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e167b4b5fc8df54c4113ecb7824060ca35aff5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6f8af25024b8ced1625615e36680efd6df8ebf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bacd8206521d8fa802621870295d6bd4e70e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efe716465fb455b1f022106007c30c66fac13c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Strategies for Financial Empowerment and Global Integration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Horizons: Navigating Challenges and Innovations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Navigating Economic Landscapes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Foundations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Contemporary Economic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Innovation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Economic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Economic Empowerment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Disruption Impact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Challenges and Solutions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Vocabulary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Study: Digital Payment Revolution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Young Professional Strategy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Resilience Framework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Interconnectedness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Economic Outlook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Presentation Delivery Tips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of Adoption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Implementation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of Events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Product Launch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2023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vs. Costs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PESTEL Analysis: Market Environment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Strategies for Economic Success in a Dynamic Environment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Navigating Economic Landscapes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Personal Economic Empowerment Strategies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Formulate personalized strategies for financial empowerment and success.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Global Economic Interconnectedness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the interconnected nature of the global economy and its impact.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Strategic Economic Thinking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the ability to think strategically in economic decision-making.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China's Economic Development Critically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key factors driving China's economic growth and challenges.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Comprehend Complex Economic Terminology</a:t>
            </a:r>
            <a:endParaRPr lang="en-US" sz="1248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and interpret advanced economic concepts.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representation of China's economic evolution over the decades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Economic Transformation Visualization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market-oriented reforms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Opening up to foreign investment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Special Economic Zones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1978 Reform Period Milestones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Pre-1978 era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1978 Reform Period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Post-reform economic growth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China's Economic Development Timeline</a:t>
            </a:r>
            <a:endParaRPr lang="en-US" sz="130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Economic Terminology Overview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Definitions of GDP, inflation, unemployment rate, and fiscal policy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Foundations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Economic Pressure Points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sustainability, income inequality, and geopolitical uncertainties influencing economic stability.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Statistical Indicators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Unemployment rates, inflation levels, GDP growth, and trade deficits shaping economic landscapes.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Labor Market Transformations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towards gig economy and automation affecting traditional employment structures.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Disruption Impact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advancements in technology leading to job displacement and industry restructuring.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Urban-Rural Economic Disparities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Discrepancies in income levels and access to resources between urban and rural areas.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Contemporary Economic Challenges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Entrepreneurship Landscape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 for tech startups in the financial sector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 hubs driving economic growth and job creation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Case Studies of Economic Adaptation</a:t>
            </a:r>
            <a:endParaRPr lang="en-US" sz="1387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of businesses leveraging financial innovations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Success stories of companies embracing digital transformation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Payment Infrastructure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mobile payment systems in China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Convenience and accessibility of mobile transactions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Payment Revolution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digital payment platforms like Alipay and WeChat Pay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consumer behavior and financial transactions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Fintech Ecosystem in China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Overview of the financial technology landscape in China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technology in traditional financial services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Financial Innovation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Interdependence Mapping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mutual reliance of economies on each other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Trade Dynamics Visualization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international trade flows and patterns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China's Global Economic Positioning</a:t>
            </a:r>
            <a:endParaRPr lang="en-US" sz="138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China as a major player in the global economy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International Economic Networks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Interconnectedness of global economies through trade and investments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Belt and Road Initiative Overview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China's ambitious infrastructure and economic development strategy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Economic Integration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digital tools for financial management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online platforms for income generation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Investment Diversification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various asset classes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management and portfolio optimization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Entrepreneurship Mindset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market opportunities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Risk-taking and innovation in business ventures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Career Development Strategies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and skill enhancement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Networking and mentorship opportunities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Literacy Education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budgeting, saving, and investing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credit management and debt reduction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 Economic Empowerment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Cloud computing and data storage advancements, Enabling remote work and global connectivity</a:t>
            </a:r>
            <a:endParaRPr lang="en-US" sz="1146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Infrastructure Evolution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Secure and transparent transactions, Disrupting traditional business models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Blockchain Economic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Automating processes and decision-making, Improving predictive analytics and risk management</a:t>
            </a:r>
            <a:endParaRPr lang="en-US" sz="1146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Artificial Intelligence in Economic Transformation</a:t>
            </a:r>
            <a:endParaRPr lang="en-US" sz="1053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Revolutionizing traditional financial services, Enhancing accessibility and efficiency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Fintech Innovations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Disruption Impact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Market Volatility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Fluctuations in stock markets and currency values creating uncertainty.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Diversify investment portfolios and adopt risk management strategies to mitigate market risks.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Trade Uncertainty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Trade wars and protectionist policies disrupting international commerce.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Advocate for multilateral trade agreements to foster global economic stability and growth.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Sustainability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Climate change and resource depletion threatening long-term economic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Promote green technologies and sustainable practices to mitigate environmental risks.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Disruption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Automation and AI displacing traditional jobs, leading to unemployment.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Invest in retraining programs for affected workers to transition into tech-driven industries.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Income Inequality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Challenge: Disparities between high and low-income earners impacting economic stability.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Implement progressive taxation policies to redistribute wealth and support social programs.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Challenges and Solutions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Entrepreneurial Ecosystem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 supporting entrepreneurship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Resilience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to withstand economic challenges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Fintech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technology innovations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Reform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Changes made to improve economic conditions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Macroeconomics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the economy as a whole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886" r="298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into the WeChat app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Launched in 2013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Dominates the mobile payment market in China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WeChat Pay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Alipay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Founded in 2004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 of the Alibaba Group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Offers a wide range of financial services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Case Study: Digital Payment Revolution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Skill Diversification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acquire new skills outside your core expertise.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a diverse skill set to adapt to changing market demands.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Entrepreneurial Mindset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entrepreneurial ventures or side projects.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problem-solving and innovation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Perspective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international work opportunities or projects.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a global mindset through cultural immersion experiences.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Adaptability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updated on emerging technologies relevant to your field.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Embrace digital tools for increased efficiency and productivity.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Approach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ongoing professional development courses.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industry conferences and workshops regularly.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Young Professional Strategy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Economic Thinking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Flexibility in decision-making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change and uncertainty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Development Pathways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initiatives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Acquiring new marketable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Investment Diversification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Asset allocation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risk-return tradeoffs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Management Strategies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Diversification of investments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Insurance coverage evaluation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Financial Planning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financial goals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Budgeting and saving strategies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Economic Resilience Framework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Positioning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geopolitical positioning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partnerships for economic growth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Market Dynamics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opportunities in developing economies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of integrating into the global market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Technology-Driven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digital platforms in connecting global markets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real-time information exchange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Cross-Border Investment Flows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 of foreign direct investment trends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multinational corporations on economies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International Trade Networks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Overview of major trade routes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trade agreements on global economy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Interconnectedness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Recommendations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innovation through public-private partnerships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 in upskilling and reskilling programs for workforce adaptation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Economic Sectors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Renewable energy and clean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Healthcare innovation and telemedicine advancements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Challenges and Opportunities</a:t>
            </a:r>
            <a:endParaRPr lang="en-US" sz="1277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inequality and wealth distribution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supply chain disruptions and resilience strategies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Trajectories</a:t>
            </a:r>
            <a:endParaRPr lang="en-US" sz="1307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artificial intelligence and automation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Blockchain integration in various industries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Predicted Economic Trends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towards digital economies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focus on sustainability and green initiatives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Economic Outlook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 Commitment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Emphasizing the importance of staying updated on economic trends.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Cultivating a mindset of adaptability in the face of technological disruptions.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Committing to ongoing skill development for future career success.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Economic Positioning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China's role in international economic networks.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significance of economic interdependence in a globalized world.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recommendations for positioning in the evolving economic landscape.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Transformation Insights</a:t>
            </a:r>
            <a:endParaRPr lang="en-US" sz="1315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fintech innovations for efficient financial transactions.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Harnessing artificial intelligence for economic decision-making.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blockchain applications for secure and transparent transactions.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Economic Empowerment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individual resilience strategies for financial stability.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investment planning techniques for long-term wealth creation.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Seizing entrepreneurship opportunities in a dynamic economic landscape.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 - Key Lesson Takeaways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importance of economic resilience in navigating challenges.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impact of technological transformations on financial ecosystems.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continuous learning as a tool for personal and professional growth.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Exploration Suggestions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industry conferences on economic trends and innovations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online forums or communities discussing economic challenges and solutions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info@economichorizons.com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Development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Economic Forum: Access reports on global economic trends and innovations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Harvard Business Review: Articles on economic challenges and strategies for professionals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Learning Platforms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Coursera: Offers courses on economics, fintech, and global markets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Academy: Provides free resources on economic principles and financial literacy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List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"China's Economic Transformation: Lessons, Impact, and Future Outlook" by Dr. Li Wei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"Fintech Revolution: How Technology is Reshaping the Financial Industry" by Chris Skinner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Typography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legible fonts for titles and body 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consistency in font styles and sizes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and Economics Icons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icons symbolizing technology and economic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aid in conveying information quickly and effectively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 and Data Visualizations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charts, graphs, and diagrams to present complex data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representations enhance audience understanding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 and Gray Color Schemes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shades of blue and gray for a professional look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 consistency throughout the presentation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and Clean Design Template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sleek and contemporary design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minimalist layouts to enhance visual appeal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Supplementary Digital Resources</a:t>
            </a:r>
            <a:endParaRPr lang="en-US" sz="124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links to articles, videos, or online resources.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 further exploration and continued learning post-presentation.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Time for Q&amp;A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Allocate dedicated time for audience inquiries.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queries to deepen understanding and clarify concepts.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Multimedia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visuals, videos, and interactive tools.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Appeal to diverse learning styles and enhance engagement.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Real-World Examples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concepts with practical, relatable scenarios.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through tangible instances.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Interactive Discussions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the audience through questions and discussions.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collaborative learning environment.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Presentation Delivery Tips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Economic Empowerment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individual strategies for financial success.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Innovation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fintech advancements for economic growth.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Economic Interconnectedness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impact of international markets on local economies.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Solutions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cutting-edge strategies to overcome obstacles.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Challenges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navigating through dynamic economic landscapes.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55" r="300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08011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Staying ahead of the curve through adoption can differentiate your business in the market.</a:t>
            </a:r>
            <a:endParaRPr lang="en-US" sz="1171" dirty="0"/>
          </a:p>
        </p:txBody>
      </p:sp>
      <p:sp>
        <p:nvSpPr>
          <p:cNvPr id="8" name="Text 6"/>
          <p:cNvSpPr/>
          <p:nvPr/>
        </p:nvSpPr>
        <p:spPr>
          <a:xfrm>
            <a:off x="4508011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Competitive Advantage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08011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52638" y="5607307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advancements can result in better service delivery and increased customer satisfaction.</a:t>
            </a:r>
            <a:endParaRPr lang="en-US" sz="1077" dirty="0"/>
          </a:p>
        </p:txBody>
      </p:sp>
      <p:sp>
        <p:nvSpPr>
          <p:cNvPr id="11" name="Text 9"/>
          <p:cNvSpPr/>
          <p:nvPr/>
        </p:nvSpPr>
        <p:spPr>
          <a:xfrm>
            <a:off x="852638" y="5256723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Customer Experience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2637" y="4449045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08011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new solutions can lead to reduced operational expenses and improved financial performance.</a:t>
            </a:r>
            <a:endParaRPr lang="en-US" sz="1014" dirty="0"/>
          </a:p>
        </p:txBody>
      </p:sp>
      <p:sp>
        <p:nvSpPr>
          <p:cNvPr id="14" name="Text 12"/>
          <p:cNvSpPr/>
          <p:nvPr/>
        </p:nvSpPr>
        <p:spPr>
          <a:xfrm>
            <a:off x="4508011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 Savings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8011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52638" y="3506859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of innovative technologies can streamline processes and boost productivity.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2638" y="3156275"/>
            <a:ext cx="3017520" cy="193899"/>
          </a:xfrm>
          <a:custGeom>
            <a:avLst/>
            <a:gdLst/>
            <a:ahLst/>
            <a:cxnLst/>
            <a:rect l="l" t="t" r="r" b="b"/>
            <a:pathLst>
              <a:path w="3017520" h="193899">
                <a:moveTo>
                  <a:pt x="0" y="193899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Increased Efficiency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2348597"/>
            <a:ext cx="3017520" cy="677108"/>
          </a:xfrm>
          <a:custGeom>
            <a:avLst/>
            <a:gdLst/>
            <a:ahLst/>
            <a:cxnLst/>
            <a:rect l="l" t="t" r="r" b="b"/>
            <a:pathLst>
              <a:path w="3017520" h="677108">
                <a:moveTo>
                  <a:pt x="0" y="67710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55573" y="447"/>
            <a:ext cx="6669958" cy="1828353"/>
          </a:xfrm>
          <a:custGeom>
            <a:avLst/>
            <a:gdLst/>
            <a:ahLst/>
            <a:cxnLst/>
            <a:rect l="l" t="t" r="r" b="b"/>
            <a:pathLst>
              <a:path w="6669958" h="1828353">
                <a:moveTo>
                  <a:pt x="0" y="1828353"/>
                </a:moveTo>
                <a:lnTo>
                  <a:pt x="0" y="0"/>
                </a:lnTo>
                <a:lnTo>
                  <a:pt x="6669958" y="0"/>
                </a:lnTo>
                <a:lnTo>
                  <a:pt x="666995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Adoption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monitoring mechanisms to track implementation progress.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 prepared to adapt strategies based on feedback and changing circumstances.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Monitor Progress and Adapt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Communicate with key stakeholders to gain buy-in and support.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collaboration and teamwork to ensure successful implementation.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Engage Stakeholders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Outline clear steps and timelines for executing proposed solutions.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Allocate resources effectively to support implementation efforts.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Implementation Roadmap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Brainstorm creative strategies to address identified challenges.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experts to explore unconventional solutions.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Innovative Solutions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research on current economic trends and challenges.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data to pinpoint specific areas of concern.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 Economic Challenges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Implementation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08247" y="4274871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233415" y="2802367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1783079" y="2802367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958583" y="4274871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683751" y="2802367"/>
            <a:ext cx="0" cy="565585"/>
          </a:xfrm>
          <a:custGeom>
            <a:avLst/>
            <a:gdLst/>
            <a:ahLst/>
            <a:cxnLst/>
            <a:rect l="l" t="t" r="r" b="b"/>
            <a:pathLst>
              <a:path w="0" h="565585">
                <a:moveTo>
                  <a:pt x="0" y="0"/>
                </a:moveTo>
                <a:lnTo>
                  <a:pt x="0" y="56558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408919" y="4274871"/>
            <a:ext cx="0" cy="526835"/>
          </a:xfrm>
          <a:custGeom>
            <a:avLst/>
            <a:gdLst/>
            <a:ahLst/>
            <a:cxnLst/>
            <a:rect l="l" t="t" r="r" b="b"/>
            <a:pathLst>
              <a:path w="0" h="526835">
                <a:moveTo>
                  <a:pt x="0" y="0"/>
                </a:moveTo>
                <a:lnTo>
                  <a:pt x="0" y="526835"/>
                </a:lnTo>
              </a:path>
            </a:pathLst>
          </a:custGeom>
          <a:noFill/>
          <a:ln w="28575">
            <a:solidFill>
              <a:srgbClr val="1A6847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265919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40751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815583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090415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365247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0079" y="3290130"/>
            <a:ext cx="2286000" cy="1005841"/>
          </a:xfrm>
          <a:custGeom>
            <a:avLst/>
            <a:gdLst/>
            <a:ahLst/>
            <a:cxnLst/>
            <a:rect l="l" t="t" r="r" b="b"/>
            <a:pathLst>
              <a:path w="2286000" h="1005841">
                <a:moveTo>
                  <a:pt x="0" y="0"/>
                </a:moveTo>
                <a:lnTo>
                  <a:pt x="1783080" y="0"/>
                </a:lnTo>
                <a:lnTo>
                  <a:pt x="2286000" y="502920"/>
                </a:lnTo>
                <a:lnTo>
                  <a:pt x="1783080" y="1005841"/>
                </a:lnTo>
                <a:lnTo>
                  <a:pt x="0" y="1005841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Timeline of Events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265919" y="5072177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Testing the waters for a digital yuan and future financial innovations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77399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2021: China's Digital Currency Electronic Payment (DCEP) Pilot Program</a:t>
            </a:r>
            <a:endParaRPr lang="en-US" sz="1167" dirty="0"/>
          </a:p>
        </p:txBody>
      </p:sp>
      <p:sp>
        <p:nvSpPr>
          <p:cNvPr id="22" name="Text 20"/>
          <p:cNvSpPr/>
          <p:nvPr/>
        </p:nvSpPr>
        <p:spPr>
          <a:xfrm>
            <a:off x="7540751" y="1772969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Revolutionizing communication networks and technological advancements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952231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2019: Integration of 5G Technology into China's Economic Landscape</a:t>
            </a:r>
            <a:endParaRPr lang="en-US" sz="1167" dirty="0"/>
          </a:p>
        </p:txBody>
      </p:sp>
      <p:sp>
        <p:nvSpPr>
          <p:cNvPr id="24" name="Text 22"/>
          <p:cNvSpPr/>
          <p:nvPr/>
        </p:nvSpPr>
        <p:spPr>
          <a:xfrm>
            <a:off x="5815583" y="5072177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Aimed at enhancing global economic connectivity and infrastructure development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227063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2013: Launch of the Belt and Road Initiative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090415" y="1772969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Opened up new avenues for international trade and economic growth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501895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2001: China's Accession to the World Trade Organization (WTO)</a:t>
            </a:r>
            <a:endParaRPr lang="en-US" sz="1221" dirty="0"/>
          </a:p>
        </p:txBody>
      </p:sp>
      <p:sp>
        <p:nvSpPr>
          <p:cNvPr id="28" name="Text 26"/>
          <p:cNvSpPr/>
          <p:nvPr/>
        </p:nvSpPr>
        <p:spPr>
          <a:xfrm>
            <a:off x="2365247" y="5072177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Pioneered online shopping and digital payment systems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776727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1999: Introduction of Alibaba, Revolutionizing E-Commerce in China</a:t>
            </a:r>
            <a:endParaRPr lang="en-US" sz="1167" dirty="0"/>
          </a:p>
        </p:txBody>
      </p:sp>
      <p:sp>
        <p:nvSpPr>
          <p:cNvPr id="30" name="Text 28"/>
          <p:cNvSpPr/>
          <p:nvPr/>
        </p:nvSpPr>
        <p:spPr>
          <a:xfrm>
            <a:off x="640079" y="1772969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Marked the beginning of significant economic transformation in China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51559" y="3473010"/>
            <a:ext cx="1463040" cy="640080"/>
          </a:xfrm>
          <a:custGeom>
            <a:avLst/>
            <a:gdLst/>
            <a:ahLst/>
            <a:cxnLst/>
            <a:rect l="l" t="t" r="r" b="b"/>
            <a:pathLst>
              <a:path w="1463040" h="640080">
                <a:moveTo>
                  <a:pt x="0" y="64008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1978: Initiation of China's Economic Reform and Opening-Up Policy</a:t>
            </a:r>
            <a:endParaRPr lang="en-US" sz="1167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13745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052671" y="293366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913745" y="4064582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052671" y="4064088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Intense competition in the industry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downturn affecting consumer spending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hurdles impacting product launch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Growing market demand for similar products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partnerships with influencers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into new international markets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budget for marketing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established distribution channels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production delays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product features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brand reputation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Extensive market research conducted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Product Launch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Retention Focus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Loyalty Programs Enhancement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Customer Service Initiatives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Marketing Campaign Investments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Marketing Expansion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Influencer Partnerships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Innovation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Launch of New Product Line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Enhancements to Existing Offerings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Expansion Initiatives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Targeting New Demographics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Geographic Expansion Plans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Projected Revenue Increase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2023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vs. Costs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Initial investment in technology implementation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Training and development expenses for staff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disruption during transition period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Maintenance and upgrade costs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security and privacy concerns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Increased efficiency in production processes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customer satisfaction and loyalty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Improved market competitiveness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Expansion of business opportunities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Strengthened brand reputation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502408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319016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135624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95223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768842" y="1760750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79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93263" y="3204059"/>
            <a:ext cx="1645920" cy="338554"/>
          </a:xfrm>
          <a:custGeom>
            <a:avLst/>
            <a:gdLst/>
            <a:ahLst/>
            <a:cxnLst/>
            <a:rect l="l" t="t" r="r" b="b"/>
            <a:pathLst>
              <a:path w="1645920" h="338554">
                <a:moveTo>
                  <a:pt x="0" y="338554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46447" y="3204059"/>
            <a:ext cx="1645919" cy="338554"/>
          </a:xfrm>
          <a:custGeom>
            <a:avLst/>
            <a:gdLst/>
            <a:ahLst/>
            <a:cxnLst/>
            <a:rect l="l" t="t" r="r" b="b"/>
            <a:pathLst>
              <a:path w="1645919" h="338554">
                <a:moveTo>
                  <a:pt x="0" y="338554"/>
                </a:moveTo>
                <a:lnTo>
                  <a:pt x="0" y="0"/>
                </a:lnTo>
                <a:lnTo>
                  <a:pt x="1645919" y="0"/>
                </a:lnTo>
                <a:lnTo>
                  <a:pt x="1645919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9631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815" y="3204059"/>
            <a:ext cx="1645918" cy="338554"/>
          </a:xfrm>
          <a:custGeom>
            <a:avLst/>
            <a:gdLst/>
            <a:ahLst/>
            <a:cxnLst/>
            <a:rect l="l" t="t" r="r" b="b"/>
            <a:pathLst>
              <a:path w="1645918" h="338554">
                <a:moveTo>
                  <a:pt x="0" y="338554"/>
                </a:moveTo>
                <a:lnTo>
                  <a:pt x="0" y="0"/>
                </a:lnTo>
                <a:lnTo>
                  <a:pt x="1645918" y="0"/>
                </a:lnTo>
                <a:lnTo>
                  <a:pt x="164591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05999" y="3204059"/>
            <a:ext cx="1615441" cy="338554"/>
          </a:xfrm>
          <a:custGeom>
            <a:avLst/>
            <a:gdLst/>
            <a:ahLst/>
            <a:cxnLst/>
            <a:rect l="l" t="t" r="r" b="b"/>
            <a:pathLst>
              <a:path w="1615441" h="338554">
                <a:moveTo>
                  <a:pt x="0" y="338554"/>
                </a:moveTo>
                <a:lnTo>
                  <a:pt x="0" y="0"/>
                </a:lnTo>
                <a:lnTo>
                  <a:pt x="1615441" y="0"/>
                </a:lnTo>
                <a:lnTo>
                  <a:pt x="1615441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PESTEL Analysis: Market Environment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7683" y="3693038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Employment laws and regulations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Intellectual property rights and data protection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48024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Climate change regulations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Sustainability practices and eco-friendly trends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28362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Rate of technological advancement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automation and digitalization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08700" y="3693038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trends and cultural aspects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Consumer behavior and lifestyle changes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505461" y="3693038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Inflation rates and economic growth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rates and interest rates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693038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Government stability and policies</a:t>
            </a:r>
            <a:endParaRPr lang="en-US" sz="1200" dirty="0"/>
          </a:p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Trade regulations and tariffs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H="1" flipV="1">
            <a:off x="852637" y="21607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>
            <a:off x="3527485" y="21607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 flipV="1">
            <a:off x="6201366" y="21607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8874280" y="21607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2190730" y="459757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870868" y="459757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7539459" y="459757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0" y="182880"/>
                </a:moveTo>
                <a:lnTo>
                  <a:pt x="182880" y="182880"/>
                </a:lnTo>
                <a:lnTo>
                  <a:pt x="0" y="0"/>
                </a:lnTo>
                <a:lnTo>
                  <a:pt x="0" y="182880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Horizons: Navigating Challenges and Innovations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Summary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17575" y="4258278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40426" y="4140372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Created personal economic empowerment strategies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048984" y="4258278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871835" y="4140372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Understood global economic interconnectedness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368846" y="4258278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191697" y="4140372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Developed strategic economic thinking</a:t>
            </a:r>
            <a:endParaRPr lang="en-US" sz="909" dirty="0"/>
          </a:p>
        </p:txBody>
      </p:sp>
      <p:sp>
        <p:nvSpPr>
          <p:cNvPr id="21" name="Text 19"/>
          <p:cNvSpPr/>
          <p:nvPr/>
        </p:nvSpPr>
        <p:spPr>
          <a:xfrm>
            <a:off x="9052396" y="1821417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875247" y="1703511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Critically analyzed China's economic development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378515" y="1821417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201366" y="1703511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Comprehended complex economic terminology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704634" y="1821417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527485" y="1703511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Analyzed economic challenges and innovative solutions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030753" y="1821417"/>
            <a:ext cx="2286000" cy="2011680"/>
          </a:xfrm>
          <a:custGeom>
            <a:avLst/>
            <a:gdLst/>
            <a:ahLst/>
            <a:cxnLst/>
            <a:rect l="l" t="t" r="r" b="b"/>
            <a:pathLst>
              <a:path w="2286000" h="2011680">
                <a:moveTo>
                  <a:pt x="0" y="2011680"/>
                </a:moveTo>
                <a:lnTo>
                  <a:pt x="0" y="204668"/>
                </a:lnTo>
                <a:cubicBezTo>
                  <a:pt x="0" y="91633"/>
                  <a:pt x="91633" y="0"/>
                  <a:pt x="204668" y="0"/>
                </a:cubicBezTo>
                <a:lnTo>
                  <a:pt x="2286000" y="0"/>
                </a:lnTo>
                <a:lnTo>
                  <a:pt x="2286000" y="1807012"/>
                </a:lnTo>
                <a:cubicBezTo>
                  <a:pt x="2286000" y="1920047"/>
                  <a:pt x="2194367" y="2011680"/>
                  <a:pt x="2081332" y="2011680"/>
                </a:cubicBezTo>
                <a:lnTo>
                  <a:pt x="0" y="2011680"/>
                </a:lnTo>
              </a:path>
            </a:pathLst>
          </a:custGeom>
          <a:solidFill>
            <a:srgbClr val="FFFFFF"/>
          </a:solidFill>
          <a:ln w="9525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853604" y="1703511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2057400" y="0"/>
                </a:lnTo>
                <a:lnTo>
                  <a:pt x="2286000" y="228600"/>
                </a:lnTo>
                <a:lnTo>
                  <a:pt x="2057400" y="457200"/>
                </a:lnTo>
                <a:lnTo>
                  <a:pt x="0" y="45720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Explored China's financial ecosystem for young professionals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2024-12-04T01:05:15Z</dcterms:created>
  <dcterms:modified xsi:type="dcterms:W3CDTF">2024-12-04T01:05:15Z</dcterms:modified>
</cp:coreProperties>
</file>