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slideLayout" Target="../slideLayouts/slideLayout1.xml"/><Relationship Id="rId1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043141185153ad83eab7a9da8b423c293d1befc2.png"/><Relationship Id="rId14" Type="http://schemas.openxmlformats.org/officeDocument/2006/relationships/image" Target="../media/7828f177c1fea9e7d2ba756d66ce34df7041e6f6.png"/><Relationship Id="rId15" Type="http://schemas.openxmlformats.org/officeDocument/2006/relationships/image" Target="../media/27979971bc26f0ed44c6a06c479706e594b2a9d3.png"/><Relationship Id="rId16" Type="http://schemas.openxmlformats.org/officeDocument/2006/relationships/image" Target="../media/827cfd30985b99d86ea7514578bd74ebc030c8bb.png"/><Relationship Id="rId17" Type="http://schemas.openxmlformats.org/officeDocument/2006/relationships/image" Target="../media/bc5af7eaa0f1358178eda4e4f2f1d1209832853d.png"/><Relationship Id="rId18" Type="http://schemas.openxmlformats.org/officeDocument/2006/relationships/image" Target="../media/aca858b1536c9b536cdc1fa279e9b32002524186.png"/><Relationship Id="rId19" Type="http://schemas.openxmlformats.org/officeDocument/2006/relationships/image" Target="../media/72801f4c8195f0622ac4443f60c6d2d662bb1229.png"/><Relationship Id="rId20" Type="http://schemas.openxmlformats.org/officeDocument/2006/relationships/slideLayout" Target="../slideLayouts/slideLayout1.xml"/><Relationship Id="rId2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043141185153ad83eab7a9da8b423c293d1befc2.png"/><Relationship Id="rId14" Type="http://schemas.openxmlformats.org/officeDocument/2006/relationships/image" Target="../media/7828f177c1fea9e7d2ba756d66ce34df7041e6f6.png"/><Relationship Id="rId15" Type="http://schemas.openxmlformats.org/officeDocument/2006/relationships/image" Target="../media/27979971bc26f0ed44c6a06c479706e594b2a9d3.png"/><Relationship Id="rId16" Type="http://schemas.openxmlformats.org/officeDocument/2006/relationships/image" Target="../media/827cfd30985b99d86ea7514578bd74ebc030c8bb.png"/><Relationship Id="rId17" Type="http://schemas.openxmlformats.org/officeDocument/2006/relationships/image" Target="../media/bc5af7eaa0f1358178eda4e4f2f1d1209832853d.png"/><Relationship Id="rId18" Type="http://schemas.openxmlformats.org/officeDocument/2006/relationships/image" Target="../media/aca858b1536c9b536cdc1fa279e9b32002524186.png"/><Relationship Id="rId19" Type="http://schemas.openxmlformats.org/officeDocument/2006/relationships/image" Target="../media/72801f4c8195f0622ac4443f60c6d2d662bb1229.png"/><Relationship Id="rId20" Type="http://schemas.openxmlformats.org/officeDocument/2006/relationships/slideLayout" Target="../slideLayouts/slideLayout1.xml"/><Relationship Id="rId2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6af26718eb3cb51a389e3595cd2ac8fef35e3a35.jpg"/><Relationship Id="rId14" Type="http://schemas.openxmlformats.org/officeDocument/2006/relationships/slideLayout" Target="../slideLayouts/slideLayout1.xml"/><Relationship Id="rId1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8ac6ee6796a30070e8171b5d3f266d2de3ac4863.png"/><Relationship Id="rId14" Type="http://schemas.openxmlformats.org/officeDocument/2006/relationships/image" Target="../media/ad7cb30724ddc42b99ea827c810ad7735b66bc80.png"/><Relationship Id="rId15" Type="http://schemas.openxmlformats.org/officeDocument/2006/relationships/image" Target="../media/7400a928c7d31ee845ee440fee49107198c4a81f.png"/><Relationship Id="rId16" Type="http://schemas.openxmlformats.org/officeDocument/2006/relationships/image" Target="../media/8ac6ee6796a30070e8171b5d3f266d2de3ac4863.png"/><Relationship Id="rId17" Type="http://schemas.openxmlformats.org/officeDocument/2006/relationships/image" Target="../media/7400a928c7d31ee845ee440fee49107198c4a81f.png"/><Relationship Id="rId18" Type="http://schemas.openxmlformats.org/officeDocument/2006/relationships/slideLayout" Target="../slideLayouts/slideLayout1.xml"/><Relationship Id="rId1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44fb6bd913fcd4fdef9d12e0ded62ff0f9a4bf5f.jpg"/><Relationship Id="rId14" Type="http://schemas.openxmlformats.org/officeDocument/2006/relationships/slideLayout" Target="../slideLayouts/slideLayout1.xml"/><Relationship Id="rId1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5b717d86fcad7aee2b4a1e4b65dade769fef9319.jpg"/><Relationship Id="rId14" Type="http://schemas.openxmlformats.org/officeDocument/2006/relationships/slideLayout" Target="../slideLayouts/slideLayout1.xml"/><Relationship Id="rId1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1a1a02ed018bbe31ad98bb4a879eabce44bad36f.jpg"/><Relationship Id="rId14" Type="http://schemas.openxmlformats.org/officeDocument/2006/relationships/slideLayout" Target="../slideLayouts/slideLayout1.xml"/><Relationship Id="rId1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d812dce58aa4096dbe226f22e5c9d9b8009a9ee1.png"/><Relationship Id="rId14" Type="http://schemas.openxmlformats.org/officeDocument/2006/relationships/image" Target="../media/26796fe59e820b1bfe4a521a6ba8dacbc76deca0.jpg"/><Relationship Id="rId15" Type="http://schemas.openxmlformats.org/officeDocument/2006/relationships/slideLayout" Target="../slideLayouts/slideLayout1.xml"/><Relationship Id="rId1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5f634a7b91c60e4c5b3c4414d008b1f0990b3137.jpg"/><Relationship Id="rId14" Type="http://schemas.openxmlformats.org/officeDocument/2006/relationships/slideLayout" Target="../slideLayouts/slideLayout1.xml"/><Relationship Id="rId1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8ac6ee6796a30070e8171b5d3f266d2de3ac4863.png"/><Relationship Id="rId14" Type="http://schemas.openxmlformats.org/officeDocument/2006/relationships/image" Target="../media/ad7cb30724ddc42b99ea827c810ad7735b66bc80.png"/><Relationship Id="rId15" Type="http://schemas.openxmlformats.org/officeDocument/2006/relationships/image" Target="../media/7400a928c7d31ee845ee440fee49107198c4a81f.png"/><Relationship Id="rId16" Type="http://schemas.openxmlformats.org/officeDocument/2006/relationships/image" Target="../media/8ac6ee6796a30070e8171b5d3f266d2de3ac4863.png"/><Relationship Id="rId17" Type="http://schemas.openxmlformats.org/officeDocument/2006/relationships/image" Target="../media/7400a928c7d31ee845ee440fee49107198c4a81f.png"/><Relationship Id="rId18" Type="http://schemas.openxmlformats.org/officeDocument/2006/relationships/slideLayout" Target="../slideLayouts/slideLayout1.xml"/><Relationship Id="rId1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17b19d28b69dfc16ab665f83135aac8bdbf80cd4.jpg"/><Relationship Id="rId14" Type="http://schemas.openxmlformats.org/officeDocument/2006/relationships/slideLayout" Target="../slideLayouts/slideLayout1.xml"/><Relationship Id="rId1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8ac6ee6796a30070e8171b5d3f266d2de3ac4863.png"/><Relationship Id="rId14" Type="http://schemas.openxmlformats.org/officeDocument/2006/relationships/image" Target="../media/ad7cb30724ddc42b99ea827c810ad7735b66bc80.png"/><Relationship Id="rId15" Type="http://schemas.openxmlformats.org/officeDocument/2006/relationships/image" Target="../media/7400a928c7d31ee845ee440fee49107198c4a81f.png"/><Relationship Id="rId16" Type="http://schemas.openxmlformats.org/officeDocument/2006/relationships/image" Target="../media/8ac6ee6796a30070e8171b5d3f266d2de3ac4863.png"/><Relationship Id="rId17" Type="http://schemas.openxmlformats.org/officeDocument/2006/relationships/image" Target="../media/7400a928c7d31ee845ee440fee49107198c4a81f.png"/><Relationship Id="rId18" Type="http://schemas.openxmlformats.org/officeDocument/2006/relationships/slideLayout" Target="../slideLayouts/slideLayout1.xml"/><Relationship Id="rId1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958acd1788f36b66eb0c96fb4540bb7d5c7b6c17.jpg"/><Relationship Id="rId14" Type="http://schemas.openxmlformats.org/officeDocument/2006/relationships/slideLayout" Target="../slideLayouts/slideLayout1.xml"/><Relationship Id="rId1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2148b4cb7329c48435cfd1955d129515a9a40817.jpg"/><Relationship Id="rId14" Type="http://schemas.openxmlformats.org/officeDocument/2006/relationships/slideLayout" Target="../slideLayouts/slideLayout1.xml"/><Relationship Id="rId1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974757a58c8e07982053cb4e6813431725672df6.jpg"/><Relationship Id="rId14" Type="http://schemas.openxmlformats.org/officeDocument/2006/relationships/slideLayout" Target="../slideLayouts/slideLayout1.xml"/><Relationship Id="rId1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8ac6ee6796a30070e8171b5d3f266d2de3ac4863.png"/><Relationship Id="rId14" Type="http://schemas.openxmlformats.org/officeDocument/2006/relationships/image" Target="../media/ad7cb30724ddc42b99ea827c810ad7735b66bc80.png"/><Relationship Id="rId15" Type="http://schemas.openxmlformats.org/officeDocument/2006/relationships/image" Target="../media/7400a928c7d31ee845ee440fee49107198c4a81f.png"/><Relationship Id="rId16" Type="http://schemas.openxmlformats.org/officeDocument/2006/relationships/image" Target="../media/8ac6ee6796a30070e8171b5d3f266d2de3ac4863.png"/><Relationship Id="rId17" Type="http://schemas.openxmlformats.org/officeDocument/2006/relationships/image" Target="../media/7400a928c7d31ee845ee440fee49107198c4a81f.png"/><Relationship Id="rId18" Type="http://schemas.openxmlformats.org/officeDocument/2006/relationships/slideLayout" Target="../slideLayouts/slideLayout1.xml"/><Relationship Id="rId1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a5a8fb874ff5522e69fc9d9904dd3e04d13c55f6.jpg"/><Relationship Id="rId14" Type="http://schemas.openxmlformats.org/officeDocument/2006/relationships/slideLayout" Target="../slideLayouts/slideLayout1.xml"/><Relationship Id="rId1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7828f177c1fea9e7d2ba756d66ce34df7041e6f6.png"/><Relationship Id="rId14" Type="http://schemas.openxmlformats.org/officeDocument/2006/relationships/image" Target="../media/27979971bc26f0ed44c6a06c479706e594b2a9d3.png"/><Relationship Id="rId15" Type="http://schemas.openxmlformats.org/officeDocument/2006/relationships/image" Target="../media/827cfd30985b99d86ea7514578bd74ebc030c8bb.png"/><Relationship Id="rId16" Type="http://schemas.openxmlformats.org/officeDocument/2006/relationships/image" Target="../media/bc5af7eaa0f1358178eda4e4f2f1d1209832853d.png"/><Relationship Id="rId17" Type="http://schemas.openxmlformats.org/officeDocument/2006/relationships/image" Target="../media/aca858b1536c9b536cdc1fa279e9b32002524186.png"/><Relationship Id="rId18" Type="http://schemas.openxmlformats.org/officeDocument/2006/relationships/image" Target="../media/72801f4c8195f0622ac4443f60c6d2d662bb1229.png"/><Relationship Id="rId19" Type="http://schemas.openxmlformats.org/officeDocument/2006/relationships/image" Target="../media/ad7cb30724ddc42b99ea827c810ad7735b66bc80.png"/><Relationship Id="rId20" Type="http://schemas.openxmlformats.org/officeDocument/2006/relationships/image" Target="../media/7400a928c7d31ee845ee440fee49107198c4a81f.png"/><Relationship Id="rId21" Type="http://schemas.openxmlformats.org/officeDocument/2006/relationships/image" Target="../media/8ac6ee6796a30070e8171b5d3f266d2de3ac4863.png"/><Relationship Id="rId22" Type="http://schemas.openxmlformats.org/officeDocument/2006/relationships/slideLayout" Target="../slideLayouts/slideLayout1.xml"/><Relationship Id="rId2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8ac6ee6796a30070e8171b5d3f266d2de3ac4863.png"/><Relationship Id="rId14" Type="http://schemas.openxmlformats.org/officeDocument/2006/relationships/image" Target="../media/ad7cb30724ddc42b99ea827c810ad7735b66bc80.png"/><Relationship Id="rId15" Type="http://schemas.openxmlformats.org/officeDocument/2006/relationships/image" Target="../media/7400a928c7d31ee845ee440fee49107198c4a81f.png"/><Relationship Id="rId16" Type="http://schemas.openxmlformats.org/officeDocument/2006/relationships/image" Target="../media/8ac6ee6796a30070e8171b5d3f266d2de3ac4863.png"/><Relationship Id="rId17" Type="http://schemas.openxmlformats.org/officeDocument/2006/relationships/image" Target="../media/7400a928c7d31ee845ee440fee49107198c4a81f.png"/><Relationship Id="rId18" Type="http://schemas.openxmlformats.org/officeDocument/2006/relationships/slideLayout" Target="../slideLayouts/slideLayout1.xml"/><Relationship Id="rId1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cdc19d5de24c7f31830dfe86eb412bcecf1a7cf4.jpg"/><Relationship Id="rId14" Type="http://schemas.openxmlformats.org/officeDocument/2006/relationships/slideLayout" Target="../slideLayouts/slideLayout1.xml"/><Relationship Id="rId1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8ac6ee6796a30070e8171b5d3f266d2de3ac4863.png"/><Relationship Id="rId14" Type="http://schemas.openxmlformats.org/officeDocument/2006/relationships/image" Target="../media/ad7cb30724ddc42b99ea827c810ad7735b66bc80.png"/><Relationship Id="rId15" Type="http://schemas.openxmlformats.org/officeDocument/2006/relationships/image" Target="../media/7400a928c7d31ee845ee440fee49107198c4a81f.png"/><Relationship Id="rId16" Type="http://schemas.openxmlformats.org/officeDocument/2006/relationships/image" Target="../media/8ac6ee6796a30070e8171b5d3f266d2de3ac4863.png"/><Relationship Id="rId17" Type="http://schemas.openxmlformats.org/officeDocument/2006/relationships/image" Target="../media/7400a928c7d31ee845ee440fee49107198c4a81f.png"/><Relationship Id="rId18" Type="http://schemas.openxmlformats.org/officeDocument/2006/relationships/slideLayout" Target="../slideLayouts/slideLayout1.xml"/><Relationship Id="rId1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5382e5a5fccfc06d7849c571039cddd16023dd6e.jpg"/><Relationship Id="rId14" Type="http://schemas.openxmlformats.org/officeDocument/2006/relationships/slideLayout" Target="../slideLayouts/slideLayout1.xml"/><Relationship Id="rId15"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524000" y="1054778"/>
            <a:ext cx="9144000" cy="2553577"/>
          </a:xfrm>
          <a:custGeom>
            <a:avLst/>
            <a:gdLst/>
            <a:ahLst/>
            <a:cxnLst/>
            <a:rect l="l" t="t" r="r" b="b"/>
            <a:pathLst>
              <a:path w="9144000" h="2553577">
                <a:moveTo>
                  <a:pt x="0" y="2553577"/>
                </a:moveTo>
                <a:lnTo>
                  <a:pt x="0" y="0"/>
                </a:lnTo>
                <a:lnTo>
                  <a:pt x="9144000" y="0"/>
                </a:lnTo>
                <a:lnTo>
                  <a:pt x="9144000" y="2553577"/>
                </a:lnTo>
                <a:lnTo>
                  <a:pt x="0" y="2553577"/>
                </a:lnTo>
              </a:path>
            </a:pathLst>
          </a:custGeom>
          <a:noFill/>
          <a:ln/>
        </p:spPr>
        <p:txBody>
          <a:bodyPr wrap="square" lIns="0" tIns="0" rIns="0" bIns="0" rtlCol="0" anchor="b"/>
          <a:lstStyle/>
          <a:p>
            <a:pPr algn="ctr" marL="0" indent="0">
              <a:lnSpc>
                <a:spcPct val="100000"/>
              </a:lnSpc>
              <a:spcBef>
                <a:spcPts val="1000"/>
              </a:spcBef>
              <a:buNone/>
            </a:pPr>
            <a:r>
              <a:rPr lang="en-US" sz="4000" dirty="0">
                <a:solidFill>
                  <a:srgbClr val="3B2675"/>
                </a:solidFill>
                <a:latin typeface="Kollektif Bold" pitchFamily="34" charset="0"/>
                <a:ea typeface="Kollektif Bold" pitchFamily="34" charset="-122"/>
                <a:cs typeface="Kollektif Bold" pitchFamily="34" charset="-120"/>
              </a:rPr>
              <a:t>Exploring the Fascinating World of Materials</a:t>
            </a:r>
            <a:endParaRPr lang="en-US" sz="4000" dirty="0"/>
          </a:p>
        </p:txBody>
      </p:sp>
      <p:sp>
        <p:nvSpPr>
          <p:cNvPr id="15" name="Text 13"/>
          <p:cNvSpPr/>
          <p:nvPr/>
        </p:nvSpPr>
        <p:spPr>
          <a:xfrm>
            <a:off x="1524000" y="3885447"/>
            <a:ext cx="9144000" cy="1741332"/>
          </a:xfrm>
          <a:custGeom>
            <a:avLst/>
            <a:gdLst/>
            <a:ahLst/>
            <a:cxnLst/>
            <a:rect l="l" t="t" r="r" b="b"/>
            <a:pathLst>
              <a:path w="9144000" h="1741332">
                <a:moveTo>
                  <a:pt x="0" y="1741332"/>
                </a:moveTo>
                <a:lnTo>
                  <a:pt x="0" y="0"/>
                </a:lnTo>
                <a:lnTo>
                  <a:pt x="9144000" y="0"/>
                </a:lnTo>
                <a:lnTo>
                  <a:pt x="9144000" y="1741332"/>
                </a:lnTo>
                <a:lnTo>
                  <a:pt x="0" y="1741332"/>
                </a:lnTo>
              </a:path>
            </a:pathLst>
          </a:custGeom>
          <a:noFill/>
          <a:ln/>
        </p:spPr>
        <p:txBody>
          <a:bodyPr wrap="square" lIns="0" tIns="0" rIns="0" bIns="0" rtlCol="0" anchor="t"/>
          <a:lstStyle/>
          <a:p>
            <a:pPr algn="ctr" marL="0" indent="0">
              <a:lnSpc>
                <a:spcPct val="100000"/>
              </a:lnSpc>
              <a:spcBef>
                <a:spcPts val="1000"/>
              </a:spcBef>
              <a:buNone/>
            </a:pPr>
            <a:r>
              <a:rPr lang="en-US" sz="2400" dirty="0">
                <a:solidFill>
                  <a:srgbClr val="4867FF"/>
                </a:solidFill>
                <a:latin typeface="Kollektif" pitchFamily="34" charset="0"/>
                <a:ea typeface="Kollektif" pitchFamily="34" charset="-122"/>
                <a:cs typeface="Kollektif" pitchFamily="34" charset="-120"/>
              </a:rPr>
              <a:t>Unveiling the Secrets and Superpowers of Materials</a:t>
            </a:r>
            <a:endParaRPr lang="en-US" sz="2400" dirty="0"/>
          </a:p>
        </p:txBody>
      </p:sp>
      <p:sp>
        <p:nvSpPr>
          <p:cNvPr id="16" name="Text 14"/>
          <p:cNvSpPr/>
          <p:nvPr/>
        </p:nvSpPr>
        <p:spPr>
          <a:xfrm>
            <a:off x="5547360" y="817742"/>
            <a:ext cx="1097280" cy="1097280"/>
          </a:xfrm>
          <a:custGeom>
            <a:avLst/>
            <a:gdLst/>
            <a:ahLst/>
            <a:cxnLst/>
            <a:rect l="l" t="t" r="r" b="b"/>
            <a:pathLst>
              <a:path w="1097280" h="1097280">
                <a:moveTo>
                  <a:pt x="0" y="1097280"/>
                </a:moveTo>
                <a:lnTo>
                  <a:pt x="0" y="0"/>
                </a:lnTo>
                <a:lnTo>
                  <a:pt x="1097280" y="0"/>
                </a:lnTo>
                <a:lnTo>
                  <a:pt x="1097280" y="1097280"/>
                </a:lnTo>
                <a:lnTo>
                  <a:pt x="0" y="109728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11428664" y="2299306"/>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9905626" y="905"/>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9143953" y="905"/>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10667300" y="446"/>
            <a:ext cx="761667" cy="1521988"/>
          </a:xfrm>
          <a:custGeom>
            <a:avLst/>
            <a:gdLst/>
            <a:ahLst/>
            <a:cxnLst/>
            <a:rect l="l" t="t" r="r" b="b"/>
            <a:pathLst>
              <a:path w="761667" h="1521988">
                <a:moveTo>
                  <a:pt x="0" y="1521988"/>
                </a:moveTo>
                <a:lnTo>
                  <a:pt x="0" y="0"/>
                </a:lnTo>
                <a:lnTo>
                  <a:pt x="761667" y="0"/>
                </a:lnTo>
                <a:lnTo>
                  <a:pt x="761667" y="1521988"/>
                </a:lnTo>
                <a:lnTo>
                  <a:pt x="0" y="1521988"/>
                </a:lnTo>
              </a:path>
            </a:pathLst>
          </a:custGeom>
          <a:blipFill>
            <a:blip r:embed="rId18"/>
            <a:srcRect l="0" t="0" r="0" b="0"/>
            <a:stretch>
              <a:fillRect l="0" t="0" r="0" b="0"/>
            </a:stretch>
          </a:blipFill>
          <a:ln/>
        </p:spPr>
        <p:txBody>
          <a:bodyPr wrap="square" lIns="0" tIns="0" rIns="0" bIns="0" rtlCol="0" anchor="ctr"/>
          <a:lstStyle/>
          <a:p>
            <a:pPr indent="0" marL="0">
              <a:buNone/>
            </a:pPr>
            <a:endParaRPr lang="en-US" dirty="0"/>
          </a:p>
        </p:txBody>
      </p:sp>
      <p:sp>
        <p:nvSpPr>
          <p:cNvPr id="20" name="Text 18"/>
          <p:cNvSpPr/>
          <p:nvPr/>
        </p:nvSpPr>
        <p:spPr>
          <a:xfrm>
            <a:off x="11428664" y="446"/>
            <a:ext cx="761667" cy="1522286"/>
          </a:xfrm>
          <a:custGeom>
            <a:avLst/>
            <a:gdLst/>
            <a:ahLst/>
            <a:cxnLst/>
            <a:rect l="l" t="t" r="r" b="b"/>
            <a:pathLst>
              <a:path w="761667" h="1522286">
                <a:moveTo>
                  <a:pt x="0" y="1522286"/>
                </a:moveTo>
                <a:lnTo>
                  <a:pt x="0" y="0"/>
                </a:lnTo>
                <a:lnTo>
                  <a:pt x="761667" y="0"/>
                </a:lnTo>
                <a:lnTo>
                  <a:pt x="761667" y="1522286"/>
                </a:lnTo>
                <a:lnTo>
                  <a:pt x="0" y="1522286"/>
                </a:lnTo>
              </a:path>
            </a:pathLst>
          </a:custGeom>
          <a:blipFill>
            <a:blip r:embed="rId19"/>
            <a:srcRect l="0" t="0" r="0" b="0"/>
            <a:stretch>
              <a:fillRect l="0" t="0" r="0" b="0"/>
            </a:stretch>
          </a:blipFill>
          <a:ln/>
        </p:spPr>
        <p:txBody>
          <a:bodyPr wrap="square" lIns="0" tIns="0" rIns="0" bIns="0" rtlCol="0" anchor="ctr"/>
          <a:lstStyle/>
          <a:p>
            <a:pPr indent="0" marL="0">
              <a:buNone/>
            </a:pPr>
            <a:endParaRPr lang="en-US" dirty="0"/>
          </a:p>
        </p:txBody>
      </p:sp>
      <p:sp>
        <p:nvSpPr>
          <p:cNvPr id="21" name="Text 19"/>
          <p:cNvSpPr/>
          <p:nvPr/>
        </p:nvSpPr>
        <p:spPr>
          <a:xfrm>
            <a:off x="759585" y="1530443"/>
            <a:ext cx="9123035" cy="4663440"/>
          </a:xfrm>
          <a:custGeom>
            <a:avLst/>
            <a:gdLst/>
            <a:ahLst/>
            <a:cxnLst/>
            <a:rect l="l" t="t" r="r" b="b"/>
            <a:pathLst>
              <a:path w="9123035" h="4663440">
                <a:moveTo>
                  <a:pt x="0" y="4663440"/>
                </a:moveTo>
                <a:lnTo>
                  <a:pt x="0" y="0"/>
                </a:lnTo>
                <a:lnTo>
                  <a:pt x="9123035" y="0"/>
                </a:lnTo>
                <a:lnTo>
                  <a:pt x="9123035" y="4663440"/>
                </a:lnTo>
                <a:lnTo>
                  <a:pt x="0" y="4663440"/>
                </a:lnTo>
              </a:path>
            </a:pathLst>
          </a:custGeom>
          <a:noFill/>
          <a:ln/>
        </p:spPr>
        <p:txBody>
          <a:bodyPr wrap="square" lIns="0" tIns="0" rIns="0" bIns="0" rtlCol="0" anchor="t"/>
          <a:lstStyle/>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Lesson Introduction</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Materials as Building Blocks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Unlocking the Secret Code</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The Incredible World of Materials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Unique Superpowers of Materials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Why Things Bend or Break</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Choosing Planet-Friendly Materials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Curious Explorers of the Material World</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Understanding Materials Science</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Memorizing Names vs. Understanding</a:t>
            </a:r>
            <a:endParaRPr lang="en-US" sz="1759" dirty="0"/>
          </a:p>
        </p:txBody>
      </p:sp>
      <p:sp>
        <p:nvSpPr>
          <p:cNvPr id="22" name="Text 20"/>
          <p:cNvSpPr/>
          <p:nvPr/>
        </p:nvSpPr>
        <p:spPr>
          <a:xfrm>
            <a:off x="10118447" y="1530443"/>
            <a:ext cx="547200" cy="4663440"/>
          </a:xfrm>
          <a:custGeom>
            <a:avLst/>
            <a:gdLst/>
            <a:ahLst/>
            <a:cxnLst/>
            <a:rect l="l" t="t" r="r" b="b"/>
            <a:pathLst>
              <a:path w="547200" h="4663440">
                <a:moveTo>
                  <a:pt x="0" y="4663440"/>
                </a:moveTo>
                <a:lnTo>
                  <a:pt x="0" y="0"/>
                </a:lnTo>
                <a:lnTo>
                  <a:pt x="547200" y="0"/>
                </a:lnTo>
                <a:lnTo>
                  <a:pt x="547200" y="4663440"/>
                </a:lnTo>
                <a:lnTo>
                  <a:pt x="0" y="4663440"/>
                </a:lnTo>
              </a:path>
            </a:pathLst>
          </a:custGeom>
          <a:noFill/>
          <a:ln/>
        </p:spPr>
        <p:txBody>
          <a:bodyPr wrap="square" lIns="0" tIns="0" rIns="0" bIns="0" rtlCol="0" anchor="t"/>
          <a:lstStyle/>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01</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02</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03</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04</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05</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06</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07</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08</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09</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10</a:t>
            </a:r>
            <a:endParaRPr lang="en-US" sz="1759" dirty="0"/>
          </a:p>
        </p:txBody>
      </p:sp>
      <p:sp>
        <p:nvSpPr>
          <p:cNvPr id="23" name="Text 21"/>
          <p:cNvSpPr/>
          <p:nvPr/>
        </p:nvSpPr>
        <p:spPr>
          <a:xfrm>
            <a:off x="761990" y="656471"/>
            <a:ext cx="9903704" cy="672463"/>
          </a:xfrm>
          <a:custGeom>
            <a:avLst/>
            <a:gdLst/>
            <a:ahLst/>
            <a:cxnLst/>
            <a:rect l="l" t="t" r="r" b="b"/>
            <a:pathLst>
              <a:path w="9903704" h="672463">
                <a:moveTo>
                  <a:pt x="0" y="672463"/>
                </a:moveTo>
                <a:lnTo>
                  <a:pt x="0" y="0"/>
                </a:lnTo>
                <a:lnTo>
                  <a:pt x="9903704" y="0"/>
                </a:lnTo>
                <a:lnTo>
                  <a:pt x="9903704" y="672463"/>
                </a:lnTo>
                <a:lnTo>
                  <a:pt x="0" y="672463"/>
                </a:lnTo>
              </a:path>
            </a:pathLst>
          </a:custGeom>
          <a:noFill/>
          <a:ln/>
        </p:spPr>
        <p:txBody>
          <a:bodyPr wrap="square" lIns="0" tIns="0" rIns="0" bIns="0" rtlCol="0" anchor="t"/>
          <a:lstStyle/>
          <a:p>
            <a:pPr algn="l" marL="0" indent="0">
              <a:lnSpc>
                <a:spcPct val="13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Table of contents</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11428664" y="2299306"/>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9905626" y="905"/>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9143953" y="905"/>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10667300" y="446"/>
            <a:ext cx="761667" cy="1521988"/>
          </a:xfrm>
          <a:custGeom>
            <a:avLst/>
            <a:gdLst/>
            <a:ahLst/>
            <a:cxnLst/>
            <a:rect l="l" t="t" r="r" b="b"/>
            <a:pathLst>
              <a:path w="761667" h="1521988">
                <a:moveTo>
                  <a:pt x="0" y="1521988"/>
                </a:moveTo>
                <a:lnTo>
                  <a:pt x="0" y="0"/>
                </a:lnTo>
                <a:lnTo>
                  <a:pt x="761667" y="0"/>
                </a:lnTo>
                <a:lnTo>
                  <a:pt x="761667" y="1521988"/>
                </a:lnTo>
                <a:lnTo>
                  <a:pt x="0" y="1521988"/>
                </a:lnTo>
              </a:path>
            </a:pathLst>
          </a:custGeom>
          <a:blipFill>
            <a:blip r:embed="rId18"/>
            <a:srcRect l="0" t="0" r="0" b="0"/>
            <a:stretch>
              <a:fillRect l="0" t="0" r="0" b="0"/>
            </a:stretch>
          </a:blipFill>
          <a:ln/>
        </p:spPr>
        <p:txBody>
          <a:bodyPr wrap="square" lIns="0" tIns="0" rIns="0" bIns="0" rtlCol="0" anchor="ctr"/>
          <a:lstStyle/>
          <a:p>
            <a:pPr indent="0" marL="0">
              <a:buNone/>
            </a:pPr>
            <a:endParaRPr lang="en-US" dirty="0"/>
          </a:p>
        </p:txBody>
      </p:sp>
      <p:sp>
        <p:nvSpPr>
          <p:cNvPr id="20" name="Text 18"/>
          <p:cNvSpPr/>
          <p:nvPr/>
        </p:nvSpPr>
        <p:spPr>
          <a:xfrm>
            <a:off x="11428664" y="446"/>
            <a:ext cx="761667" cy="1522286"/>
          </a:xfrm>
          <a:custGeom>
            <a:avLst/>
            <a:gdLst/>
            <a:ahLst/>
            <a:cxnLst/>
            <a:rect l="l" t="t" r="r" b="b"/>
            <a:pathLst>
              <a:path w="761667" h="1522286">
                <a:moveTo>
                  <a:pt x="0" y="1522286"/>
                </a:moveTo>
                <a:lnTo>
                  <a:pt x="0" y="0"/>
                </a:lnTo>
                <a:lnTo>
                  <a:pt x="761667" y="0"/>
                </a:lnTo>
                <a:lnTo>
                  <a:pt x="761667" y="1522286"/>
                </a:lnTo>
                <a:lnTo>
                  <a:pt x="0" y="1522286"/>
                </a:lnTo>
              </a:path>
            </a:pathLst>
          </a:custGeom>
          <a:blipFill>
            <a:blip r:embed="rId19"/>
            <a:srcRect l="0" t="0" r="0" b="0"/>
            <a:stretch>
              <a:fillRect l="0" t="0" r="0" b="0"/>
            </a:stretch>
          </a:blipFill>
          <a:ln/>
        </p:spPr>
        <p:txBody>
          <a:bodyPr wrap="square" lIns="0" tIns="0" rIns="0" bIns="0" rtlCol="0" anchor="ctr"/>
          <a:lstStyle/>
          <a:p>
            <a:pPr indent="0" marL="0">
              <a:buNone/>
            </a:pPr>
            <a:endParaRPr lang="en-US" dirty="0"/>
          </a:p>
        </p:txBody>
      </p:sp>
      <p:sp>
        <p:nvSpPr>
          <p:cNvPr id="21" name="Text 19"/>
          <p:cNvSpPr/>
          <p:nvPr/>
        </p:nvSpPr>
        <p:spPr>
          <a:xfrm>
            <a:off x="759585" y="1530443"/>
            <a:ext cx="9123035" cy="4663440"/>
          </a:xfrm>
          <a:custGeom>
            <a:avLst/>
            <a:gdLst/>
            <a:ahLst/>
            <a:cxnLst/>
            <a:rect l="l" t="t" r="r" b="b"/>
            <a:pathLst>
              <a:path w="9123035" h="4663440">
                <a:moveTo>
                  <a:pt x="0" y="4663440"/>
                </a:moveTo>
                <a:lnTo>
                  <a:pt x="0" y="0"/>
                </a:lnTo>
                <a:lnTo>
                  <a:pt x="9123035" y="0"/>
                </a:lnTo>
                <a:lnTo>
                  <a:pt x="9123035" y="4663440"/>
                </a:lnTo>
                <a:lnTo>
                  <a:pt x="0" y="4663440"/>
                </a:lnTo>
              </a:path>
            </a:pathLst>
          </a:custGeom>
          <a:noFill/>
          <a:ln/>
        </p:spPr>
        <p:txBody>
          <a:bodyPr wrap="square" lIns="0" tIns="0" rIns="0" bIns="0" rtlCol="0" anchor="t"/>
          <a:lstStyle/>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Soft Cotton vs. Hard Plastic</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Favorite T-shirt Material</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School Ruler Material</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Transforming Young Learners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Materials and Their Superpowers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Exploring the Material World</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Curiosity in Materials Science</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Material World Exploration</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Young Scientists' Journey</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Secrets of Materials</a:t>
            </a:r>
            <a:endParaRPr lang="en-US" sz="1759" dirty="0"/>
          </a:p>
        </p:txBody>
      </p:sp>
      <p:sp>
        <p:nvSpPr>
          <p:cNvPr id="22" name="Text 20"/>
          <p:cNvSpPr/>
          <p:nvPr/>
        </p:nvSpPr>
        <p:spPr>
          <a:xfrm>
            <a:off x="10118447" y="1530443"/>
            <a:ext cx="547200" cy="4663440"/>
          </a:xfrm>
          <a:custGeom>
            <a:avLst/>
            <a:gdLst/>
            <a:ahLst/>
            <a:cxnLst/>
            <a:rect l="l" t="t" r="r" b="b"/>
            <a:pathLst>
              <a:path w="547200" h="4663440">
                <a:moveTo>
                  <a:pt x="0" y="4663440"/>
                </a:moveTo>
                <a:lnTo>
                  <a:pt x="0" y="0"/>
                </a:lnTo>
                <a:lnTo>
                  <a:pt x="547200" y="0"/>
                </a:lnTo>
                <a:lnTo>
                  <a:pt x="547200" y="4663440"/>
                </a:lnTo>
                <a:lnTo>
                  <a:pt x="0" y="4663440"/>
                </a:lnTo>
              </a:path>
            </a:pathLst>
          </a:custGeom>
          <a:noFill/>
          <a:ln/>
        </p:spPr>
        <p:txBody>
          <a:bodyPr wrap="square" lIns="0" tIns="0" rIns="0" bIns="0" rtlCol="0" anchor="t"/>
          <a:lstStyle/>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11</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12</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13</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14</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15</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16</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17</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18</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19</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20</a:t>
            </a:r>
            <a:endParaRPr lang="en-US" sz="1759" dirty="0"/>
          </a:p>
        </p:txBody>
      </p:sp>
      <p:sp>
        <p:nvSpPr>
          <p:cNvPr id="23" name="Text 21"/>
          <p:cNvSpPr/>
          <p:nvPr/>
        </p:nvSpPr>
        <p:spPr>
          <a:xfrm>
            <a:off x="761990" y="656471"/>
            <a:ext cx="9903704" cy="672463"/>
          </a:xfrm>
          <a:custGeom>
            <a:avLst/>
            <a:gdLst/>
            <a:ahLst/>
            <a:cxnLst/>
            <a:rect l="l" t="t" r="r" b="b"/>
            <a:pathLst>
              <a:path w="9903704" h="672463">
                <a:moveTo>
                  <a:pt x="0" y="672463"/>
                </a:moveTo>
                <a:lnTo>
                  <a:pt x="0" y="0"/>
                </a:lnTo>
                <a:lnTo>
                  <a:pt x="9903704" y="0"/>
                </a:lnTo>
                <a:lnTo>
                  <a:pt x="9903704" y="672463"/>
                </a:lnTo>
                <a:lnTo>
                  <a:pt x="0" y="672463"/>
                </a:lnTo>
              </a:path>
            </a:pathLst>
          </a:custGeom>
          <a:noFill/>
          <a:ln/>
        </p:spPr>
        <p:txBody>
          <a:bodyPr wrap="square" lIns="0" tIns="0" rIns="0" bIns="0" rtlCol="0" anchor="t"/>
          <a:lstStyle/>
          <a:p>
            <a:pPr algn="l" marL="0" indent="0">
              <a:lnSpc>
                <a:spcPct val="13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Table of contents</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Lesson Introduction</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0" r="0" t="1773" b="1773"/>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Materials science isn't just about memorizing names - it's about understanding the properties and behaviors of different materials.</a:t>
            </a:r>
            <a:endParaRPr lang="en-US" sz="1100" dirty="0"/>
          </a:p>
        </p:txBody>
      </p:sp>
      <p:sp>
        <p:nvSpPr>
          <p:cNvPr id="19" name="Text 17"/>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Unlocking Secrets</a:t>
            </a:r>
            <a:endParaRPr lang="en-US" sz="1200" dirty="0"/>
          </a:p>
        </p:txBody>
      </p:sp>
      <p:sp>
        <p:nvSpPr>
          <p:cNvPr id="20" name="Text 18"/>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Why do some things bend while others break? How can we choose materials that are kind to our planet? These are the questions that will transform young learners into curious explorers of the material world.</a:t>
            </a:r>
            <a:endParaRPr lang="en-US" sz="1100" dirty="0"/>
          </a:p>
        </p:txBody>
      </p:sp>
      <p:sp>
        <p:nvSpPr>
          <p:cNvPr id="21" name="Text 19"/>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Curious Explorers</a:t>
            </a:r>
            <a:endParaRPr lang="en-US" sz="1200" dirty="0"/>
          </a:p>
        </p:txBody>
      </p:sp>
      <p:sp>
        <p:nvSpPr>
          <p:cNvPr id="22" name="Text 20"/>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Each material has its own unique superpower that makes it special and useful in our daily lives.</a:t>
            </a:r>
            <a:endParaRPr lang="en-US" sz="1100" dirty="0"/>
          </a:p>
        </p:txBody>
      </p:sp>
      <p:sp>
        <p:nvSpPr>
          <p:cNvPr id="23" name="Text 21"/>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Superpowers of Materials</a:t>
            </a:r>
            <a:endParaRPr lang="en-US" sz="1200" dirty="0"/>
          </a:p>
        </p:txBody>
      </p:sp>
      <p:sp>
        <p:nvSpPr>
          <p:cNvPr id="24" name="Text 22"/>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Get ready for an engaging journey into the world of materials, where we'll explore, experiment, and discover the wonders of everyday substances.</a:t>
            </a:r>
            <a:endParaRPr lang="en-US" sz="1100" dirty="0"/>
          </a:p>
        </p:txBody>
      </p:sp>
      <p:sp>
        <p:nvSpPr>
          <p:cNvPr id="25" name="Text 23"/>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Engaging Journey</a:t>
            </a:r>
            <a:endParaRPr lang="en-US" sz="1200" dirty="0"/>
          </a:p>
        </p:txBody>
      </p:sp>
      <p:sp>
        <p:nvSpPr>
          <p:cNvPr id="26" name="Text 24"/>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Through hands-on activities and experiments, we'll learn how materials interact with each other and the world around us.</a:t>
            </a:r>
            <a:endParaRPr lang="en-US" sz="1100" dirty="0"/>
          </a:p>
        </p:txBody>
      </p:sp>
      <p:sp>
        <p:nvSpPr>
          <p:cNvPr id="27" name="Text 25"/>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Interactive Learning</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2847710"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4891295"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696354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896959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746804"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763171" y="338508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01</a:t>
            </a:r>
            <a:endParaRPr lang="en-US" sz="1600" dirty="0"/>
          </a:p>
        </p:txBody>
      </p:sp>
      <p:sp>
        <p:nvSpPr>
          <p:cNvPr id="20" name="Text 18"/>
          <p:cNvSpPr/>
          <p:nvPr/>
        </p:nvSpPr>
        <p:spPr>
          <a:xfrm>
            <a:off x="2807766"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02</a:t>
            </a:r>
            <a:endParaRPr lang="en-US" sz="1600" dirty="0"/>
          </a:p>
        </p:txBody>
      </p:sp>
      <p:sp>
        <p:nvSpPr>
          <p:cNvPr id="21" name="Text 19"/>
          <p:cNvSpPr/>
          <p:nvPr/>
        </p:nvSpPr>
        <p:spPr>
          <a:xfrm>
            <a:off x="6912289"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04</a:t>
            </a:r>
            <a:endParaRPr lang="en-US" sz="1600" dirty="0"/>
          </a:p>
        </p:txBody>
      </p:sp>
      <p:sp>
        <p:nvSpPr>
          <p:cNvPr id="22" name="Text 20"/>
          <p:cNvSpPr/>
          <p:nvPr/>
        </p:nvSpPr>
        <p:spPr>
          <a:xfrm>
            <a:off x="8918398" y="337233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05</a:t>
            </a:r>
            <a:endParaRPr lang="en-US" sz="1600" dirty="0"/>
          </a:p>
        </p:txBody>
      </p:sp>
      <p:sp>
        <p:nvSpPr>
          <p:cNvPr id="23" name="Text 21"/>
          <p:cNvSpPr/>
          <p:nvPr/>
        </p:nvSpPr>
        <p:spPr>
          <a:xfrm>
            <a:off x="4836413"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F23342"/>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F23342"/>
                </a:solidFill>
                <a:latin typeface="Kollektif Bold" pitchFamily="34" charset="0"/>
                <a:ea typeface="Kollektif Bold" pitchFamily="34" charset="-122"/>
                <a:cs typeface="Kollektif Bold" pitchFamily="34" charset="-120"/>
              </a:rPr>
              <a:t>03</a:t>
            </a:r>
            <a:endParaRPr lang="en-US" sz="1600" dirty="0"/>
          </a:p>
        </p:txBody>
      </p:sp>
      <p:sp>
        <p:nvSpPr>
          <p:cNvPr id="24" name="Text 2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Materials as Building Blocks</a:t>
            </a:r>
            <a:endParaRPr lang="en-US" sz="2400" dirty="0"/>
          </a:p>
        </p:txBody>
      </p:sp>
      <p:sp>
        <p:nvSpPr>
          <p:cNvPr id="25" name="Text 23"/>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26" name="Text 24"/>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7" name="Text 25"/>
          <p:cNvSpPr/>
          <p:nvPr/>
        </p:nvSpPr>
        <p:spPr>
          <a:xfrm>
            <a:off x="1580570"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Materials are the fundamental building blocks of everything around us.</a:t>
            </a:r>
            <a:endParaRPr lang="en-US" sz="788" dirty="0"/>
          </a:p>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They come in various forms and serve different purposes, from providing structure to enabling functionality.</a:t>
            </a:r>
            <a:endParaRPr lang="en-US" sz="788" dirty="0"/>
          </a:p>
        </p:txBody>
      </p:sp>
      <p:sp>
        <p:nvSpPr>
          <p:cNvPr id="28" name="Text 26"/>
          <p:cNvSpPr/>
          <p:nvPr/>
        </p:nvSpPr>
        <p:spPr>
          <a:xfrm>
            <a:off x="1580570"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Introduction to Materials</a:t>
            </a:r>
            <a:endParaRPr lang="en-US" sz="1000" dirty="0"/>
          </a:p>
        </p:txBody>
      </p:sp>
      <p:sp>
        <p:nvSpPr>
          <p:cNvPr id="29" name="Text 27"/>
          <p:cNvSpPr/>
          <p:nvPr/>
        </p:nvSpPr>
        <p:spPr>
          <a:xfrm>
            <a:off x="3618679"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There are three main categories of materials - metals, polymers, and ceramics.</a:t>
            </a:r>
            <a:endParaRPr lang="en-US" sz="788" dirty="0"/>
          </a:p>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Each type has unique properties that make them suitable for specific applications.</a:t>
            </a:r>
            <a:endParaRPr lang="en-US" sz="788" dirty="0"/>
          </a:p>
        </p:txBody>
      </p:sp>
      <p:sp>
        <p:nvSpPr>
          <p:cNvPr id="30" name="Text 28"/>
          <p:cNvSpPr/>
          <p:nvPr/>
        </p:nvSpPr>
        <p:spPr>
          <a:xfrm>
            <a:off x="3618679"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Types of Materials</a:t>
            </a:r>
            <a:endParaRPr lang="en-US" sz="1000" dirty="0"/>
          </a:p>
        </p:txBody>
      </p:sp>
      <p:sp>
        <p:nvSpPr>
          <p:cNvPr id="31" name="Text 29"/>
          <p:cNvSpPr/>
          <p:nvPr/>
        </p:nvSpPr>
        <p:spPr>
          <a:xfrm>
            <a:off x="5647326"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818"/>
              </a:spcAft>
              <a:buNone/>
            </a:pPr>
            <a:r>
              <a:rPr lang="en-US" sz="818" dirty="0">
                <a:solidFill>
                  <a:srgbClr val="FFFFFF"/>
                </a:solidFill>
                <a:latin typeface="Kollektif" pitchFamily="34" charset="0"/>
                <a:ea typeface="Kollektif" pitchFamily="34" charset="-122"/>
                <a:cs typeface="Kollektif" pitchFamily="34" charset="-120"/>
              </a:rPr>
              <a:t>Materials possess characteristics such as strength, flexibility, conductivity, and durability.</a:t>
            </a:r>
            <a:endParaRPr lang="en-US" sz="818" dirty="0"/>
          </a:p>
          <a:p>
            <a:pPr algn="l" marL="0" indent="0">
              <a:lnSpc>
                <a:spcPct val="168000"/>
              </a:lnSpc>
              <a:spcAft>
                <a:spcPts val="818"/>
              </a:spcAft>
              <a:buNone/>
            </a:pPr>
            <a:r>
              <a:rPr lang="en-US" sz="818" dirty="0">
                <a:solidFill>
                  <a:srgbClr val="FFFFFF"/>
                </a:solidFill>
                <a:latin typeface="Kollektif" pitchFamily="34" charset="0"/>
                <a:ea typeface="Kollektif" pitchFamily="34" charset="-122"/>
                <a:cs typeface="Kollektif" pitchFamily="34" charset="-120"/>
              </a:rPr>
              <a:t>These properties determine how they behave under different conditions.</a:t>
            </a:r>
            <a:endParaRPr lang="en-US" sz="818" dirty="0"/>
          </a:p>
        </p:txBody>
      </p:sp>
      <p:sp>
        <p:nvSpPr>
          <p:cNvPr id="32" name="Text 30"/>
          <p:cNvSpPr/>
          <p:nvPr/>
        </p:nvSpPr>
        <p:spPr>
          <a:xfrm>
            <a:off x="5647326"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Properties of Materials</a:t>
            </a:r>
            <a:endParaRPr lang="en-US" sz="1000" dirty="0"/>
          </a:p>
        </p:txBody>
      </p:sp>
      <p:sp>
        <p:nvSpPr>
          <p:cNvPr id="33" name="Text 31"/>
          <p:cNvSpPr/>
          <p:nvPr/>
        </p:nvSpPr>
        <p:spPr>
          <a:xfrm>
            <a:off x="7723202"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Choosing the right material for a specific purpose is crucial.</a:t>
            </a:r>
            <a:endParaRPr lang="en-US" sz="788" dirty="0"/>
          </a:p>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Factors like cost, availability, and environmental impact play a significant role in the selection process.</a:t>
            </a:r>
            <a:endParaRPr lang="en-US" sz="788" dirty="0"/>
          </a:p>
        </p:txBody>
      </p:sp>
      <p:sp>
        <p:nvSpPr>
          <p:cNvPr id="34" name="Text 32"/>
          <p:cNvSpPr/>
          <p:nvPr/>
        </p:nvSpPr>
        <p:spPr>
          <a:xfrm>
            <a:off x="7723202"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Material Selection</a:t>
            </a:r>
            <a:endParaRPr lang="en-US" sz="1000" dirty="0"/>
          </a:p>
        </p:txBody>
      </p:sp>
      <p:sp>
        <p:nvSpPr>
          <p:cNvPr id="35" name="Text 33"/>
          <p:cNvSpPr/>
          <p:nvPr/>
        </p:nvSpPr>
        <p:spPr>
          <a:xfrm>
            <a:off x="9729311" y="3105515"/>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Sustainable practices involve recycling materials to reduce waste and conserve resources.</a:t>
            </a:r>
            <a:endParaRPr lang="en-US" sz="788" dirty="0"/>
          </a:p>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Recycling helps in minimizing the environmental impact of material production.</a:t>
            </a:r>
            <a:endParaRPr lang="en-US" sz="788" dirty="0"/>
          </a:p>
        </p:txBody>
      </p:sp>
      <p:sp>
        <p:nvSpPr>
          <p:cNvPr id="36" name="Text 34"/>
          <p:cNvSpPr/>
          <p:nvPr/>
        </p:nvSpPr>
        <p:spPr>
          <a:xfrm>
            <a:off x="9729311" y="2633644"/>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Material Recycling</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Unlocking the Secret Code</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0" r="0" t="1603" b="1603"/>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Materials hold secrets within them, waiting to be uncovered.</a:t>
            </a:r>
            <a:endParaRPr lang="en-US" sz="1100" dirty="0"/>
          </a:p>
        </p:txBody>
      </p:sp>
      <p:sp>
        <p:nvSpPr>
          <p:cNvPr id="19" name="Text 17"/>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Discovering the Hidden Properties</a:t>
            </a:r>
            <a:endParaRPr lang="en-US" sz="1200" dirty="0"/>
          </a:p>
        </p:txBody>
      </p:sp>
      <p:sp>
        <p:nvSpPr>
          <p:cNvPr id="20" name="Text 18"/>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By studying materials, we decode their behavior and characteristics.</a:t>
            </a:r>
            <a:endParaRPr lang="en-US" sz="1100" dirty="0"/>
          </a:p>
        </p:txBody>
      </p:sp>
      <p:sp>
        <p:nvSpPr>
          <p:cNvPr id="21" name="Text 19"/>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Unraveling the Mystery</a:t>
            </a:r>
            <a:endParaRPr lang="en-US" sz="1200" dirty="0"/>
          </a:p>
        </p:txBody>
      </p:sp>
      <p:sp>
        <p:nvSpPr>
          <p:cNvPr id="22" name="Text 20"/>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Understanding the structure of materials reveals their unique properties.</a:t>
            </a:r>
            <a:endParaRPr lang="en-US" sz="1100" dirty="0"/>
          </a:p>
        </p:txBody>
      </p:sp>
      <p:sp>
        <p:nvSpPr>
          <p:cNvPr id="23" name="Text 21"/>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Cracking the Code</a:t>
            </a:r>
            <a:endParaRPr lang="en-US" sz="1200" dirty="0"/>
          </a:p>
        </p:txBody>
      </p:sp>
      <p:sp>
        <p:nvSpPr>
          <p:cNvPr id="24" name="Text 22"/>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Knowledge of materials equips young minds to innovate and create.</a:t>
            </a:r>
            <a:endParaRPr lang="en-US" sz="1100" dirty="0"/>
          </a:p>
        </p:txBody>
      </p:sp>
      <p:sp>
        <p:nvSpPr>
          <p:cNvPr id="25" name="Text 23"/>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Empowering Young Scientists</a:t>
            </a:r>
            <a:endParaRPr lang="en-US" sz="1200" dirty="0"/>
          </a:p>
        </p:txBody>
      </p:sp>
      <p:sp>
        <p:nvSpPr>
          <p:cNvPr id="26" name="Text 24"/>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The secret code of materials unlocks endless possibilities for exploration and discovery.</a:t>
            </a:r>
            <a:endParaRPr lang="en-US" sz="1100" dirty="0"/>
          </a:p>
        </p:txBody>
      </p:sp>
      <p:sp>
        <p:nvSpPr>
          <p:cNvPr id="27" name="Text 25"/>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Unleashing the Potential</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The Incredible World of Materials</a:t>
            </a:r>
            <a:endParaRPr lang="en-US" sz="2400" dirty="0"/>
          </a:p>
        </p:txBody>
      </p:sp>
      <p:sp>
        <p:nvSpPr>
          <p:cNvPr id="15" name="Text 13"/>
          <p:cNvSpPr/>
          <p:nvPr/>
        </p:nvSpPr>
        <p:spPr>
          <a:xfrm>
            <a:off x="761997" y="1536946"/>
            <a:ext cx="3200397" cy="4550616"/>
          </a:xfrm>
          <a:custGeom>
            <a:avLst/>
            <a:gdLst/>
            <a:ahLst/>
            <a:cxnLst/>
            <a:rect l="l" t="t" r="r" b="b"/>
            <a:pathLst>
              <a:path w="3200397" h="4550616">
                <a:moveTo>
                  <a:pt x="136113" y="4550616"/>
                </a:moveTo>
                <a:cubicBezTo>
                  <a:pt x="60940" y="4550616"/>
                  <a:pt x="0" y="4489676"/>
                  <a:pt x="0" y="4414503"/>
                </a:cubicBezTo>
                <a:lnTo>
                  <a:pt x="0" y="136113"/>
                </a:lnTo>
                <a:cubicBezTo>
                  <a:pt x="0" y="60940"/>
                  <a:pt x="60940" y="0"/>
                  <a:pt x="136113" y="0"/>
                </a:cubicBezTo>
                <a:lnTo>
                  <a:pt x="3064284" y="0"/>
                </a:lnTo>
                <a:cubicBezTo>
                  <a:pt x="3139457" y="0"/>
                  <a:pt x="3200397" y="60940"/>
                  <a:pt x="3200397" y="136113"/>
                </a:cubicBezTo>
                <a:lnTo>
                  <a:pt x="3200397" y="4414503"/>
                </a:lnTo>
                <a:cubicBezTo>
                  <a:pt x="3200397" y="4489676"/>
                  <a:pt x="3139457" y="4550616"/>
                  <a:pt x="3064284" y="4550616"/>
                </a:cubicBezTo>
              </a:path>
            </a:pathLst>
          </a:custGeom>
          <a:blipFill>
            <a:blip r:embed="rId13"/>
            <a:srcRect l="26566" r="26566"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1938837"/>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070"/>
              </a:spcBef>
              <a:buNone/>
            </a:pPr>
            <a:r>
              <a:rPr lang="en-US" sz="980" dirty="0">
                <a:solidFill>
                  <a:srgbClr val="000000"/>
                </a:solidFill>
                <a:latin typeface="Kollektif" pitchFamily="34" charset="0"/>
                <a:ea typeface="Kollektif" pitchFamily="34" charset="-122"/>
                <a:cs typeface="Kollektif" pitchFamily="34" charset="-120"/>
              </a:rPr>
              <a:t>Imagine a world where everything around us tells a fascinating story of how it's made, what it can do, and why it matters!</a:t>
            </a:r>
            <a:endParaRPr lang="en-US" sz="980" dirty="0"/>
          </a:p>
          <a:p>
            <a:pPr algn="l" marL="0" indent="0">
              <a:lnSpc>
                <a:spcPct val="100000"/>
              </a:lnSpc>
              <a:spcBef>
                <a:spcPts val="1070"/>
              </a:spcBef>
              <a:buNone/>
            </a:pPr>
            <a:r>
              <a:rPr lang="en-US" sz="980" dirty="0">
                <a:solidFill>
                  <a:srgbClr val="000000"/>
                </a:solidFill>
                <a:latin typeface="Kollektif" pitchFamily="34" charset="0"/>
                <a:ea typeface="Kollektif" pitchFamily="34" charset="-122"/>
                <a:cs typeface="Kollektif" pitchFamily="34" charset="-120"/>
              </a:rPr>
              <a:t>Materials are the building blocks of our entire universe.</a:t>
            </a:r>
            <a:endParaRPr lang="en-US" sz="980" dirty="0"/>
          </a:p>
          <a:p>
            <a:pPr algn="l" marL="0" indent="0">
              <a:lnSpc>
                <a:spcPct val="100000"/>
              </a:lnSpc>
              <a:spcBef>
                <a:spcPts val="1070"/>
              </a:spcBef>
              <a:buNone/>
            </a:pPr>
            <a:r>
              <a:rPr lang="en-US" sz="980" dirty="0">
                <a:solidFill>
                  <a:srgbClr val="000000"/>
                </a:solidFill>
                <a:latin typeface="Kollektif" pitchFamily="34" charset="0"/>
                <a:ea typeface="Kollektif" pitchFamily="34" charset="-122"/>
                <a:cs typeface="Kollektif" pitchFamily="34" charset="-120"/>
              </a:rPr>
              <a:t>Understanding these magical substances is like unlocking a secret code of how the world works.</a:t>
            </a:r>
            <a:endParaRPr lang="en-US" sz="980" dirty="0"/>
          </a:p>
          <a:p>
            <a:pPr algn="l" marL="0" indent="0">
              <a:lnSpc>
                <a:spcPct val="100000"/>
              </a:lnSpc>
              <a:spcBef>
                <a:spcPts val="1070"/>
              </a:spcBef>
              <a:buNone/>
            </a:pPr>
            <a:r>
              <a:rPr lang="en-US" sz="980" dirty="0">
                <a:solidFill>
                  <a:srgbClr val="000000"/>
                </a:solidFill>
                <a:latin typeface="Kollektif" pitchFamily="34" charset="0"/>
                <a:ea typeface="Kollektif" pitchFamily="34" charset="-122"/>
                <a:cs typeface="Kollektif" pitchFamily="34" charset="-120"/>
              </a:rPr>
              <a:t>Each material has a unique superpower that makes it special.</a:t>
            </a:r>
            <a:endParaRPr lang="en-US" sz="980" dirty="0"/>
          </a:p>
        </p:txBody>
      </p:sp>
      <p:sp>
        <p:nvSpPr>
          <p:cNvPr id="19" name="Text 17"/>
          <p:cNvSpPr/>
          <p:nvPr/>
        </p:nvSpPr>
        <p:spPr>
          <a:xfrm>
            <a:off x="4265938" y="1564379"/>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Lesson Introduction</a:t>
            </a:r>
            <a:endParaRPr lang="en-US" sz="1200" dirty="0"/>
          </a:p>
        </p:txBody>
      </p:sp>
      <p:sp>
        <p:nvSpPr>
          <p:cNvPr id="20" name="Text 18"/>
          <p:cNvSpPr/>
          <p:nvPr/>
        </p:nvSpPr>
        <p:spPr>
          <a:xfrm>
            <a:off x="7866926" y="1938837"/>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From the soft cotton of your favorite t-shirt to the hard plastic of your school ruler.</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Why do some things bend while others break?</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How can we choose materials that are kind to our planet?</a:t>
            </a:r>
            <a:endParaRPr lang="en-US" sz="1100" dirty="0"/>
          </a:p>
        </p:txBody>
      </p:sp>
      <p:sp>
        <p:nvSpPr>
          <p:cNvPr id="21" name="Text 19"/>
          <p:cNvSpPr/>
          <p:nvPr/>
        </p:nvSpPr>
        <p:spPr>
          <a:xfrm>
            <a:off x="7866926" y="1564379"/>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Exploration Journey</a:t>
            </a:r>
            <a:endParaRPr lang="en-US" sz="1200" dirty="0"/>
          </a:p>
        </p:txBody>
      </p:sp>
      <p:sp>
        <p:nvSpPr>
          <p:cNvPr id="22" name="Text 20"/>
          <p:cNvSpPr/>
          <p:nvPr/>
        </p:nvSpPr>
        <p:spPr>
          <a:xfrm>
            <a:off x="4265938" y="4436275"/>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Transform young learners into curious explorers of the material world.</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Materials science is about understanding, not just memorizing names.</a:t>
            </a:r>
            <a:endParaRPr lang="en-US" sz="1100" dirty="0"/>
          </a:p>
        </p:txBody>
      </p:sp>
      <p:sp>
        <p:nvSpPr>
          <p:cNvPr id="23" name="Text 21"/>
          <p:cNvSpPr/>
          <p:nvPr/>
        </p:nvSpPr>
        <p:spPr>
          <a:xfrm>
            <a:off x="4265938" y="4061817"/>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Curiosity Sparked</a:t>
            </a:r>
            <a:endParaRPr lang="en-US" sz="1200" dirty="0"/>
          </a:p>
        </p:txBody>
      </p:sp>
      <p:sp>
        <p:nvSpPr>
          <p:cNvPr id="24" name="Text 22"/>
          <p:cNvSpPr/>
          <p:nvPr/>
        </p:nvSpPr>
        <p:spPr>
          <a:xfrm>
            <a:off x="7866926" y="4436275"/>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A comprehensive exploration of everyday substances for young scientists.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A 7-year-old materials science adventure awaits!</a:t>
            </a:r>
            <a:endParaRPr lang="en-US" sz="1100" dirty="0"/>
          </a:p>
        </p:txBody>
      </p:sp>
      <p:sp>
        <p:nvSpPr>
          <p:cNvPr id="25" name="Text 23"/>
          <p:cNvSpPr/>
          <p:nvPr/>
        </p:nvSpPr>
        <p:spPr>
          <a:xfrm>
            <a:off x="7866926" y="4061817"/>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Young Scientists Adventure</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Unique Superpowers of Materials</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1869" r="1869"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Some materials like rubber have the superpower to bend and stretch without breaking, making them ideal for creating products like bouncy balls and elastic bands.</a:t>
            </a:r>
            <a:endParaRPr lang="en-US" sz="1100" dirty="0"/>
          </a:p>
        </p:txBody>
      </p:sp>
      <p:sp>
        <p:nvSpPr>
          <p:cNvPr id="19" name="Text 17"/>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Flexibility</a:t>
            </a:r>
            <a:endParaRPr lang="en-US" sz="1200" dirty="0"/>
          </a:p>
        </p:txBody>
      </p:sp>
      <p:sp>
        <p:nvSpPr>
          <p:cNvPr id="20" name="Text 18"/>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Metals such as steel possess incredible strength, allowing them to support heavy loads and withstand high pressures, making them essential for constructing buildings, bridges, and vehicles.</a:t>
            </a:r>
            <a:endParaRPr lang="en-US" sz="1100" dirty="0"/>
          </a:p>
        </p:txBody>
      </p:sp>
      <p:sp>
        <p:nvSpPr>
          <p:cNvPr id="21" name="Text 19"/>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Strength</a:t>
            </a:r>
            <a:endParaRPr lang="en-US" sz="1200" dirty="0"/>
          </a:p>
        </p:txBody>
      </p:sp>
      <p:sp>
        <p:nvSpPr>
          <p:cNvPr id="22" name="Text 20"/>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Glass is a material with the superpower of transparency, allowing light to pass through easily. This property makes it perfect for windows, lenses, and smartphone screens.</a:t>
            </a:r>
            <a:endParaRPr lang="en-US" sz="1100" dirty="0"/>
          </a:p>
        </p:txBody>
      </p:sp>
      <p:sp>
        <p:nvSpPr>
          <p:cNvPr id="23" name="Text 21"/>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Transparency</a:t>
            </a:r>
            <a:endParaRPr lang="en-US" sz="1200" dirty="0"/>
          </a:p>
        </p:txBody>
      </p:sp>
      <p:sp>
        <p:nvSpPr>
          <p:cNvPr id="24" name="Text 22"/>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Materials like foam have the superpower of insulation, which means they can trap heat or cold, helping to keep our homes warm in winter and cool in summer.</a:t>
            </a:r>
            <a:endParaRPr lang="en-US" sz="1100" dirty="0"/>
          </a:p>
        </p:txBody>
      </p:sp>
      <p:sp>
        <p:nvSpPr>
          <p:cNvPr id="25" name="Text 23"/>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Insulation</a:t>
            </a:r>
            <a:endParaRPr lang="en-US" sz="1200" dirty="0"/>
          </a:p>
        </p:txBody>
      </p:sp>
      <p:sp>
        <p:nvSpPr>
          <p:cNvPr id="26" name="Text 24"/>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Copper is known for its superpower of conductivity, allowing electricity to flow through it easily. This property makes it essential for wiring and electrical components.</a:t>
            </a:r>
            <a:endParaRPr lang="en-US" sz="1100" dirty="0"/>
          </a:p>
        </p:txBody>
      </p:sp>
      <p:sp>
        <p:nvSpPr>
          <p:cNvPr id="27" name="Text 25"/>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Conductivity</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1" y="-1"/>
            <a:ext cx="2743200" cy="6857553"/>
          </a:xfrm>
          <a:custGeom>
            <a:avLst/>
            <a:gdLst/>
            <a:ahLst/>
            <a:cxnLst/>
            <a:rect l="l" t="t" r="r" b="b"/>
            <a:pathLst>
              <a:path w="2743200" h="6857553">
                <a:moveTo>
                  <a:pt x="0" y="6857553"/>
                </a:moveTo>
                <a:lnTo>
                  <a:pt x="0" y="0"/>
                </a:lnTo>
                <a:lnTo>
                  <a:pt x="2743200" y="0"/>
                </a:lnTo>
                <a:lnTo>
                  <a:pt x="2743200" y="6857553"/>
                </a:lnTo>
                <a:lnTo>
                  <a:pt x="0" y="6857553"/>
                </a:lnTo>
              </a:path>
            </a:pathLst>
          </a:custGeom>
          <a:blipFill>
            <a:blip r:embed="rId14"/>
            <a:srcRect l="36671" r="36671"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3276583" y="1522434"/>
            <a:ext cx="8066027" cy="4703377"/>
          </a:xfrm>
          <a:custGeom>
            <a:avLst/>
            <a:gdLst/>
            <a:ahLst/>
            <a:cxnLst/>
            <a:rect l="l" t="t" r="r" b="b"/>
            <a:pathLst>
              <a:path w="8066027" h="4703377">
                <a:moveTo>
                  <a:pt x="0" y="4703377"/>
                </a:moveTo>
                <a:lnTo>
                  <a:pt x="0" y="0"/>
                </a:lnTo>
                <a:lnTo>
                  <a:pt x="8066027" y="0"/>
                </a:lnTo>
                <a:lnTo>
                  <a:pt x="8066027" y="4703377"/>
                </a:lnTo>
                <a:lnTo>
                  <a:pt x="0" y="4703377"/>
                </a:lnTo>
              </a:path>
            </a:pathLst>
          </a:custGeom>
          <a:noFill/>
          <a:ln/>
        </p:spPr>
        <p:txBody>
          <a:bodyPr wrap="square" lIns="0" tIns="0" rIns="0" bIns="0" rtlCol="0" anchor="t" numCol="2" spcCol="177800"/>
          <a:lstStyle/>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Material Properties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Different materials have unique properties that determine how they respond to external forces.</a:t>
            </a:r>
            <a:endParaRPr lang="en-US" sz="1200" dirty="0"/>
          </a:p>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Stress and Strain</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When a force is applied to a material, it experiences stress, which can lead to deformation or failure.</a:t>
            </a:r>
            <a:endParaRPr lang="en-US" sz="1200" dirty="0"/>
          </a:p>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Elasticity</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Some materials can deform under stress but return to their original shape once the force is removed.</a:t>
            </a:r>
            <a:endParaRPr lang="en-US" sz="1200" dirty="0"/>
          </a:p>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Plasticity</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Other materials undergo permanent deformation when stressed beyond their limits.</a:t>
            </a:r>
            <a:endParaRPr lang="en-US" sz="1200" dirty="0"/>
          </a:p>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Fracture Toughness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The ability of a material to resist crack propagation and withstand breaking is crucial in various applications.</a:t>
            </a:r>
            <a:endParaRPr lang="en-US" sz="1200" dirty="0"/>
          </a:p>
        </p:txBody>
      </p:sp>
      <p:sp>
        <p:nvSpPr>
          <p:cNvPr id="17" name="Text 15"/>
          <p:cNvSpPr/>
          <p:nvPr/>
        </p:nvSpPr>
        <p:spPr>
          <a:xfrm>
            <a:off x="3276582" y="446"/>
            <a:ext cx="8092453" cy="1145448"/>
          </a:xfrm>
          <a:custGeom>
            <a:avLst/>
            <a:gdLst/>
            <a:ahLst/>
            <a:cxnLst/>
            <a:rect l="l" t="t" r="r" b="b"/>
            <a:pathLst>
              <a:path w="8092453" h="1145448">
                <a:moveTo>
                  <a:pt x="0" y="1145448"/>
                </a:moveTo>
                <a:lnTo>
                  <a:pt x="0" y="0"/>
                </a:lnTo>
                <a:lnTo>
                  <a:pt x="8092453" y="0"/>
                </a:lnTo>
                <a:lnTo>
                  <a:pt x="8092453" y="1145448"/>
                </a:lnTo>
                <a:lnTo>
                  <a:pt x="0" y="1145448"/>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Why Things Bend or Break</a:t>
            </a:r>
            <a:endParaRPr lang="en-US" sz="2400" dirty="0"/>
          </a:p>
        </p:txBody>
      </p:sp>
      <p:sp>
        <p:nvSpPr>
          <p:cNvPr id="18" name="Text 16"/>
          <p:cNvSpPr/>
          <p:nvPr/>
        </p:nvSpPr>
        <p:spPr>
          <a:xfrm>
            <a:off x="3936091"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9" name="Text 17"/>
          <p:cNvSpPr/>
          <p:nvPr/>
        </p:nvSpPr>
        <p:spPr>
          <a:xfrm>
            <a:off x="3276582"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Choosing Planet-Friendly Materials</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0" r="0" t="1773" b="1773"/>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Opt for products made from recycled plastic to reduce the demand for new plastic production.</a:t>
            </a:r>
            <a:endParaRPr lang="en-US" sz="1100" dirty="0"/>
          </a:p>
        </p:txBody>
      </p:sp>
      <p:sp>
        <p:nvSpPr>
          <p:cNvPr id="19" name="Text 17"/>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Recycled Plastic</a:t>
            </a:r>
            <a:endParaRPr lang="en-US" sz="1200" dirty="0"/>
          </a:p>
        </p:txBody>
      </p:sp>
      <p:sp>
        <p:nvSpPr>
          <p:cNvPr id="20" name="Text 18"/>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Choose clothing and textiles made from organic cotton, which is grown without harmful pesticides and chemicals.</a:t>
            </a:r>
            <a:endParaRPr lang="en-US" sz="1100" dirty="0"/>
          </a:p>
        </p:txBody>
      </p:sp>
      <p:sp>
        <p:nvSpPr>
          <p:cNvPr id="21" name="Text 19"/>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Organic Cotton</a:t>
            </a:r>
            <a:endParaRPr lang="en-US" sz="1200" dirty="0"/>
          </a:p>
        </p:txBody>
      </p:sp>
      <p:sp>
        <p:nvSpPr>
          <p:cNvPr id="22" name="Text 20"/>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Consider bamboo-based products as bamboo is a fast-growing and sustainable material.</a:t>
            </a:r>
            <a:endParaRPr lang="en-US" sz="1100" dirty="0"/>
          </a:p>
        </p:txBody>
      </p:sp>
      <p:sp>
        <p:nvSpPr>
          <p:cNvPr id="23" name="Text 21"/>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Bamboo</a:t>
            </a:r>
            <a:endParaRPr lang="en-US" sz="1200" dirty="0"/>
          </a:p>
        </p:txBody>
      </p:sp>
      <p:sp>
        <p:nvSpPr>
          <p:cNvPr id="24" name="Text 22"/>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Utilize cork-based products as cork is renewable and biodegradable.</a:t>
            </a:r>
            <a:endParaRPr lang="en-US" sz="1100" dirty="0"/>
          </a:p>
        </p:txBody>
      </p:sp>
      <p:sp>
        <p:nvSpPr>
          <p:cNvPr id="25" name="Text 23"/>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Cork</a:t>
            </a:r>
            <a:endParaRPr lang="en-US" sz="1200" dirty="0"/>
          </a:p>
        </p:txBody>
      </p:sp>
      <p:sp>
        <p:nvSpPr>
          <p:cNvPr id="26" name="Text 24"/>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Explore items made from hemp, a versatile and eco-friendly material requiring minimal water and pesticides.</a:t>
            </a:r>
            <a:endParaRPr lang="en-US" sz="1100" dirty="0"/>
          </a:p>
        </p:txBody>
      </p:sp>
      <p:sp>
        <p:nvSpPr>
          <p:cNvPr id="27" name="Text 25"/>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Hemp</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2847710"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4891295"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696354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896959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746804"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763171" y="338508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01</a:t>
            </a:r>
            <a:endParaRPr lang="en-US" sz="1600" dirty="0"/>
          </a:p>
        </p:txBody>
      </p:sp>
      <p:sp>
        <p:nvSpPr>
          <p:cNvPr id="20" name="Text 18"/>
          <p:cNvSpPr/>
          <p:nvPr/>
        </p:nvSpPr>
        <p:spPr>
          <a:xfrm>
            <a:off x="2807766"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02</a:t>
            </a:r>
            <a:endParaRPr lang="en-US" sz="1600" dirty="0"/>
          </a:p>
        </p:txBody>
      </p:sp>
      <p:sp>
        <p:nvSpPr>
          <p:cNvPr id="21" name="Text 19"/>
          <p:cNvSpPr/>
          <p:nvPr/>
        </p:nvSpPr>
        <p:spPr>
          <a:xfrm>
            <a:off x="6912289"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04</a:t>
            </a:r>
            <a:endParaRPr lang="en-US" sz="1600" dirty="0"/>
          </a:p>
        </p:txBody>
      </p:sp>
      <p:sp>
        <p:nvSpPr>
          <p:cNvPr id="22" name="Text 20"/>
          <p:cNvSpPr/>
          <p:nvPr/>
        </p:nvSpPr>
        <p:spPr>
          <a:xfrm>
            <a:off x="8918398" y="337233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05</a:t>
            </a:r>
            <a:endParaRPr lang="en-US" sz="1600" dirty="0"/>
          </a:p>
        </p:txBody>
      </p:sp>
      <p:sp>
        <p:nvSpPr>
          <p:cNvPr id="23" name="Text 21"/>
          <p:cNvSpPr/>
          <p:nvPr/>
        </p:nvSpPr>
        <p:spPr>
          <a:xfrm>
            <a:off x="4836413"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F23342"/>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F23342"/>
                </a:solidFill>
                <a:latin typeface="Kollektif Bold" pitchFamily="34" charset="0"/>
                <a:ea typeface="Kollektif Bold" pitchFamily="34" charset="-122"/>
                <a:cs typeface="Kollektif Bold" pitchFamily="34" charset="-120"/>
              </a:rPr>
              <a:t>03</a:t>
            </a:r>
            <a:endParaRPr lang="en-US" sz="1600" dirty="0"/>
          </a:p>
        </p:txBody>
      </p:sp>
      <p:sp>
        <p:nvSpPr>
          <p:cNvPr id="24" name="Text 2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Curious Explorers of the Material World</a:t>
            </a:r>
            <a:endParaRPr lang="en-US" sz="2400" dirty="0"/>
          </a:p>
        </p:txBody>
      </p:sp>
      <p:sp>
        <p:nvSpPr>
          <p:cNvPr id="25" name="Text 23"/>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26" name="Text 24"/>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7" name="Text 25"/>
          <p:cNvSpPr/>
          <p:nvPr/>
        </p:nvSpPr>
        <p:spPr>
          <a:xfrm>
            <a:off x="1580570"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85"/>
              </a:spcAft>
              <a:buNone/>
            </a:pPr>
            <a:r>
              <a:rPr lang="en-US" sz="785" dirty="0">
                <a:solidFill>
                  <a:srgbClr val="FFFFFF"/>
                </a:solidFill>
                <a:latin typeface="Kollektif" pitchFamily="34" charset="0"/>
                <a:ea typeface="Kollektif" pitchFamily="34" charset="-122"/>
                <a:cs typeface="Kollektif" pitchFamily="34" charset="-120"/>
              </a:rPr>
              <a:t>Start by observing the materials around you - from the shiny metal of a spoon to the smooth glass of a window.</a:t>
            </a:r>
            <a:endParaRPr lang="en-US" sz="785" dirty="0"/>
          </a:p>
          <a:p>
            <a:pPr algn="l" marL="0" indent="0">
              <a:lnSpc>
                <a:spcPct val="168000"/>
              </a:lnSpc>
              <a:spcAft>
                <a:spcPts val="785"/>
              </a:spcAft>
              <a:buNone/>
            </a:pPr>
            <a:r>
              <a:rPr lang="en-US" sz="785" dirty="0">
                <a:solidFill>
                  <a:srgbClr val="FFFFFF"/>
                </a:solidFill>
                <a:latin typeface="Kollektif" pitchFamily="34" charset="0"/>
                <a:ea typeface="Kollektif" pitchFamily="34" charset="-122"/>
                <a:cs typeface="Kollektif" pitchFamily="34" charset="-120"/>
              </a:rPr>
              <a:t>Each material has its own unique characteristics waiting to be discovered.</a:t>
            </a:r>
            <a:endParaRPr lang="en-US" sz="785" dirty="0"/>
          </a:p>
        </p:txBody>
      </p:sp>
      <p:sp>
        <p:nvSpPr>
          <p:cNvPr id="28" name="Text 26"/>
          <p:cNvSpPr/>
          <p:nvPr/>
        </p:nvSpPr>
        <p:spPr>
          <a:xfrm>
            <a:off x="1580570"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Observation</a:t>
            </a:r>
            <a:endParaRPr lang="en-US" sz="1000" dirty="0"/>
          </a:p>
        </p:txBody>
      </p:sp>
      <p:sp>
        <p:nvSpPr>
          <p:cNvPr id="29" name="Text 27"/>
          <p:cNvSpPr/>
          <p:nvPr/>
        </p:nvSpPr>
        <p:spPr>
          <a:xfrm>
            <a:off x="3618679"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27"/>
              </a:spcAft>
              <a:buNone/>
            </a:pPr>
            <a:r>
              <a:rPr lang="en-US" sz="727" dirty="0">
                <a:solidFill>
                  <a:srgbClr val="FFFFFF"/>
                </a:solidFill>
                <a:latin typeface="Kollektif" pitchFamily="34" charset="0"/>
                <a:ea typeface="Kollektif" pitchFamily="34" charset="-122"/>
                <a:cs typeface="Kollektif" pitchFamily="34" charset="-120"/>
              </a:rPr>
              <a:t>Dive deeper into the properties of materials.</a:t>
            </a:r>
            <a:endParaRPr lang="en-US" sz="727" dirty="0"/>
          </a:p>
          <a:p>
            <a:pPr algn="l" marL="0" indent="0">
              <a:lnSpc>
                <a:spcPct val="168000"/>
              </a:lnSpc>
              <a:spcAft>
                <a:spcPts val="727"/>
              </a:spcAft>
              <a:buNone/>
            </a:pPr>
            <a:r>
              <a:rPr lang="en-US" sz="727" dirty="0">
                <a:solidFill>
                  <a:srgbClr val="FFFFFF"/>
                </a:solidFill>
                <a:latin typeface="Kollektif" pitchFamily="34" charset="0"/>
                <a:ea typeface="Kollektif" pitchFamily="34" charset="-122"/>
                <a:cs typeface="Kollektif" pitchFamily="34" charset="-120"/>
              </a:rPr>
              <a:t>Conduct simple experiments to see how they react to heat, pressure, or water.</a:t>
            </a:r>
            <a:endParaRPr lang="en-US" sz="727" dirty="0"/>
          </a:p>
          <a:p>
            <a:pPr algn="l" marL="0" indent="0">
              <a:lnSpc>
                <a:spcPct val="168000"/>
              </a:lnSpc>
              <a:spcAft>
                <a:spcPts val="727"/>
              </a:spcAft>
              <a:buNone/>
            </a:pPr>
            <a:r>
              <a:rPr lang="en-US" sz="727" dirty="0">
                <a:solidFill>
                  <a:srgbClr val="FFFFFF"/>
                </a:solidFill>
                <a:latin typeface="Kollektif" pitchFamily="34" charset="0"/>
                <a:ea typeface="Kollektif" pitchFamily="34" charset="-122"/>
                <a:cs typeface="Kollektif" pitchFamily="34" charset="-120"/>
              </a:rPr>
              <a:t>This hands-on approach will help you uncover the secrets of different substances.</a:t>
            </a:r>
            <a:endParaRPr lang="en-US" sz="727" dirty="0"/>
          </a:p>
        </p:txBody>
      </p:sp>
      <p:sp>
        <p:nvSpPr>
          <p:cNvPr id="30" name="Text 28"/>
          <p:cNvSpPr/>
          <p:nvPr/>
        </p:nvSpPr>
        <p:spPr>
          <a:xfrm>
            <a:off x="3618679"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Investigation</a:t>
            </a:r>
            <a:endParaRPr lang="en-US" sz="1000" dirty="0"/>
          </a:p>
        </p:txBody>
      </p:sp>
      <p:sp>
        <p:nvSpPr>
          <p:cNvPr id="31" name="Text 29"/>
          <p:cNvSpPr/>
          <p:nvPr/>
        </p:nvSpPr>
        <p:spPr>
          <a:xfrm>
            <a:off x="5647326"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658"/>
              </a:spcAft>
              <a:buNone/>
            </a:pPr>
            <a:r>
              <a:rPr lang="en-US" sz="658" dirty="0">
                <a:solidFill>
                  <a:srgbClr val="FFFFFF"/>
                </a:solidFill>
                <a:latin typeface="Kollektif" pitchFamily="34" charset="0"/>
                <a:ea typeface="Kollektif" pitchFamily="34" charset="-122"/>
                <a:cs typeface="Kollektif" pitchFamily="34" charset="-120"/>
              </a:rPr>
              <a:t>Learn to classify materials based on their properties.</a:t>
            </a:r>
            <a:endParaRPr lang="en-US" sz="658" dirty="0"/>
          </a:p>
          <a:p>
            <a:pPr algn="l" marL="0" indent="0">
              <a:lnSpc>
                <a:spcPct val="168000"/>
              </a:lnSpc>
              <a:spcAft>
                <a:spcPts val="658"/>
              </a:spcAft>
              <a:buNone/>
            </a:pPr>
            <a:r>
              <a:rPr lang="en-US" sz="658" dirty="0">
                <a:solidFill>
                  <a:srgbClr val="FFFFFF"/>
                </a:solidFill>
                <a:latin typeface="Kollektif" pitchFamily="34" charset="0"/>
                <a:ea typeface="Kollektif" pitchFamily="34" charset="-122"/>
                <a:cs typeface="Kollektif" pitchFamily="34" charset="-120"/>
              </a:rPr>
              <a:t>Are they natural or synthetic?</a:t>
            </a:r>
            <a:endParaRPr lang="en-US" sz="658" dirty="0"/>
          </a:p>
          <a:p>
            <a:pPr algn="l" marL="0" indent="0">
              <a:lnSpc>
                <a:spcPct val="168000"/>
              </a:lnSpc>
              <a:spcAft>
                <a:spcPts val="658"/>
              </a:spcAft>
              <a:buNone/>
            </a:pPr>
            <a:r>
              <a:rPr lang="en-US" sz="658" dirty="0">
                <a:solidFill>
                  <a:srgbClr val="FFFFFF"/>
                </a:solidFill>
                <a:latin typeface="Kollektif" pitchFamily="34" charset="0"/>
                <a:ea typeface="Kollektif" pitchFamily="34" charset="-122"/>
                <a:cs typeface="Kollektif" pitchFamily="34" charset="-120"/>
              </a:rPr>
              <a:t>Are they conductors or insulators?</a:t>
            </a:r>
            <a:endParaRPr lang="en-US" sz="658" dirty="0"/>
          </a:p>
          <a:p>
            <a:pPr algn="l" marL="0" indent="0">
              <a:lnSpc>
                <a:spcPct val="168000"/>
              </a:lnSpc>
              <a:spcAft>
                <a:spcPts val="658"/>
              </a:spcAft>
              <a:buNone/>
            </a:pPr>
            <a:r>
              <a:rPr lang="en-US" sz="658" dirty="0">
                <a:solidFill>
                  <a:srgbClr val="FFFFFF"/>
                </a:solidFill>
                <a:latin typeface="Kollektif" pitchFamily="34" charset="0"/>
                <a:ea typeface="Kollektif" pitchFamily="34" charset="-122"/>
                <a:cs typeface="Kollektif" pitchFamily="34" charset="-120"/>
              </a:rPr>
              <a:t>Understanding these categories will broaden your knowledge of the material world.</a:t>
            </a:r>
            <a:endParaRPr lang="en-US" sz="658" dirty="0"/>
          </a:p>
        </p:txBody>
      </p:sp>
      <p:sp>
        <p:nvSpPr>
          <p:cNvPr id="32" name="Text 30"/>
          <p:cNvSpPr/>
          <p:nvPr/>
        </p:nvSpPr>
        <p:spPr>
          <a:xfrm>
            <a:off x="5647326"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Classification</a:t>
            </a:r>
            <a:endParaRPr lang="en-US" sz="1000" dirty="0"/>
          </a:p>
        </p:txBody>
      </p:sp>
      <p:sp>
        <p:nvSpPr>
          <p:cNvPr id="33" name="Text 31"/>
          <p:cNvSpPr/>
          <p:nvPr/>
        </p:nvSpPr>
        <p:spPr>
          <a:xfrm>
            <a:off x="7723202"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671"/>
              </a:spcAft>
              <a:buNone/>
            </a:pPr>
            <a:r>
              <a:rPr lang="en-US" sz="671" dirty="0">
                <a:solidFill>
                  <a:srgbClr val="FFFFFF"/>
                </a:solidFill>
                <a:latin typeface="Kollektif" pitchFamily="34" charset="0"/>
                <a:ea typeface="Kollektif" pitchFamily="34" charset="-122"/>
                <a:cs typeface="Kollektif" pitchFamily="34" charset="-120"/>
              </a:rPr>
              <a:t>Explore how materials are used in everyday life.</a:t>
            </a:r>
            <a:endParaRPr lang="en-US" sz="671" dirty="0"/>
          </a:p>
          <a:p>
            <a:pPr algn="l" marL="0" indent="0">
              <a:lnSpc>
                <a:spcPct val="168000"/>
              </a:lnSpc>
              <a:spcAft>
                <a:spcPts val="671"/>
              </a:spcAft>
              <a:buNone/>
            </a:pPr>
            <a:r>
              <a:rPr lang="en-US" sz="671" dirty="0">
                <a:solidFill>
                  <a:srgbClr val="FFFFFF"/>
                </a:solidFill>
                <a:latin typeface="Kollektif" pitchFamily="34" charset="0"/>
                <a:ea typeface="Kollektif" pitchFamily="34" charset="-122"/>
                <a:cs typeface="Kollektif" pitchFamily="34" charset="-120"/>
              </a:rPr>
              <a:t>From building structures to creating art, materials play a crucial role in shaping our world.</a:t>
            </a:r>
            <a:endParaRPr lang="en-US" sz="671" dirty="0"/>
          </a:p>
          <a:p>
            <a:pPr algn="l" marL="0" indent="0">
              <a:lnSpc>
                <a:spcPct val="168000"/>
              </a:lnSpc>
              <a:spcAft>
                <a:spcPts val="671"/>
              </a:spcAft>
              <a:buNone/>
            </a:pPr>
            <a:r>
              <a:rPr lang="en-US" sz="671" dirty="0">
                <a:solidFill>
                  <a:srgbClr val="FFFFFF"/>
                </a:solidFill>
                <a:latin typeface="Kollektif" pitchFamily="34" charset="0"/>
                <a:ea typeface="Kollektif" pitchFamily="34" charset="-122"/>
                <a:cs typeface="Kollektif" pitchFamily="34" charset="-120"/>
              </a:rPr>
              <a:t>Get creative and think about how you can use materials in innovative ways.</a:t>
            </a:r>
            <a:endParaRPr lang="en-US" sz="671" dirty="0"/>
          </a:p>
        </p:txBody>
      </p:sp>
      <p:sp>
        <p:nvSpPr>
          <p:cNvPr id="34" name="Text 32"/>
          <p:cNvSpPr/>
          <p:nvPr/>
        </p:nvSpPr>
        <p:spPr>
          <a:xfrm>
            <a:off x="7723202"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Application</a:t>
            </a:r>
            <a:endParaRPr lang="en-US" sz="1000" dirty="0"/>
          </a:p>
        </p:txBody>
      </p:sp>
      <p:sp>
        <p:nvSpPr>
          <p:cNvPr id="35" name="Text 33"/>
          <p:cNvSpPr/>
          <p:nvPr/>
        </p:nvSpPr>
        <p:spPr>
          <a:xfrm>
            <a:off x="9729311" y="3105515"/>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682"/>
              </a:spcAft>
              <a:buNone/>
            </a:pPr>
            <a:r>
              <a:rPr lang="en-US" sz="682" dirty="0">
                <a:solidFill>
                  <a:srgbClr val="FFFFFF"/>
                </a:solidFill>
                <a:latin typeface="Kollektif" pitchFamily="34" charset="0"/>
                <a:ea typeface="Kollektif" pitchFamily="34" charset="-122"/>
                <a:cs typeface="Kollektif" pitchFamily="34" charset="-120"/>
              </a:rPr>
              <a:t>Consider the impact of materials on the environment.</a:t>
            </a:r>
            <a:endParaRPr lang="en-US" sz="682" dirty="0"/>
          </a:p>
          <a:p>
            <a:pPr algn="l" marL="0" indent="0">
              <a:lnSpc>
                <a:spcPct val="168000"/>
              </a:lnSpc>
              <a:spcAft>
                <a:spcPts val="682"/>
              </a:spcAft>
              <a:buNone/>
            </a:pPr>
            <a:r>
              <a:rPr lang="en-US" sz="682" dirty="0">
                <a:solidFill>
                  <a:srgbClr val="FFFFFF"/>
                </a:solidFill>
                <a:latin typeface="Kollektif" pitchFamily="34" charset="0"/>
                <a:ea typeface="Kollektif" pitchFamily="34" charset="-122"/>
                <a:cs typeface="Kollektif" pitchFamily="34" charset="-120"/>
              </a:rPr>
              <a:t>How can we choose sustainable materials that minimize harm to the planet?</a:t>
            </a:r>
            <a:endParaRPr lang="en-US" sz="682" dirty="0"/>
          </a:p>
          <a:p>
            <a:pPr algn="l" marL="0" indent="0">
              <a:lnSpc>
                <a:spcPct val="168000"/>
              </a:lnSpc>
              <a:spcAft>
                <a:spcPts val="682"/>
              </a:spcAft>
              <a:buNone/>
            </a:pPr>
            <a:r>
              <a:rPr lang="en-US" sz="682" dirty="0">
                <a:solidFill>
                  <a:srgbClr val="FFFFFF"/>
                </a:solidFill>
                <a:latin typeface="Kollektif" pitchFamily="34" charset="0"/>
                <a:ea typeface="Kollektif" pitchFamily="34" charset="-122"/>
                <a:cs typeface="Kollektif" pitchFamily="34" charset="-120"/>
              </a:rPr>
              <a:t>As curious explorers, we have the power to make informed choices for a better future.</a:t>
            </a:r>
            <a:endParaRPr lang="en-US" sz="682" dirty="0"/>
          </a:p>
        </p:txBody>
      </p:sp>
      <p:sp>
        <p:nvSpPr>
          <p:cNvPr id="36" name="Text 34"/>
          <p:cNvSpPr/>
          <p:nvPr/>
        </p:nvSpPr>
        <p:spPr>
          <a:xfrm>
            <a:off x="9729311" y="2633644"/>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Impact</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Understanding Materials Science</a:t>
            </a:r>
            <a:endParaRPr lang="en-US" sz="2400" dirty="0"/>
          </a:p>
        </p:txBody>
      </p:sp>
      <p:sp>
        <p:nvSpPr>
          <p:cNvPr id="15" name="Text 13"/>
          <p:cNvSpPr/>
          <p:nvPr/>
        </p:nvSpPr>
        <p:spPr>
          <a:xfrm>
            <a:off x="761997" y="1536946"/>
            <a:ext cx="3200397" cy="4550616"/>
          </a:xfrm>
          <a:custGeom>
            <a:avLst/>
            <a:gdLst/>
            <a:ahLst/>
            <a:cxnLst/>
            <a:rect l="l" t="t" r="r" b="b"/>
            <a:pathLst>
              <a:path w="3200397" h="4550616">
                <a:moveTo>
                  <a:pt x="136113" y="4550616"/>
                </a:moveTo>
                <a:cubicBezTo>
                  <a:pt x="60940" y="4550616"/>
                  <a:pt x="0" y="4489676"/>
                  <a:pt x="0" y="4414503"/>
                </a:cubicBezTo>
                <a:lnTo>
                  <a:pt x="0" y="136113"/>
                </a:lnTo>
                <a:cubicBezTo>
                  <a:pt x="0" y="60940"/>
                  <a:pt x="60940" y="0"/>
                  <a:pt x="136113" y="0"/>
                </a:cubicBezTo>
                <a:lnTo>
                  <a:pt x="3064284" y="0"/>
                </a:lnTo>
                <a:cubicBezTo>
                  <a:pt x="3139457" y="0"/>
                  <a:pt x="3200397" y="60940"/>
                  <a:pt x="3200397" y="136113"/>
                </a:cubicBezTo>
                <a:lnTo>
                  <a:pt x="3200397" y="4414503"/>
                </a:lnTo>
                <a:cubicBezTo>
                  <a:pt x="3200397" y="4489676"/>
                  <a:pt x="3139457" y="4550616"/>
                  <a:pt x="3064284" y="4550616"/>
                </a:cubicBezTo>
              </a:path>
            </a:pathLst>
          </a:custGeom>
          <a:blipFill>
            <a:blip r:embed="rId13"/>
            <a:srcRect l="26566" r="26566"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1938837"/>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Materials are the building blocks of our universe.</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Each material has unique properties and characteristics.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Understanding materials helps us unlock the secrets of the world around us.</a:t>
            </a:r>
            <a:endParaRPr lang="en-US" sz="1100" dirty="0"/>
          </a:p>
        </p:txBody>
      </p:sp>
      <p:sp>
        <p:nvSpPr>
          <p:cNvPr id="19" name="Text 17"/>
          <p:cNvSpPr/>
          <p:nvPr/>
        </p:nvSpPr>
        <p:spPr>
          <a:xfrm>
            <a:off x="4265938" y="1564379"/>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Introduction to Materials Science</a:t>
            </a:r>
            <a:endParaRPr lang="en-US" sz="1200" dirty="0"/>
          </a:p>
        </p:txBody>
      </p:sp>
      <p:sp>
        <p:nvSpPr>
          <p:cNvPr id="20" name="Text 18"/>
          <p:cNvSpPr/>
          <p:nvPr/>
        </p:nvSpPr>
        <p:spPr>
          <a:xfrm>
            <a:off x="7866926" y="1938837"/>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Helps us design stronger and more durable products.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Enables us to create sustainable and eco-friendly materials.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Contributes to technological advancements and innovation.</a:t>
            </a:r>
            <a:endParaRPr lang="en-US" sz="1100" dirty="0"/>
          </a:p>
        </p:txBody>
      </p:sp>
      <p:sp>
        <p:nvSpPr>
          <p:cNvPr id="21" name="Text 19"/>
          <p:cNvSpPr/>
          <p:nvPr/>
        </p:nvSpPr>
        <p:spPr>
          <a:xfrm>
            <a:off x="7866926" y="1564379"/>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Importance of Materials Science</a:t>
            </a:r>
            <a:endParaRPr lang="en-US" sz="1200" dirty="0"/>
          </a:p>
        </p:txBody>
      </p:sp>
      <p:sp>
        <p:nvSpPr>
          <p:cNvPr id="22" name="Text 20"/>
          <p:cNvSpPr/>
          <p:nvPr/>
        </p:nvSpPr>
        <p:spPr>
          <a:xfrm>
            <a:off x="4265938" y="4436275"/>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Used in aerospace for lightweight and high-strength materials.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Essential in healthcare for biocompatible materials.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Plays a role in energy production through materials for solar panels and batteries.</a:t>
            </a:r>
            <a:endParaRPr lang="en-US" sz="1100" dirty="0"/>
          </a:p>
        </p:txBody>
      </p:sp>
      <p:sp>
        <p:nvSpPr>
          <p:cNvPr id="23" name="Text 21"/>
          <p:cNvSpPr/>
          <p:nvPr/>
        </p:nvSpPr>
        <p:spPr>
          <a:xfrm>
            <a:off x="4265938" y="4061817"/>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Applications of Materials Science</a:t>
            </a:r>
            <a:endParaRPr lang="en-US" sz="1200" dirty="0"/>
          </a:p>
        </p:txBody>
      </p:sp>
      <p:sp>
        <p:nvSpPr>
          <p:cNvPr id="24" name="Text 22"/>
          <p:cNvSpPr/>
          <p:nvPr/>
        </p:nvSpPr>
        <p:spPr>
          <a:xfrm>
            <a:off x="7866926" y="4436275"/>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Continual research and development for new materials.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Focus on recyclable and renewable materials.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Integration of materials science with other fields for interdisciplinary solutions.</a:t>
            </a:r>
            <a:endParaRPr lang="en-US" sz="1100" dirty="0"/>
          </a:p>
        </p:txBody>
      </p:sp>
      <p:sp>
        <p:nvSpPr>
          <p:cNvPr id="25" name="Text 23"/>
          <p:cNvSpPr/>
          <p:nvPr/>
        </p:nvSpPr>
        <p:spPr>
          <a:xfrm>
            <a:off x="7866926" y="4061817"/>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Future of Materials Science</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2847710"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4891295"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696354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896959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746804"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763171" y="338508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01</a:t>
            </a:r>
            <a:endParaRPr lang="en-US" sz="1600" dirty="0"/>
          </a:p>
        </p:txBody>
      </p:sp>
      <p:sp>
        <p:nvSpPr>
          <p:cNvPr id="20" name="Text 18"/>
          <p:cNvSpPr/>
          <p:nvPr/>
        </p:nvSpPr>
        <p:spPr>
          <a:xfrm>
            <a:off x="2807766"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02</a:t>
            </a:r>
            <a:endParaRPr lang="en-US" sz="1600" dirty="0"/>
          </a:p>
        </p:txBody>
      </p:sp>
      <p:sp>
        <p:nvSpPr>
          <p:cNvPr id="21" name="Text 19"/>
          <p:cNvSpPr/>
          <p:nvPr/>
        </p:nvSpPr>
        <p:spPr>
          <a:xfrm>
            <a:off x="6912289"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04</a:t>
            </a:r>
            <a:endParaRPr lang="en-US" sz="1600" dirty="0"/>
          </a:p>
        </p:txBody>
      </p:sp>
      <p:sp>
        <p:nvSpPr>
          <p:cNvPr id="22" name="Text 20"/>
          <p:cNvSpPr/>
          <p:nvPr/>
        </p:nvSpPr>
        <p:spPr>
          <a:xfrm>
            <a:off x="8918398" y="337233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05</a:t>
            </a:r>
            <a:endParaRPr lang="en-US" sz="1600" dirty="0"/>
          </a:p>
        </p:txBody>
      </p:sp>
      <p:sp>
        <p:nvSpPr>
          <p:cNvPr id="23" name="Text 21"/>
          <p:cNvSpPr/>
          <p:nvPr/>
        </p:nvSpPr>
        <p:spPr>
          <a:xfrm>
            <a:off x="4836413"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F23342"/>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F23342"/>
                </a:solidFill>
                <a:latin typeface="Kollektif Bold" pitchFamily="34" charset="0"/>
                <a:ea typeface="Kollektif Bold" pitchFamily="34" charset="-122"/>
                <a:cs typeface="Kollektif Bold" pitchFamily="34" charset="-120"/>
              </a:rPr>
              <a:t>03</a:t>
            </a:r>
            <a:endParaRPr lang="en-US" sz="1600" dirty="0"/>
          </a:p>
        </p:txBody>
      </p:sp>
      <p:sp>
        <p:nvSpPr>
          <p:cNvPr id="24" name="Text 2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Memorizing Names vs. Understanding</a:t>
            </a:r>
            <a:endParaRPr lang="en-US" sz="2400" dirty="0"/>
          </a:p>
        </p:txBody>
      </p:sp>
      <p:sp>
        <p:nvSpPr>
          <p:cNvPr id="25" name="Text 23"/>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26" name="Text 24"/>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7" name="Text 25"/>
          <p:cNvSpPr/>
          <p:nvPr/>
        </p:nvSpPr>
        <p:spPr>
          <a:xfrm>
            <a:off x="1580570"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Simply recalling the names of materials without understanding their properties or uses.</a:t>
            </a:r>
            <a:endParaRPr lang="en-US" sz="1000" dirty="0"/>
          </a:p>
        </p:txBody>
      </p:sp>
      <p:sp>
        <p:nvSpPr>
          <p:cNvPr id="28" name="Text 26"/>
          <p:cNvSpPr/>
          <p:nvPr/>
        </p:nvSpPr>
        <p:spPr>
          <a:xfrm>
            <a:off x="1580570"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Memorizing Names</a:t>
            </a:r>
            <a:endParaRPr lang="en-US" sz="1000" dirty="0"/>
          </a:p>
        </p:txBody>
      </p:sp>
      <p:sp>
        <p:nvSpPr>
          <p:cNvPr id="29" name="Text 27"/>
          <p:cNvSpPr/>
          <p:nvPr/>
        </p:nvSpPr>
        <p:spPr>
          <a:xfrm>
            <a:off x="3618679"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Delving deeper to comprehend why materials behave the way they do and how they impact our daily lives.</a:t>
            </a:r>
            <a:endParaRPr lang="en-US" sz="1000" dirty="0"/>
          </a:p>
        </p:txBody>
      </p:sp>
      <p:sp>
        <p:nvSpPr>
          <p:cNvPr id="30" name="Text 28"/>
          <p:cNvSpPr/>
          <p:nvPr/>
        </p:nvSpPr>
        <p:spPr>
          <a:xfrm>
            <a:off x="3618679"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Understanding</a:t>
            </a:r>
            <a:endParaRPr lang="en-US" sz="1000" dirty="0"/>
          </a:p>
        </p:txBody>
      </p:sp>
      <p:sp>
        <p:nvSpPr>
          <p:cNvPr id="31" name="Text 29"/>
          <p:cNvSpPr/>
          <p:nvPr/>
        </p:nvSpPr>
        <p:spPr>
          <a:xfrm>
            <a:off x="5647326"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986"/>
              </a:spcAft>
              <a:buNone/>
            </a:pPr>
            <a:r>
              <a:rPr lang="en-US" sz="986" dirty="0">
                <a:solidFill>
                  <a:srgbClr val="FFFFFF"/>
                </a:solidFill>
                <a:latin typeface="Kollektif" pitchFamily="34" charset="0"/>
                <a:ea typeface="Kollektif" pitchFamily="34" charset="-122"/>
                <a:cs typeface="Kollektif" pitchFamily="34" charset="-120"/>
              </a:rPr>
              <a:t>Memorization may help in identification, but true understanding empowers us to make informed choices and innovations.</a:t>
            </a:r>
            <a:endParaRPr lang="en-US" sz="986" dirty="0"/>
          </a:p>
        </p:txBody>
      </p:sp>
      <p:sp>
        <p:nvSpPr>
          <p:cNvPr id="32" name="Text 30"/>
          <p:cNvSpPr/>
          <p:nvPr/>
        </p:nvSpPr>
        <p:spPr>
          <a:xfrm>
            <a:off x="5647326"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Importance</a:t>
            </a:r>
            <a:endParaRPr lang="en-US" sz="1000" dirty="0"/>
          </a:p>
        </p:txBody>
      </p:sp>
      <p:sp>
        <p:nvSpPr>
          <p:cNvPr id="33" name="Text 31"/>
          <p:cNvSpPr/>
          <p:nvPr/>
        </p:nvSpPr>
        <p:spPr>
          <a:xfrm>
            <a:off x="7723202"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Knowing the name "steel" versus understanding its strength, durability, and versatility in construction.</a:t>
            </a:r>
            <a:endParaRPr lang="en-US" sz="1000" dirty="0"/>
          </a:p>
        </p:txBody>
      </p:sp>
      <p:sp>
        <p:nvSpPr>
          <p:cNvPr id="34" name="Text 32"/>
          <p:cNvSpPr/>
          <p:nvPr/>
        </p:nvSpPr>
        <p:spPr>
          <a:xfrm>
            <a:off x="7723202"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Example</a:t>
            </a:r>
            <a:endParaRPr lang="en-US" sz="1000" dirty="0"/>
          </a:p>
        </p:txBody>
      </p:sp>
      <p:sp>
        <p:nvSpPr>
          <p:cNvPr id="35" name="Text 33"/>
          <p:cNvSpPr/>
          <p:nvPr/>
        </p:nvSpPr>
        <p:spPr>
          <a:xfrm>
            <a:off x="9729311" y="3105515"/>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Encouraging curiosity and exploration leads to a richer understanding of the world of materials.</a:t>
            </a:r>
            <a:endParaRPr lang="en-US" sz="1000" dirty="0"/>
          </a:p>
        </p:txBody>
      </p:sp>
      <p:sp>
        <p:nvSpPr>
          <p:cNvPr id="36" name="Text 34"/>
          <p:cNvSpPr/>
          <p:nvPr/>
        </p:nvSpPr>
        <p:spPr>
          <a:xfrm>
            <a:off x="9729311" y="2633644"/>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Engagement</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Soft Cotton vs. Hard Plastic</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5637" r="5637"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Cotton is known for its soft and breathable nature, making it comfortable to wear.</a:t>
            </a:r>
            <a:endParaRPr lang="en-US" sz="1100" dirty="0"/>
          </a:p>
        </p:txBody>
      </p:sp>
      <p:sp>
        <p:nvSpPr>
          <p:cNvPr id="19" name="Text 17"/>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Comfort</a:t>
            </a:r>
            <a:endParaRPr lang="en-US" sz="1200" dirty="0"/>
          </a:p>
        </p:txBody>
      </p:sp>
      <p:sp>
        <p:nvSpPr>
          <p:cNvPr id="20" name="Text 18"/>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Cotton can absorb moisture, keeping you dry and comfortable.</a:t>
            </a:r>
            <a:endParaRPr lang="en-US" sz="1100" dirty="0"/>
          </a:p>
        </p:txBody>
      </p:sp>
      <p:sp>
        <p:nvSpPr>
          <p:cNvPr id="21" name="Text 19"/>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Absorbency</a:t>
            </a:r>
            <a:endParaRPr lang="en-US" sz="1200" dirty="0"/>
          </a:p>
        </p:txBody>
      </p:sp>
      <p:sp>
        <p:nvSpPr>
          <p:cNvPr id="22" name="Text 20"/>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Cotton is a natural fiber that is biodegradable, making it eco-friendly.</a:t>
            </a:r>
            <a:endParaRPr lang="en-US" sz="1100" dirty="0"/>
          </a:p>
        </p:txBody>
      </p:sp>
      <p:sp>
        <p:nvSpPr>
          <p:cNvPr id="23" name="Text 21"/>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Biodegradable</a:t>
            </a:r>
            <a:endParaRPr lang="en-US" sz="1200" dirty="0"/>
          </a:p>
        </p:txBody>
      </p:sp>
      <p:sp>
        <p:nvSpPr>
          <p:cNvPr id="24" name="Text 22"/>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Plastic is a strong and durable material that can withstand wear and tear.</a:t>
            </a:r>
            <a:endParaRPr lang="en-US" sz="1100" dirty="0"/>
          </a:p>
        </p:txBody>
      </p:sp>
      <p:sp>
        <p:nvSpPr>
          <p:cNvPr id="25" name="Text 23"/>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Durability</a:t>
            </a:r>
            <a:endParaRPr lang="en-US" sz="1200" dirty="0"/>
          </a:p>
        </p:txBody>
      </p:sp>
      <p:sp>
        <p:nvSpPr>
          <p:cNvPr id="26" name="Text 24"/>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Plastic can be molded into various shapes and forms for different purposes.</a:t>
            </a:r>
            <a:endParaRPr lang="en-US" sz="1100" dirty="0"/>
          </a:p>
        </p:txBody>
      </p:sp>
      <p:sp>
        <p:nvSpPr>
          <p:cNvPr id="27" name="Text 25"/>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Versatility</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Favorite T-shirt Material</a:t>
            </a:r>
            <a:endParaRPr lang="en-US" sz="2400" dirty="0"/>
          </a:p>
        </p:txBody>
      </p:sp>
      <p:sp>
        <p:nvSpPr>
          <p:cNvPr id="15" name="Text 13"/>
          <p:cNvSpPr/>
          <p:nvPr/>
        </p:nvSpPr>
        <p:spPr>
          <a:xfrm>
            <a:off x="761997" y="1536946"/>
            <a:ext cx="3200397" cy="4550616"/>
          </a:xfrm>
          <a:custGeom>
            <a:avLst/>
            <a:gdLst/>
            <a:ahLst/>
            <a:cxnLst/>
            <a:rect l="l" t="t" r="r" b="b"/>
            <a:pathLst>
              <a:path w="3200397" h="4550616">
                <a:moveTo>
                  <a:pt x="136113" y="4550616"/>
                </a:moveTo>
                <a:cubicBezTo>
                  <a:pt x="60940" y="4550616"/>
                  <a:pt x="0" y="4489676"/>
                  <a:pt x="0" y="4414503"/>
                </a:cubicBezTo>
                <a:lnTo>
                  <a:pt x="0" y="136113"/>
                </a:lnTo>
                <a:cubicBezTo>
                  <a:pt x="0" y="60940"/>
                  <a:pt x="60940" y="0"/>
                  <a:pt x="136113" y="0"/>
                </a:cubicBezTo>
                <a:lnTo>
                  <a:pt x="3064284" y="0"/>
                </a:lnTo>
                <a:cubicBezTo>
                  <a:pt x="3139457" y="0"/>
                  <a:pt x="3200397" y="60940"/>
                  <a:pt x="3200397" y="136113"/>
                </a:cubicBezTo>
                <a:lnTo>
                  <a:pt x="3200397" y="4414503"/>
                </a:lnTo>
                <a:cubicBezTo>
                  <a:pt x="3200397" y="4489676"/>
                  <a:pt x="3139457" y="4550616"/>
                  <a:pt x="3064284" y="4550616"/>
                </a:cubicBezTo>
              </a:path>
            </a:pathLst>
          </a:custGeom>
          <a:blipFill>
            <a:blip r:embed="rId13"/>
            <a:srcRect l="23627" r="23627"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1938837"/>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Known for its breathability and comfort.</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Ideal for everyday wear due to its soft texture.</a:t>
            </a:r>
            <a:endParaRPr lang="en-US" sz="1100" dirty="0"/>
          </a:p>
        </p:txBody>
      </p:sp>
      <p:sp>
        <p:nvSpPr>
          <p:cNvPr id="19" name="Text 17"/>
          <p:cNvSpPr/>
          <p:nvPr/>
        </p:nvSpPr>
        <p:spPr>
          <a:xfrm>
            <a:off x="4265938" y="1564379"/>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Soft Cotton</a:t>
            </a:r>
            <a:endParaRPr lang="en-US" sz="1200" dirty="0"/>
          </a:p>
        </p:txBody>
      </p:sp>
      <p:sp>
        <p:nvSpPr>
          <p:cNvPr id="20" name="Text 18"/>
          <p:cNvSpPr/>
          <p:nvPr/>
        </p:nvSpPr>
        <p:spPr>
          <a:xfrm>
            <a:off x="7866926" y="1938837"/>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Offers excellent wrinkle resistance and color retention.</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Commonly blended with other materials for added strength.</a:t>
            </a:r>
            <a:endParaRPr lang="en-US" sz="1100" dirty="0"/>
          </a:p>
        </p:txBody>
      </p:sp>
      <p:sp>
        <p:nvSpPr>
          <p:cNvPr id="21" name="Text 19"/>
          <p:cNvSpPr/>
          <p:nvPr/>
        </p:nvSpPr>
        <p:spPr>
          <a:xfrm>
            <a:off x="7866926" y="1564379"/>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Durable Polyester</a:t>
            </a:r>
            <a:endParaRPr lang="en-US" sz="1200" dirty="0"/>
          </a:p>
        </p:txBody>
      </p:sp>
      <p:sp>
        <p:nvSpPr>
          <p:cNvPr id="22" name="Text 20"/>
          <p:cNvSpPr/>
          <p:nvPr/>
        </p:nvSpPr>
        <p:spPr>
          <a:xfrm>
            <a:off x="4265938" y="4436275"/>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Grown without harmful chemicals, promoting eco-friendly fashion.</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Supports ethical farming practices and reduces environmental impact.</a:t>
            </a:r>
            <a:endParaRPr lang="en-US" sz="1100" dirty="0"/>
          </a:p>
        </p:txBody>
      </p:sp>
      <p:sp>
        <p:nvSpPr>
          <p:cNvPr id="23" name="Text 21"/>
          <p:cNvSpPr/>
          <p:nvPr/>
        </p:nvSpPr>
        <p:spPr>
          <a:xfrm>
            <a:off x="4265938" y="4061817"/>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Sustainable Organic Cotton</a:t>
            </a:r>
            <a:endParaRPr lang="en-US" sz="1200" dirty="0"/>
          </a:p>
        </p:txBody>
      </p:sp>
      <p:sp>
        <p:nvSpPr>
          <p:cNvPr id="24" name="Text 22"/>
          <p:cNvSpPr/>
          <p:nvPr/>
        </p:nvSpPr>
        <p:spPr>
          <a:xfrm>
            <a:off x="7866926" y="4436275"/>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Designed to keep you dry and cool during physical activities.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Popular choice for sportswear and outdoor enthusiasts.</a:t>
            </a:r>
            <a:endParaRPr lang="en-US" sz="1100" dirty="0"/>
          </a:p>
        </p:txBody>
      </p:sp>
      <p:sp>
        <p:nvSpPr>
          <p:cNvPr id="25" name="Text 23"/>
          <p:cNvSpPr/>
          <p:nvPr/>
        </p:nvSpPr>
        <p:spPr>
          <a:xfrm>
            <a:off x="7866926" y="4061817"/>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Moisture-Wicking Performance Fabrics</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School Ruler Material</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0" r="0" t="1773" b="1773"/>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Most school rulers are made from durable plastic material, which is lightweight and easy to use for measuring and drawing straight lines.</a:t>
            </a:r>
            <a:endParaRPr lang="en-US" sz="1100" dirty="0"/>
          </a:p>
        </p:txBody>
      </p:sp>
      <p:sp>
        <p:nvSpPr>
          <p:cNvPr id="19" name="Text 17"/>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Plastic</a:t>
            </a:r>
            <a:endParaRPr lang="en-US" sz="1200" dirty="0"/>
          </a:p>
        </p:txBody>
      </p:sp>
      <p:sp>
        <p:nvSpPr>
          <p:cNvPr id="20" name="Text 18"/>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Some rulers are transparent, allowing for precise measurements and visibility when working on projects or assignments.</a:t>
            </a:r>
            <a:endParaRPr lang="en-US" sz="1100" dirty="0"/>
          </a:p>
        </p:txBody>
      </p:sp>
      <p:sp>
        <p:nvSpPr>
          <p:cNvPr id="21" name="Text 19"/>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Transparency</a:t>
            </a:r>
            <a:endParaRPr lang="en-US" sz="1200" dirty="0"/>
          </a:p>
        </p:txBody>
      </p:sp>
      <p:sp>
        <p:nvSpPr>
          <p:cNvPr id="22" name="Text 20"/>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Plastic rulers are flexible, making them ideal for bending without breaking, ensuring longevity and usability for students.</a:t>
            </a:r>
            <a:endParaRPr lang="en-US" sz="1100" dirty="0"/>
          </a:p>
        </p:txBody>
      </p:sp>
      <p:sp>
        <p:nvSpPr>
          <p:cNvPr id="23" name="Text 21"/>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Flexibility</a:t>
            </a:r>
            <a:endParaRPr lang="en-US" sz="1200" dirty="0"/>
          </a:p>
        </p:txBody>
      </p:sp>
      <p:sp>
        <p:nvSpPr>
          <p:cNvPr id="24" name="Text 22"/>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School rulers come in a variety of colors, adding a fun and personalized touch to school supplies while serving their practical purpose.</a:t>
            </a:r>
            <a:endParaRPr lang="en-US" sz="1100" dirty="0"/>
          </a:p>
        </p:txBody>
      </p:sp>
      <p:sp>
        <p:nvSpPr>
          <p:cNvPr id="25" name="Text 23"/>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Color Variety</a:t>
            </a:r>
            <a:endParaRPr lang="en-US" sz="1200" dirty="0"/>
          </a:p>
        </p:txBody>
      </p:sp>
      <p:sp>
        <p:nvSpPr>
          <p:cNvPr id="26" name="Text 24"/>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There are eco-friendly rulers made from recycled plastic or sustainable materials, promoting environmental consciousness among students.</a:t>
            </a:r>
            <a:endParaRPr lang="en-US" sz="1100" dirty="0"/>
          </a:p>
        </p:txBody>
      </p:sp>
      <p:sp>
        <p:nvSpPr>
          <p:cNvPr id="27" name="Text 25"/>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Eco-Friendly Options</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2847710"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4891295"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696354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896959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746804"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763171" y="338508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01</a:t>
            </a:r>
            <a:endParaRPr lang="en-US" sz="1600" dirty="0"/>
          </a:p>
        </p:txBody>
      </p:sp>
      <p:sp>
        <p:nvSpPr>
          <p:cNvPr id="20" name="Text 18"/>
          <p:cNvSpPr/>
          <p:nvPr/>
        </p:nvSpPr>
        <p:spPr>
          <a:xfrm>
            <a:off x="2807766"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02</a:t>
            </a:r>
            <a:endParaRPr lang="en-US" sz="1600" dirty="0"/>
          </a:p>
        </p:txBody>
      </p:sp>
      <p:sp>
        <p:nvSpPr>
          <p:cNvPr id="21" name="Text 19"/>
          <p:cNvSpPr/>
          <p:nvPr/>
        </p:nvSpPr>
        <p:spPr>
          <a:xfrm>
            <a:off x="6912289"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04</a:t>
            </a:r>
            <a:endParaRPr lang="en-US" sz="1600" dirty="0"/>
          </a:p>
        </p:txBody>
      </p:sp>
      <p:sp>
        <p:nvSpPr>
          <p:cNvPr id="22" name="Text 20"/>
          <p:cNvSpPr/>
          <p:nvPr/>
        </p:nvSpPr>
        <p:spPr>
          <a:xfrm>
            <a:off x="8918398" y="337233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05</a:t>
            </a:r>
            <a:endParaRPr lang="en-US" sz="1600" dirty="0"/>
          </a:p>
        </p:txBody>
      </p:sp>
      <p:sp>
        <p:nvSpPr>
          <p:cNvPr id="23" name="Text 21"/>
          <p:cNvSpPr/>
          <p:nvPr/>
        </p:nvSpPr>
        <p:spPr>
          <a:xfrm>
            <a:off x="4836413"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F23342"/>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F23342"/>
                </a:solidFill>
                <a:latin typeface="Kollektif Bold" pitchFamily="34" charset="0"/>
                <a:ea typeface="Kollektif Bold" pitchFamily="34" charset="-122"/>
                <a:cs typeface="Kollektif Bold" pitchFamily="34" charset="-120"/>
              </a:rPr>
              <a:t>03</a:t>
            </a:r>
            <a:endParaRPr lang="en-US" sz="1600" dirty="0"/>
          </a:p>
        </p:txBody>
      </p:sp>
      <p:sp>
        <p:nvSpPr>
          <p:cNvPr id="24" name="Text 2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Transforming Young Learners</a:t>
            </a:r>
            <a:endParaRPr lang="en-US" sz="2400" dirty="0"/>
          </a:p>
        </p:txBody>
      </p:sp>
      <p:sp>
        <p:nvSpPr>
          <p:cNvPr id="25" name="Text 23"/>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26" name="Text 24"/>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7" name="Text 25"/>
          <p:cNvSpPr/>
          <p:nvPr/>
        </p:nvSpPr>
        <p:spPr>
          <a:xfrm>
            <a:off x="1580570"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955"/>
              </a:spcAft>
              <a:buNone/>
            </a:pPr>
            <a:r>
              <a:rPr lang="en-US" sz="955" dirty="0">
                <a:solidFill>
                  <a:srgbClr val="FFFFFF"/>
                </a:solidFill>
                <a:latin typeface="Kollektif" pitchFamily="34" charset="0"/>
                <a:ea typeface="Kollektif" pitchFamily="34" charset="-122"/>
                <a:cs typeface="Kollektif" pitchFamily="34" charset="-120"/>
              </a:rPr>
              <a:t>Imagine a world where everything around us tells a fascinating story of how it's made, what it can do, and why it matters!</a:t>
            </a:r>
            <a:endParaRPr lang="en-US" sz="955" dirty="0"/>
          </a:p>
        </p:txBody>
      </p:sp>
      <p:sp>
        <p:nvSpPr>
          <p:cNvPr id="28" name="Text 26"/>
          <p:cNvSpPr/>
          <p:nvPr/>
        </p:nvSpPr>
        <p:spPr>
          <a:xfrm>
            <a:off x="1580570"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Engaging Lesson Introduction</a:t>
            </a:r>
            <a:endParaRPr lang="en-US" sz="1000" dirty="0"/>
          </a:p>
        </p:txBody>
      </p:sp>
      <p:sp>
        <p:nvSpPr>
          <p:cNvPr id="29" name="Text 27"/>
          <p:cNvSpPr/>
          <p:nvPr/>
        </p:nvSpPr>
        <p:spPr>
          <a:xfrm>
            <a:off x="3618679"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819"/>
              </a:spcAft>
              <a:buNone/>
            </a:pPr>
            <a:r>
              <a:rPr lang="en-US" sz="819" dirty="0">
                <a:solidFill>
                  <a:srgbClr val="FFFFFF"/>
                </a:solidFill>
                <a:latin typeface="Kollektif" pitchFamily="34" charset="0"/>
                <a:ea typeface="Kollektif" pitchFamily="34" charset="-122"/>
                <a:cs typeface="Kollektif" pitchFamily="34" charset="-120"/>
              </a:rPr>
              <a:t>Materials are the building blocks of our entire universe, and for young scientists like you, understanding these magical substances is like unlocking a secret code of how the world works.</a:t>
            </a:r>
            <a:endParaRPr lang="en-US" sz="819" dirty="0"/>
          </a:p>
        </p:txBody>
      </p:sp>
      <p:sp>
        <p:nvSpPr>
          <p:cNvPr id="30" name="Text 28"/>
          <p:cNvSpPr/>
          <p:nvPr/>
        </p:nvSpPr>
        <p:spPr>
          <a:xfrm>
            <a:off x="3618679"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Unlocking the Secret Code</a:t>
            </a:r>
            <a:endParaRPr lang="en-US" sz="1000" dirty="0"/>
          </a:p>
        </p:txBody>
      </p:sp>
      <p:sp>
        <p:nvSpPr>
          <p:cNvPr id="31" name="Text 29"/>
          <p:cNvSpPr/>
          <p:nvPr/>
        </p:nvSpPr>
        <p:spPr>
          <a:xfrm>
            <a:off x="5647326"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892"/>
              </a:spcAft>
              <a:buNone/>
            </a:pPr>
            <a:r>
              <a:rPr lang="en-US" sz="892" dirty="0">
                <a:solidFill>
                  <a:srgbClr val="FFFFFF"/>
                </a:solidFill>
                <a:latin typeface="Kollektif" pitchFamily="34" charset="0"/>
                <a:ea typeface="Kollektif" pitchFamily="34" charset="-122"/>
                <a:cs typeface="Kollektif" pitchFamily="34" charset="-120"/>
              </a:rPr>
              <a:t>From the soft cotton of your favorite t-shirt to the hard plastic of your school ruler, each material has a unique superpower that makes it special.</a:t>
            </a:r>
            <a:endParaRPr lang="en-US" sz="892" dirty="0"/>
          </a:p>
        </p:txBody>
      </p:sp>
      <p:sp>
        <p:nvSpPr>
          <p:cNvPr id="32" name="Text 30"/>
          <p:cNvSpPr/>
          <p:nvPr/>
        </p:nvSpPr>
        <p:spPr>
          <a:xfrm>
            <a:off x="5647326"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896" b="1" dirty="0">
                <a:solidFill>
                  <a:srgbClr val="FFFFFF"/>
                </a:solidFill>
                <a:latin typeface="Kollektif Bold" pitchFamily="34" charset="0"/>
                <a:ea typeface="Kollektif Bold" pitchFamily="34" charset="-122"/>
                <a:cs typeface="Kollektif Bold" pitchFamily="34" charset="-120"/>
              </a:rPr>
              <a:t>Dive into the Incredible World of Materials</a:t>
            </a:r>
            <a:endParaRPr lang="en-US" sz="896" dirty="0"/>
          </a:p>
        </p:txBody>
      </p:sp>
      <p:sp>
        <p:nvSpPr>
          <p:cNvPr id="33" name="Text 31"/>
          <p:cNvSpPr/>
          <p:nvPr/>
        </p:nvSpPr>
        <p:spPr>
          <a:xfrm>
            <a:off x="7723202"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Why do some things bend while others break? How can we choose materials that are kind to our planet?</a:t>
            </a:r>
            <a:endParaRPr lang="en-US" sz="1000" dirty="0"/>
          </a:p>
        </p:txBody>
      </p:sp>
      <p:sp>
        <p:nvSpPr>
          <p:cNvPr id="34" name="Text 32"/>
          <p:cNvSpPr/>
          <p:nvPr/>
        </p:nvSpPr>
        <p:spPr>
          <a:xfrm>
            <a:off x="7723202"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Thought-Provoking Questions</a:t>
            </a:r>
            <a:endParaRPr lang="en-US" sz="1000" dirty="0"/>
          </a:p>
        </p:txBody>
      </p:sp>
      <p:sp>
        <p:nvSpPr>
          <p:cNvPr id="35" name="Text 33"/>
          <p:cNvSpPr/>
          <p:nvPr/>
        </p:nvSpPr>
        <p:spPr>
          <a:xfrm>
            <a:off x="9729311" y="3105515"/>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These are the questions that will transform young learners into curious explorers of the material world.</a:t>
            </a:r>
            <a:endParaRPr lang="en-US" sz="1000" dirty="0"/>
          </a:p>
        </p:txBody>
      </p:sp>
      <p:sp>
        <p:nvSpPr>
          <p:cNvPr id="36" name="Text 34"/>
          <p:cNvSpPr/>
          <p:nvPr/>
        </p:nvSpPr>
        <p:spPr>
          <a:xfrm>
            <a:off x="9729311" y="2633644"/>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Curious Explorers</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Materials and Their Superpowers</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0" r="0" t="1773" b="1773"/>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Some materials like rubber can bend and stretch without breaking, making them ideal for products like rubber bands and bouncy balls.</a:t>
            </a:r>
            <a:endParaRPr lang="en-US" sz="1100" dirty="0"/>
          </a:p>
        </p:txBody>
      </p:sp>
      <p:sp>
        <p:nvSpPr>
          <p:cNvPr id="19" name="Text 17"/>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Strength: Flexibility</a:t>
            </a:r>
            <a:endParaRPr lang="en-US" sz="1200" dirty="0"/>
          </a:p>
        </p:txBody>
      </p:sp>
      <p:sp>
        <p:nvSpPr>
          <p:cNvPr id="20" name="Text 18"/>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Metals such as steel are incredibly strong and can withstand heavy loads, making them perfect for constructing buildings and bridges.</a:t>
            </a:r>
            <a:endParaRPr lang="en-US" sz="1100" dirty="0"/>
          </a:p>
        </p:txBody>
      </p:sp>
      <p:sp>
        <p:nvSpPr>
          <p:cNvPr id="21" name="Text 19"/>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Strength: Strength</a:t>
            </a:r>
            <a:endParaRPr lang="en-US" sz="1200" dirty="0"/>
          </a:p>
        </p:txBody>
      </p:sp>
      <p:sp>
        <p:nvSpPr>
          <p:cNvPr id="22" name="Text 20"/>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Certain materials like glass are strong but brittle, meaning they can shatter easily under pressure.</a:t>
            </a:r>
            <a:endParaRPr lang="en-US" sz="1100" dirty="0"/>
          </a:p>
        </p:txBody>
      </p:sp>
      <p:sp>
        <p:nvSpPr>
          <p:cNvPr id="23" name="Text 21"/>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Weakness: Brittleness</a:t>
            </a:r>
            <a:endParaRPr lang="en-US" sz="1200" dirty="0"/>
          </a:p>
        </p:txBody>
      </p:sp>
      <p:sp>
        <p:nvSpPr>
          <p:cNvPr id="24" name="Text 22"/>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Exploring eco-friendly materials like bamboo or recycled plastics can help reduce environmental impact and promote a greener future.</a:t>
            </a:r>
            <a:endParaRPr lang="en-US" sz="1100" dirty="0"/>
          </a:p>
        </p:txBody>
      </p:sp>
      <p:sp>
        <p:nvSpPr>
          <p:cNvPr id="25" name="Text 23"/>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Opportunity: Sustainability</a:t>
            </a:r>
            <a:endParaRPr lang="en-US" sz="1200" dirty="0"/>
          </a:p>
        </p:txBody>
      </p:sp>
      <p:sp>
        <p:nvSpPr>
          <p:cNvPr id="26" name="Text 24"/>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Some materials, like certain chemicals or heavy metals, can be harmful to human health and the environment if not handled properly.</a:t>
            </a:r>
            <a:endParaRPr lang="en-US" sz="1100" dirty="0"/>
          </a:p>
        </p:txBody>
      </p:sp>
      <p:sp>
        <p:nvSpPr>
          <p:cNvPr id="27" name="Text 25"/>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Threat: Toxicity</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18"/>
            <a:srcRect l="0" t="0" r="0" b="0"/>
            <a:stretch>
              <a:fillRect l="0" t="0" r="0" b="0"/>
            </a:stretch>
          </a:blipFill>
          <a:ln/>
        </p:spPr>
        <p:txBody>
          <a:bodyPr wrap="square" lIns="0" tIns="0" rIns="0" bIns="0" rtlCol="0" anchor="ctr"/>
          <a:lstStyle/>
          <a:p>
            <a:pPr indent="0" marL="0">
              <a:buNone/>
            </a:pPr>
            <a:endParaRPr lang="en-US" dirty="0"/>
          </a:p>
        </p:txBody>
      </p:sp>
      <p:sp>
        <p:nvSpPr>
          <p:cNvPr id="20" name="Text 18"/>
          <p:cNvSpPr/>
          <p:nvPr/>
        </p:nvSpPr>
        <p:spPr>
          <a:xfrm>
            <a:off x="519572" y="2390407"/>
            <a:ext cx="3936979" cy="2539669"/>
          </a:xfrm>
          <a:custGeom>
            <a:avLst/>
            <a:gdLst/>
            <a:ahLst/>
            <a:cxnLst/>
            <a:rect l="l" t="t" r="r" b="b"/>
            <a:pathLst>
              <a:path w="3936979" h="2539669">
                <a:moveTo>
                  <a:pt x="0" y="2539669"/>
                </a:moveTo>
                <a:lnTo>
                  <a:pt x="0" y="0"/>
                </a:lnTo>
                <a:lnTo>
                  <a:pt x="3936979" y="0"/>
                </a:lnTo>
                <a:lnTo>
                  <a:pt x="3936979" y="2539669"/>
                </a:lnTo>
                <a:lnTo>
                  <a:pt x="0" y="2539669"/>
                </a:lnTo>
              </a:path>
            </a:pathLst>
          </a:custGeom>
          <a:blipFill>
            <a:blip r:embed="rId19"/>
            <a:srcRect l="0" t="0" r="0" b="0"/>
            <a:stretch>
              <a:fillRect l="0" t="0" r="0" b="0"/>
            </a:stretch>
          </a:blipFill>
          <a:ln/>
        </p:spPr>
        <p:txBody>
          <a:bodyPr wrap="square" lIns="0" tIns="0" rIns="0" bIns="0" rtlCol="0" anchor="ctr"/>
          <a:lstStyle/>
          <a:p>
            <a:pPr indent="0" marL="0">
              <a:buNone/>
            </a:pPr>
            <a:endParaRPr lang="en-US" dirty="0"/>
          </a:p>
        </p:txBody>
      </p:sp>
      <p:sp>
        <p:nvSpPr>
          <p:cNvPr id="21" name="Text 19"/>
          <p:cNvSpPr/>
          <p:nvPr/>
        </p:nvSpPr>
        <p:spPr>
          <a:xfrm>
            <a:off x="3809979" y="2390407"/>
            <a:ext cx="3936979" cy="2539669"/>
          </a:xfrm>
          <a:custGeom>
            <a:avLst/>
            <a:gdLst/>
            <a:ahLst/>
            <a:cxnLst/>
            <a:rect l="l" t="t" r="r" b="b"/>
            <a:pathLst>
              <a:path w="3936979" h="2539669">
                <a:moveTo>
                  <a:pt x="0" y="2539669"/>
                </a:moveTo>
                <a:lnTo>
                  <a:pt x="0" y="0"/>
                </a:lnTo>
                <a:lnTo>
                  <a:pt x="3936979" y="0"/>
                </a:lnTo>
                <a:lnTo>
                  <a:pt x="3936979" y="2539669"/>
                </a:lnTo>
                <a:lnTo>
                  <a:pt x="0" y="2539669"/>
                </a:lnTo>
              </a:path>
            </a:pathLst>
          </a:custGeom>
          <a:blipFill>
            <a:blip r:embed="rId20"/>
            <a:srcRect l="0" t="0" r="0" b="0"/>
            <a:stretch>
              <a:fillRect l="0" t="0" r="0" b="0"/>
            </a:stretch>
          </a:blipFill>
          <a:ln/>
        </p:spPr>
        <p:txBody>
          <a:bodyPr wrap="square" lIns="0" tIns="0" rIns="0" bIns="0" rtlCol="0" anchor="ctr"/>
          <a:lstStyle/>
          <a:p>
            <a:pPr indent="0" marL="0">
              <a:buNone/>
            </a:pPr>
            <a:endParaRPr lang="en-US" dirty="0"/>
          </a:p>
        </p:txBody>
      </p:sp>
      <p:sp>
        <p:nvSpPr>
          <p:cNvPr id="22" name="Text 20"/>
          <p:cNvSpPr/>
          <p:nvPr/>
        </p:nvSpPr>
        <p:spPr>
          <a:xfrm>
            <a:off x="7102234" y="2390407"/>
            <a:ext cx="3936979" cy="2539669"/>
          </a:xfrm>
          <a:custGeom>
            <a:avLst/>
            <a:gdLst/>
            <a:ahLst/>
            <a:cxnLst/>
            <a:rect l="l" t="t" r="r" b="b"/>
            <a:pathLst>
              <a:path w="3936979" h="2539669">
                <a:moveTo>
                  <a:pt x="0" y="2539669"/>
                </a:moveTo>
                <a:lnTo>
                  <a:pt x="0" y="0"/>
                </a:lnTo>
                <a:lnTo>
                  <a:pt x="3936979" y="0"/>
                </a:lnTo>
                <a:lnTo>
                  <a:pt x="3936979" y="2539669"/>
                </a:lnTo>
                <a:lnTo>
                  <a:pt x="0" y="2539669"/>
                </a:lnTo>
              </a:path>
            </a:pathLst>
          </a:custGeom>
          <a:blipFill>
            <a:blip r:embed="rId21"/>
            <a:srcRect l="0" t="0" r="0" b="0"/>
            <a:stretch>
              <a:fillRect l="0" t="0" r="0" b="0"/>
            </a:stretch>
          </a:blipFill>
          <a:ln/>
        </p:spPr>
        <p:txBody>
          <a:bodyPr wrap="square" lIns="0" tIns="0" rIns="0" bIns="0" rtlCol="0" anchor="ctr"/>
          <a:lstStyle/>
          <a:p>
            <a:pPr indent="0" marL="0">
              <a:buNone/>
            </a:pPr>
            <a:endParaRPr lang="en-US" dirty="0"/>
          </a:p>
        </p:txBody>
      </p:sp>
      <p:sp>
        <p:nvSpPr>
          <p:cNvPr id="23" name="Text 21"/>
          <p:cNvSpPr/>
          <p:nvPr/>
        </p:nvSpPr>
        <p:spPr>
          <a:xfrm>
            <a:off x="3809979" y="3088815"/>
            <a:ext cx="1142994" cy="1142851"/>
          </a:xfrm>
          <a:custGeom>
            <a:avLst/>
            <a:gdLst/>
            <a:ahLst/>
            <a:cxnLst/>
            <a:rect l="l" t="t" r="r" b="b"/>
            <a:pathLst>
              <a:path w="1142994" h="1142851">
                <a:moveTo>
                  <a:pt x="1142994" y="571426"/>
                </a:moveTo>
                <a:cubicBezTo>
                  <a:pt x="1142994" y="887015"/>
                  <a:pt x="887126" y="1142851"/>
                  <a:pt x="571497" y="1142851"/>
                </a:cubicBezTo>
                <a:cubicBezTo>
                  <a:pt x="255868" y="1142851"/>
                  <a:pt x="0" y="887015"/>
                  <a:pt x="0" y="571426"/>
                </a:cubicBezTo>
                <a:cubicBezTo>
                  <a:pt x="0" y="255836"/>
                  <a:pt x="255868" y="0"/>
                  <a:pt x="571497" y="0"/>
                </a:cubicBezTo>
                <a:cubicBezTo>
                  <a:pt x="887126" y="0"/>
                  <a:pt x="1142994" y="255836"/>
                  <a:pt x="1142994" y="571426"/>
                </a:cubicBezTo>
                <a:lnTo>
                  <a:pt x="1142994" y="571426"/>
                </a:lnTo>
              </a:path>
            </a:pathLst>
          </a:custGeom>
          <a:solidFill>
            <a:srgbClr val="FFFFFF"/>
          </a:solidFill>
          <a:ln w="57150">
            <a:solidFill>
              <a:srgbClr val="3B2675"/>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2400" dirty="0">
                <a:solidFill>
                  <a:srgbClr val="3B2675"/>
                </a:solidFill>
                <a:latin typeface="Kollektif Bold" pitchFamily="34" charset="0"/>
                <a:ea typeface="Kollektif Bold" pitchFamily="34" charset="-122"/>
                <a:cs typeface="Kollektif Bold" pitchFamily="34" charset="-120"/>
              </a:rPr>
              <a:t>02</a:t>
            </a:r>
            <a:endParaRPr lang="en-US" sz="2400" dirty="0"/>
          </a:p>
        </p:txBody>
      </p:sp>
      <p:sp>
        <p:nvSpPr>
          <p:cNvPr id="24" name="Text 22"/>
          <p:cNvSpPr/>
          <p:nvPr/>
        </p:nvSpPr>
        <p:spPr>
          <a:xfrm>
            <a:off x="507996" y="3088815"/>
            <a:ext cx="1142994" cy="1142851"/>
          </a:xfrm>
          <a:custGeom>
            <a:avLst/>
            <a:gdLst/>
            <a:ahLst/>
            <a:cxnLst/>
            <a:rect l="l" t="t" r="r" b="b"/>
            <a:pathLst>
              <a:path w="1142994" h="1142851">
                <a:moveTo>
                  <a:pt x="1142994" y="571426"/>
                </a:moveTo>
                <a:cubicBezTo>
                  <a:pt x="1142994" y="887015"/>
                  <a:pt x="887126" y="1142851"/>
                  <a:pt x="571497" y="1142851"/>
                </a:cubicBezTo>
                <a:cubicBezTo>
                  <a:pt x="255868" y="1142851"/>
                  <a:pt x="0" y="887015"/>
                  <a:pt x="0" y="571426"/>
                </a:cubicBezTo>
                <a:cubicBezTo>
                  <a:pt x="0" y="255836"/>
                  <a:pt x="255868" y="0"/>
                  <a:pt x="571497" y="0"/>
                </a:cubicBezTo>
                <a:cubicBezTo>
                  <a:pt x="887126" y="0"/>
                  <a:pt x="1142994" y="255836"/>
                  <a:pt x="1142994" y="571426"/>
                </a:cubicBezTo>
                <a:lnTo>
                  <a:pt x="1142994" y="571426"/>
                </a:lnTo>
              </a:path>
            </a:pathLst>
          </a:custGeom>
          <a:solidFill>
            <a:srgbClr val="FFFFFF"/>
          </a:solidFill>
          <a:ln w="57150">
            <a:solidFill>
              <a:srgbClr val="F23342"/>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2400" dirty="0">
                <a:solidFill>
                  <a:srgbClr val="F23342"/>
                </a:solidFill>
                <a:latin typeface="Kollektif Bold" pitchFamily="34" charset="0"/>
                <a:ea typeface="Kollektif Bold" pitchFamily="34" charset="-122"/>
                <a:cs typeface="Kollektif Bold" pitchFamily="34" charset="-120"/>
              </a:rPr>
              <a:t>01</a:t>
            </a:r>
            <a:endParaRPr lang="en-US" sz="2400" dirty="0"/>
          </a:p>
        </p:txBody>
      </p:sp>
      <p:sp>
        <p:nvSpPr>
          <p:cNvPr id="25" name="Text 23"/>
          <p:cNvSpPr/>
          <p:nvPr/>
        </p:nvSpPr>
        <p:spPr>
          <a:xfrm>
            <a:off x="7111962" y="3088815"/>
            <a:ext cx="1142994" cy="1142851"/>
          </a:xfrm>
          <a:custGeom>
            <a:avLst/>
            <a:gdLst/>
            <a:ahLst/>
            <a:cxnLst/>
            <a:rect l="l" t="t" r="r" b="b"/>
            <a:pathLst>
              <a:path w="1142994" h="1142851">
                <a:moveTo>
                  <a:pt x="1142994" y="571426"/>
                </a:moveTo>
                <a:cubicBezTo>
                  <a:pt x="1142994" y="887015"/>
                  <a:pt x="887126" y="1142851"/>
                  <a:pt x="571497" y="1142851"/>
                </a:cubicBezTo>
                <a:cubicBezTo>
                  <a:pt x="255868" y="1142851"/>
                  <a:pt x="0" y="887015"/>
                  <a:pt x="0" y="571426"/>
                </a:cubicBezTo>
                <a:cubicBezTo>
                  <a:pt x="0" y="255836"/>
                  <a:pt x="255868" y="0"/>
                  <a:pt x="571497" y="0"/>
                </a:cubicBezTo>
                <a:cubicBezTo>
                  <a:pt x="887126" y="0"/>
                  <a:pt x="1142994" y="255836"/>
                  <a:pt x="1142994" y="571426"/>
                </a:cubicBezTo>
                <a:lnTo>
                  <a:pt x="1142994" y="571426"/>
                </a:lnTo>
              </a:path>
            </a:pathLst>
          </a:custGeom>
          <a:solidFill>
            <a:srgbClr val="FFFFFF"/>
          </a:solidFill>
          <a:ln w="57150">
            <a:solidFill>
              <a:srgbClr val="4867FF"/>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2400" dirty="0">
                <a:solidFill>
                  <a:srgbClr val="4867FF"/>
                </a:solidFill>
                <a:latin typeface="Kollektif Bold" pitchFamily="34" charset="0"/>
                <a:ea typeface="Kollektif Bold" pitchFamily="34" charset="-122"/>
                <a:cs typeface="Kollektif Bold" pitchFamily="34" charset="-120"/>
              </a:rPr>
              <a:t>03</a:t>
            </a:r>
            <a:endParaRPr lang="en-US" sz="2400" dirty="0"/>
          </a:p>
        </p:txBody>
      </p:sp>
      <p:sp>
        <p:nvSpPr>
          <p:cNvPr id="26" name="Text 24"/>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Exploring the Material World</a:t>
            </a:r>
            <a:endParaRPr lang="en-US" sz="2400" dirty="0"/>
          </a:p>
        </p:txBody>
      </p:sp>
      <p:sp>
        <p:nvSpPr>
          <p:cNvPr id="27" name="Text 25"/>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28" name="Text 26"/>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9" name="Text 27"/>
          <p:cNvSpPr/>
          <p:nvPr/>
        </p:nvSpPr>
        <p:spPr>
          <a:xfrm>
            <a:off x="1777990" y="3088815"/>
            <a:ext cx="1933565" cy="1336601"/>
          </a:xfrm>
          <a:custGeom>
            <a:avLst/>
            <a:gdLst/>
            <a:ahLst/>
            <a:cxnLst/>
            <a:rect l="l" t="t" r="r" b="b"/>
            <a:pathLst>
              <a:path w="1933565" h="1336601">
                <a:moveTo>
                  <a:pt x="0" y="1336601"/>
                </a:moveTo>
                <a:lnTo>
                  <a:pt x="0" y="0"/>
                </a:lnTo>
                <a:lnTo>
                  <a:pt x="1933565" y="0"/>
                </a:lnTo>
                <a:lnTo>
                  <a:pt x="1933565" y="1336601"/>
                </a:lnTo>
                <a:lnTo>
                  <a:pt x="0" y="1336601"/>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Discover how materials have unique properties that give them superpowers, such as flexibility, strength, or conductivity.</a:t>
            </a:r>
            <a:endParaRPr lang="en-US" sz="1000" dirty="0"/>
          </a:p>
        </p:txBody>
      </p:sp>
      <p:sp>
        <p:nvSpPr>
          <p:cNvPr id="30" name="Text 28"/>
          <p:cNvSpPr/>
          <p:nvPr/>
        </p:nvSpPr>
        <p:spPr>
          <a:xfrm>
            <a:off x="1777990" y="2616945"/>
            <a:ext cx="1933565" cy="411653"/>
          </a:xfrm>
          <a:custGeom>
            <a:avLst/>
            <a:gdLst/>
            <a:ahLst/>
            <a:cxnLst/>
            <a:rect l="l" t="t" r="r" b="b"/>
            <a:pathLst>
              <a:path w="1933565" h="411653">
                <a:moveTo>
                  <a:pt x="0" y="411653"/>
                </a:moveTo>
                <a:lnTo>
                  <a:pt x="0" y="0"/>
                </a:lnTo>
                <a:lnTo>
                  <a:pt x="1933565" y="0"/>
                </a:lnTo>
                <a:lnTo>
                  <a:pt x="1933565" y="411653"/>
                </a:lnTo>
                <a:lnTo>
                  <a:pt x="0" y="411653"/>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Material Superpowers</a:t>
            </a:r>
            <a:endParaRPr lang="en-US" sz="1000" dirty="0"/>
          </a:p>
        </p:txBody>
      </p:sp>
      <p:sp>
        <p:nvSpPr>
          <p:cNvPr id="31" name="Text 29"/>
          <p:cNvSpPr/>
          <p:nvPr/>
        </p:nvSpPr>
        <p:spPr>
          <a:xfrm>
            <a:off x="5038757" y="3088815"/>
            <a:ext cx="1933565" cy="1336601"/>
          </a:xfrm>
          <a:custGeom>
            <a:avLst/>
            <a:gdLst/>
            <a:ahLst/>
            <a:cxnLst/>
            <a:rect l="l" t="t" r="r" b="b"/>
            <a:pathLst>
              <a:path w="1933565" h="1336601">
                <a:moveTo>
                  <a:pt x="0" y="1336601"/>
                </a:moveTo>
                <a:lnTo>
                  <a:pt x="0" y="0"/>
                </a:lnTo>
                <a:lnTo>
                  <a:pt x="1933565" y="0"/>
                </a:lnTo>
                <a:lnTo>
                  <a:pt x="1933565" y="1336601"/>
                </a:lnTo>
                <a:lnTo>
                  <a:pt x="0" y="1336601"/>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Learn about how different materials impact the environment and how we can choose materials that are sustainable and eco-friendly.</a:t>
            </a:r>
            <a:endParaRPr lang="en-US" sz="1000" dirty="0"/>
          </a:p>
        </p:txBody>
      </p:sp>
      <p:sp>
        <p:nvSpPr>
          <p:cNvPr id="32" name="Text 30"/>
          <p:cNvSpPr/>
          <p:nvPr/>
        </p:nvSpPr>
        <p:spPr>
          <a:xfrm>
            <a:off x="5038756" y="2616945"/>
            <a:ext cx="1933565" cy="411653"/>
          </a:xfrm>
          <a:custGeom>
            <a:avLst/>
            <a:gdLst/>
            <a:ahLst/>
            <a:cxnLst/>
            <a:rect l="l" t="t" r="r" b="b"/>
            <a:pathLst>
              <a:path w="1933565" h="411653">
                <a:moveTo>
                  <a:pt x="0" y="411653"/>
                </a:moveTo>
                <a:lnTo>
                  <a:pt x="0" y="0"/>
                </a:lnTo>
                <a:lnTo>
                  <a:pt x="1933565" y="0"/>
                </a:lnTo>
                <a:lnTo>
                  <a:pt x="1933565" y="411653"/>
                </a:lnTo>
                <a:lnTo>
                  <a:pt x="0" y="411653"/>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Environmental Impact</a:t>
            </a:r>
            <a:endParaRPr lang="en-US" sz="1000" dirty="0"/>
          </a:p>
        </p:txBody>
      </p:sp>
      <p:sp>
        <p:nvSpPr>
          <p:cNvPr id="33" name="Text 31"/>
          <p:cNvSpPr/>
          <p:nvPr/>
        </p:nvSpPr>
        <p:spPr>
          <a:xfrm>
            <a:off x="8399156" y="3088815"/>
            <a:ext cx="1933565" cy="1336601"/>
          </a:xfrm>
          <a:custGeom>
            <a:avLst/>
            <a:gdLst/>
            <a:ahLst/>
            <a:cxnLst/>
            <a:rect l="l" t="t" r="r" b="b"/>
            <a:pathLst>
              <a:path w="1933565" h="1336601">
                <a:moveTo>
                  <a:pt x="0" y="1336601"/>
                </a:moveTo>
                <a:lnTo>
                  <a:pt x="0" y="0"/>
                </a:lnTo>
                <a:lnTo>
                  <a:pt x="1933565" y="0"/>
                </a:lnTo>
                <a:lnTo>
                  <a:pt x="1933565" y="1336601"/>
                </a:lnTo>
                <a:lnTo>
                  <a:pt x="0" y="1336601"/>
                </a:lnTo>
              </a:path>
            </a:pathLst>
          </a:custGeom>
          <a:noFill/>
          <a:ln/>
        </p:spPr>
        <p:txBody>
          <a:bodyPr wrap="square" lIns="0" tIns="0" rIns="0" bIns="0" rtlCol="0" anchor="ctr" numCol="1" spcCol="177800"/>
          <a:lstStyle/>
          <a:p>
            <a:pPr algn="l" marL="0" indent="0">
              <a:lnSpc>
                <a:spcPct val="168000"/>
              </a:lnSpc>
              <a:spcAft>
                <a:spcPts val="891"/>
              </a:spcAft>
              <a:buNone/>
            </a:pPr>
            <a:r>
              <a:rPr lang="en-US" sz="891" dirty="0">
                <a:solidFill>
                  <a:srgbClr val="FFFFFF"/>
                </a:solidFill>
                <a:latin typeface="Kollektif" pitchFamily="34" charset="0"/>
                <a:ea typeface="Kollektif" pitchFamily="34" charset="-122"/>
                <a:cs typeface="Kollektif" pitchFamily="34" charset="-120"/>
              </a:rPr>
              <a:t>Materials science isn't just about memorizing names - it's about understanding the secrets behind everyday objects and unleashing your curiosity to explore the material world around you.</a:t>
            </a:r>
            <a:endParaRPr lang="en-US" sz="891" dirty="0"/>
          </a:p>
        </p:txBody>
      </p:sp>
      <p:sp>
        <p:nvSpPr>
          <p:cNvPr id="34" name="Text 32"/>
          <p:cNvSpPr/>
          <p:nvPr/>
        </p:nvSpPr>
        <p:spPr>
          <a:xfrm>
            <a:off x="8399155" y="2616945"/>
            <a:ext cx="1933565" cy="411653"/>
          </a:xfrm>
          <a:custGeom>
            <a:avLst/>
            <a:gdLst/>
            <a:ahLst/>
            <a:cxnLst/>
            <a:rect l="l" t="t" r="r" b="b"/>
            <a:pathLst>
              <a:path w="1933565" h="411653">
                <a:moveTo>
                  <a:pt x="0" y="411653"/>
                </a:moveTo>
                <a:lnTo>
                  <a:pt x="0" y="0"/>
                </a:lnTo>
                <a:lnTo>
                  <a:pt x="1933565" y="0"/>
                </a:lnTo>
                <a:lnTo>
                  <a:pt x="1933565" y="411653"/>
                </a:lnTo>
                <a:lnTo>
                  <a:pt x="0" y="411653"/>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Curiosity Unleashed</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2847710"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4891295"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696354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896959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746804"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763171" y="338508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01</a:t>
            </a:r>
            <a:endParaRPr lang="en-US" sz="1600" dirty="0"/>
          </a:p>
        </p:txBody>
      </p:sp>
      <p:sp>
        <p:nvSpPr>
          <p:cNvPr id="20" name="Text 18"/>
          <p:cNvSpPr/>
          <p:nvPr/>
        </p:nvSpPr>
        <p:spPr>
          <a:xfrm>
            <a:off x="2807766"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02</a:t>
            </a:r>
            <a:endParaRPr lang="en-US" sz="1600" dirty="0"/>
          </a:p>
        </p:txBody>
      </p:sp>
      <p:sp>
        <p:nvSpPr>
          <p:cNvPr id="21" name="Text 19"/>
          <p:cNvSpPr/>
          <p:nvPr/>
        </p:nvSpPr>
        <p:spPr>
          <a:xfrm>
            <a:off x="6912289"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04</a:t>
            </a:r>
            <a:endParaRPr lang="en-US" sz="1600" dirty="0"/>
          </a:p>
        </p:txBody>
      </p:sp>
      <p:sp>
        <p:nvSpPr>
          <p:cNvPr id="22" name="Text 20"/>
          <p:cNvSpPr/>
          <p:nvPr/>
        </p:nvSpPr>
        <p:spPr>
          <a:xfrm>
            <a:off x="8918398" y="337233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05</a:t>
            </a:r>
            <a:endParaRPr lang="en-US" sz="1600" dirty="0"/>
          </a:p>
        </p:txBody>
      </p:sp>
      <p:sp>
        <p:nvSpPr>
          <p:cNvPr id="23" name="Text 21"/>
          <p:cNvSpPr/>
          <p:nvPr/>
        </p:nvSpPr>
        <p:spPr>
          <a:xfrm>
            <a:off x="4836413"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F23342"/>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F23342"/>
                </a:solidFill>
                <a:latin typeface="Kollektif Bold" pitchFamily="34" charset="0"/>
                <a:ea typeface="Kollektif Bold" pitchFamily="34" charset="-122"/>
                <a:cs typeface="Kollektif Bold" pitchFamily="34" charset="-120"/>
              </a:rPr>
              <a:t>03</a:t>
            </a:r>
            <a:endParaRPr lang="en-US" sz="1600" dirty="0"/>
          </a:p>
        </p:txBody>
      </p:sp>
      <p:sp>
        <p:nvSpPr>
          <p:cNvPr id="24" name="Text 2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Curiosity in Materials Science</a:t>
            </a:r>
            <a:endParaRPr lang="en-US" sz="2400" dirty="0"/>
          </a:p>
        </p:txBody>
      </p:sp>
      <p:sp>
        <p:nvSpPr>
          <p:cNvPr id="25" name="Text 23"/>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26" name="Text 24"/>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7" name="Text 25"/>
          <p:cNvSpPr/>
          <p:nvPr/>
        </p:nvSpPr>
        <p:spPr>
          <a:xfrm>
            <a:off x="1580570"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Materials science is the study of materials and their applications in various fields.</a:t>
            </a:r>
            <a:endParaRPr lang="en-US" sz="1000" dirty="0"/>
          </a:p>
        </p:txBody>
      </p:sp>
      <p:sp>
        <p:nvSpPr>
          <p:cNvPr id="28" name="Text 26"/>
          <p:cNvSpPr/>
          <p:nvPr/>
        </p:nvSpPr>
        <p:spPr>
          <a:xfrm>
            <a:off x="1580570"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Introduction to Materials Science</a:t>
            </a:r>
            <a:endParaRPr lang="en-US" sz="1000" dirty="0"/>
          </a:p>
        </p:txBody>
      </p:sp>
      <p:sp>
        <p:nvSpPr>
          <p:cNvPr id="29" name="Text 27"/>
          <p:cNvSpPr/>
          <p:nvPr/>
        </p:nvSpPr>
        <p:spPr>
          <a:xfrm>
            <a:off x="3618679"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Curiosity drives exploration and discovery in materials science.</a:t>
            </a:r>
            <a:endParaRPr lang="en-US" sz="1000" dirty="0"/>
          </a:p>
        </p:txBody>
      </p:sp>
      <p:sp>
        <p:nvSpPr>
          <p:cNvPr id="30" name="Text 28"/>
          <p:cNvSpPr/>
          <p:nvPr/>
        </p:nvSpPr>
        <p:spPr>
          <a:xfrm>
            <a:off x="3618679"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Importance of Curiosity</a:t>
            </a:r>
            <a:endParaRPr lang="en-US" sz="1000" dirty="0"/>
          </a:p>
        </p:txBody>
      </p:sp>
      <p:sp>
        <p:nvSpPr>
          <p:cNvPr id="31" name="Text 29"/>
          <p:cNvSpPr/>
          <p:nvPr/>
        </p:nvSpPr>
        <p:spPr>
          <a:xfrm>
            <a:off x="5647326"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Curiosity sparks creativity and leads to breakthroughs in developing new materials.</a:t>
            </a:r>
            <a:endParaRPr lang="en-US" sz="1000" dirty="0"/>
          </a:p>
        </p:txBody>
      </p:sp>
      <p:sp>
        <p:nvSpPr>
          <p:cNvPr id="32" name="Text 30"/>
          <p:cNvSpPr/>
          <p:nvPr/>
        </p:nvSpPr>
        <p:spPr>
          <a:xfrm>
            <a:off x="5647326"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Role of Curiosity in Innovation</a:t>
            </a:r>
            <a:endParaRPr lang="en-US" sz="1000" dirty="0"/>
          </a:p>
        </p:txBody>
      </p:sp>
      <p:sp>
        <p:nvSpPr>
          <p:cNvPr id="33" name="Text 31"/>
          <p:cNvSpPr/>
          <p:nvPr/>
        </p:nvSpPr>
        <p:spPr>
          <a:xfrm>
            <a:off x="7723202"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Inspiring curiosity in young minds fosters a passion for understanding the world of materials.</a:t>
            </a:r>
            <a:endParaRPr lang="en-US" sz="1000" dirty="0"/>
          </a:p>
        </p:txBody>
      </p:sp>
      <p:sp>
        <p:nvSpPr>
          <p:cNvPr id="34" name="Text 32"/>
          <p:cNvSpPr/>
          <p:nvPr/>
        </p:nvSpPr>
        <p:spPr>
          <a:xfrm>
            <a:off x="7723202"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938" b="1" dirty="0">
                <a:solidFill>
                  <a:srgbClr val="FFFFFF"/>
                </a:solidFill>
                <a:latin typeface="Kollektif Bold" pitchFamily="34" charset="0"/>
                <a:ea typeface="Kollektif Bold" pitchFamily="34" charset="-122"/>
                <a:cs typeface="Kollektif Bold" pitchFamily="34" charset="-120"/>
              </a:rPr>
              <a:t>Encouraging Curiosity in Young Scientists</a:t>
            </a:r>
            <a:endParaRPr lang="en-US" sz="938" dirty="0"/>
          </a:p>
        </p:txBody>
      </p:sp>
      <p:sp>
        <p:nvSpPr>
          <p:cNvPr id="35" name="Text 33"/>
          <p:cNvSpPr/>
          <p:nvPr/>
        </p:nvSpPr>
        <p:spPr>
          <a:xfrm>
            <a:off x="9729311" y="3105515"/>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Asking questions and seeking answers fuels the learning process in materials science.</a:t>
            </a:r>
            <a:endParaRPr lang="en-US" sz="1000" dirty="0"/>
          </a:p>
        </p:txBody>
      </p:sp>
      <p:sp>
        <p:nvSpPr>
          <p:cNvPr id="36" name="Text 34"/>
          <p:cNvSpPr/>
          <p:nvPr/>
        </p:nvSpPr>
        <p:spPr>
          <a:xfrm>
            <a:off x="9729311" y="2633644"/>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Curiosity as a Learning Tool</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Material World Exploration</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0" r="0" t="1773" b="1773"/>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Materials are the foundation of everything around us.</a:t>
            </a:r>
            <a:endParaRPr lang="en-US" sz="1100" dirty="0"/>
          </a:p>
        </p:txBody>
      </p:sp>
      <p:sp>
        <p:nvSpPr>
          <p:cNvPr id="19" name="Text 17"/>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Introduction to Materials Science</a:t>
            </a:r>
            <a:endParaRPr lang="en-US" sz="1200" dirty="0"/>
          </a:p>
        </p:txBody>
      </p:sp>
      <p:sp>
        <p:nvSpPr>
          <p:cNvPr id="20" name="Text 18"/>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From metals to plastics, each material serves a unique purpose.</a:t>
            </a:r>
            <a:endParaRPr lang="en-US" sz="1100" dirty="0"/>
          </a:p>
        </p:txBody>
      </p:sp>
      <p:sp>
        <p:nvSpPr>
          <p:cNvPr id="21" name="Text 19"/>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Diverse Range of Materials</a:t>
            </a:r>
            <a:endParaRPr lang="en-US" sz="1200" dirty="0"/>
          </a:p>
        </p:txBody>
      </p:sp>
      <p:sp>
        <p:nvSpPr>
          <p:cNvPr id="22" name="Text 20"/>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Understanding why materials behave the way they do is key to unlocking their potential.</a:t>
            </a:r>
            <a:endParaRPr lang="en-US" sz="1100" dirty="0"/>
          </a:p>
        </p:txBody>
      </p:sp>
      <p:sp>
        <p:nvSpPr>
          <p:cNvPr id="23" name="Text 21"/>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Properties of Materials</a:t>
            </a:r>
            <a:endParaRPr lang="en-US" sz="1200" dirty="0"/>
          </a:p>
        </p:txBody>
      </p:sp>
      <p:sp>
        <p:nvSpPr>
          <p:cNvPr id="24" name="Text 22"/>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Exploring how our material choices can impact the planet.</a:t>
            </a:r>
            <a:endParaRPr lang="en-US" sz="1100" dirty="0"/>
          </a:p>
        </p:txBody>
      </p:sp>
      <p:sp>
        <p:nvSpPr>
          <p:cNvPr id="25" name="Text 23"/>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Environmental Impact</a:t>
            </a:r>
            <a:endParaRPr lang="en-US" sz="1200" dirty="0"/>
          </a:p>
        </p:txBody>
      </p:sp>
      <p:sp>
        <p:nvSpPr>
          <p:cNvPr id="26" name="Text 24"/>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Engaging in fun experiments to learn more about materials firsthand.</a:t>
            </a:r>
            <a:endParaRPr lang="en-US" sz="1100" dirty="0"/>
          </a:p>
        </p:txBody>
      </p:sp>
      <p:sp>
        <p:nvSpPr>
          <p:cNvPr id="27" name="Text 25"/>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Hands-On Experiments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2847710"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4891295"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696354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896959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746804"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763171" y="338508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01</a:t>
            </a:r>
            <a:endParaRPr lang="en-US" sz="1600" dirty="0"/>
          </a:p>
        </p:txBody>
      </p:sp>
      <p:sp>
        <p:nvSpPr>
          <p:cNvPr id="20" name="Text 18"/>
          <p:cNvSpPr/>
          <p:nvPr/>
        </p:nvSpPr>
        <p:spPr>
          <a:xfrm>
            <a:off x="2807766"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02</a:t>
            </a:r>
            <a:endParaRPr lang="en-US" sz="1600" dirty="0"/>
          </a:p>
        </p:txBody>
      </p:sp>
      <p:sp>
        <p:nvSpPr>
          <p:cNvPr id="21" name="Text 19"/>
          <p:cNvSpPr/>
          <p:nvPr/>
        </p:nvSpPr>
        <p:spPr>
          <a:xfrm>
            <a:off x="6912289"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04</a:t>
            </a:r>
            <a:endParaRPr lang="en-US" sz="1600" dirty="0"/>
          </a:p>
        </p:txBody>
      </p:sp>
      <p:sp>
        <p:nvSpPr>
          <p:cNvPr id="22" name="Text 20"/>
          <p:cNvSpPr/>
          <p:nvPr/>
        </p:nvSpPr>
        <p:spPr>
          <a:xfrm>
            <a:off x="8918398" y="337233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05</a:t>
            </a:r>
            <a:endParaRPr lang="en-US" sz="1600" dirty="0"/>
          </a:p>
        </p:txBody>
      </p:sp>
      <p:sp>
        <p:nvSpPr>
          <p:cNvPr id="23" name="Text 21"/>
          <p:cNvSpPr/>
          <p:nvPr/>
        </p:nvSpPr>
        <p:spPr>
          <a:xfrm>
            <a:off x="4836413"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F23342"/>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F23342"/>
                </a:solidFill>
                <a:latin typeface="Kollektif Bold" pitchFamily="34" charset="0"/>
                <a:ea typeface="Kollektif Bold" pitchFamily="34" charset="-122"/>
                <a:cs typeface="Kollektif Bold" pitchFamily="34" charset="-120"/>
              </a:rPr>
              <a:t>03</a:t>
            </a:r>
            <a:endParaRPr lang="en-US" sz="1600" dirty="0"/>
          </a:p>
        </p:txBody>
      </p:sp>
      <p:sp>
        <p:nvSpPr>
          <p:cNvPr id="24" name="Text 2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Young Scientists' Journey</a:t>
            </a:r>
            <a:endParaRPr lang="en-US" sz="2400" dirty="0"/>
          </a:p>
        </p:txBody>
      </p:sp>
      <p:sp>
        <p:nvSpPr>
          <p:cNvPr id="25" name="Text 23"/>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26" name="Text 24"/>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7" name="Text 25"/>
          <p:cNvSpPr/>
          <p:nvPr/>
        </p:nvSpPr>
        <p:spPr>
          <a:xfrm>
            <a:off x="1580570"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Introduce young minds to the wonders of materials science, igniting their curiosity about the world around them.</a:t>
            </a:r>
            <a:endParaRPr lang="en-US" sz="1000" dirty="0"/>
          </a:p>
        </p:txBody>
      </p:sp>
      <p:sp>
        <p:nvSpPr>
          <p:cNvPr id="28" name="Text 26"/>
          <p:cNvSpPr/>
          <p:nvPr/>
        </p:nvSpPr>
        <p:spPr>
          <a:xfrm>
            <a:off x="1580570"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Curiosity Sparked</a:t>
            </a:r>
            <a:endParaRPr lang="en-US" sz="1000" dirty="0"/>
          </a:p>
        </p:txBody>
      </p:sp>
      <p:sp>
        <p:nvSpPr>
          <p:cNvPr id="29" name="Text 27"/>
          <p:cNvSpPr/>
          <p:nvPr/>
        </p:nvSpPr>
        <p:spPr>
          <a:xfrm>
            <a:off x="3618679"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986"/>
              </a:spcAft>
              <a:buNone/>
            </a:pPr>
            <a:r>
              <a:rPr lang="en-US" sz="986" dirty="0">
                <a:solidFill>
                  <a:srgbClr val="FFFFFF"/>
                </a:solidFill>
                <a:latin typeface="Kollektif" pitchFamily="34" charset="0"/>
                <a:ea typeface="Kollektif" pitchFamily="34" charset="-122"/>
                <a:cs typeface="Kollektif" pitchFamily="34" charset="-120"/>
              </a:rPr>
              <a:t>Encourage hands-on exploration of different materials, from observing their properties to conducting simple experiments.</a:t>
            </a:r>
            <a:endParaRPr lang="en-US" sz="986" dirty="0"/>
          </a:p>
        </p:txBody>
      </p:sp>
      <p:sp>
        <p:nvSpPr>
          <p:cNvPr id="30" name="Text 28"/>
          <p:cNvSpPr/>
          <p:nvPr/>
        </p:nvSpPr>
        <p:spPr>
          <a:xfrm>
            <a:off x="3618679"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Exploration Begins</a:t>
            </a:r>
            <a:endParaRPr lang="en-US" sz="1000" dirty="0"/>
          </a:p>
        </p:txBody>
      </p:sp>
      <p:sp>
        <p:nvSpPr>
          <p:cNvPr id="31" name="Text 29"/>
          <p:cNvSpPr/>
          <p:nvPr/>
        </p:nvSpPr>
        <p:spPr>
          <a:xfrm>
            <a:off x="5647326"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Unveil the unique characteristics and abilities of various materials, showcasing how they impact our daily lives.</a:t>
            </a:r>
            <a:endParaRPr lang="en-US" sz="1000" dirty="0"/>
          </a:p>
        </p:txBody>
      </p:sp>
      <p:sp>
        <p:nvSpPr>
          <p:cNvPr id="32" name="Text 30"/>
          <p:cNvSpPr/>
          <p:nvPr/>
        </p:nvSpPr>
        <p:spPr>
          <a:xfrm>
            <a:off x="5647326"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Discovery of Superpowers</a:t>
            </a:r>
            <a:endParaRPr lang="en-US" sz="1000" dirty="0"/>
          </a:p>
        </p:txBody>
      </p:sp>
      <p:sp>
        <p:nvSpPr>
          <p:cNvPr id="33" name="Text 31"/>
          <p:cNvSpPr/>
          <p:nvPr/>
        </p:nvSpPr>
        <p:spPr>
          <a:xfrm>
            <a:off x="7723202"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955"/>
              </a:spcAft>
              <a:buNone/>
            </a:pPr>
            <a:r>
              <a:rPr lang="en-US" sz="955" dirty="0">
                <a:solidFill>
                  <a:srgbClr val="FFFFFF"/>
                </a:solidFill>
                <a:latin typeface="Kollektif" pitchFamily="34" charset="0"/>
                <a:ea typeface="Kollektif" pitchFamily="34" charset="-122"/>
                <a:cs typeface="Kollektif" pitchFamily="34" charset="-120"/>
              </a:rPr>
              <a:t>Foster an understanding of sustainable materials and the importance of choosing eco-friendly options for a greener future.</a:t>
            </a:r>
            <a:endParaRPr lang="en-US" sz="955" dirty="0"/>
          </a:p>
        </p:txBody>
      </p:sp>
      <p:sp>
        <p:nvSpPr>
          <p:cNvPr id="34" name="Text 32"/>
          <p:cNvSpPr/>
          <p:nvPr/>
        </p:nvSpPr>
        <p:spPr>
          <a:xfrm>
            <a:off x="7723202"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Environmental Awareness</a:t>
            </a:r>
            <a:endParaRPr lang="en-US" sz="1000" dirty="0"/>
          </a:p>
        </p:txBody>
      </p:sp>
      <p:sp>
        <p:nvSpPr>
          <p:cNvPr id="35" name="Text 33"/>
          <p:cNvSpPr/>
          <p:nvPr/>
        </p:nvSpPr>
        <p:spPr>
          <a:xfrm>
            <a:off x="9729311" y="3105515"/>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955"/>
              </a:spcAft>
              <a:buNone/>
            </a:pPr>
            <a:r>
              <a:rPr lang="en-US" sz="955" dirty="0">
                <a:solidFill>
                  <a:srgbClr val="FFFFFF"/>
                </a:solidFill>
                <a:latin typeface="Kollektif" pitchFamily="34" charset="0"/>
                <a:ea typeface="Kollektif" pitchFamily="34" charset="-122"/>
                <a:cs typeface="Kollektif" pitchFamily="34" charset="-120"/>
              </a:rPr>
              <a:t>Inspire young scientists to think creatively about how materials can be used to solve real-world problems and improve society.</a:t>
            </a:r>
            <a:endParaRPr lang="en-US" sz="955" dirty="0"/>
          </a:p>
        </p:txBody>
      </p:sp>
      <p:sp>
        <p:nvSpPr>
          <p:cNvPr id="36" name="Text 34"/>
          <p:cNvSpPr/>
          <p:nvPr/>
        </p:nvSpPr>
        <p:spPr>
          <a:xfrm>
            <a:off x="9729311" y="2633644"/>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Innovative Thinking</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Secrets of Materials</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0" r="0" t="1773" b="1773"/>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Exploring the Fascinating World of Materials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Materials are made up of atoms and molecules.</a:t>
            </a:r>
            <a:endParaRPr lang="en-US" sz="1100" dirty="0"/>
          </a:p>
        </p:txBody>
      </p:sp>
      <p:sp>
        <p:nvSpPr>
          <p:cNvPr id="19" name="Text 17"/>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Materials Composition</a:t>
            </a:r>
            <a:endParaRPr lang="en-US" sz="1200" dirty="0"/>
          </a:p>
        </p:txBody>
      </p:sp>
      <p:sp>
        <p:nvSpPr>
          <p:cNvPr id="20" name="Text 18"/>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The arrangement of atoms and molecules determines the properties of a material.</a:t>
            </a:r>
            <a:endParaRPr lang="en-US" sz="1100" dirty="0"/>
          </a:p>
        </p:txBody>
      </p:sp>
      <p:sp>
        <p:nvSpPr>
          <p:cNvPr id="21" name="Text 19"/>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Structural Arrangement</a:t>
            </a:r>
            <a:endParaRPr lang="en-US" sz="1200" dirty="0"/>
          </a:p>
        </p:txBody>
      </p:sp>
      <p:sp>
        <p:nvSpPr>
          <p:cNvPr id="22" name="Text 20"/>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Different materials have unique properties like strength, flexibility, conductivity, and more.</a:t>
            </a:r>
            <a:endParaRPr lang="en-US" sz="1100" dirty="0"/>
          </a:p>
        </p:txBody>
      </p:sp>
      <p:sp>
        <p:nvSpPr>
          <p:cNvPr id="23" name="Text 21"/>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Material Properties</a:t>
            </a:r>
            <a:endParaRPr lang="en-US" sz="1200" dirty="0"/>
          </a:p>
        </p:txBody>
      </p:sp>
      <p:sp>
        <p:nvSpPr>
          <p:cNvPr id="24" name="Text 22"/>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Choosing the right material for a specific application is crucial for optimal performance.</a:t>
            </a:r>
            <a:endParaRPr lang="en-US" sz="1100" dirty="0"/>
          </a:p>
        </p:txBody>
      </p:sp>
      <p:sp>
        <p:nvSpPr>
          <p:cNvPr id="25" name="Text 23"/>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Material Selection</a:t>
            </a:r>
            <a:endParaRPr lang="en-US" sz="1200" dirty="0"/>
          </a:p>
        </p:txBody>
      </p:sp>
      <p:sp>
        <p:nvSpPr>
          <p:cNvPr id="26" name="Text 24"/>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Materials can undergo physical or chemical changes to adapt to different uses.</a:t>
            </a:r>
            <a:endParaRPr lang="en-US" sz="1100" dirty="0"/>
          </a:p>
        </p:txBody>
      </p:sp>
      <p:sp>
        <p:nvSpPr>
          <p:cNvPr id="27" name="Text 25"/>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Material Transformation</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2024-11-12T16:22:40Z</dcterms:created>
  <dcterms:modified xsi:type="dcterms:W3CDTF">2024-11-12T16:22:40Z</dcterms:modified>
</cp:coreProperties>
</file>