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217fb7e6aa5e5ec6ca2b5d2e63038e938ff90c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932d19cf3990cf2c1b79ab70265702a563b70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1d44f2b3c985d88a9b604c6a8f1fc9fcab2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ba6e10ede77a3132cef060ff683ffbeb7cdb43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82d85827c85c53278598a9c1c83b3a65ad825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b28fe5de324bc7a9061877a0555e81af6fd77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bfcc3a6253f937e3a72b5163ff68ba67ae5da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5a8b3abc0645a4885ad9d63ed888104048645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861efa7cfbeeb368b6b2afc96bf047b4630fd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a1e37777c9f824bb9887b4064853cad8c4c2cd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4559d2095eeda71ff7293d856bf864457e1a3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643241935b390b6db1ddfa3062c5e6dd18030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9fa1bafb70a9b0e6f158ba4c16ad0827a24c9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8e5cef6a33ed7d60ed5088eada65333332905a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5875a38f6fdacf4577d6b7a21f0ec9f213b9b8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d9ea251161dc52e52cb5fef5ac721efd076bee3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326" r="-603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Structure, Techniques, and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Comparison and Contrast Essays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Comparison and Contrast Essays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Comparison and Contrast Essays?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Comparative Essays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Structure and Organization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Words and Phrases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Comparative Essay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Pitfalls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Comparison and Contrast Essays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Tips and Recommendations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Started with Comparison and Contrast Essays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Comparison and Contrast Essays…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the skills learned to write a basic comparative essay.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understanding and utilizing both comparative and contrasting techniques effectively.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Application in Writing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identify the purpose of comparison and contrast essays.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be able to explain the differences between comparative and contrasting techniques.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 of the Lesson</a:t>
            </a:r>
            <a:endParaRPr lang="en-US" sz="1209" dirty="0"/>
          </a:p>
        </p:txBody>
      </p:sp>
      <p:sp>
        <p:nvSpPr>
          <p:cNvPr id="12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comparison and contrast essays, a fundamental component of academic writing.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delve into the purpose, structure, and applications of comparison and contrast essays.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Comparison and Contrast Essays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Comparison and Contrast Essays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7044" r="-1170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Comparison and Contrast Essays?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a type of academic writing that involves analyzing and evaluating two or more concepts, ideas, or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essays focus on identifying similarities and differences between the subjects under analysis.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Comparison and Contrast Essays</a:t>
            </a:r>
            <a:endParaRPr lang="en-US" sz="1331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purpose of a comparative essay is to identify similarities and differences, and to provide evidence to support arguments and claims.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constructing well-reasoned and substantiated arguments.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Comparative Essays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Comparative essays are commonly used in academic and professional settings, such as in literature, science, and history.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tools for critical analysis and understanding of complex topics.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Comparative Essays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learning how to write effective comparative essays, you will be able to analyze complex information, develop well-supported arguments, and communicate your ideas clearly and persuasively.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enhances your ability to present information in a structured and impactful manner.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Writing Comparative Essays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Comparative Essays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several types of comparative essays, including comparative analysis, comparative evaluation, and comparative synthesis.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serves a unique purpose in examining and contrasting subjects.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Comparative Essays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Comparative evaluation involves evaluating and comparing two or more concepts or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type emphasizes providing evidence to support arguments and claims.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Comparative Evaluation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Comparative analysis involves analyzing and comparing two or more concepts or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identifying similarities and differences between the subjects.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Comparative Analysis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and Organization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comparative essay typically begins with an introduction.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section provides background information, context, and introduces the thesis statement.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of a Comparative Essay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body paragraphs present evidence and analysis.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words and phrases are used to connect ideas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Body Paragraphs in a Comparative Essay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conclusion summarizes the main points discussed.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reiterates the thesis statement and provides a final thought or call to action.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of a Comparative Essay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comparative essay follows a standard structure: introduction, body paragraphs, and conclusion.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organization ensures clarity and coherence in presenting ideas.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Standard Structure of a Comparative Essay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Transitional Words and Phrases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words and phrases help to signal the reader, indicating the relationships between ideas and providing a clear and concise argument.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guiding the reader through the essay's structure and logic.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 of Transitional Words</a:t>
            </a:r>
            <a:endParaRPr lang="en-US" sz="1347" dirty="0"/>
          </a:p>
        </p:txBody>
      </p:sp>
      <p:sp>
        <p:nvSpPr>
          <p:cNvPr id="14" name="Text 12"/>
          <p:cNvSpPr/>
          <p:nvPr/>
        </p:nvSpPr>
        <p:spPr>
          <a:xfrm>
            <a:off x="6326165" y="1656374"/>
            <a:ext cx="339519" cy="365760"/>
          </a:xfrm>
          <a:custGeom>
            <a:avLst/>
            <a:gdLst/>
            <a:ahLst/>
            <a:cxnLst/>
            <a:rect l="l" t="t" r="r" b="b"/>
            <a:pathLst>
              <a:path w="339519" h="365760">
                <a:moveTo>
                  <a:pt x="142904" y="17147"/>
                </a:moveTo>
                <a:cubicBezTo>
                  <a:pt x="142904" y="7644"/>
                  <a:pt x="150550" y="0"/>
                  <a:pt x="160053" y="0"/>
                </a:cubicBezTo>
                <a:cubicBezTo>
                  <a:pt x="169556" y="0"/>
                  <a:pt x="177202" y="7644"/>
                  <a:pt x="177202" y="17147"/>
                </a:cubicBezTo>
                <a:lnTo>
                  <a:pt x="177202" y="45727"/>
                </a:lnTo>
                <a:lnTo>
                  <a:pt x="275089" y="45727"/>
                </a:lnTo>
                <a:cubicBezTo>
                  <a:pt x="281876" y="45727"/>
                  <a:pt x="288306" y="48727"/>
                  <a:pt x="292666" y="53946"/>
                </a:cubicBezTo>
                <a:lnTo>
                  <a:pt x="336895" y="106963"/>
                </a:lnTo>
                <a:cubicBezTo>
                  <a:pt x="340395" y="111180"/>
                  <a:pt x="340395" y="117394"/>
                  <a:pt x="336895" y="121612"/>
                </a:cubicBezTo>
                <a:lnTo>
                  <a:pt x="292666" y="174628"/>
                </a:lnTo>
                <a:cubicBezTo>
                  <a:pt x="288306" y="179844"/>
                  <a:pt x="281876" y="182847"/>
                  <a:pt x="275089" y="182847"/>
                </a:cubicBezTo>
                <a:lnTo>
                  <a:pt x="177202" y="182847"/>
                </a:lnTo>
                <a:lnTo>
                  <a:pt x="177202" y="348613"/>
                </a:lnTo>
                <a:cubicBezTo>
                  <a:pt x="177202" y="358116"/>
                  <a:pt x="169556" y="365760"/>
                  <a:pt x="160053" y="365760"/>
                </a:cubicBezTo>
                <a:cubicBezTo>
                  <a:pt x="150550" y="365760"/>
                  <a:pt x="142904" y="358116"/>
                  <a:pt x="142904" y="348613"/>
                </a:cubicBezTo>
                <a:lnTo>
                  <a:pt x="142904" y="182847"/>
                </a:lnTo>
                <a:lnTo>
                  <a:pt x="34298" y="182920"/>
                </a:lnTo>
                <a:cubicBezTo>
                  <a:pt x="15363" y="182920"/>
                  <a:pt x="0" y="167558"/>
                  <a:pt x="0" y="148623"/>
                </a:cubicBezTo>
                <a:lnTo>
                  <a:pt x="0" y="80028"/>
                </a:lnTo>
                <a:cubicBezTo>
                  <a:pt x="0" y="61093"/>
                  <a:pt x="15363" y="45731"/>
                  <a:pt x="34298" y="45731"/>
                </a:cubicBezTo>
                <a:lnTo>
                  <a:pt x="142904" y="45731"/>
                </a:lnTo>
                <a:lnTo>
                  <a:pt x="142904" y="17147"/>
                </a:lnTo>
                <a:moveTo>
                  <a:pt x="298309" y="114322"/>
                </a:moveTo>
                <a:lnTo>
                  <a:pt x="269728" y="80025"/>
                </a:lnTo>
                <a:lnTo>
                  <a:pt x="34295" y="80025"/>
                </a:lnTo>
                <a:lnTo>
                  <a:pt x="34295" y="148619"/>
                </a:lnTo>
                <a:lnTo>
                  <a:pt x="269728" y="148619"/>
                </a:lnTo>
                <a:lnTo>
                  <a:pt x="298309" y="11432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transitional words and phrases include however, in addition, meanwhile, and nevertheless.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illustrate the variety of ways transitions can be used to enhance writing.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Transitional Words</a:t>
            </a:r>
            <a:endParaRPr lang="en-US" sz="1316" dirty="0"/>
          </a:p>
        </p:txBody>
      </p:sp>
      <p:sp>
        <p:nvSpPr>
          <p:cNvPr id="17" name="Text 15"/>
          <p:cNvSpPr/>
          <p:nvPr/>
        </p:nvSpPr>
        <p:spPr>
          <a:xfrm>
            <a:off x="3507657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5241" y="0"/>
                </a:moveTo>
                <a:cubicBezTo>
                  <a:pt x="6796" y="0"/>
                  <a:pt x="0" y="6793"/>
                  <a:pt x="0" y="15240"/>
                </a:cubicBezTo>
                <a:cubicBezTo>
                  <a:pt x="0" y="23686"/>
                  <a:pt x="6796" y="30479"/>
                  <a:pt x="15241" y="30479"/>
                </a:cubicBezTo>
                <a:lnTo>
                  <a:pt x="45720" y="30479"/>
                </a:lnTo>
                <a:lnTo>
                  <a:pt x="45720" y="71120"/>
                </a:lnTo>
                <a:lnTo>
                  <a:pt x="15241" y="71120"/>
                </a:lnTo>
                <a:cubicBezTo>
                  <a:pt x="6796" y="71120"/>
                  <a:pt x="0" y="77913"/>
                  <a:pt x="0" y="86360"/>
                </a:cubicBezTo>
                <a:cubicBezTo>
                  <a:pt x="0" y="94806"/>
                  <a:pt x="6796" y="101599"/>
                  <a:pt x="15241" y="101599"/>
                </a:cubicBezTo>
                <a:lnTo>
                  <a:pt x="60961" y="101599"/>
                </a:lnTo>
                <a:lnTo>
                  <a:pt x="142240" y="101599"/>
                </a:lnTo>
                <a:lnTo>
                  <a:pt x="350519" y="101599"/>
                </a:lnTo>
                <a:cubicBezTo>
                  <a:pt x="358964" y="101599"/>
                  <a:pt x="365760" y="94806"/>
                  <a:pt x="365760" y="86360"/>
                </a:cubicBezTo>
                <a:cubicBezTo>
                  <a:pt x="365760" y="77913"/>
                  <a:pt x="358964" y="71120"/>
                  <a:pt x="350519" y="71120"/>
                </a:cubicBezTo>
                <a:lnTo>
                  <a:pt x="320040" y="71120"/>
                </a:lnTo>
                <a:lnTo>
                  <a:pt x="320040" y="30479"/>
                </a:lnTo>
                <a:lnTo>
                  <a:pt x="345439" y="30479"/>
                </a:lnTo>
                <a:cubicBezTo>
                  <a:pt x="353884" y="30479"/>
                  <a:pt x="360680" y="23686"/>
                  <a:pt x="360680" y="15240"/>
                </a:cubicBezTo>
                <a:cubicBezTo>
                  <a:pt x="360680" y="6793"/>
                  <a:pt x="353884" y="0"/>
                  <a:pt x="345439" y="0"/>
                </a:cubicBezTo>
                <a:lnTo>
                  <a:pt x="15241" y="0"/>
                </a:lnTo>
                <a:moveTo>
                  <a:pt x="289561" y="30479"/>
                </a:moveTo>
                <a:lnTo>
                  <a:pt x="289561" y="71120"/>
                </a:lnTo>
                <a:lnTo>
                  <a:pt x="238761" y="71120"/>
                </a:lnTo>
                <a:lnTo>
                  <a:pt x="238761" y="30479"/>
                </a:lnTo>
                <a:lnTo>
                  <a:pt x="289561" y="30479"/>
                </a:lnTo>
                <a:moveTo>
                  <a:pt x="208278" y="30479"/>
                </a:moveTo>
                <a:lnTo>
                  <a:pt x="208278" y="71120"/>
                </a:lnTo>
                <a:lnTo>
                  <a:pt x="157478" y="71120"/>
                </a:lnTo>
                <a:lnTo>
                  <a:pt x="157478" y="30479"/>
                </a:lnTo>
                <a:lnTo>
                  <a:pt x="208278" y="30479"/>
                </a:lnTo>
                <a:moveTo>
                  <a:pt x="126999" y="30479"/>
                </a:moveTo>
                <a:lnTo>
                  <a:pt x="126999" y="71120"/>
                </a:lnTo>
                <a:lnTo>
                  <a:pt x="76199" y="71120"/>
                </a:lnTo>
                <a:lnTo>
                  <a:pt x="76199" y="30479"/>
                </a:lnTo>
                <a:lnTo>
                  <a:pt x="126999" y="30479"/>
                </a:lnTo>
                <a:moveTo>
                  <a:pt x="15241" y="132081"/>
                </a:moveTo>
                <a:cubicBezTo>
                  <a:pt x="6796" y="132081"/>
                  <a:pt x="0" y="138875"/>
                  <a:pt x="0" y="147321"/>
                </a:cubicBezTo>
                <a:cubicBezTo>
                  <a:pt x="0" y="155767"/>
                  <a:pt x="6796" y="162560"/>
                  <a:pt x="15241" y="162560"/>
                </a:cubicBezTo>
                <a:cubicBezTo>
                  <a:pt x="32070" y="162560"/>
                  <a:pt x="45720" y="176213"/>
                  <a:pt x="45720" y="193040"/>
                </a:cubicBezTo>
                <a:lnTo>
                  <a:pt x="45720" y="259079"/>
                </a:lnTo>
                <a:cubicBezTo>
                  <a:pt x="45720" y="273112"/>
                  <a:pt x="57088" y="284480"/>
                  <a:pt x="71118" y="284480"/>
                </a:cubicBezTo>
                <a:lnTo>
                  <a:pt x="111758" y="284480"/>
                </a:lnTo>
                <a:cubicBezTo>
                  <a:pt x="125792" y="284480"/>
                  <a:pt x="137156" y="273112"/>
                  <a:pt x="137156" y="259079"/>
                </a:cubicBezTo>
                <a:lnTo>
                  <a:pt x="137156" y="198118"/>
                </a:lnTo>
                <a:cubicBezTo>
                  <a:pt x="137156" y="178497"/>
                  <a:pt x="153096" y="162558"/>
                  <a:pt x="172716" y="162558"/>
                </a:cubicBezTo>
                <a:lnTo>
                  <a:pt x="193037" y="162558"/>
                </a:lnTo>
                <a:cubicBezTo>
                  <a:pt x="212660" y="162558"/>
                  <a:pt x="228596" y="178497"/>
                  <a:pt x="228596" y="198118"/>
                </a:cubicBezTo>
                <a:lnTo>
                  <a:pt x="228596" y="259079"/>
                </a:lnTo>
                <a:cubicBezTo>
                  <a:pt x="228596" y="273112"/>
                  <a:pt x="239964" y="284480"/>
                  <a:pt x="253995" y="284480"/>
                </a:cubicBezTo>
                <a:lnTo>
                  <a:pt x="294634" y="284480"/>
                </a:lnTo>
                <a:cubicBezTo>
                  <a:pt x="308669" y="284480"/>
                  <a:pt x="320033" y="273112"/>
                  <a:pt x="320033" y="259079"/>
                </a:cubicBezTo>
                <a:lnTo>
                  <a:pt x="320033" y="193040"/>
                </a:lnTo>
                <a:cubicBezTo>
                  <a:pt x="320033" y="176213"/>
                  <a:pt x="333687" y="162560"/>
                  <a:pt x="350512" y="162560"/>
                </a:cubicBezTo>
                <a:cubicBezTo>
                  <a:pt x="358957" y="162560"/>
                  <a:pt x="365753" y="155767"/>
                  <a:pt x="365753" y="147321"/>
                </a:cubicBezTo>
                <a:cubicBezTo>
                  <a:pt x="365753" y="138875"/>
                  <a:pt x="358957" y="132081"/>
                  <a:pt x="350512" y="132081"/>
                </a:cubicBezTo>
                <a:cubicBezTo>
                  <a:pt x="316858" y="132081"/>
                  <a:pt x="289550" y="159386"/>
                  <a:pt x="289550" y="193042"/>
                </a:cubicBezTo>
                <a:lnTo>
                  <a:pt x="289550" y="254004"/>
                </a:lnTo>
                <a:lnTo>
                  <a:pt x="259072" y="254004"/>
                </a:lnTo>
                <a:lnTo>
                  <a:pt x="259072" y="198123"/>
                </a:lnTo>
                <a:cubicBezTo>
                  <a:pt x="259072" y="161676"/>
                  <a:pt x="229482" y="132084"/>
                  <a:pt x="193030" y="132084"/>
                </a:cubicBezTo>
                <a:lnTo>
                  <a:pt x="172708" y="132084"/>
                </a:lnTo>
                <a:cubicBezTo>
                  <a:pt x="136260" y="132084"/>
                  <a:pt x="106667" y="161676"/>
                  <a:pt x="106667" y="198123"/>
                </a:cubicBezTo>
                <a:lnTo>
                  <a:pt x="106667" y="254004"/>
                </a:lnTo>
                <a:lnTo>
                  <a:pt x="76188" y="254004"/>
                </a:lnTo>
                <a:lnTo>
                  <a:pt x="76188" y="193042"/>
                </a:lnTo>
                <a:cubicBezTo>
                  <a:pt x="76188" y="159388"/>
                  <a:pt x="48884" y="132081"/>
                  <a:pt x="15227" y="132081"/>
                </a:cubicBezTo>
                <a:lnTo>
                  <a:pt x="15241" y="13208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words and phrases are essential in comparative essays, as they connect ideas and provide a clear and logical flow.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essay maintains coherence and effectively communicates the relationships between concepts.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Transitional Words</a:t>
            </a:r>
            <a:endParaRPr lang="en-US" sz="1238" dirty="0"/>
          </a:p>
        </p:txBody>
      </p:sp>
      <p:sp>
        <p:nvSpPr>
          <p:cNvPr id="20" name="Text 18"/>
          <p:cNvSpPr/>
          <p:nvPr/>
        </p:nvSpPr>
        <p:spPr>
          <a:xfrm>
            <a:off x="702269" y="1697538"/>
            <a:ext cx="365760" cy="283433"/>
          </a:xfrm>
          <a:custGeom>
            <a:avLst/>
            <a:gdLst/>
            <a:ahLst/>
            <a:cxnLst/>
            <a:rect l="l" t="t" r="r" b="b"/>
            <a:pathLst>
              <a:path w="365760" h="283433">
                <a:moveTo>
                  <a:pt x="340274" y="148507"/>
                </a:moveTo>
                <a:cubicBezTo>
                  <a:pt x="374257" y="114527"/>
                  <a:pt x="374257" y="59442"/>
                  <a:pt x="340274" y="25458"/>
                </a:cubicBezTo>
                <a:cubicBezTo>
                  <a:pt x="307926" y="-6890"/>
                  <a:pt x="255984" y="-8645"/>
                  <a:pt x="221519" y="21527"/>
                </a:cubicBezTo>
                <a:lnTo>
                  <a:pt x="217832" y="24792"/>
                </a:lnTo>
                <a:cubicBezTo>
                  <a:pt x="211786" y="30052"/>
                  <a:pt x="211183" y="39244"/>
                  <a:pt x="216442" y="45290"/>
                </a:cubicBezTo>
                <a:cubicBezTo>
                  <a:pt x="221702" y="51335"/>
                  <a:pt x="230893" y="51942"/>
                  <a:pt x="236939" y="46681"/>
                </a:cubicBezTo>
                <a:lnTo>
                  <a:pt x="240626" y="43416"/>
                </a:lnTo>
                <a:cubicBezTo>
                  <a:pt x="263603" y="23341"/>
                  <a:pt x="298190" y="24491"/>
                  <a:pt x="319777" y="46078"/>
                </a:cubicBezTo>
                <a:cubicBezTo>
                  <a:pt x="342392" y="68693"/>
                  <a:pt x="342392" y="105395"/>
                  <a:pt x="319777" y="128069"/>
                </a:cubicBezTo>
                <a:lnTo>
                  <a:pt x="251270" y="196518"/>
                </a:lnTo>
                <a:cubicBezTo>
                  <a:pt x="228655" y="219133"/>
                  <a:pt x="191892" y="219133"/>
                  <a:pt x="169277" y="196518"/>
                </a:cubicBezTo>
                <a:cubicBezTo>
                  <a:pt x="147690" y="174932"/>
                  <a:pt x="146542" y="140345"/>
                  <a:pt x="166618" y="117367"/>
                </a:cubicBezTo>
                <a:lnTo>
                  <a:pt x="169460" y="114102"/>
                </a:lnTo>
                <a:cubicBezTo>
                  <a:pt x="174720" y="108056"/>
                  <a:pt x="174116" y="98924"/>
                  <a:pt x="168070" y="93604"/>
                </a:cubicBezTo>
                <a:cubicBezTo>
                  <a:pt x="162024" y="88284"/>
                  <a:pt x="152895" y="88947"/>
                  <a:pt x="147573" y="94995"/>
                </a:cubicBezTo>
                <a:lnTo>
                  <a:pt x="144731" y="98261"/>
                </a:lnTo>
                <a:cubicBezTo>
                  <a:pt x="114618" y="132726"/>
                  <a:pt x="116374" y="184668"/>
                  <a:pt x="148722" y="217016"/>
                </a:cubicBezTo>
                <a:cubicBezTo>
                  <a:pt x="182704" y="250997"/>
                  <a:pt x="237788" y="250997"/>
                  <a:pt x="271771" y="217016"/>
                </a:cubicBezTo>
                <a:lnTo>
                  <a:pt x="340274" y="148507"/>
                </a:lnTo>
                <a:moveTo>
                  <a:pt x="25486" y="134965"/>
                </a:moveTo>
                <a:cubicBezTo>
                  <a:pt x="-8497" y="168946"/>
                  <a:pt x="-8497" y="224031"/>
                  <a:pt x="25486" y="257952"/>
                </a:cubicBezTo>
                <a:cubicBezTo>
                  <a:pt x="57896" y="290363"/>
                  <a:pt x="109838" y="292055"/>
                  <a:pt x="144303" y="261883"/>
                </a:cubicBezTo>
                <a:lnTo>
                  <a:pt x="147990" y="258618"/>
                </a:lnTo>
                <a:cubicBezTo>
                  <a:pt x="154036" y="253358"/>
                  <a:pt x="154640" y="244166"/>
                  <a:pt x="149380" y="238120"/>
                </a:cubicBezTo>
                <a:cubicBezTo>
                  <a:pt x="144120" y="232075"/>
                  <a:pt x="134929" y="231468"/>
                  <a:pt x="128883" y="236729"/>
                </a:cubicBezTo>
                <a:lnTo>
                  <a:pt x="125196" y="239994"/>
                </a:lnTo>
                <a:cubicBezTo>
                  <a:pt x="102219" y="260069"/>
                  <a:pt x="67633" y="258919"/>
                  <a:pt x="46045" y="237332"/>
                </a:cubicBezTo>
                <a:cubicBezTo>
                  <a:pt x="23431" y="214717"/>
                  <a:pt x="23431" y="178016"/>
                  <a:pt x="46045" y="155341"/>
                </a:cubicBezTo>
                <a:lnTo>
                  <a:pt x="114552" y="86954"/>
                </a:lnTo>
                <a:cubicBezTo>
                  <a:pt x="137167" y="64339"/>
                  <a:pt x="173871" y="64339"/>
                  <a:pt x="196545" y="86954"/>
                </a:cubicBezTo>
                <a:cubicBezTo>
                  <a:pt x="218132" y="108541"/>
                  <a:pt x="219280" y="143128"/>
                  <a:pt x="199204" y="166106"/>
                </a:cubicBezTo>
                <a:lnTo>
                  <a:pt x="195938" y="169793"/>
                </a:lnTo>
                <a:cubicBezTo>
                  <a:pt x="190678" y="175839"/>
                  <a:pt x="191282" y="184971"/>
                  <a:pt x="197328" y="190291"/>
                </a:cubicBezTo>
                <a:cubicBezTo>
                  <a:pt x="203374" y="195611"/>
                  <a:pt x="212503" y="194948"/>
                  <a:pt x="217825" y="188899"/>
                </a:cubicBezTo>
                <a:lnTo>
                  <a:pt x="221091" y="185212"/>
                </a:lnTo>
                <a:cubicBezTo>
                  <a:pt x="251263" y="150746"/>
                  <a:pt x="249511" y="98805"/>
                  <a:pt x="217159" y="66397"/>
                </a:cubicBezTo>
                <a:cubicBezTo>
                  <a:pt x="183176" y="32416"/>
                  <a:pt x="128093" y="32416"/>
                  <a:pt x="94110" y="66397"/>
                </a:cubicBezTo>
                <a:lnTo>
                  <a:pt x="25486" y="13496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 Comparative Essay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Finally, revise and edit your essay to ensure it is well-written.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Check for errors to make your essay polished and professional.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Revising and Editing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69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transitional words and phrases to connect your ideas.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clear and concise conclusion to your essay.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 Ideas and Concluding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28819"/>
            <a:ext cx="274320" cy="212575"/>
          </a:xfrm>
          <a:custGeom>
            <a:avLst/>
            <a:gdLst/>
            <a:ahLst/>
            <a:cxnLst/>
            <a:rect l="l" t="t" r="r" b="b"/>
            <a:pathLst>
              <a:path w="274320" h="212575">
                <a:moveTo>
                  <a:pt x="255205" y="111381"/>
                </a:moveTo>
                <a:cubicBezTo>
                  <a:pt x="280693" y="85895"/>
                  <a:pt x="280693" y="44581"/>
                  <a:pt x="255205" y="19093"/>
                </a:cubicBezTo>
                <a:cubicBezTo>
                  <a:pt x="230945" y="-5168"/>
                  <a:pt x="191988" y="-6484"/>
                  <a:pt x="166139" y="16145"/>
                </a:cubicBezTo>
                <a:lnTo>
                  <a:pt x="163374" y="18594"/>
                </a:lnTo>
                <a:cubicBezTo>
                  <a:pt x="158840" y="22539"/>
                  <a:pt x="158387" y="29433"/>
                  <a:pt x="162332" y="33967"/>
                </a:cubicBezTo>
                <a:cubicBezTo>
                  <a:pt x="166276" y="38501"/>
                  <a:pt x="173170" y="38956"/>
                  <a:pt x="177705" y="35011"/>
                </a:cubicBezTo>
                <a:lnTo>
                  <a:pt x="180470" y="32562"/>
                </a:lnTo>
                <a:cubicBezTo>
                  <a:pt x="197703" y="17506"/>
                  <a:pt x="223642" y="18369"/>
                  <a:pt x="239833" y="34558"/>
                </a:cubicBezTo>
                <a:cubicBezTo>
                  <a:pt x="256794" y="51520"/>
                  <a:pt x="256794" y="79046"/>
                  <a:pt x="239833" y="96052"/>
                </a:cubicBezTo>
                <a:lnTo>
                  <a:pt x="188452" y="147389"/>
                </a:lnTo>
                <a:cubicBezTo>
                  <a:pt x="171491" y="164350"/>
                  <a:pt x="143919" y="164350"/>
                  <a:pt x="126958" y="147389"/>
                </a:cubicBezTo>
                <a:cubicBezTo>
                  <a:pt x="110768" y="131199"/>
                  <a:pt x="109906" y="105258"/>
                  <a:pt x="124964" y="88025"/>
                </a:cubicBezTo>
                <a:lnTo>
                  <a:pt x="127095" y="85576"/>
                </a:lnTo>
                <a:cubicBezTo>
                  <a:pt x="131040" y="81042"/>
                  <a:pt x="130587" y="74193"/>
                  <a:pt x="126053" y="70203"/>
                </a:cubicBezTo>
                <a:cubicBezTo>
                  <a:pt x="121518" y="66213"/>
                  <a:pt x="114671" y="66710"/>
                  <a:pt x="110680" y="71247"/>
                </a:cubicBezTo>
                <a:lnTo>
                  <a:pt x="108548" y="73695"/>
                </a:lnTo>
                <a:cubicBezTo>
                  <a:pt x="85964" y="99544"/>
                  <a:pt x="87280" y="138501"/>
                  <a:pt x="111541" y="162762"/>
                </a:cubicBezTo>
                <a:cubicBezTo>
                  <a:pt x="137028" y="188248"/>
                  <a:pt x="178341" y="188248"/>
                  <a:pt x="203828" y="162762"/>
                </a:cubicBezTo>
                <a:lnTo>
                  <a:pt x="255205" y="111381"/>
                </a:lnTo>
                <a:moveTo>
                  <a:pt x="19115" y="101224"/>
                </a:moveTo>
                <a:cubicBezTo>
                  <a:pt x="-6373" y="126709"/>
                  <a:pt x="-6373" y="168023"/>
                  <a:pt x="19115" y="193464"/>
                </a:cubicBezTo>
                <a:cubicBezTo>
                  <a:pt x="43422" y="217772"/>
                  <a:pt x="82378" y="219041"/>
                  <a:pt x="108227" y="196413"/>
                </a:cubicBezTo>
                <a:lnTo>
                  <a:pt x="110993" y="193964"/>
                </a:lnTo>
                <a:cubicBezTo>
                  <a:pt x="115527" y="190018"/>
                  <a:pt x="115980" y="183125"/>
                  <a:pt x="112035" y="178590"/>
                </a:cubicBezTo>
                <a:cubicBezTo>
                  <a:pt x="108090" y="174056"/>
                  <a:pt x="101197" y="173601"/>
                  <a:pt x="96662" y="177547"/>
                </a:cubicBezTo>
                <a:lnTo>
                  <a:pt x="93897" y="179995"/>
                </a:lnTo>
                <a:cubicBezTo>
                  <a:pt x="76664" y="195052"/>
                  <a:pt x="50725" y="194189"/>
                  <a:pt x="34534" y="177999"/>
                </a:cubicBezTo>
                <a:cubicBezTo>
                  <a:pt x="17573" y="161038"/>
                  <a:pt x="17573" y="133512"/>
                  <a:pt x="34534" y="116506"/>
                </a:cubicBezTo>
                <a:lnTo>
                  <a:pt x="85914" y="65216"/>
                </a:lnTo>
                <a:cubicBezTo>
                  <a:pt x="102875" y="48254"/>
                  <a:pt x="130403" y="48254"/>
                  <a:pt x="147409" y="65216"/>
                </a:cubicBezTo>
                <a:cubicBezTo>
                  <a:pt x="163599" y="81405"/>
                  <a:pt x="164460" y="107346"/>
                  <a:pt x="149403" y="124579"/>
                </a:cubicBezTo>
                <a:lnTo>
                  <a:pt x="146953" y="127345"/>
                </a:lnTo>
                <a:cubicBezTo>
                  <a:pt x="143009" y="131879"/>
                  <a:pt x="143461" y="138728"/>
                  <a:pt x="147996" y="142718"/>
                </a:cubicBezTo>
                <a:cubicBezTo>
                  <a:pt x="152530" y="146708"/>
                  <a:pt x="159377" y="146211"/>
                  <a:pt x="163369" y="141675"/>
                </a:cubicBezTo>
                <a:lnTo>
                  <a:pt x="165818" y="138909"/>
                </a:lnTo>
                <a:cubicBezTo>
                  <a:pt x="188447" y="113060"/>
                  <a:pt x="187133" y="74103"/>
                  <a:pt x="162869" y="49798"/>
                </a:cubicBezTo>
                <a:cubicBezTo>
                  <a:pt x="137382" y="24312"/>
                  <a:pt x="96070" y="24312"/>
                  <a:pt x="70583" y="49798"/>
                </a:cubicBezTo>
                <a:lnTo>
                  <a:pt x="19115" y="1012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evidence and examples to support your arguments.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your ideas into a clear and logical structure.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Arguments with Evidence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7204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write a comparative essay, start by brainstorming ideas.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thesis statement to guide your essay.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Brainstorming and Thesis Development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10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8274" r="-1182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Pitfalls to Avoid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Failure to address counterarguments can weaken the essay.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make it seem one-sided.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Counterarguments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Proper Organization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0"/>
              </a:spcBef>
              <a:buNone/>
            </a:pPr>
            <a:r>
              <a:rPr lang="en-US" sz="124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Poor organization and lack of transitional words and phrases can make the essay seem confusing.</a:t>
            </a:r>
            <a:endParaRPr lang="en-US" sz="1246" dirty="0"/>
          </a:p>
          <a:p>
            <a:pPr algn="l" marL="0" indent="0">
              <a:lnSpc>
                <a:spcPct val="90000"/>
              </a:lnSpc>
              <a:spcBef>
                <a:spcPts val="890"/>
              </a:spcBef>
              <a:buNone/>
            </a:pPr>
            <a:r>
              <a:rPr lang="en-US" sz="124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make the essay difficult to follow.</a:t>
            </a:r>
            <a:endParaRPr lang="en-US" sz="1246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Sufficient Evidence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9"/>
              </a:spcBef>
              <a:buNone/>
            </a:pPr>
            <a:r>
              <a:rPr lang="en-US" sz="13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common pitfall is the failure to provide sufficient evidence to support arguments.</a:t>
            </a:r>
            <a:endParaRPr lang="en-US" sz="1342" dirty="0"/>
          </a:p>
          <a:p>
            <a:pPr algn="l" marL="0" indent="0">
              <a:lnSpc>
                <a:spcPct val="90000"/>
              </a:lnSpc>
              <a:spcBef>
                <a:spcPts val="959"/>
              </a:spcBef>
              <a:buNone/>
            </a:pPr>
            <a:r>
              <a:rPr lang="en-US" sz="134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make the essay seem weak and unconvincing.</a:t>
            </a:r>
            <a:endParaRPr lang="en-US" sz="134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 Clear Thesis Statement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common pitfall is the lack of a clear thesis statement.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make the essay seem disjointed and unclear.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valuable in literature for analyzing different works or authors.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insights into thematic and stylistic differences, enriching literary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Applications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science, comparative essays are used to assess various theories or models.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aids in identifying the strengths and weaknesses of each scientific proposition.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utilized in business to evaluate different marketing strategies.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analyzing business models to determine their effectiveness and potential improvements.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Business 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Comparison and Contrast Essays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comparative essays enhances your communication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learn to present your ideas and arguments in a clear and concise manner.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Strengthen Communication Skills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85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Comparative essays help in developing your research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learn to find and evaluate evidence to support your arguments.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 Research Skills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essays assist in improving your writing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learn to organize and express your ideas clearly and persuasively.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Writing Skills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0204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can help you develop critical thinking and analytical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learn to evaluate and analyze complex information effectively.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Critical Thinking and Analytical Skills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Strong Essays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transitional words and phrases, providing sufficient evidence, and addressing counterarguments are essential.</a:t>
            </a:r>
            <a:endParaRPr lang="en-US" sz="1083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make essays strong and convincing.</a:t>
            </a:r>
            <a:endParaRPr lang="en-US" sz="1083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effective comparative essays helps develop critical thinking, analytical, and writing skills.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beneficial in both academic and professional settings.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of Comparative Essays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a valuable tool for analyzing and evaluating complex information.</a:t>
            </a:r>
            <a:endParaRPr lang="en-US" sz="1239" dirty="0"/>
          </a:p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a deeper understanding of the subjects being compared.</a:t>
            </a:r>
            <a:endParaRPr lang="en-US" sz="12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have many real-life applications.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fields such as business, science, and literature.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Comparison and Contrast Essays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Transitional Words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words and phrases are essential in comparative essays.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connect ideas and provide a clear and logical flow.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Comparative Essays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Comparative essays typically follow a standard structure and organization.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an introduction, body paragraphs, and a conclusion.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Comparative Essays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purpose of a comparative essay is to identify similarities and differences.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evidence to support arguments and claims effectively.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Comparison and Contrast Essays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real-life applications of comparison and contrast essays, and how can you use them in your own life and career?</a:t>
            </a:r>
            <a:endParaRPr lang="en-US" sz="952" dirty="0"/>
          </a:p>
          <a:p>
            <a:pPr algn="l" marL="0" indent="0">
              <a:lnSpc>
                <a:spcPct val="90000"/>
              </a:lnSpc>
              <a:spcBef>
                <a:spcPts val="680"/>
              </a:spcBef>
              <a:buNone/>
            </a:pPr>
            <a:r>
              <a:rPr lang="en-US" sz="9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these applications can provide valuable insights and practical benefits.</a:t>
            </a:r>
            <a:endParaRPr lang="en-US" sz="9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Transitional Words Effectively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use transitional words and phrases to connect your ideas and provide a clear and logical flow?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this skill ensures coherence and enhances the readability of your essay.</a:t>
            </a:r>
            <a:endParaRPr lang="en-US" sz="1125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Avoiding Pitfalls in Comparative Essays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common pitfalls to avoid when writing a comparative essay?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pitfalls can help improve the quality and effectiveness of your writing.</a:t>
            </a:r>
            <a:endParaRPr lang="en-US" sz="12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Begin with brainstorming and thesis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 your arguments with evidence and examples while maintaining clarity and coherence.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for Effective Writing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use transitional words and phrases.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sufficient evidence and address counterarguments to make your essays strong and convincing.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Essay Quality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Now that you have learned about comparison and contrast essays, it's time to practice writing your own.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by brainstorming ideas and developing a thesis statement, and then use evidence and examples to support your arguments.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Writing Practice</a:t>
            </a:r>
            <a:endParaRPr lang="en-US" sz="1297" dirty="0"/>
          </a:p>
        </p:txBody>
      </p:sp>
      <p:sp>
        <p:nvSpPr>
          <p:cNvPr id="17" name="Text 15"/>
          <p:cNvSpPr/>
          <p:nvPr/>
        </p:nvSpPr>
        <p:spPr>
          <a:xfrm>
            <a:off x="3676976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Instructor and Tutor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you can seek help from your instructor or tutor if you have any questions or need further guidance.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expertise can provide personalized assistance to address your specific needs.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and Writing Guidance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find examples of comparative essays and guidance on how to write your own on our website.</a:t>
            </a:r>
            <a:endParaRPr lang="en-US" sz="1236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serve as practical references to improve your essay writing techniques.</a:t>
            </a:r>
            <a:endParaRPr lang="en-US" sz="1236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 and Tutorials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2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more information on comparison and contrast essays, check out our online resources and tutorials.</a:t>
            </a:r>
            <a:endParaRPr lang="en-US" sz="1229" dirty="0"/>
          </a:p>
          <a:p>
            <a:pPr algn="l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2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provide comprehensive guidance to enhance your understanding and skills.</a:t>
            </a:r>
            <a:endParaRPr lang="en-US" sz="1229" dirty="0"/>
          </a:p>
        </p:txBody>
      </p:sp>
      <p:sp>
        <p:nvSpPr>
          <p:cNvPr id="21" name="Text 19"/>
          <p:cNvSpPr/>
          <p:nvPr/>
        </p:nvSpPr>
        <p:spPr>
          <a:xfrm>
            <a:off x="3885670" y="4912608"/>
            <a:ext cx="228600" cy="228555"/>
          </a:xfrm>
          <a:custGeom>
            <a:avLst/>
            <a:gdLst/>
            <a:ahLst/>
            <a:cxnLst/>
            <a:rect l="l" t="t" r="r" b="b"/>
            <a:pathLst>
              <a:path w="228600" h="228555">
                <a:moveTo>
                  <a:pt x="21427" y="114278"/>
                </a:moveTo>
                <a:cubicBezTo>
                  <a:pt x="21427" y="62988"/>
                  <a:pt x="62986" y="21427"/>
                  <a:pt x="114277" y="21427"/>
                </a:cubicBezTo>
                <a:cubicBezTo>
                  <a:pt x="165568" y="21427"/>
                  <a:pt x="207128" y="62988"/>
                  <a:pt x="207128" y="114278"/>
                </a:cubicBezTo>
                <a:lnTo>
                  <a:pt x="207128" y="178605"/>
                </a:lnTo>
                <a:cubicBezTo>
                  <a:pt x="207128" y="188469"/>
                  <a:pt x="199138" y="196462"/>
                  <a:pt x="189272" y="196462"/>
                </a:cubicBezTo>
                <a:lnTo>
                  <a:pt x="139990" y="196416"/>
                </a:lnTo>
                <a:cubicBezTo>
                  <a:pt x="136284" y="189989"/>
                  <a:pt x="129365" y="185703"/>
                  <a:pt x="121421" y="185703"/>
                </a:cubicBezTo>
                <a:lnTo>
                  <a:pt x="107136" y="185703"/>
                </a:lnTo>
                <a:cubicBezTo>
                  <a:pt x="95306" y="185703"/>
                  <a:pt x="85709" y="195301"/>
                  <a:pt x="85709" y="207131"/>
                </a:cubicBezTo>
                <a:cubicBezTo>
                  <a:pt x="85709" y="218961"/>
                  <a:pt x="95306" y="228558"/>
                  <a:pt x="107136" y="228558"/>
                </a:cubicBezTo>
                <a:lnTo>
                  <a:pt x="121421" y="228558"/>
                </a:lnTo>
                <a:cubicBezTo>
                  <a:pt x="129367" y="228558"/>
                  <a:pt x="136287" y="224227"/>
                  <a:pt x="139990" y="217845"/>
                </a:cubicBezTo>
                <a:lnTo>
                  <a:pt x="189272" y="217891"/>
                </a:lnTo>
                <a:cubicBezTo>
                  <a:pt x="210966" y="217891"/>
                  <a:pt x="228600" y="200304"/>
                  <a:pt x="228600" y="178609"/>
                </a:cubicBezTo>
                <a:lnTo>
                  <a:pt x="228554" y="114282"/>
                </a:lnTo>
                <a:cubicBezTo>
                  <a:pt x="228554" y="51162"/>
                  <a:pt x="177398" y="5"/>
                  <a:pt x="114277" y="5"/>
                </a:cubicBezTo>
                <a:cubicBezTo>
                  <a:pt x="51156" y="5"/>
                  <a:pt x="0" y="51162"/>
                  <a:pt x="0" y="114282"/>
                </a:cubicBezTo>
                <a:lnTo>
                  <a:pt x="0" y="132139"/>
                </a:lnTo>
                <a:cubicBezTo>
                  <a:pt x="0" y="138077"/>
                  <a:pt x="4775" y="142854"/>
                  <a:pt x="10714" y="142854"/>
                </a:cubicBezTo>
                <a:cubicBezTo>
                  <a:pt x="16651" y="142854"/>
                  <a:pt x="21429" y="138077"/>
                  <a:pt x="21429" y="132142"/>
                </a:cubicBezTo>
                <a:lnTo>
                  <a:pt x="21427" y="114278"/>
                </a:lnTo>
                <a:moveTo>
                  <a:pt x="71424" y="99993"/>
                </a:moveTo>
                <a:lnTo>
                  <a:pt x="71424" y="149989"/>
                </a:lnTo>
                <a:cubicBezTo>
                  <a:pt x="63523" y="149989"/>
                  <a:pt x="57139" y="143606"/>
                  <a:pt x="57139" y="135705"/>
                </a:cubicBezTo>
                <a:lnTo>
                  <a:pt x="57139" y="114278"/>
                </a:lnTo>
                <a:cubicBezTo>
                  <a:pt x="57139" y="106376"/>
                  <a:pt x="63521" y="99993"/>
                  <a:pt x="71424" y="99993"/>
                </a:cubicBezTo>
                <a:lnTo>
                  <a:pt x="71424" y="99993"/>
                </a:lnTo>
                <a:moveTo>
                  <a:pt x="35712" y="114278"/>
                </a:moveTo>
                <a:lnTo>
                  <a:pt x="35712" y="135705"/>
                </a:lnTo>
                <a:cubicBezTo>
                  <a:pt x="35712" y="155436"/>
                  <a:pt x="51693" y="171417"/>
                  <a:pt x="71424" y="171417"/>
                </a:cubicBezTo>
                <a:lnTo>
                  <a:pt x="78565" y="171417"/>
                </a:lnTo>
                <a:cubicBezTo>
                  <a:pt x="86466" y="171417"/>
                  <a:pt x="92850" y="165033"/>
                  <a:pt x="92850" y="157132"/>
                </a:cubicBezTo>
                <a:lnTo>
                  <a:pt x="92850" y="92851"/>
                </a:lnTo>
                <a:cubicBezTo>
                  <a:pt x="92850" y="84949"/>
                  <a:pt x="86468" y="78566"/>
                  <a:pt x="78565" y="78566"/>
                </a:cubicBezTo>
                <a:lnTo>
                  <a:pt x="71424" y="78566"/>
                </a:lnTo>
                <a:cubicBezTo>
                  <a:pt x="51693" y="78566"/>
                  <a:pt x="35712" y="94546"/>
                  <a:pt x="35712" y="114278"/>
                </a:cubicBezTo>
                <a:lnTo>
                  <a:pt x="35712" y="114278"/>
                </a:lnTo>
                <a:moveTo>
                  <a:pt x="157133" y="99993"/>
                </a:moveTo>
                <a:cubicBezTo>
                  <a:pt x="165033" y="99993"/>
                  <a:pt x="171418" y="106377"/>
                  <a:pt x="171418" y="114278"/>
                </a:cubicBezTo>
                <a:lnTo>
                  <a:pt x="171418" y="135705"/>
                </a:lnTo>
                <a:cubicBezTo>
                  <a:pt x="171418" y="143606"/>
                  <a:pt x="165035" y="149990"/>
                  <a:pt x="157133" y="149990"/>
                </a:cubicBezTo>
                <a:lnTo>
                  <a:pt x="157133" y="99993"/>
                </a:lnTo>
                <a:moveTo>
                  <a:pt x="192845" y="114278"/>
                </a:moveTo>
                <a:cubicBezTo>
                  <a:pt x="192845" y="94546"/>
                  <a:pt x="176863" y="78566"/>
                  <a:pt x="157133" y="78566"/>
                </a:cubicBezTo>
                <a:lnTo>
                  <a:pt x="149991" y="78566"/>
                </a:lnTo>
                <a:cubicBezTo>
                  <a:pt x="142091" y="78566"/>
                  <a:pt x="135706" y="84949"/>
                  <a:pt x="135706" y="92851"/>
                </a:cubicBezTo>
                <a:lnTo>
                  <a:pt x="135706" y="157132"/>
                </a:lnTo>
                <a:cubicBezTo>
                  <a:pt x="135706" y="165033"/>
                  <a:pt x="142089" y="171417"/>
                  <a:pt x="149991" y="171417"/>
                </a:cubicBezTo>
                <a:lnTo>
                  <a:pt x="157133" y="171417"/>
                </a:lnTo>
                <a:cubicBezTo>
                  <a:pt x="176863" y="171417"/>
                  <a:pt x="192845" y="155436"/>
                  <a:pt x="192845" y="135705"/>
                </a:cubicBezTo>
                <a:lnTo>
                  <a:pt x="192845" y="11427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814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91888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82880" y="17145"/>
                </a:moveTo>
                <a:lnTo>
                  <a:pt x="45720" y="17145"/>
                </a:lnTo>
                <a:cubicBezTo>
                  <a:pt x="42577" y="17145"/>
                  <a:pt x="40005" y="19716"/>
                  <a:pt x="40005" y="22859"/>
                </a:cubicBezTo>
                <a:lnTo>
                  <a:pt x="40005" y="102869"/>
                </a:lnTo>
                <a:lnTo>
                  <a:pt x="22860" y="102869"/>
                </a:lnTo>
                <a:lnTo>
                  <a:pt x="22860" y="22859"/>
                </a:lnTo>
                <a:cubicBezTo>
                  <a:pt x="22860" y="10251"/>
                  <a:pt x="33110" y="-2"/>
                  <a:pt x="45720" y="-2"/>
                </a:cubicBezTo>
                <a:lnTo>
                  <a:pt x="182880" y="-2"/>
                </a:lnTo>
                <a:cubicBezTo>
                  <a:pt x="195490" y="-2"/>
                  <a:pt x="205740" y="10249"/>
                  <a:pt x="205740" y="22859"/>
                </a:cubicBezTo>
                <a:lnTo>
                  <a:pt x="205740" y="102869"/>
                </a:lnTo>
                <a:lnTo>
                  <a:pt x="188595" y="102869"/>
                </a:lnTo>
                <a:lnTo>
                  <a:pt x="188595" y="22859"/>
                </a:lnTo>
                <a:cubicBezTo>
                  <a:pt x="188595" y="19716"/>
                  <a:pt x="186023" y="17145"/>
                  <a:pt x="182880" y="17145"/>
                </a:cubicBezTo>
                <a:lnTo>
                  <a:pt x="182880" y="17145"/>
                </a:lnTo>
                <a:moveTo>
                  <a:pt x="34290" y="142875"/>
                </a:moveTo>
                <a:lnTo>
                  <a:pt x="194310" y="142875"/>
                </a:lnTo>
                <a:cubicBezTo>
                  <a:pt x="201776" y="142875"/>
                  <a:pt x="208133" y="138089"/>
                  <a:pt x="210490" y="131445"/>
                </a:cubicBezTo>
                <a:lnTo>
                  <a:pt x="18110" y="131445"/>
                </a:lnTo>
                <a:cubicBezTo>
                  <a:pt x="20467" y="138089"/>
                  <a:pt x="26824" y="142875"/>
                  <a:pt x="34290" y="142875"/>
                </a:cubicBezTo>
                <a:lnTo>
                  <a:pt x="34290" y="142875"/>
                </a:lnTo>
                <a:moveTo>
                  <a:pt x="0" y="125729"/>
                </a:moveTo>
                <a:cubicBezTo>
                  <a:pt x="0" y="119407"/>
                  <a:pt x="5107" y="114299"/>
                  <a:pt x="11430" y="114299"/>
                </a:cubicBezTo>
                <a:lnTo>
                  <a:pt x="217170" y="114299"/>
                </a:lnTo>
                <a:cubicBezTo>
                  <a:pt x="223493" y="114299"/>
                  <a:pt x="228600" y="119407"/>
                  <a:pt x="228600" y="125729"/>
                </a:cubicBezTo>
                <a:cubicBezTo>
                  <a:pt x="228600" y="144660"/>
                  <a:pt x="213240" y="160020"/>
                  <a:pt x="194310" y="160020"/>
                </a:cubicBezTo>
                <a:lnTo>
                  <a:pt x="34290" y="160020"/>
                </a:lnTo>
                <a:cubicBezTo>
                  <a:pt x="15360" y="160020"/>
                  <a:pt x="0" y="144661"/>
                  <a:pt x="0" y="125729"/>
                </a:cubicBezTo>
                <a:lnTo>
                  <a:pt x="0" y="1257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48718" b="-14871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Practicing and seeking feedback are essential for improving writing skills.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becoming a proficient writer of comparative essays.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4"/>
              </a:spcBef>
              <a:buNone/>
            </a:pPr>
            <a:r>
              <a:rPr lang="en-US" sz="1575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Improvement in Writing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to write effective comparative essays helps develop critical thinking, analytical, and writing skills.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beneficial in both academic and professional settings.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Writing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and contrast essays are a valuable tool for analyzing and evaluating complex information.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individuals to understand differences and similarities effectively.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Value of Comparative Essays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59437"/>
            <a:ext cx="274320" cy="254442"/>
          </a:xfrm>
          <a:custGeom>
            <a:avLst/>
            <a:gdLst/>
            <a:ahLst/>
            <a:cxnLst/>
            <a:rect l="l" t="t" r="r" b="b"/>
            <a:pathLst>
              <a:path w="274320" h="254442">
                <a:moveTo>
                  <a:pt x="91439" y="147398"/>
                </a:moveTo>
                <a:lnTo>
                  <a:pt x="91439" y="123544"/>
                </a:lnTo>
                <a:lnTo>
                  <a:pt x="102620" y="115494"/>
                </a:lnTo>
                <a:lnTo>
                  <a:pt x="158776" y="171649"/>
                </a:lnTo>
                <a:lnTo>
                  <a:pt x="150774" y="182880"/>
                </a:lnTo>
                <a:lnTo>
                  <a:pt x="126920" y="182880"/>
                </a:lnTo>
                <a:cubicBezTo>
                  <a:pt x="120607" y="182880"/>
                  <a:pt x="114545" y="185414"/>
                  <a:pt x="110074" y="189887"/>
                </a:cubicBezTo>
                <a:lnTo>
                  <a:pt x="91140" y="208820"/>
                </a:lnTo>
                <a:lnTo>
                  <a:pt x="65546" y="183226"/>
                </a:lnTo>
                <a:lnTo>
                  <a:pt x="84480" y="164293"/>
                </a:lnTo>
                <a:cubicBezTo>
                  <a:pt x="88951" y="159820"/>
                  <a:pt x="91486" y="153757"/>
                  <a:pt x="91486" y="147446"/>
                </a:cubicBezTo>
                <a:lnTo>
                  <a:pt x="91439" y="147398"/>
                </a:lnTo>
                <a:moveTo>
                  <a:pt x="249870" y="44825"/>
                </a:moveTo>
                <a:lnTo>
                  <a:pt x="172890" y="152067"/>
                </a:lnTo>
                <a:lnTo>
                  <a:pt x="122251" y="101428"/>
                </a:lnTo>
                <a:lnTo>
                  <a:pt x="229493" y="24449"/>
                </a:lnTo>
                <a:cubicBezTo>
                  <a:pt x="230039" y="24052"/>
                  <a:pt x="230687" y="23854"/>
                  <a:pt x="231331" y="23854"/>
                </a:cubicBezTo>
                <a:cubicBezTo>
                  <a:pt x="232176" y="23854"/>
                  <a:pt x="232972" y="24203"/>
                  <a:pt x="233567" y="24798"/>
                </a:cubicBezTo>
                <a:lnTo>
                  <a:pt x="249519" y="40751"/>
                </a:lnTo>
                <a:cubicBezTo>
                  <a:pt x="250114" y="41347"/>
                  <a:pt x="250462" y="42143"/>
                  <a:pt x="250462" y="42988"/>
                </a:cubicBezTo>
                <a:cubicBezTo>
                  <a:pt x="250462" y="43634"/>
                  <a:pt x="250265" y="44281"/>
                  <a:pt x="249867" y="44828"/>
                </a:cubicBezTo>
                <a:lnTo>
                  <a:pt x="249870" y="44825"/>
                </a:lnTo>
                <a:moveTo>
                  <a:pt x="126922" y="206734"/>
                </a:moveTo>
                <a:lnTo>
                  <a:pt x="150777" y="206734"/>
                </a:lnTo>
                <a:cubicBezTo>
                  <a:pt x="158480" y="206734"/>
                  <a:pt x="165687" y="203057"/>
                  <a:pt x="170158" y="196795"/>
                </a:cubicBezTo>
                <a:lnTo>
                  <a:pt x="269251" y="58740"/>
                </a:lnTo>
                <a:cubicBezTo>
                  <a:pt x="272531" y="54168"/>
                  <a:pt x="274320" y="48652"/>
                  <a:pt x="274320" y="42988"/>
                </a:cubicBezTo>
                <a:cubicBezTo>
                  <a:pt x="274320" y="35831"/>
                  <a:pt x="271486" y="28973"/>
                  <a:pt x="266419" y="23905"/>
                </a:cubicBezTo>
                <a:lnTo>
                  <a:pt x="250418" y="7903"/>
                </a:lnTo>
                <a:cubicBezTo>
                  <a:pt x="245349" y="2835"/>
                  <a:pt x="238491" y="3"/>
                  <a:pt x="231334" y="3"/>
                </a:cubicBezTo>
                <a:cubicBezTo>
                  <a:pt x="225669" y="3"/>
                  <a:pt x="220153" y="1791"/>
                  <a:pt x="215580" y="5071"/>
                </a:cubicBezTo>
                <a:lnTo>
                  <a:pt x="77525" y="104163"/>
                </a:lnTo>
                <a:cubicBezTo>
                  <a:pt x="71263" y="108637"/>
                  <a:pt x="67587" y="115842"/>
                  <a:pt x="67587" y="123544"/>
                </a:cubicBezTo>
                <a:lnTo>
                  <a:pt x="67587" y="147398"/>
                </a:lnTo>
                <a:lnTo>
                  <a:pt x="45869" y="169115"/>
                </a:lnTo>
                <a:cubicBezTo>
                  <a:pt x="40553" y="174433"/>
                  <a:pt x="38863" y="182035"/>
                  <a:pt x="40849" y="188745"/>
                </a:cubicBezTo>
                <a:lnTo>
                  <a:pt x="4672" y="224972"/>
                </a:lnTo>
                <a:cubicBezTo>
                  <a:pt x="1690" y="227954"/>
                  <a:pt x="0" y="231980"/>
                  <a:pt x="0" y="236203"/>
                </a:cubicBezTo>
                <a:lnTo>
                  <a:pt x="0" y="238539"/>
                </a:lnTo>
                <a:cubicBezTo>
                  <a:pt x="0" y="247335"/>
                  <a:pt x="7108" y="254442"/>
                  <a:pt x="15902" y="254442"/>
                </a:cubicBezTo>
                <a:lnTo>
                  <a:pt x="57994" y="254442"/>
                </a:lnTo>
                <a:cubicBezTo>
                  <a:pt x="62219" y="254442"/>
                  <a:pt x="66243" y="252752"/>
                  <a:pt x="69225" y="249770"/>
                </a:cubicBezTo>
                <a:lnTo>
                  <a:pt x="85525" y="233471"/>
                </a:lnTo>
                <a:cubicBezTo>
                  <a:pt x="92284" y="235458"/>
                  <a:pt x="99836" y="233768"/>
                  <a:pt x="105155" y="228451"/>
                </a:cubicBezTo>
                <a:lnTo>
                  <a:pt x="126922" y="206734"/>
                </a:lnTo>
                <a:moveTo>
                  <a:pt x="66940" y="218314"/>
                </a:moveTo>
                <a:lnTo>
                  <a:pt x="54713" y="230588"/>
                </a:lnTo>
                <a:lnTo>
                  <a:pt x="32798" y="230588"/>
                </a:lnTo>
                <a:lnTo>
                  <a:pt x="56005" y="207380"/>
                </a:lnTo>
                <a:lnTo>
                  <a:pt x="66989" y="218362"/>
                </a:lnTo>
                <a:lnTo>
                  <a:pt x="66940" y="2183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95728"/>
            <a:ext cx="274320" cy="212575"/>
          </a:xfrm>
          <a:custGeom>
            <a:avLst/>
            <a:gdLst/>
            <a:ahLst/>
            <a:cxnLst/>
            <a:rect l="l" t="t" r="r" b="b"/>
            <a:pathLst>
              <a:path w="274320" h="212575">
                <a:moveTo>
                  <a:pt x="255205" y="111381"/>
                </a:moveTo>
                <a:cubicBezTo>
                  <a:pt x="280693" y="85895"/>
                  <a:pt x="280693" y="44581"/>
                  <a:pt x="255205" y="19093"/>
                </a:cubicBezTo>
                <a:cubicBezTo>
                  <a:pt x="230945" y="-5168"/>
                  <a:pt x="191988" y="-6484"/>
                  <a:pt x="166139" y="16145"/>
                </a:cubicBezTo>
                <a:lnTo>
                  <a:pt x="163374" y="18594"/>
                </a:lnTo>
                <a:cubicBezTo>
                  <a:pt x="158840" y="22539"/>
                  <a:pt x="158387" y="29433"/>
                  <a:pt x="162332" y="33967"/>
                </a:cubicBezTo>
                <a:cubicBezTo>
                  <a:pt x="166276" y="38501"/>
                  <a:pt x="173170" y="38956"/>
                  <a:pt x="177705" y="35011"/>
                </a:cubicBezTo>
                <a:lnTo>
                  <a:pt x="180470" y="32562"/>
                </a:lnTo>
                <a:cubicBezTo>
                  <a:pt x="197703" y="17506"/>
                  <a:pt x="223642" y="18369"/>
                  <a:pt x="239833" y="34558"/>
                </a:cubicBezTo>
                <a:cubicBezTo>
                  <a:pt x="256794" y="51520"/>
                  <a:pt x="256794" y="79046"/>
                  <a:pt x="239833" y="96052"/>
                </a:cubicBezTo>
                <a:lnTo>
                  <a:pt x="188452" y="147389"/>
                </a:lnTo>
                <a:cubicBezTo>
                  <a:pt x="171491" y="164350"/>
                  <a:pt x="143919" y="164350"/>
                  <a:pt x="126958" y="147389"/>
                </a:cubicBezTo>
                <a:cubicBezTo>
                  <a:pt x="110768" y="131199"/>
                  <a:pt x="109906" y="105258"/>
                  <a:pt x="124964" y="88025"/>
                </a:cubicBezTo>
                <a:lnTo>
                  <a:pt x="127095" y="85576"/>
                </a:lnTo>
                <a:cubicBezTo>
                  <a:pt x="131040" y="81042"/>
                  <a:pt x="130587" y="74193"/>
                  <a:pt x="126053" y="70203"/>
                </a:cubicBezTo>
                <a:cubicBezTo>
                  <a:pt x="121518" y="66213"/>
                  <a:pt x="114671" y="66710"/>
                  <a:pt x="110680" y="71247"/>
                </a:cubicBezTo>
                <a:lnTo>
                  <a:pt x="108548" y="73695"/>
                </a:lnTo>
                <a:cubicBezTo>
                  <a:pt x="85964" y="99544"/>
                  <a:pt x="87280" y="138501"/>
                  <a:pt x="111541" y="162762"/>
                </a:cubicBezTo>
                <a:cubicBezTo>
                  <a:pt x="137028" y="188248"/>
                  <a:pt x="178341" y="188248"/>
                  <a:pt x="203828" y="162762"/>
                </a:cubicBezTo>
                <a:lnTo>
                  <a:pt x="255205" y="111381"/>
                </a:lnTo>
                <a:moveTo>
                  <a:pt x="19115" y="101224"/>
                </a:moveTo>
                <a:cubicBezTo>
                  <a:pt x="-6373" y="126709"/>
                  <a:pt x="-6373" y="168023"/>
                  <a:pt x="19115" y="193464"/>
                </a:cubicBezTo>
                <a:cubicBezTo>
                  <a:pt x="43422" y="217772"/>
                  <a:pt x="82378" y="219041"/>
                  <a:pt x="108227" y="196413"/>
                </a:cubicBezTo>
                <a:lnTo>
                  <a:pt x="110993" y="193964"/>
                </a:lnTo>
                <a:cubicBezTo>
                  <a:pt x="115527" y="190018"/>
                  <a:pt x="115980" y="183125"/>
                  <a:pt x="112035" y="178590"/>
                </a:cubicBezTo>
                <a:cubicBezTo>
                  <a:pt x="108090" y="174056"/>
                  <a:pt x="101197" y="173601"/>
                  <a:pt x="96662" y="177547"/>
                </a:cubicBezTo>
                <a:lnTo>
                  <a:pt x="93897" y="179995"/>
                </a:lnTo>
                <a:cubicBezTo>
                  <a:pt x="76664" y="195052"/>
                  <a:pt x="50725" y="194189"/>
                  <a:pt x="34534" y="177999"/>
                </a:cubicBezTo>
                <a:cubicBezTo>
                  <a:pt x="17573" y="161038"/>
                  <a:pt x="17573" y="133512"/>
                  <a:pt x="34534" y="116506"/>
                </a:cubicBezTo>
                <a:lnTo>
                  <a:pt x="85914" y="65216"/>
                </a:lnTo>
                <a:cubicBezTo>
                  <a:pt x="102875" y="48254"/>
                  <a:pt x="130403" y="48254"/>
                  <a:pt x="147409" y="65216"/>
                </a:cubicBezTo>
                <a:cubicBezTo>
                  <a:pt x="163599" y="81405"/>
                  <a:pt x="164460" y="107346"/>
                  <a:pt x="149403" y="124579"/>
                </a:cubicBezTo>
                <a:lnTo>
                  <a:pt x="146953" y="127345"/>
                </a:lnTo>
                <a:cubicBezTo>
                  <a:pt x="143009" y="131879"/>
                  <a:pt x="143461" y="138728"/>
                  <a:pt x="147996" y="142718"/>
                </a:cubicBezTo>
                <a:cubicBezTo>
                  <a:pt x="152530" y="146708"/>
                  <a:pt x="159377" y="146211"/>
                  <a:pt x="163369" y="141675"/>
                </a:cubicBezTo>
                <a:lnTo>
                  <a:pt x="165818" y="138909"/>
                </a:lnTo>
                <a:cubicBezTo>
                  <a:pt x="188447" y="113060"/>
                  <a:pt x="187133" y="74103"/>
                  <a:pt x="162869" y="49798"/>
                </a:cubicBezTo>
                <a:cubicBezTo>
                  <a:pt x="137382" y="24312"/>
                  <a:pt x="96070" y="24312"/>
                  <a:pt x="70583" y="49798"/>
                </a:cubicBezTo>
                <a:lnTo>
                  <a:pt x="19115" y="10122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0089" y="2894290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8662" y="1682619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Tips and Recommendations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Revise and edit your essay thoroughly.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it is well-written and free of errors.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Revising and Editing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 Ideas Effectively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transitional words and phrases to connect your ideas.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 clear and concise conclusion to your essay.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Arguments with Evidence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evidence and examples to support your arguments.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your ideas into a clear and logical structure.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Brainstorming and Thesis Development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Always start by brainstorming ideas.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thesis statement to guide your essay.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 with Comparison and Contrast Essays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Good luck with your writing, and happy learning!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hesitate to seek help if you need it to enhance your essay writing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and Support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03294" y="1652010"/>
            <a:ext cx="365760" cy="320170"/>
          </a:xfrm>
          <a:custGeom>
            <a:avLst/>
            <a:gdLst/>
            <a:ahLst/>
            <a:cxnLst/>
            <a:rect l="l" t="t" r="r" b="b"/>
            <a:pathLst>
              <a:path w="365760" h="320170">
                <a:moveTo>
                  <a:pt x="231314" y="1988"/>
                </a:moveTo>
                <a:cubicBezTo>
                  <a:pt x="204025" y="-5798"/>
                  <a:pt x="175521" y="9989"/>
                  <a:pt x="167734" y="37277"/>
                </a:cubicBezTo>
                <a:lnTo>
                  <a:pt x="163663" y="51563"/>
                </a:lnTo>
                <a:cubicBezTo>
                  <a:pt x="161019" y="60851"/>
                  <a:pt x="156234" y="69422"/>
                  <a:pt x="149731" y="76565"/>
                </a:cubicBezTo>
                <a:lnTo>
                  <a:pt x="113082" y="116856"/>
                </a:lnTo>
                <a:cubicBezTo>
                  <a:pt x="106725" y="123858"/>
                  <a:pt x="107223" y="134715"/>
                  <a:pt x="114223" y="141073"/>
                </a:cubicBezTo>
                <a:cubicBezTo>
                  <a:pt x="121224" y="147432"/>
                  <a:pt x="132083" y="146932"/>
                  <a:pt x="138440" y="139930"/>
                </a:cubicBezTo>
                <a:lnTo>
                  <a:pt x="175089" y="99640"/>
                </a:lnTo>
                <a:cubicBezTo>
                  <a:pt x="185162" y="88568"/>
                  <a:pt x="192521" y="75352"/>
                  <a:pt x="196592" y="60992"/>
                </a:cubicBezTo>
                <a:lnTo>
                  <a:pt x="200663" y="46706"/>
                </a:lnTo>
                <a:cubicBezTo>
                  <a:pt x="203235" y="37633"/>
                  <a:pt x="212737" y="32347"/>
                  <a:pt x="221881" y="34918"/>
                </a:cubicBezTo>
                <a:cubicBezTo>
                  <a:pt x="231025" y="37489"/>
                  <a:pt x="236241" y="46991"/>
                  <a:pt x="233669" y="56135"/>
                </a:cubicBezTo>
                <a:lnTo>
                  <a:pt x="229599" y="70421"/>
                </a:lnTo>
                <a:cubicBezTo>
                  <a:pt x="225528" y="84637"/>
                  <a:pt x="219098" y="98068"/>
                  <a:pt x="210597" y="110068"/>
                </a:cubicBezTo>
                <a:cubicBezTo>
                  <a:pt x="206881" y="115283"/>
                  <a:pt x="206453" y="122141"/>
                  <a:pt x="209383" y="127856"/>
                </a:cubicBezTo>
                <a:cubicBezTo>
                  <a:pt x="212313" y="133571"/>
                  <a:pt x="218169" y="137145"/>
                  <a:pt x="224599" y="137145"/>
                </a:cubicBezTo>
                <a:lnTo>
                  <a:pt x="320040" y="137145"/>
                </a:lnTo>
                <a:cubicBezTo>
                  <a:pt x="326327" y="137145"/>
                  <a:pt x="331470" y="142286"/>
                  <a:pt x="331470" y="148575"/>
                </a:cubicBezTo>
                <a:cubicBezTo>
                  <a:pt x="331470" y="153432"/>
                  <a:pt x="328398" y="157648"/>
                  <a:pt x="324041" y="159291"/>
                </a:cubicBezTo>
                <a:cubicBezTo>
                  <a:pt x="318756" y="161292"/>
                  <a:pt x="314755" y="165720"/>
                  <a:pt x="313398" y="171220"/>
                </a:cubicBezTo>
                <a:cubicBezTo>
                  <a:pt x="312041" y="176721"/>
                  <a:pt x="313471" y="182506"/>
                  <a:pt x="317183" y="186723"/>
                </a:cubicBezTo>
                <a:cubicBezTo>
                  <a:pt x="318968" y="188724"/>
                  <a:pt x="320040" y="191365"/>
                  <a:pt x="320040" y="194295"/>
                </a:cubicBezTo>
                <a:cubicBezTo>
                  <a:pt x="320040" y="199866"/>
                  <a:pt x="316039" y="204511"/>
                  <a:pt x="310753" y="205510"/>
                </a:cubicBezTo>
                <a:cubicBezTo>
                  <a:pt x="304894" y="206653"/>
                  <a:pt x="299967" y="210726"/>
                  <a:pt x="297893" y="216367"/>
                </a:cubicBezTo>
                <a:cubicBezTo>
                  <a:pt x="295823" y="222012"/>
                  <a:pt x="296748" y="228297"/>
                  <a:pt x="300465" y="233013"/>
                </a:cubicBezTo>
                <a:cubicBezTo>
                  <a:pt x="301964" y="234940"/>
                  <a:pt x="302893" y="237371"/>
                  <a:pt x="302893" y="240086"/>
                </a:cubicBezTo>
                <a:cubicBezTo>
                  <a:pt x="302893" y="244872"/>
                  <a:pt x="299894" y="249086"/>
                  <a:pt x="295607" y="250731"/>
                </a:cubicBezTo>
                <a:cubicBezTo>
                  <a:pt x="287392" y="253946"/>
                  <a:pt x="282963" y="262805"/>
                  <a:pt x="285322" y="271305"/>
                </a:cubicBezTo>
                <a:cubicBezTo>
                  <a:pt x="285607" y="272234"/>
                  <a:pt x="285750" y="273306"/>
                  <a:pt x="285750" y="274376"/>
                </a:cubicBezTo>
                <a:cubicBezTo>
                  <a:pt x="285750" y="280661"/>
                  <a:pt x="280607" y="285806"/>
                  <a:pt x="274320" y="285806"/>
                </a:cubicBezTo>
                <a:lnTo>
                  <a:pt x="204668" y="285806"/>
                </a:lnTo>
                <a:cubicBezTo>
                  <a:pt x="195667" y="285806"/>
                  <a:pt x="186808" y="283161"/>
                  <a:pt x="179307" y="278163"/>
                </a:cubicBezTo>
                <a:lnTo>
                  <a:pt x="135229" y="248804"/>
                </a:lnTo>
                <a:cubicBezTo>
                  <a:pt x="127372" y="243518"/>
                  <a:pt x="116725" y="245660"/>
                  <a:pt x="111440" y="253590"/>
                </a:cubicBezTo>
                <a:cubicBezTo>
                  <a:pt x="106155" y="261521"/>
                  <a:pt x="108298" y="272093"/>
                  <a:pt x="116228" y="277379"/>
                </a:cubicBezTo>
                <a:lnTo>
                  <a:pt x="160305" y="306738"/>
                </a:lnTo>
                <a:cubicBezTo>
                  <a:pt x="173451" y="315524"/>
                  <a:pt x="188882" y="320169"/>
                  <a:pt x="204668" y="320169"/>
                </a:cubicBezTo>
                <a:lnTo>
                  <a:pt x="274320" y="320169"/>
                </a:lnTo>
                <a:cubicBezTo>
                  <a:pt x="299108" y="320169"/>
                  <a:pt x="319254" y="300453"/>
                  <a:pt x="320040" y="275877"/>
                </a:cubicBezTo>
                <a:cubicBezTo>
                  <a:pt x="330471" y="267518"/>
                  <a:pt x="337187" y="254660"/>
                  <a:pt x="337187" y="240159"/>
                </a:cubicBezTo>
                <a:cubicBezTo>
                  <a:pt x="337187" y="236944"/>
                  <a:pt x="336828" y="233874"/>
                  <a:pt x="336258" y="230871"/>
                </a:cubicBezTo>
                <a:cubicBezTo>
                  <a:pt x="347260" y="222511"/>
                  <a:pt x="354330" y="209298"/>
                  <a:pt x="354330" y="194439"/>
                </a:cubicBezTo>
                <a:cubicBezTo>
                  <a:pt x="354330" y="189796"/>
                  <a:pt x="353617" y="185295"/>
                  <a:pt x="352329" y="181081"/>
                </a:cubicBezTo>
                <a:cubicBezTo>
                  <a:pt x="360617" y="172651"/>
                  <a:pt x="365760" y="161221"/>
                  <a:pt x="365760" y="148578"/>
                </a:cubicBezTo>
                <a:cubicBezTo>
                  <a:pt x="365760" y="123361"/>
                  <a:pt x="345329" y="102857"/>
                  <a:pt x="320040" y="102857"/>
                </a:cubicBezTo>
                <a:lnTo>
                  <a:pt x="254104" y="102857"/>
                </a:lnTo>
                <a:cubicBezTo>
                  <a:pt x="257462" y="95429"/>
                  <a:pt x="260319" y="87713"/>
                  <a:pt x="262535" y="79853"/>
                </a:cubicBezTo>
                <a:lnTo>
                  <a:pt x="266606" y="65567"/>
                </a:lnTo>
                <a:cubicBezTo>
                  <a:pt x="274393" y="38279"/>
                  <a:pt x="258607" y="9774"/>
                  <a:pt x="231317" y="1988"/>
                </a:cubicBezTo>
                <a:lnTo>
                  <a:pt x="231314" y="1988"/>
                </a:lnTo>
                <a:moveTo>
                  <a:pt x="22860" y="114288"/>
                </a:moveTo>
                <a:cubicBezTo>
                  <a:pt x="10216" y="114288"/>
                  <a:pt x="0" y="124504"/>
                  <a:pt x="0" y="137148"/>
                </a:cubicBezTo>
                <a:lnTo>
                  <a:pt x="0" y="297169"/>
                </a:lnTo>
                <a:cubicBezTo>
                  <a:pt x="0" y="309812"/>
                  <a:pt x="10216" y="320029"/>
                  <a:pt x="22860" y="320029"/>
                </a:cubicBezTo>
                <a:lnTo>
                  <a:pt x="68580" y="320029"/>
                </a:lnTo>
                <a:cubicBezTo>
                  <a:pt x="81224" y="320029"/>
                  <a:pt x="91440" y="309812"/>
                  <a:pt x="91440" y="297169"/>
                </a:cubicBezTo>
                <a:lnTo>
                  <a:pt x="91440" y="137148"/>
                </a:lnTo>
                <a:cubicBezTo>
                  <a:pt x="91440" y="124504"/>
                  <a:pt x="81224" y="114288"/>
                  <a:pt x="68580" y="114288"/>
                </a:cubicBezTo>
                <a:lnTo>
                  <a:pt x="22860" y="1142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follow the guidelines and tips outlined in this presentation.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will help ensure your essay is structured effectively and communicates your ideas clearly.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Guidelines and Tips for Success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85987" y="16292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Now that you have learned about comparison and contrast essays, it's time to get started with writing your own.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an opportunity to apply the knowledge and techniques discussed in the presentation.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Writing Comparison and Contrast Essays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88670" y="16292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Comparison and Contrast Essays: A Foundational Guide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key learning focus is to understand the structure, benefits, and applications of comparison and contrast essays.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is crucial for their academic and professional development.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the Lesson Plan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to identify the purpose of comparison and contrast essays and explain the differences between comparative and contrasting techniques.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will enable them to write a basic comparative essay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 of the Lesson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introduces 18-year-old students to the fundamental concepts and purposes of comparison and contrast essays.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provide a foundational understanding of their structure, benefits, and applications in academic and professional contexts.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Comparison and Contrast Essays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3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apply comparative analysis skills to write a short comparative essay.</a:t>
            </a:r>
            <a:endParaRPr lang="en-US" sz="1040" dirty="0"/>
          </a:p>
          <a:p>
            <a:pPr algn="l" marL="0" indent="0">
              <a:lnSpc>
                <a:spcPct val="90000"/>
              </a:lnSpc>
              <a:spcBef>
                <a:spcPts val="743"/>
              </a:spcBef>
              <a:buNone/>
            </a:pPr>
            <a:r>
              <a:rPr lang="en-US" sz="104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use evidence and examples to support their arguments effectively.</a:t>
            </a:r>
            <a:endParaRPr lang="en-US" sz="1040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Comparative Essays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Essay Outlines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create a basic outline for a comparative essay.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using a standard structure and organization for their outlines.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Essay Effectiveness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evaluate the effectiveness of comparative essays.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use criteria such as clarity, coherence, and use of evidence.</a:t>
            </a:r>
            <a:endParaRPr lang="en-US" sz="1091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Comparative Essays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analyze the purpose and structure of comparison and contrast essays.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identifying key elements and their roles in the essay format.</a:t>
            </a:r>
            <a:endParaRPr lang="en-US" sz="1082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Comparative analysis involves evaluating two or more ideas, concepts, or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identify both similarities and differences between them.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Comparative Analysis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Contrast focuses on highlighting the differences between ideas, concepts, or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emphasizes distinctions to clarify understanding.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Contrast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Comparison is the process of identifying similarities between ideas, concepts, or 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finding common ground and shared characteristics.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Comparison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Transitional words and phrases connect ideas and paragraphs in a 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'however,' 'in addition,' and 'meanwhile.'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Transitional Words and Phrases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Tool: Online Grammar and Mechanics Guide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Offers resources to improve writing skills.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Supports students in enhancing grammar and mechanics.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Material: Whiteboard and Markers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Used to illustrate key concepts and techniques.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Facilitates teaching comparative analysis and transitional words usage.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Tool: Online Comparative Essay Template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a structured outline for students to organize their ideas.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students write their essays effectively.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8119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65917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familiar with the basic structure of an essay, including introduction, body paragraphs, and conclusion.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enables them to organize their ideas effectively in comparison and contrast essays.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Essay 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developed analytical thinking skills, which involve breaking down complex information into smaller parts, identifying patterns and relationships, and drawing conclusions.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analyzing similarities and differences in comparison and contrast essays.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Analytical Thinking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have developed critical thinking skills, which involve evaluating information, identifying biases, and making informed decisions.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skills help in assessing the validity of arguments and perspectives in essays.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Skills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possess vocabulary and terminology related to comparison and contrast.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aids in articulating ideas clearly and effectively in their essays.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and Terminology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Comparison and Contrast Essays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2025-06-23T22:10:10Z</dcterms:created>
  <dcterms:modified xsi:type="dcterms:W3CDTF">2025-06-23T22:10:10Z</dcterms:modified>
</cp:coreProperties>
</file>