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daae8eb488244e291dca0af1d3ff4a318becd9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55ec78c9597ce9909d6ee389068d6ca6bbb6029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b3380c9764b2d76cd16b39cec2f6e8606f77f65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b1944260e13588e031ea177b27840536d1c88e2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bed72481a497efda1610f50f78c1ada9223d4fa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634df30932bf05eb3015ab7074bdf8e553fcd5e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82f09ebfcc00f6a826b1efb5d863af4e35afa7b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ab2b2aa378ac6048f6e4030833f42fb38c6c56a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f1f3db94d8365ee13d52f84c5e015ea2950975d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29893dd1099bbe30157d5654ac3d834638010a4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5158409"/>
            <a:ext cx="12192000" cy="1699591"/>
          </a:xfrm>
          <a:custGeom>
            <a:avLst/>
            <a:gdLst/>
            <a:ahLst/>
            <a:cxnLst/>
            <a:rect l="l" t="t" r="r" b="b"/>
            <a:pathLst>
              <a:path w="12192000" h="1699591">
                <a:moveTo>
                  <a:pt x="0" y="1699591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1699591"/>
                </a:lnTo>
                <a:lnTo>
                  <a:pt x="0" y="169959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 l="32292" r="3229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300479"/>
            <a:ext cx="7182196" cy="3386455"/>
          </a:xfrm>
          <a:custGeom>
            <a:avLst/>
            <a:gdLst/>
            <a:ahLst/>
            <a:cxnLst/>
            <a:rect l="l" t="t" r="r" b="b"/>
            <a:pathLst>
              <a:path w="7182196" h="3386455">
                <a:moveTo>
                  <a:pt x="0" y="3386455"/>
                </a:moveTo>
                <a:lnTo>
                  <a:pt x="0" y="0"/>
                </a:lnTo>
                <a:lnTo>
                  <a:pt x="7182196" y="0"/>
                </a:lnTo>
                <a:lnTo>
                  <a:pt x="7182196" y="3386455"/>
                </a:lnTo>
                <a:lnTo>
                  <a:pt x="0" y="33864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Language and Communication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31521" y="5712716"/>
            <a:ext cx="7182195" cy="823339"/>
          </a:xfrm>
          <a:custGeom>
            <a:avLst/>
            <a:gdLst/>
            <a:ahLst/>
            <a:cxnLst/>
            <a:rect l="l" t="t" r="r" b="b"/>
            <a:pathLst>
              <a:path w="7182195" h="823339">
                <a:moveTo>
                  <a:pt x="0" y="823339"/>
                </a:moveTo>
                <a:lnTo>
                  <a:pt x="0" y="0"/>
                </a:lnTo>
                <a:lnTo>
                  <a:pt x="7182195" y="0"/>
                </a:lnTo>
                <a:lnTo>
                  <a:pt x="7182195" y="823339"/>
                </a:lnTo>
                <a:lnTo>
                  <a:pt x="0" y="8233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Comprehensive Journey Through Language Structure, Communication, and Critical Analysis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364298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615315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28575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455268" y="1364296"/>
            <a:ext cx="6298872" cy="4297680"/>
          </a:xfrm>
          <a:custGeom>
            <a:avLst/>
            <a:gdLst/>
            <a:ahLst/>
            <a:cxnLst/>
            <a:rect l="l" t="t" r="r" b="b"/>
            <a:pathLst>
              <a:path w="6298872" h="4297680">
                <a:moveTo>
                  <a:pt x="0" y="429768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4297680"/>
                </a:lnTo>
                <a:lnTo>
                  <a:pt x="0" y="42976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Lesson Introduction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Language Structure and Communica…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Reading Skills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Writing Skills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Speaking Skills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Listening Skills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Subject Knowledge: Critical Analysis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Language as a Communication Tool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Transition to Complex Linguistic Challenges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Robust Framework for Understanding Language</a:t>
            </a:r>
            <a:endParaRPr lang="en-US" sz="1540" dirty="0"/>
          </a:p>
        </p:txBody>
      </p:sp>
      <p:sp>
        <p:nvSpPr>
          <p:cNvPr id="6" name="Text 4"/>
          <p:cNvSpPr/>
          <p:nvPr/>
        </p:nvSpPr>
        <p:spPr>
          <a:xfrm>
            <a:off x="10911840" y="1364296"/>
            <a:ext cx="548640" cy="4297680"/>
          </a:xfrm>
          <a:custGeom>
            <a:avLst/>
            <a:gdLst/>
            <a:ahLst/>
            <a:cxnLst/>
            <a:rect l="l" t="t" r="r" b="b"/>
            <a:pathLst>
              <a:path w="548640" h="4297680">
                <a:moveTo>
                  <a:pt x="0" y="4297680"/>
                </a:moveTo>
                <a:lnTo>
                  <a:pt x="0" y="0"/>
                </a:lnTo>
                <a:lnTo>
                  <a:pt x="548640" y="0"/>
                </a:lnTo>
                <a:lnTo>
                  <a:pt x="548640" y="4297680"/>
                </a:lnTo>
                <a:lnTo>
                  <a:pt x="0" y="4297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06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07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08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09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154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364298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615315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28575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455268" y="1364296"/>
            <a:ext cx="6298872" cy="4297680"/>
          </a:xfrm>
          <a:custGeom>
            <a:avLst/>
            <a:gdLst/>
            <a:ahLst/>
            <a:cxnLst/>
            <a:rect l="l" t="t" r="r" b="b"/>
            <a:pathLst>
              <a:path w="6298872" h="4297680">
                <a:moveTo>
                  <a:pt x="0" y="429768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4297680"/>
                </a:lnTo>
                <a:lnTo>
                  <a:pt x="0" y="42976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Language for Expression and Comprehension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Bridging Basic Language Skills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Advanced Communication Strategies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Depth of the English Language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Richness of English Language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12-Year-Old Students Immersion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Fundamental Aspects of English Language Arts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Developing Critical Communication Skills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Developing Reading Skills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Developing Writing Skills</a:t>
            </a:r>
            <a:endParaRPr lang="en-US" sz="1540" dirty="0"/>
          </a:p>
        </p:txBody>
      </p:sp>
      <p:sp>
        <p:nvSpPr>
          <p:cNvPr id="6" name="Text 4"/>
          <p:cNvSpPr/>
          <p:nvPr/>
        </p:nvSpPr>
        <p:spPr>
          <a:xfrm>
            <a:off x="10911840" y="1364296"/>
            <a:ext cx="548640" cy="4297680"/>
          </a:xfrm>
          <a:custGeom>
            <a:avLst/>
            <a:gdLst/>
            <a:ahLst/>
            <a:cxnLst/>
            <a:rect l="l" t="t" r="r" b="b"/>
            <a:pathLst>
              <a:path w="548640" h="4297680">
                <a:moveTo>
                  <a:pt x="0" y="4297680"/>
                </a:moveTo>
                <a:lnTo>
                  <a:pt x="0" y="0"/>
                </a:lnTo>
                <a:lnTo>
                  <a:pt x="548640" y="0"/>
                </a:lnTo>
                <a:lnTo>
                  <a:pt x="548640" y="4297680"/>
                </a:lnTo>
                <a:lnTo>
                  <a:pt x="0" y="4297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18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19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20</a:t>
            </a:r>
            <a:endParaRPr lang="en-US" sz="15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407534"/>
            <a:ext cx="12192000" cy="4450465"/>
          </a:xfrm>
          <a:custGeom>
            <a:avLst/>
            <a:gdLst/>
            <a:ahLst/>
            <a:cxnLst/>
            <a:rect l="l" t="t" r="r" b="b"/>
            <a:pathLst>
              <a:path w="12192000" h="4450465">
                <a:moveTo>
                  <a:pt x="0" y="4450465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450465"/>
                </a:lnTo>
                <a:lnTo>
                  <a:pt x="0" y="445046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066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Introduction to basic language arts concepts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the importance of language arts in education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3066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English Language Arts Foundation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19" y="1181283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Introduction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Language and Communication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024502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Building effective communication skills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Importance of listening, speaking, reading, and writing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024502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Critical Communication Skills Development</a:t>
            </a:r>
            <a:endParaRPr lang="en-US" sz="1371" dirty="0"/>
          </a:p>
        </p:txBody>
      </p:sp>
      <p:sp>
        <p:nvSpPr>
          <p:cNvPr id="11" name="Text 9"/>
          <p:cNvSpPr/>
          <p:nvPr/>
        </p:nvSpPr>
        <p:spPr>
          <a:xfrm>
            <a:off x="5318335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Developing reading comprehension skills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Enhancing writing abilities through practice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318335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Reading and Writing Focus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12168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Introduction to advanced language concepts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Preparing for more complex reading and writing tasks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612168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Transition to Complex Linguistic Challenges</a:t>
            </a:r>
            <a:endParaRPr lang="en-US" sz="1309" dirty="0"/>
          </a:p>
        </p:txBody>
      </p:sp>
      <p:sp>
        <p:nvSpPr>
          <p:cNvPr id="15" name="Text 13"/>
          <p:cNvSpPr/>
          <p:nvPr/>
        </p:nvSpPr>
        <p:spPr>
          <a:xfrm>
            <a:off x="990599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grammar and syntax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Building a strong vocabulary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90599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Framework for Language Understanding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 flipV="1" rot="5400000">
            <a:off x="114606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 flipV="1" rot="5400000">
            <a:off x="3439898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 flipV="1" rot="5400000">
            <a:off x="5733732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flipV="1" rot="5400000">
            <a:off x="8027563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3066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302449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23" name="Text 21"/>
          <p:cNvSpPr/>
          <p:nvPr/>
        </p:nvSpPr>
        <p:spPr>
          <a:xfrm>
            <a:off x="531832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4" name="Text 22"/>
          <p:cNvSpPr/>
          <p:nvPr/>
        </p:nvSpPr>
        <p:spPr>
          <a:xfrm>
            <a:off x="761216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  <p:sp>
        <p:nvSpPr>
          <p:cNvPr id="25" name="Text 23"/>
          <p:cNvSpPr/>
          <p:nvPr/>
        </p:nvSpPr>
        <p:spPr>
          <a:xfrm>
            <a:off x="990599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669" y="4277329"/>
            <a:ext cx="3017520" cy="1554480"/>
          </a:xfrm>
          <a:custGeom>
            <a:avLst/>
            <a:gdLst/>
            <a:ahLst/>
            <a:cxnLst/>
            <a:rect l="l" t="t" r="r" b="b"/>
            <a:pathLst>
              <a:path w="3017520" h="1554480">
                <a:moveTo>
                  <a:pt x="0" y="15544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English Language Arts encompasses reading, writing, speaking, listening, and critical analysis.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0669" y="367338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Language Structure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54"/>
              </a:spcBef>
              <a:buNone/>
            </a:pPr>
            <a:r>
              <a:rPr lang="en-US" sz="3417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Language Structure and Communication</a:t>
            </a:r>
            <a:endParaRPr lang="en-US" sz="3417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Language and Communication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 flipV="1" rot="5400000">
            <a:off x="2720288" y="4398538"/>
            <a:ext cx="2834640" cy="0"/>
          </a:xfrm>
          <a:custGeom>
            <a:avLst/>
            <a:gdLst/>
            <a:ahLst/>
            <a:cxnLst/>
            <a:rect l="l" t="t" r="r" b="b"/>
            <a:pathLst>
              <a:path w="2834640" h="0">
                <a:moveTo>
                  <a:pt x="0" y="0"/>
                </a:moveTo>
                <a:lnTo>
                  <a:pt x="283464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V="1" rot="5400000">
            <a:off x="6637073" y="4398538"/>
            <a:ext cx="2834640" cy="0"/>
          </a:xfrm>
          <a:custGeom>
            <a:avLst/>
            <a:gdLst/>
            <a:ahLst/>
            <a:cxnLst/>
            <a:rect l="l" t="t" r="r" b="b"/>
            <a:pathLst>
              <a:path w="2834640" h="0">
                <a:moveTo>
                  <a:pt x="0" y="0"/>
                </a:moveTo>
                <a:lnTo>
                  <a:pt x="283464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632960" y="4277329"/>
            <a:ext cx="3017520" cy="1554480"/>
          </a:xfrm>
          <a:custGeom>
            <a:avLst/>
            <a:gdLst/>
            <a:ahLst/>
            <a:cxnLst/>
            <a:rect l="l" t="t" r="r" b="b"/>
            <a:pathLst>
              <a:path w="3017520" h="1554480">
                <a:moveTo>
                  <a:pt x="0" y="15544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Language is a dynamic system that enables humans to express thoughts and emotions effectively.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32960" y="367338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Communication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416986" y="4277329"/>
            <a:ext cx="3017520" cy="1554480"/>
          </a:xfrm>
          <a:custGeom>
            <a:avLst/>
            <a:gdLst/>
            <a:ahLst/>
            <a:cxnLst/>
            <a:rect l="l" t="t" r="r" b="b"/>
            <a:pathLst>
              <a:path w="3017520" h="1554480">
                <a:moveTo>
                  <a:pt x="0" y="15544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language structure enhances critical thinking skills and promotes effective communication.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16986" y="367338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Critical Analysis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0669" y="304200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4632960" y="304200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8416986" y="304200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083" r="3308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70" y="3451683"/>
                </a:moveTo>
                <a:cubicBezTo>
                  <a:pt x="50534" y="3451683"/>
                  <a:pt x="0" y="3401149"/>
                  <a:pt x="0" y="3338813"/>
                </a:cubicBezTo>
                <a:lnTo>
                  <a:pt x="0" y="112870"/>
                </a:lnTo>
                <a:cubicBezTo>
                  <a:pt x="0" y="50534"/>
                  <a:pt x="50534" y="0"/>
                  <a:pt x="112870" y="0"/>
                </a:cubicBezTo>
                <a:lnTo>
                  <a:pt x="3361850" y="0"/>
                </a:lnTo>
                <a:cubicBezTo>
                  <a:pt x="3424186" y="0"/>
                  <a:pt x="3474720" y="50534"/>
                  <a:pt x="3474720" y="112870"/>
                </a:cubicBezTo>
                <a:lnTo>
                  <a:pt x="3474720" y="3338813"/>
                </a:lnTo>
                <a:cubicBezTo>
                  <a:pt x="3474720" y="3401149"/>
                  <a:pt x="3424186" y="3451683"/>
                  <a:pt x="3361850" y="3451683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29" y="3424465"/>
                </a:moveTo>
                <a:cubicBezTo>
                  <a:pt x="44784" y="3424465"/>
                  <a:pt x="0" y="3379681"/>
                  <a:pt x="0" y="3324436"/>
                </a:cubicBezTo>
                <a:lnTo>
                  <a:pt x="0" y="100029"/>
                </a:lnTo>
                <a:cubicBezTo>
                  <a:pt x="0" y="44784"/>
                  <a:pt x="44784" y="0"/>
                  <a:pt x="100029" y="0"/>
                </a:cubicBezTo>
                <a:lnTo>
                  <a:pt x="3374691" y="0"/>
                </a:lnTo>
                <a:cubicBezTo>
                  <a:pt x="3429936" y="0"/>
                  <a:pt x="3474720" y="44784"/>
                  <a:pt x="3474720" y="100029"/>
                </a:cubicBezTo>
                <a:lnTo>
                  <a:pt x="3474720" y="3324436"/>
                </a:lnTo>
                <a:cubicBezTo>
                  <a:pt x="3474720" y="3379681"/>
                  <a:pt x="3429936" y="3424465"/>
                  <a:pt x="3374691" y="342446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05836" y="3423254"/>
            <a:ext cx="2926080" cy="2364088"/>
          </a:xfrm>
          <a:custGeom>
            <a:avLst/>
            <a:gdLst/>
            <a:ahLst/>
            <a:cxnLst/>
            <a:rect l="l" t="t" r="r" b="b"/>
            <a:pathLst>
              <a:path w="2926080" h="2364088">
                <a:moveTo>
                  <a:pt x="0" y="2364088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2364088"/>
                </a:lnTo>
                <a:lnTo>
                  <a:pt x="0" y="23640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grammar, syntax, and vocabulary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Recognizing sentence patterns and structures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Identifying parts of speech and their functions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05836" y="2857767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Language Structure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9" y="1199998"/>
            <a:ext cx="7223760" cy="941318"/>
          </a:xfrm>
          <a:custGeom>
            <a:avLst/>
            <a:gdLst/>
            <a:ahLst/>
            <a:cxnLst/>
            <a:rect l="l" t="t" r="r" b="b"/>
            <a:pathLst>
              <a:path w="7223760" h="941318">
                <a:moveTo>
                  <a:pt x="0" y="941318"/>
                </a:moveTo>
                <a:lnTo>
                  <a:pt x="0" y="0"/>
                </a:lnTo>
                <a:lnTo>
                  <a:pt x="7223760" y="0"/>
                </a:lnTo>
                <a:lnTo>
                  <a:pt x="7223760" y="941318"/>
                </a:lnTo>
                <a:lnTo>
                  <a:pt x="0" y="94131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59"/>
              </a:spcBef>
              <a:buNone/>
            </a:pPr>
            <a:r>
              <a:rPr lang="en-US" sz="3834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Reading Skills</a:t>
            </a:r>
            <a:endParaRPr lang="en-US" sz="3834" dirty="0"/>
          </a:p>
        </p:txBody>
      </p:sp>
      <p:sp>
        <p:nvSpPr>
          <p:cNvPr id="10" name="Text 8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Language and Communication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763936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4754879" y="3423254"/>
            <a:ext cx="2926080" cy="2364088"/>
          </a:xfrm>
          <a:custGeom>
            <a:avLst/>
            <a:gdLst/>
            <a:ahLst/>
            <a:cxnLst/>
            <a:rect l="l" t="t" r="r" b="b"/>
            <a:pathLst>
              <a:path w="2926080" h="2364088">
                <a:moveTo>
                  <a:pt x="0" y="2364088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2364088"/>
                </a:lnTo>
                <a:lnTo>
                  <a:pt x="0" y="23640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Expressing thoughts, emotions, and ideas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Using language effectively in different contexts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Interpreting and analyzing written texts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754879" y="2857767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Communication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66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865"/>
              </a:spcAft>
              <a:buNone/>
            </a:pPr>
            <a:r>
              <a:rPr lang="en-US" sz="1038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English Language Arts encompasses reading, writing, speaking, listening, and critical analysis.</a:t>
            </a:r>
            <a:endParaRPr lang="en-US" sz="1038" dirty="0"/>
          </a:p>
          <a:p>
            <a:pPr algn="l" marL="0" indent="0">
              <a:lnSpc>
                <a:spcPct val="125000"/>
              </a:lnSpc>
              <a:spcAft>
                <a:spcPts val="865"/>
              </a:spcAft>
              <a:buNone/>
            </a:pPr>
            <a:r>
              <a:rPr lang="en-US" sz="1038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Language is a dynamic system of communication for expressing thoughts and engaging in interactions.</a:t>
            </a:r>
            <a:endParaRPr lang="en-US" sz="1038" dirty="0"/>
          </a:p>
          <a:p>
            <a:pPr algn="l" marL="0" indent="0">
              <a:lnSpc>
                <a:spcPct val="125000"/>
              </a:lnSpc>
              <a:spcAft>
                <a:spcPts val="865"/>
              </a:spcAft>
              <a:buNone/>
            </a:pPr>
            <a:r>
              <a:rPr lang="en-US" sz="1038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language structure is essential for strong writing skills.</a:t>
            </a:r>
            <a:endParaRPr lang="en-US" sz="1038" dirty="0"/>
          </a:p>
        </p:txBody>
      </p:sp>
      <p:sp>
        <p:nvSpPr>
          <p:cNvPr id="3" name="Text 1"/>
          <p:cNvSpPr/>
          <p:nvPr/>
        </p:nvSpPr>
        <p:spPr>
          <a:xfrm>
            <a:off x="73066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Language Structure and Communication</a:t>
            </a:r>
            <a:endParaRPr lang="en-US" sz="1327" dirty="0"/>
          </a:p>
        </p:txBody>
      </p:sp>
      <p:sp>
        <p:nvSpPr>
          <p:cNvPr id="4" name="Text 2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Writing Skills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Language and Communication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 flipV="1" rot="5400000">
            <a:off x="172649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V="1" rot="5400000">
            <a:off x="454109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545274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924"/>
              </a:spcAft>
              <a:buNone/>
            </a:pPr>
            <a:r>
              <a:rPr lang="en-US" sz="1109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Effective writing involves prewriting, drafting, revising, editing, and publishing.</a:t>
            </a:r>
            <a:endParaRPr lang="en-US" sz="1109" dirty="0"/>
          </a:p>
          <a:p>
            <a:pPr algn="l" marL="0" indent="0">
              <a:lnSpc>
                <a:spcPct val="125000"/>
              </a:lnSpc>
              <a:spcAft>
                <a:spcPts val="924"/>
              </a:spcAft>
              <a:buNone/>
            </a:pPr>
            <a:r>
              <a:rPr lang="en-US" sz="1109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Each stage is crucial for crafting well-structured and coherent pieces.</a:t>
            </a:r>
            <a:endParaRPr lang="en-US" sz="1109" dirty="0"/>
          </a:p>
          <a:p>
            <a:pPr algn="l" marL="0" indent="0">
              <a:lnSpc>
                <a:spcPct val="125000"/>
              </a:lnSpc>
              <a:spcAft>
                <a:spcPts val="924"/>
              </a:spcAft>
              <a:buNone/>
            </a:pPr>
            <a:r>
              <a:rPr lang="en-US" sz="1109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systematic approach enhances clear and persuasive communication.</a:t>
            </a:r>
            <a:endParaRPr lang="en-US" sz="1109" dirty="0"/>
          </a:p>
        </p:txBody>
      </p:sp>
      <p:sp>
        <p:nvSpPr>
          <p:cNvPr id="11" name="Text 9"/>
          <p:cNvSpPr/>
          <p:nvPr/>
        </p:nvSpPr>
        <p:spPr>
          <a:xfrm>
            <a:off x="3545274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Writing Process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35987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951"/>
              </a:spcAft>
              <a:buNone/>
            </a:pPr>
            <a:r>
              <a:rPr lang="en-US" sz="1142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Grammar and mechanics are the building blocks of writing.</a:t>
            </a:r>
            <a:endParaRPr lang="en-US" sz="1142" dirty="0"/>
          </a:p>
          <a:p>
            <a:pPr algn="l" marL="0" indent="0">
              <a:lnSpc>
                <a:spcPct val="125000"/>
              </a:lnSpc>
              <a:spcAft>
                <a:spcPts val="951"/>
              </a:spcAft>
              <a:buNone/>
            </a:pPr>
            <a:r>
              <a:rPr lang="en-US" sz="1142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grammar rules, punctuation, spelling, and sentence structure is essential.</a:t>
            </a:r>
            <a:endParaRPr lang="en-US" sz="1142" dirty="0"/>
          </a:p>
          <a:p>
            <a:pPr algn="l" marL="0" indent="0">
              <a:lnSpc>
                <a:spcPct val="125000"/>
              </a:lnSpc>
              <a:spcAft>
                <a:spcPts val="951"/>
              </a:spcAft>
              <a:buNone/>
            </a:pPr>
            <a:r>
              <a:rPr lang="en-US" sz="1142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fundamentals elevate the clarity and professionalism of writing.</a:t>
            </a:r>
            <a:endParaRPr lang="en-US" sz="1142" dirty="0"/>
          </a:p>
        </p:txBody>
      </p:sp>
      <p:sp>
        <p:nvSpPr>
          <p:cNvPr id="13" name="Text 11"/>
          <p:cNvSpPr/>
          <p:nvPr/>
        </p:nvSpPr>
        <p:spPr>
          <a:xfrm>
            <a:off x="635987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Grammar and Mechanics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 flipV="1" rot="5400000">
            <a:off x="735570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174483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951"/>
              </a:spcAft>
              <a:buNone/>
            </a:pPr>
            <a:r>
              <a:rPr lang="en-US" sz="1142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Grammar and mechanics are the building blocks of writing.</a:t>
            </a:r>
            <a:endParaRPr lang="en-US" sz="1142" dirty="0"/>
          </a:p>
          <a:p>
            <a:pPr algn="l" marL="0" indent="0">
              <a:lnSpc>
                <a:spcPct val="125000"/>
              </a:lnSpc>
              <a:spcAft>
                <a:spcPts val="951"/>
              </a:spcAft>
              <a:buNone/>
            </a:pPr>
            <a:r>
              <a:rPr lang="en-US" sz="1142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grammar rules, punctuation, spelling, and sentence structure is essential.</a:t>
            </a:r>
            <a:endParaRPr lang="en-US" sz="1142" dirty="0"/>
          </a:p>
          <a:p>
            <a:pPr algn="l" marL="0" indent="0">
              <a:lnSpc>
                <a:spcPct val="125000"/>
              </a:lnSpc>
              <a:spcAft>
                <a:spcPts val="951"/>
              </a:spcAft>
              <a:buNone/>
            </a:pPr>
            <a:r>
              <a:rPr lang="en-US" sz="1142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fundamentals elevate the clarity and professionalism of writing.</a:t>
            </a:r>
            <a:endParaRPr lang="en-US" sz="1142" dirty="0"/>
          </a:p>
        </p:txBody>
      </p:sp>
      <p:sp>
        <p:nvSpPr>
          <p:cNvPr id="16" name="Text 14"/>
          <p:cNvSpPr/>
          <p:nvPr/>
        </p:nvSpPr>
        <p:spPr>
          <a:xfrm>
            <a:off x="9174483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Grammar and Mechanics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30669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354527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6359877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917448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899" y="0"/>
            <a:ext cx="3916102" cy="6858000"/>
          </a:xfrm>
          <a:custGeom>
            <a:avLst/>
            <a:gdLst/>
            <a:ahLst/>
            <a:cxnLst/>
            <a:rect l="l" t="t" r="r" b="b"/>
            <a:pathLst>
              <a:path w="3916102" h="6858000">
                <a:moveTo>
                  <a:pt x="0" y="6858000"/>
                </a:moveTo>
                <a:lnTo>
                  <a:pt x="0" y="0"/>
                </a:lnTo>
                <a:lnTo>
                  <a:pt x="3916102" y="0"/>
                </a:lnTo>
                <a:lnTo>
                  <a:pt x="3916102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208" r="322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89"/>
              </a:spcBef>
              <a:buNone/>
            </a:pPr>
            <a:r>
              <a:rPr lang="en-US" sz="889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English Language Arts is a multifaceted discipline that encompasses reading, writing, speaking, listening, and critical analysis.</a:t>
            </a:r>
            <a:endParaRPr lang="en-US" sz="889" dirty="0"/>
          </a:p>
          <a:p>
            <a:pPr algn="l" marL="0" indent="0">
              <a:lnSpc>
                <a:spcPct val="100000"/>
              </a:lnSpc>
              <a:spcBef>
                <a:spcPts val="889"/>
              </a:spcBef>
              <a:buNone/>
            </a:pPr>
            <a:r>
              <a:rPr lang="en-US" sz="889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Language is a dynamic system of communication that allows humans to express thoughts effectively and engage in meaningful interactions.</a:t>
            </a:r>
            <a:endParaRPr lang="en-US" sz="889" dirty="0"/>
          </a:p>
          <a:p>
            <a:pPr algn="l" marL="0" indent="0">
              <a:lnSpc>
                <a:spcPct val="100000"/>
              </a:lnSpc>
              <a:spcBef>
                <a:spcPts val="889"/>
              </a:spcBef>
              <a:buNone/>
            </a:pPr>
            <a:r>
              <a:rPr lang="en-US" sz="889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the nuances of language structure is essential for developing strong speaking skills.</a:t>
            </a:r>
            <a:endParaRPr lang="en-US" sz="889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Language and Communication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63936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1199998"/>
            <a:ext cx="7254241" cy="884627"/>
          </a:xfrm>
          <a:custGeom>
            <a:avLst/>
            <a:gdLst/>
            <a:ahLst/>
            <a:cxnLst/>
            <a:rect l="l" t="t" r="r" b="b"/>
            <a:pathLst>
              <a:path w="7254241" h="884627">
                <a:moveTo>
                  <a:pt x="0" y="884627"/>
                </a:moveTo>
                <a:lnTo>
                  <a:pt x="0" y="0"/>
                </a:lnTo>
                <a:lnTo>
                  <a:pt x="7254241" y="0"/>
                </a:lnTo>
                <a:lnTo>
                  <a:pt x="725424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5"/>
              </a:spcBef>
              <a:buNone/>
            </a:pPr>
            <a:r>
              <a:rPr lang="en-US" sz="374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Speaking Skills</a:t>
            </a:r>
            <a:endParaRPr lang="en-US" sz="3740" dirty="0"/>
          </a:p>
        </p:txBody>
      </p:sp>
      <p:sp>
        <p:nvSpPr>
          <p:cNvPr id="9" name="Text 7"/>
          <p:cNvSpPr/>
          <p:nvPr/>
        </p:nvSpPr>
        <p:spPr>
          <a:xfrm>
            <a:off x="731518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Language Structure and Communication</a:t>
            </a:r>
            <a:endParaRPr lang="en-US" sz="1588" dirty="0"/>
          </a:p>
        </p:txBody>
      </p:sp>
      <p:sp>
        <p:nvSpPr>
          <p:cNvPr id="10" name="Text 8"/>
          <p:cNvSpPr/>
          <p:nvPr/>
        </p:nvSpPr>
        <p:spPr>
          <a:xfrm>
            <a:off x="4536440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87"/>
              </a:spcBef>
              <a:buNone/>
            </a:pPr>
            <a:r>
              <a:rPr lang="en-US" sz="88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Speaking skills involve more than just words; they encompass tone, pitch, pace, and body language.</a:t>
            </a:r>
            <a:endParaRPr lang="en-US" sz="887" dirty="0"/>
          </a:p>
          <a:p>
            <a:pPr algn="l" marL="0" indent="0">
              <a:lnSpc>
                <a:spcPct val="100000"/>
              </a:lnSpc>
              <a:spcBef>
                <a:spcPts val="887"/>
              </a:spcBef>
              <a:buNone/>
            </a:pPr>
            <a:r>
              <a:rPr lang="en-US" sz="88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Effective verbal expression requires clarity, confidence, and the ability to adapt communication style to different audiences and contexts.</a:t>
            </a:r>
            <a:endParaRPr lang="en-US" sz="887" dirty="0"/>
          </a:p>
          <a:p>
            <a:pPr algn="l" marL="0" indent="0">
              <a:lnSpc>
                <a:spcPct val="100000"/>
              </a:lnSpc>
              <a:spcBef>
                <a:spcPts val="887"/>
              </a:spcBef>
              <a:buNone/>
            </a:pPr>
            <a:r>
              <a:rPr lang="en-US" sz="88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Developing these skills can enhance one's ability to convey ideas persuasively and engage listeners effectively.</a:t>
            </a:r>
            <a:endParaRPr lang="en-US" sz="887" dirty="0"/>
          </a:p>
        </p:txBody>
      </p:sp>
      <p:sp>
        <p:nvSpPr>
          <p:cNvPr id="11" name="Text 9"/>
          <p:cNvSpPr/>
          <p:nvPr/>
        </p:nvSpPr>
        <p:spPr>
          <a:xfrm>
            <a:off x="4536440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Verbal Expression</a:t>
            </a:r>
            <a:endParaRPr lang="en-US" sz="1588" dirty="0"/>
          </a:p>
        </p:txBody>
      </p:sp>
      <p:sp>
        <p:nvSpPr>
          <p:cNvPr id="12" name="Text 10"/>
          <p:cNvSpPr/>
          <p:nvPr/>
        </p:nvSpPr>
        <p:spPr>
          <a:xfrm>
            <a:off x="731518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87"/>
              </a:spcBef>
              <a:buNone/>
            </a:pPr>
            <a:r>
              <a:rPr lang="en-US" sz="88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Effective communication is a two-way street that involves not only speaking but also active listening.</a:t>
            </a:r>
            <a:endParaRPr lang="en-US" sz="887" dirty="0"/>
          </a:p>
          <a:p>
            <a:pPr algn="l" marL="0" indent="0">
              <a:lnSpc>
                <a:spcPct val="100000"/>
              </a:lnSpc>
              <a:spcBef>
                <a:spcPts val="887"/>
              </a:spcBef>
              <a:buNone/>
            </a:pPr>
            <a:r>
              <a:rPr lang="en-US" sz="88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Cultivating strong speaking skills involves being attentive to others, asking clarifying questions, and responding thoughtfully.</a:t>
            </a:r>
            <a:endParaRPr lang="en-US" sz="887" dirty="0"/>
          </a:p>
          <a:p>
            <a:pPr algn="l" marL="0" indent="0">
              <a:lnSpc>
                <a:spcPct val="100000"/>
              </a:lnSpc>
              <a:spcBef>
                <a:spcPts val="887"/>
              </a:spcBef>
              <a:buNone/>
            </a:pPr>
            <a:r>
              <a:rPr lang="en-US" sz="887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By honing active listening skills, individuals can improve their own speaking abilities by better understanding the perspectives and needs of their audience.</a:t>
            </a:r>
            <a:endParaRPr lang="en-US" sz="887" dirty="0"/>
          </a:p>
        </p:txBody>
      </p:sp>
      <p:sp>
        <p:nvSpPr>
          <p:cNvPr id="13" name="Text 11"/>
          <p:cNvSpPr/>
          <p:nvPr/>
        </p:nvSpPr>
        <p:spPr>
          <a:xfrm>
            <a:off x="731518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Active Listening</a:t>
            </a:r>
            <a:endParaRPr lang="en-US" sz="1588" dirty="0"/>
          </a:p>
        </p:txBody>
      </p:sp>
      <p:sp>
        <p:nvSpPr>
          <p:cNvPr id="14" name="Text 12"/>
          <p:cNvSpPr/>
          <p:nvPr/>
        </p:nvSpPr>
        <p:spPr>
          <a:xfrm>
            <a:off x="4536440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36"/>
              </a:spcBef>
              <a:buNone/>
            </a:pPr>
            <a:r>
              <a:rPr lang="en-US" sz="83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Public speaking is a valuable skill that often requires practice and preparation.</a:t>
            </a:r>
            <a:endParaRPr lang="en-US" sz="836" dirty="0"/>
          </a:p>
          <a:p>
            <a:pPr algn="l" marL="0" indent="0">
              <a:lnSpc>
                <a:spcPct val="100000"/>
              </a:lnSpc>
              <a:spcBef>
                <a:spcPts val="836"/>
              </a:spcBef>
              <a:buNone/>
            </a:pPr>
            <a:r>
              <a:rPr lang="en-US" sz="83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From delivering presentations to participating in group discussions, mastering the art of public speaking can boost confidence, enhance leadership abilities, and foster effective communication in various settings.</a:t>
            </a:r>
            <a:endParaRPr lang="en-US" sz="836" dirty="0"/>
          </a:p>
          <a:p>
            <a:pPr algn="l" marL="0" indent="0">
              <a:lnSpc>
                <a:spcPct val="100000"/>
              </a:lnSpc>
              <a:spcBef>
                <a:spcPts val="836"/>
              </a:spcBef>
              <a:buNone/>
            </a:pPr>
            <a:r>
              <a:rPr lang="en-US" sz="83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Developing speaking skills in public speaking can open up opportunities for personal and professional growth.</a:t>
            </a:r>
            <a:endParaRPr lang="en-US" sz="836" dirty="0"/>
          </a:p>
        </p:txBody>
      </p:sp>
      <p:sp>
        <p:nvSpPr>
          <p:cNvPr id="15" name="Text 13"/>
          <p:cNvSpPr/>
          <p:nvPr/>
        </p:nvSpPr>
        <p:spPr>
          <a:xfrm>
            <a:off x="4536440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Public Speaking</a:t>
            </a:r>
            <a:endParaRPr lang="en-US" sz="15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407534"/>
            <a:ext cx="12192000" cy="4450465"/>
          </a:xfrm>
          <a:custGeom>
            <a:avLst/>
            <a:gdLst/>
            <a:ahLst/>
            <a:cxnLst/>
            <a:rect l="l" t="t" r="r" b="b"/>
            <a:pathLst>
              <a:path w="12192000" h="4450465">
                <a:moveTo>
                  <a:pt x="0" y="4450465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450465"/>
                </a:lnTo>
                <a:lnTo>
                  <a:pt x="0" y="445046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066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Listening involves not just hearing words but also interpreting tone, pitch, and emphasis to grasp the full meaning of a message.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3066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Verbal Cues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19" y="1181283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Listening Skills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Language and Communication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024502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Encouraging students to maintain eye contact, nod in agreement, and ask clarifying questions to demonstrate engagement and understanding.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024502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Active Listening Techniques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318335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Teaching students how to effectively summarize key points, jot down important details, and organize information while listening.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318335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Note-Taking Strategies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12168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Emphasizing the importance of listening with empathy to understand others' perspectives, emotions, and experiences.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612168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Developing Empathy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90599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Encouraging students to paraphrase what they've heard to confirm understanding and show respect for the speaker's words.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90599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Practicing Reflective Listening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 flipV="1" rot="5400000">
            <a:off x="114606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 flipV="1" rot="5400000">
            <a:off x="3439898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 flipV="1" rot="5400000">
            <a:off x="5733732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flipV="1" rot="5400000">
            <a:off x="8027563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3066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302449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23" name="Text 21"/>
          <p:cNvSpPr/>
          <p:nvPr/>
        </p:nvSpPr>
        <p:spPr>
          <a:xfrm>
            <a:off x="531832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4" name="Text 22"/>
          <p:cNvSpPr/>
          <p:nvPr/>
        </p:nvSpPr>
        <p:spPr>
          <a:xfrm>
            <a:off x="761216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  <p:sp>
        <p:nvSpPr>
          <p:cNvPr id="25" name="Text 23"/>
          <p:cNvSpPr/>
          <p:nvPr/>
        </p:nvSpPr>
        <p:spPr>
          <a:xfrm>
            <a:off x="990599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66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English Language Arts encompasses reading, writing, speaking, listening, and critical analysis.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Language is a dynamic system of communication for expressing thoughts and engaging in interactions.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066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Language Structure and Communication</a:t>
            </a:r>
            <a:endParaRPr lang="en-US" sz="1327" dirty="0"/>
          </a:p>
        </p:txBody>
      </p:sp>
      <p:sp>
        <p:nvSpPr>
          <p:cNvPr id="4" name="Text 2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Subject Knowledge: Critical Analysis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Language and Communication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 flipV="1" rot="5400000">
            <a:off x="172649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V="1" rot="5400000">
            <a:off x="454109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545274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924"/>
              </a:spcAft>
              <a:buNone/>
            </a:pPr>
            <a:r>
              <a:rPr lang="en-US" sz="1109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Essential for analyzing and interpreting communication.</a:t>
            </a:r>
            <a:endParaRPr lang="en-US" sz="1109" dirty="0"/>
          </a:p>
          <a:p>
            <a:pPr algn="l" marL="0" indent="0">
              <a:lnSpc>
                <a:spcPct val="125000"/>
              </a:lnSpc>
              <a:spcAft>
                <a:spcPts val="924"/>
              </a:spcAft>
              <a:buNone/>
            </a:pPr>
            <a:r>
              <a:rPr lang="en-US" sz="1109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Involves evaluating information, identifying biases, and forming well-reasoned judgments.</a:t>
            </a:r>
            <a:endParaRPr lang="en-US" sz="1109" dirty="0"/>
          </a:p>
          <a:p>
            <a:pPr algn="l" marL="0" indent="0">
              <a:lnSpc>
                <a:spcPct val="125000"/>
              </a:lnSpc>
              <a:spcAft>
                <a:spcPts val="924"/>
              </a:spcAft>
              <a:buNone/>
            </a:pPr>
            <a:r>
              <a:rPr lang="en-US" sz="1109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Deepens understanding of language nuances and effective idea conveyance.</a:t>
            </a:r>
            <a:endParaRPr lang="en-US" sz="1109" dirty="0"/>
          </a:p>
        </p:txBody>
      </p:sp>
      <p:sp>
        <p:nvSpPr>
          <p:cNvPr id="11" name="Text 9"/>
          <p:cNvSpPr/>
          <p:nvPr/>
        </p:nvSpPr>
        <p:spPr>
          <a:xfrm>
            <a:off x="3545274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Critical Thinking Skills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35987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Enhances critical analysis by uncovering layers of meaning.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symbolism, imagery, and figurative language.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Fosters deeper appreciation for the art of communication.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5987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Literary Devices and Techniques</a:t>
            </a:r>
            <a:endParaRPr lang="en-US" sz="1327" dirty="0"/>
          </a:p>
        </p:txBody>
      </p:sp>
      <p:sp>
        <p:nvSpPr>
          <p:cNvPr id="14" name="Text 12"/>
          <p:cNvSpPr/>
          <p:nvPr/>
        </p:nvSpPr>
        <p:spPr>
          <a:xfrm flipV="1" rot="5400000">
            <a:off x="735570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174483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Enhances critical analysis by uncovering layers of meaning.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symbolism, imagery, and figurative language.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Fosters deeper appreciation for the art of communication.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174483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Literary Devices and Techniques</a:t>
            </a:r>
            <a:endParaRPr lang="en-US" sz="1327" dirty="0"/>
          </a:p>
        </p:txBody>
      </p:sp>
      <p:sp>
        <p:nvSpPr>
          <p:cNvPr id="17" name="Text 15"/>
          <p:cNvSpPr/>
          <p:nvPr/>
        </p:nvSpPr>
        <p:spPr>
          <a:xfrm>
            <a:off x="730669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354527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6359877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917448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899" y="0"/>
            <a:ext cx="3916102" cy="6858000"/>
          </a:xfrm>
          <a:custGeom>
            <a:avLst/>
            <a:gdLst/>
            <a:ahLst/>
            <a:cxnLst/>
            <a:rect l="l" t="t" r="r" b="b"/>
            <a:pathLst>
              <a:path w="3916102" h="6858000">
                <a:moveTo>
                  <a:pt x="0" y="6858000"/>
                </a:moveTo>
                <a:lnTo>
                  <a:pt x="0" y="0"/>
                </a:lnTo>
                <a:lnTo>
                  <a:pt x="3916102" y="0"/>
                </a:lnTo>
                <a:lnTo>
                  <a:pt x="3916102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41667" r="416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English Language Arts encompasses reading, writing, speaking, listening, and critical analysis.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Language and Communication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63936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1199998"/>
            <a:ext cx="7254241" cy="884627"/>
          </a:xfrm>
          <a:custGeom>
            <a:avLst/>
            <a:gdLst/>
            <a:ahLst/>
            <a:cxnLst/>
            <a:rect l="l" t="t" r="r" b="b"/>
            <a:pathLst>
              <a:path w="7254241" h="884627">
                <a:moveTo>
                  <a:pt x="0" y="884627"/>
                </a:moveTo>
                <a:lnTo>
                  <a:pt x="0" y="0"/>
                </a:lnTo>
                <a:lnTo>
                  <a:pt x="7254241" y="0"/>
                </a:lnTo>
                <a:lnTo>
                  <a:pt x="725424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91"/>
              </a:spcBef>
              <a:buNone/>
            </a:pPr>
            <a:r>
              <a:rPr lang="en-US" sz="3964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Language as a Communication Tool</a:t>
            </a:r>
            <a:endParaRPr lang="en-US" sz="3964" dirty="0"/>
          </a:p>
        </p:txBody>
      </p:sp>
      <p:sp>
        <p:nvSpPr>
          <p:cNvPr id="9" name="Text 7"/>
          <p:cNvSpPr/>
          <p:nvPr/>
        </p:nvSpPr>
        <p:spPr>
          <a:xfrm>
            <a:off x="731518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Language Structure and Communication</a:t>
            </a:r>
            <a:endParaRPr lang="en-US" sz="1588" dirty="0"/>
          </a:p>
        </p:txBody>
      </p:sp>
      <p:sp>
        <p:nvSpPr>
          <p:cNvPr id="10" name="Text 8"/>
          <p:cNvSpPr/>
          <p:nvPr/>
        </p:nvSpPr>
        <p:spPr>
          <a:xfrm>
            <a:off x="4536440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Language is a dynamic system that enables humans to express thoughts and emotions effectively.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36440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Dynamic System of Communication</a:t>
            </a:r>
            <a:endParaRPr lang="en-US" sz="1588" dirty="0"/>
          </a:p>
        </p:txBody>
      </p:sp>
      <p:sp>
        <p:nvSpPr>
          <p:cNvPr id="12" name="Text 10"/>
          <p:cNvSpPr/>
          <p:nvPr/>
        </p:nvSpPr>
        <p:spPr>
          <a:xfrm>
            <a:off x="731518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Language serves as a powerful tool for expressing ideas, feelings, and experiences.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31518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Expressing Thoughts and Emotions</a:t>
            </a:r>
            <a:endParaRPr lang="en-US" sz="1588" dirty="0"/>
          </a:p>
        </p:txBody>
      </p:sp>
      <p:sp>
        <p:nvSpPr>
          <p:cNvPr id="14" name="Text 12"/>
          <p:cNvSpPr/>
          <p:nvPr/>
        </p:nvSpPr>
        <p:spPr>
          <a:xfrm>
            <a:off x="4536440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Through language, individuals can enhance comprehension skills and engage in critical thinking processes.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36440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Facilitating Comprehension and Critical Thinking</a:t>
            </a:r>
            <a:endParaRPr lang="en-US" sz="12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669" y="4277329"/>
            <a:ext cx="3017520" cy="1554480"/>
          </a:xfrm>
          <a:custGeom>
            <a:avLst/>
            <a:gdLst/>
            <a:ahLst/>
            <a:cxnLst/>
            <a:rect l="l" t="t" r="r" b="b"/>
            <a:pathLst>
              <a:path w="3017520" h="1554480">
                <a:moveTo>
                  <a:pt x="0" y="15544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English Language Arts encompasses reading, writing, speaking, listening, and critical analysis.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Language is a dynamic system of communication enabling expression of thoughts and emotions.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0669" y="367338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68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Language Structure and Communication</a:t>
            </a:r>
            <a:endParaRPr lang="en-US" sz="1468" dirty="0"/>
          </a:p>
        </p:txBody>
      </p:sp>
      <p:sp>
        <p:nvSpPr>
          <p:cNvPr id="4" name="Text 2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Transition to Complex Linguistic Challenges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Language and Communication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 flipV="1" rot="5400000">
            <a:off x="2720288" y="4398538"/>
            <a:ext cx="2834640" cy="0"/>
          </a:xfrm>
          <a:custGeom>
            <a:avLst/>
            <a:gdLst/>
            <a:ahLst/>
            <a:cxnLst/>
            <a:rect l="l" t="t" r="r" b="b"/>
            <a:pathLst>
              <a:path w="2834640" h="0">
                <a:moveTo>
                  <a:pt x="0" y="0"/>
                </a:moveTo>
                <a:lnTo>
                  <a:pt x="283464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V="1" rot="5400000">
            <a:off x="6637073" y="4398538"/>
            <a:ext cx="2834640" cy="0"/>
          </a:xfrm>
          <a:custGeom>
            <a:avLst/>
            <a:gdLst/>
            <a:ahLst/>
            <a:cxnLst/>
            <a:rect l="l" t="t" r="r" b="b"/>
            <a:pathLst>
              <a:path w="2834640" h="0">
                <a:moveTo>
                  <a:pt x="0" y="0"/>
                </a:moveTo>
                <a:lnTo>
                  <a:pt x="283464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632960" y="4277329"/>
            <a:ext cx="3017520" cy="1554480"/>
          </a:xfrm>
          <a:custGeom>
            <a:avLst/>
            <a:gdLst/>
            <a:ahLst/>
            <a:cxnLst/>
            <a:rect l="l" t="t" r="r" b="b"/>
            <a:pathLst>
              <a:path w="3017520" h="1554480">
                <a:moveTo>
                  <a:pt x="0" y="15544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Encouraging students to analyze and interpret complex texts.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Developing skills to evaluate and construct persuasive arguments.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32960" y="367338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Critical Thinking and Analysis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416986" y="4277329"/>
            <a:ext cx="3017520" cy="1554480"/>
          </a:xfrm>
          <a:custGeom>
            <a:avLst/>
            <a:gdLst/>
            <a:ahLst/>
            <a:cxnLst/>
            <a:rect l="l" t="t" r="r" b="b"/>
            <a:pathLst>
              <a:path w="3017520" h="1554480">
                <a:moveTo>
                  <a:pt x="0" y="1554480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how language is influenced by culture and societal norms.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the impact of context on communication strategies.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16986" y="367338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Cultural and Contextual Understanding</a:t>
            </a:r>
            <a:endParaRPr lang="en-US" sz="1430" dirty="0"/>
          </a:p>
        </p:txBody>
      </p:sp>
      <p:sp>
        <p:nvSpPr>
          <p:cNvPr id="14" name="Text 12"/>
          <p:cNvSpPr/>
          <p:nvPr/>
        </p:nvSpPr>
        <p:spPr>
          <a:xfrm>
            <a:off x="730669" y="304200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4632960" y="304200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8416986" y="304200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484582"/>
            <a:ext cx="12192000" cy="4373418"/>
          </a:xfrm>
          <a:custGeom>
            <a:avLst/>
            <a:gdLst/>
            <a:ahLst/>
            <a:cxnLst/>
            <a:rect l="l" t="t" r="r" b="b"/>
            <a:pathLst>
              <a:path w="12192000" h="4373418">
                <a:moveTo>
                  <a:pt x="0" y="4373418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373418"/>
                </a:lnTo>
                <a:lnTo>
                  <a:pt x="0" y="437341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818593" y="-2"/>
            <a:ext cx="4120588" cy="6030411"/>
          </a:xfrm>
          <a:custGeom>
            <a:avLst/>
            <a:gdLst/>
            <a:ahLst/>
            <a:cxnLst/>
            <a:rect l="l" t="t" r="r" b="b"/>
            <a:pathLst>
              <a:path w="4120588" h="6030411">
                <a:moveTo>
                  <a:pt x="0" y="6030411"/>
                </a:moveTo>
                <a:lnTo>
                  <a:pt x="0" y="0"/>
                </a:lnTo>
                <a:lnTo>
                  <a:pt x="4120588" y="0"/>
                </a:lnTo>
                <a:lnTo>
                  <a:pt x="4120588" y="6030411"/>
                </a:lnTo>
                <a:lnTo>
                  <a:pt x="0" y="6030411"/>
                </a:lnTo>
              </a:path>
            </a:pathLst>
          </a:custGeom>
          <a:solidFill>
            <a:srgbClr val="DF71F6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28481" y="-1"/>
            <a:ext cx="3657600" cy="5852160"/>
          </a:xfrm>
          <a:custGeom>
            <a:avLst/>
            <a:gdLst/>
            <a:ahLst/>
            <a:cxnLst/>
            <a:rect l="l" t="t" r="r" b="b"/>
            <a:pathLst>
              <a:path w="3657600" h="5852160">
                <a:moveTo>
                  <a:pt x="0" y="585216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5852160"/>
                </a:lnTo>
                <a:lnTo>
                  <a:pt x="0" y="5852160"/>
                </a:lnTo>
              </a:path>
            </a:pathLst>
          </a:custGeom>
          <a:blipFill>
            <a:blip r:embed="rId1"/>
            <a:srcRect l="30371" r="303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2927926"/>
            <a:ext cx="6472844" cy="2924233"/>
          </a:xfrm>
          <a:custGeom>
            <a:avLst/>
            <a:gdLst/>
            <a:ahLst/>
            <a:cxnLst/>
            <a:rect l="l" t="t" r="r" b="b"/>
            <a:pathLst>
              <a:path w="6472844" h="2924233">
                <a:moveTo>
                  <a:pt x="0" y="2924233"/>
                </a:moveTo>
                <a:lnTo>
                  <a:pt x="0" y="0"/>
                </a:lnTo>
                <a:lnTo>
                  <a:pt x="6472844" y="0"/>
                </a:lnTo>
                <a:lnTo>
                  <a:pt x="6472844" y="2924233"/>
                </a:lnTo>
                <a:lnTo>
                  <a:pt x="0" y="2924233"/>
                </a:lnTo>
              </a:path>
            </a:pathLst>
          </a:custGeom>
          <a:noFill/>
          <a:ln/>
        </p:spPr>
        <p:txBody>
          <a:bodyPr wrap="square" lIns="0" tIns="9144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English Language Arts encompasses reading, writing, speaking, listening, and critical analysis.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Language is a dynamic system of communication enabling expression of thoughts and emotions.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199998"/>
            <a:ext cx="6472844" cy="941318"/>
          </a:xfrm>
          <a:custGeom>
            <a:avLst/>
            <a:gdLst/>
            <a:ahLst/>
            <a:cxnLst/>
            <a:rect l="l" t="t" r="r" b="b"/>
            <a:pathLst>
              <a:path w="6472844" h="941318">
                <a:moveTo>
                  <a:pt x="0" y="941318"/>
                </a:moveTo>
                <a:lnTo>
                  <a:pt x="0" y="0"/>
                </a:lnTo>
                <a:lnTo>
                  <a:pt x="6472844" y="0"/>
                </a:lnTo>
                <a:lnTo>
                  <a:pt x="6472844" y="941318"/>
                </a:lnTo>
                <a:lnTo>
                  <a:pt x="0" y="94131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59"/>
              </a:spcBef>
              <a:buNone/>
            </a:pPr>
            <a:r>
              <a:rPr lang="en-US" sz="3035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Robust Framework for Understanding Language</a:t>
            </a:r>
            <a:endParaRPr lang="en-US" sz="3035" dirty="0"/>
          </a:p>
        </p:txBody>
      </p:sp>
      <p:sp>
        <p:nvSpPr>
          <p:cNvPr id="7" name="Text 5"/>
          <p:cNvSpPr/>
          <p:nvPr/>
        </p:nvSpPr>
        <p:spPr>
          <a:xfrm>
            <a:off x="731520" y="6309360"/>
            <a:ext cx="6472844" cy="548640"/>
          </a:xfrm>
          <a:custGeom>
            <a:avLst/>
            <a:gdLst/>
            <a:ahLst/>
            <a:cxnLst/>
            <a:rect l="l" t="t" r="r" b="b"/>
            <a:pathLst>
              <a:path w="6472844" h="548640">
                <a:moveTo>
                  <a:pt x="0" y="548640"/>
                </a:moveTo>
                <a:lnTo>
                  <a:pt x="0" y="0"/>
                </a:lnTo>
                <a:lnTo>
                  <a:pt x="6472844" y="0"/>
                </a:lnTo>
                <a:lnTo>
                  <a:pt x="6472844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Language and Communication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114456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407534"/>
            <a:ext cx="12192000" cy="4450465"/>
          </a:xfrm>
          <a:custGeom>
            <a:avLst/>
            <a:gdLst/>
            <a:ahLst/>
            <a:cxnLst/>
            <a:rect l="l" t="t" r="r" b="b"/>
            <a:pathLst>
              <a:path w="12192000" h="4450465">
                <a:moveTo>
                  <a:pt x="0" y="4450465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450465"/>
                </a:lnTo>
                <a:lnTo>
                  <a:pt x="0" y="445046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066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Language is a dynamic system of communication.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encompasses reading, writing, speaking, listening, and critical analysis.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3066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Language Structure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19" y="1181283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Language for Expression and Comprehension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Language and Communication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024502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Language allows individuals to express thoughts, emotions, and ideas effectively.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serves as a powerful tool for conveying complex messages.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024502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Expressing Thoughts and Emotions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318335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Through language, individuals can engage in critical thinking and analysis.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enables the exploration of diverse perspectives and ideas.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318335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Critical Thinking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12168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Language plays a crucial role in comprehension and understanding.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facilitates the interpretation of information and the exchange of knowledge.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612168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Fostering Comprehension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90599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Effective language usage promotes clear and concise communication.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helps in conveying messages accurately and engaging with others meaningfully.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90599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Promoting Effective Communication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 flipV="1" rot="5400000">
            <a:off x="114606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 flipV="1" rot="5400000">
            <a:off x="3439898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 flipV="1" rot="5400000">
            <a:off x="5733732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flipV="1" rot="5400000">
            <a:off x="8027563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3066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302449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23" name="Text 21"/>
          <p:cNvSpPr/>
          <p:nvPr/>
        </p:nvSpPr>
        <p:spPr>
          <a:xfrm>
            <a:off x="531832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4" name="Text 22"/>
          <p:cNvSpPr/>
          <p:nvPr/>
        </p:nvSpPr>
        <p:spPr>
          <a:xfrm>
            <a:off x="761216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  <p:sp>
        <p:nvSpPr>
          <p:cNvPr id="25" name="Text 23"/>
          <p:cNvSpPr/>
          <p:nvPr/>
        </p:nvSpPr>
        <p:spPr>
          <a:xfrm>
            <a:off x="990599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66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Language is a dynamic system of communication.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encompasses reading, writing, speaking, listening, and critical analysis.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066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Language Structure</a:t>
            </a:r>
            <a:endParaRPr lang="en-US" sz="1327" dirty="0"/>
          </a:p>
        </p:txBody>
      </p:sp>
      <p:sp>
        <p:nvSpPr>
          <p:cNvPr id="4" name="Text 2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Bridging Basic Language Skills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Language and Communication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 flipV="1" rot="5400000">
            <a:off x="172649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V="1" rot="5400000">
            <a:off x="454109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545274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Communication allows individuals to express thoughts and emotions effectively.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is a fundamental skill for personal and professional success.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45274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Communication</a:t>
            </a:r>
            <a:endParaRPr lang="en-US" sz="1485" dirty="0"/>
          </a:p>
        </p:txBody>
      </p:sp>
      <p:sp>
        <p:nvSpPr>
          <p:cNvPr id="12" name="Text 10"/>
          <p:cNvSpPr/>
          <p:nvPr/>
        </p:nvSpPr>
        <p:spPr>
          <a:xfrm>
            <a:off x="635987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Focusing on reading comprehension and writing proficiency.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Encouraging students to engage in meaningful conversations and discussions.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5987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Developing Critical Language Skills</a:t>
            </a:r>
            <a:endParaRPr lang="en-US" sz="1327" dirty="0"/>
          </a:p>
        </p:txBody>
      </p:sp>
      <p:sp>
        <p:nvSpPr>
          <p:cNvPr id="14" name="Text 12"/>
          <p:cNvSpPr/>
          <p:nvPr/>
        </p:nvSpPr>
        <p:spPr>
          <a:xfrm flipV="1" rot="5400000">
            <a:off x="735570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174483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Focusing on reading comprehension and writing proficiency.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Encouraging students to engage in meaningful conversations and discussions.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174483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Developing Critical Language Skills</a:t>
            </a:r>
            <a:endParaRPr lang="en-US" sz="1327" dirty="0"/>
          </a:p>
        </p:txBody>
      </p:sp>
      <p:sp>
        <p:nvSpPr>
          <p:cNvPr id="17" name="Text 15"/>
          <p:cNvSpPr/>
          <p:nvPr/>
        </p:nvSpPr>
        <p:spPr>
          <a:xfrm>
            <a:off x="730669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354527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6359877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917448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484582"/>
            <a:ext cx="12192000" cy="4373418"/>
          </a:xfrm>
          <a:custGeom>
            <a:avLst/>
            <a:gdLst/>
            <a:ahLst/>
            <a:cxnLst/>
            <a:rect l="l" t="t" r="r" b="b"/>
            <a:pathLst>
              <a:path w="12192000" h="4373418">
                <a:moveTo>
                  <a:pt x="0" y="4373418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373418"/>
                </a:lnTo>
                <a:lnTo>
                  <a:pt x="0" y="437341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818593" y="-2"/>
            <a:ext cx="4120588" cy="6030411"/>
          </a:xfrm>
          <a:custGeom>
            <a:avLst/>
            <a:gdLst/>
            <a:ahLst/>
            <a:cxnLst/>
            <a:rect l="l" t="t" r="r" b="b"/>
            <a:pathLst>
              <a:path w="4120588" h="6030411">
                <a:moveTo>
                  <a:pt x="0" y="6030411"/>
                </a:moveTo>
                <a:lnTo>
                  <a:pt x="0" y="0"/>
                </a:lnTo>
                <a:lnTo>
                  <a:pt x="4120588" y="0"/>
                </a:lnTo>
                <a:lnTo>
                  <a:pt x="4120588" y="6030411"/>
                </a:lnTo>
                <a:lnTo>
                  <a:pt x="0" y="6030411"/>
                </a:lnTo>
              </a:path>
            </a:pathLst>
          </a:custGeom>
          <a:solidFill>
            <a:srgbClr val="DF71F6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28481" y="-1"/>
            <a:ext cx="3657600" cy="5852160"/>
          </a:xfrm>
          <a:custGeom>
            <a:avLst/>
            <a:gdLst/>
            <a:ahLst/>
            <a:cxnLst/>
            <a:rect l="l" t="t" r="r" b="b"/>
            <a:pathLst>
              <a:path w="3657600" h="5852160">
                <a:moveTo>
                  <a:pt x="0" y="585216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5852160"/>
                </a:lnTo>
                <a:lnTo>
                  <a:pt x="0" y="5852160"/>
                </a:lnTo>
              </a:path>
            </a:pathLst>
          </a:custGeom>
          <a:blipFill>
            <a:blip r:embed="rId1"/>
            <a:srcRect l="29297" r="292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2927926"/>
            <a:ext cx="6472844" cy="2924233"/>
          </a:xfrm>
          <a:custGeom>
            <a:avLst/>
            <a:gdLst/>
            <a:ahLst/>
            <a:cxnLst/>
            <a:rect l="l" t="t" r="r" b="b"/>
            <a:pathLst>
              <a:path w="6472844" h="2924233">
                <a:moveTo>
                  <a:pt x="0" y="2924233"/>
                </a:moveTo>
                <a:lnTo>
                  <a:pt x="0" y="0"/>
                </a:lnTo>
                <a:lnTo>
                  <a:pt x="6472844" y="0"/>
                </a:lnTo>
                <a:lnTo>
                  <a:pt x="6472844" y="2924233"/>
                </a:lnTo>
                <a:lnTo>
                  <a:pt x="0" y="2924233"/>
                </a:lnTo>
              </a:path>
            </a:pathLst>
          </a:custGeom>
          <a:noFill/>
          <a:ln/>
        </p:spPr>
        <p:txBody>
          <a:bodyPr wrap="square" lIns="0" tIns="9144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English Language Arts encompasses reading, writing, speaking, listening, and critical analysis.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Language is a dynamic system of communication enabling expression of thoughts and emotions.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199998"/>
            <a:ext cx="6472844" cy="941318"/>
          </a:xfrm>
          <a:custGeom>
            <a:avLst/>
            <a:gdLst/>
            <a:ahLst/>
            <a:cxnLst/>
            <a:rect l="l" t="t" r="r" b="b"/>
            <a:pathLst>
              <a:path w="6472844" h="941318">
                <a:moveTo>
                  <a:pt x="0" y="941318"/>
                </a:moveTo>
                <a:lnTo>
                  <a:pt x="0" y="0"/>
                </a:lnTo>
                <a:lnTo>
                  <a:pt x="6472844" y="0"/>
                </a:lnTo>
                <a:lnTo>
                  <a:pt x="6472844" y="941318"/>
                </a:lnTo>
                <a:lnTo>
                  <a:pt x="0" y="94131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59"/>
              </a:spcBef>
              <a:buNone/>
            </a:pPr>
            <a:r>
              <a:rPr lang="en-US" sz="3035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Advanced Communication Strategies</a:t>
            </a:r>
            <a:endParaRPr lang="en-US" sz="3035" dirty="0"/>
          </a:p>
        </p:txBody>
      </p:sp>
      <p:sp>
        <p:nvSpPr>
          <p:cNvPr id="7" name="Text 5"/>
          <p:cNvSpPr/>
          <p:nvPr/>
        </p:nvSpPr>
        <p:spPr>
          <a:xfrm>
            <a:off x="731520" y="6309360"/>
            <a:ext cx="6472844" cy="548640"/>
          </a:xfrm>
          <a:custGeom>
            <a:avLst/>
            <a:gdLst/>
            <a:ahLst/>
            <a:cxnLst/>
            <a:rect l="l" t="t" r="r" b="b"/>
            <a:pathLst>
              <a:path w="6472844" h="548640">
                <a:moveTo>
                  <a:pt x="0" y="548640"/>
                </a:moveTo>
                <a:lnTo>
                  <a:pt x="0" y="0"/>
                </a:lnTo>
                <a:lnTo>
                  <a:pt x="6472844" y="0"/>
                </a:lnTo>
                <a:lnTo>
                  <a:pt x="6472844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Language and Communication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114456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899" y="0"/>
            <a:ext cx="3916102" cy="6858000"/>
          </a:xfrm>
          <a:custGeom>
            <a:avLst/>
            <a:gdLst/>
            <a:ahLst/>
            <a:cxnLst/>
            <a:rect l="l" t="t" r="r" b="b"/>
            <a:pathLst>
              <a:path w="3916102" h="6858000">
                <a:moveTo>
                  <a:pt x="0" y="6858000"/>
                </a:moveTo>
                <a:lnTo>
                  <a:pt x="0" y="0"/>
                </a:lnTo>
                <a:lnTo>
                  <a:pt x="3916102" y="0"/>
                </a:lnTo>
                <a:lnTo>
                  <a:pt x="3916102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021" r="3102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3061" y="2430684"/>
            <a:ext cx="6757298" cy="3472405"/>
          </a:xfrm>
          <a:custGeom>
            <a:avLst/>
            <a:gdLst/>
            <a:ahLst/>
            <a:cxnLst/>
            <a:rect l="l" t="t" r="r" b="b"/>
            <a:pathLst>
              <a:path w="6757298" h="3472405">
                <a:moveTo>
                  <a:pt x="0" y="3472405"/>
                </a:moveTo>
                <a:lnTo>
                  <a:pt x="0" y="0"/>
                </a:lnTo>
                <a:lnTo>
                  <a:pt x="6757298" y="0"/>
                </a:lnTo>
                <a:lnTo>
                  <a:pt x="6757298" y="3472405"/>
                </a:lnTo>
                <a:lnTo>
                  <a:pt x="0" y="347240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6576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Language Structure and Communication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English Language Arts encompasses reading, writing, speaking, listening, and critical analysis.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Language serves as a dynamic system of communication enabling expression of thoughts and emotions.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language structure aids in effective communication and interpretation of messages.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1199998"/>
            <a:ext cx="6757297" cy="941318"/>
          </a:xfrm>
          <a:custGeom>
            <a:avLst/>
            <a:gdLst/>
            <a:ahLst/>
            <a:cxnLst/>
            <a:rect l="l" t="t" r="r" b="b"/>
            <a:pathLst>
              <a:path w="6757297" h="941318">
                <a:moveTo>
                  <a:pt x="0" y="941318"/>
                </a:moveTo>
                <a:lnTo>
                  <a:pt x="0" y="0"/>
                </a:lnTo>
                <a:lnTo>
                  <a:pt x="6757297" y="0"/>
                </a:lnTo>
                <a:lnTo>
                  <a:pt x="6757297" y="941318"/>
                </a:lnTo>
                <a:lnTo>
                  <a:pt x="0" y="94131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Depth of the English Language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731521" y="6309360"/>
            <a:ext cx="6213290" cy="548640"/>
          </a:xfrm>
          <a:custGeom>
            <a:avLst/>
            <a:gdLst/>
            <a:ahLst/>
            <a:cxnLst/>
            <a:rect l="l" t="t" r="r" b="b"/>
            <a:pathLst>
              <a:path w="6213290" h="548640">
                <a:moveTo>
                  <a:pt x="0" y="548640"/>
                </a:moveTo>
                <a:lnTo>
                  <a:pt x="0" y="0"/>
                </a:lnTo>
                <a:lnTo>
                  <a:pt x="6213290" y="0"/>
                </a:lnTo>
                <a:lnTo>
                  <a:pt x="621329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Language and Communication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17444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899" y="0"/>
            <a:ext cx="3916102" cy="6858000"/>
          </a:xfrm>
          <a:custGeom>
            <a:avLst/>
            <a:gdLst/>
            <a:ahLst/>
            <a:cxnLst/>
            <a:rect l="l" t="t" r="r" b="b"/>
            <a:pathLst>
              <a:path w="3916102" h="6858000">
                <a:moveTo>
                  <a:pt x="0" y="6858000"/>
                </a:moveTo>
                <a:lnTo>
                  <a:pt x="0" y="0"/>
                </a:lnTo>
                <a:lnTo>
                  <a:pt x="3916102" y="0"/>
                </a:lnTo>
                <a:lnTo>
                  <a:pt x="3916102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6441" r="3644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English boasts one of the largest vocabularies of any language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Over 170,000 words in current use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Language and Communication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63936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1199998"/>
            <a:ext cx="7254241" cy="884627"/>
          </a:xfrm>
          <a:custGeom>
            <a:avLst/>
            <a:gdLst/>
            <a:ahLst/>
            <a:cxnLst/>
            <a:rect l="l" t="t" r="r" b="b"/>
            <a:pathLst>
              <a:path w="7254241" h="884627">
                <a:moveTo>
                  <a:pt x="0" y="884627"/>
                </a:moveTo>
                <a:lnTo>
                  <a:pt x="0" y="0"/>
                </a:lnTo>
                <a:lnTo>
                  <a:pt x="7254241" y="0"/>
                </a:lnTo>
                <a:lnTo>
                  <a:pt x="725424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Richness of English Language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18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Diverse Vocabulary</a:t>
            </a:r>
            <a:endParaRPr lang="en-US" sz="1588" dirty="0"/>
          </a:p>
        </p:txBody>
      </p:sp>
      <p:sp>
        <p:nvSpPr>
          <p:cNvPr id="10" name="Text 8"/>
          <p:cNvSpPr/>
          <p:nvPr/>
        </p:nvSpPr>
        <p:spPr>
          <a:xfrm>
            <a:off x="4536440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English has borrowed words from numerous languages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Includes French, Latin, and German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Enriches its lexicon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36440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Borrowed Words</a:t>
            </a:r>
            <a:endParaRPr lang="en-US" sz="1588" dirty="0"/>
          </a:p>
        </p:txBody>
      </p:sp>
      <p:sp>
        <p:nvSpPr>
          <p:cNvPr id="12" name="Text 10"/>
          <p:cNvSpPr/>
          <p:nvPr/>
        </p:nvSpPr>
        <p:spPr>
          <a:xfrm>
            <a:off x="731518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language is replete with colorful idioms and phrases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Adds depth and nuance to communication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31518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Idioms and Phrases</a:t>
            </a:r>
            <a:endParaRPr lang="en-US" sz="1588" dirty="0"/>
          </a:p>
        </p:txBody>
      </p:sp>
      <p:sp>
        <p:nvSpPr>
          <p:cNvPr id="14" name="Text 12"/>
          <p:cNvSpPr/>
          <p:nvPr/>
        </p:nvSpPr>
        <p:spPr>
          <a:xfrm>
            <a:off x="4536440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English is spoken in various dialects worldwide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Each with its own unique vocabulary and expressions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36440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Variety of Dialects</a:t>
            </a:r>
            <a:endParaRPr lang="en-US" sz="15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407534"/>
            <a:ext cx="12192000" cy="4450465"/>
          </a:xfrm>
          <a:custGeom>
            <a:avLst/>
            <a:gdLst/>
            <a:ahLst/>
            <a:cxnLst/>
            <a:rect l="l" t="t" r="r" b="b"/>
            <a:pathLst>
              <a:path w="12192000" h="4450465">
                <a:moveTo>
                  <a:pt x="0" y="4450465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450465"/>
                </a:lnTo>
                <a:lnTo>
                  <a:pt x="0" y="445046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066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comprehensive lesson is designed to immerse 12-year-old students in the fundamental aspects of English Language Arts.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3066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Introduction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19" y="1181283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12-Year-Old Students Immersion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Language and Communication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024502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lesson emphasizes developing critical communication skills through reading, writing, speaking, and listening activities.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024502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Focus on Communication Skills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318335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explore the significance of reading and writing in enhancing language proficiency and critical thinking abilities.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318335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Reading and Writing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12168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lesson aims to bridge the gap between basic language skills and more advanced communication strategies.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612168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Bridging Language Skills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90599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are encouraged to explore the depth and richness of the English language for effective expression and comprehension.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90599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Encouraging Exploration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 flipV="1" rot="5400000">
            <a:off x="114606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 flipV="1" rot="5400000">
            <a:off x="3439898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 flipV="1" rot="5400000">
            <a:off x="5733732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flipV="1" rot="5400000">
            <a:off x="8027563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3066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302449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23" name="Text 21"/>
          <p:cNvSpPr/>
          <p:nvPr/>
        </p:nvSpPr>
        <p:spPr>
          <a:xfrm>
            <a:off x="531832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4" name="Text 22"/>
          <p:cNvSpPr/>
          <p:nvPr/>
        </p:nvSpPr>
        <p:spPr>
          <a:xfrm>
            <a:off x="761216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  <p:sp>
        <p:nvSpPr>
          <p:cNvPr id="25" name="Text 23"/>
          <p:cNvSpPr/>
          <p:nvPr/>
        </p:nvSpPr>
        <p:spPr>
          <a:xfrm>
            <a:off x="990599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484582"/>
            <a:ext cx="12192000" cy="4373418"/>
          </a:xfrm>
          <a:custGeom>
            <a:avLst/>
            <a:gdLst/>
            <a:ahLst/>
            <a:cxnLst/>
            <a:rect l="l" t="t" r="r" b="b"/>
            <a:pathLst>
              <a:path w="12192000" h="4373418">
                <a:moveTo>
                  <a:pt x="0" y="4373418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373418"/>
                </a:lnTo>
                <a:lnTo>
                  <a:pt x="0" y="437341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818593" y="-2"/>
            <a:ext cx="4120588" cy="6030411"/>
          </a:xfrm>
          <a:custGeom>
            <a:avLst/>
            <a:gdLst/>
            <a:ahLst/>
            <a:cxnLst/>
            <a:rect l="l" t="t" r="r" b="b"/>
            <a:pathLst>
              <a:path w="4120588" h="6030411">
                <a:moveTo>
                  <a:pt x="0" y="6030411"/>
                </a:moveTo>
                <a:lnTo>
                  <a:pt x="0" y="0"/>
                </a:lnTo>
                <a:lnTo>
                  <a:pt x="4120588" y="0"/>
                </a:lnTo>
                <a:lnTo>
                  <a:pt x="4120588" y="6030411"/>
                </a:lnTo>
                <a:lnTo>
                  <a:pt x="0" y="6030411"/>
                </a:lnTo>
              </a:path>
            </a:pathLst>
          </a:custGeom>
          <a:solidFill>
            <a:srgbClr val="DF71F6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28481" y="-1"/>
            <a:ext cx="3657600" cy="5852160"/>
          </a:xfrm>
          <a:custGeom>
            <a:avLst/>
            <a:gdLst/>
            <a:ahLst/>
            <a:cxnLst/>
            <a:rect l="l" t="t" r="r" b="b"/>
            <a:pathLst>
              <a:path w="3657600" h="5852160">
                <a:moveTo>
                  <a:pt x="0" y="585216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5852160"/>
                </a:lnTo>
                <a:lnTo>
                  <a:pt x="0" y="5852160"/>
                </a:lnTo>
              </a:path>
            </a:pathLst>
          </a:custGeom>
          <a:blipFill>
            <a:blip r:embed="rId1"/>
            <a:srcRect l="29175" r="2917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2927926"/>
            <a:ext cx="6472844" cy="2924233"/>
          </a:xfrm>
          <a:custGeom>
            <a:avLst/>
            <a:gdLst/>
            <a:ahLst/>
            <a:cxnLst/>
            <a:rect l="l" t="t" r="r" b="b"/>
            <a:pathLst>
              <a:path w="6472844" h="2924233">
                <a:moveTo>
                  <a:pt x="0" y="2924233"/>
                </a:moveTo>
                <a:lnTo>
                  <a:pt x="0" y="0"/>
                </a:lnTo>
                <a:lnTo>
                  <a:pt x="6472844" y="0"/>
                </a:lnTo>
                <a:lnTo>
                  <a:pt x="6472844" y="2924233"/>
                </a:lnTo>
                <a:lnTo>
                  <a:pt x="0" y="2924233"/>
                </a:lnTo>
              </a:path>
            </a:pathLst>
          </a:custGeom>
          <a:noFill/>
          <a:ln/>
        </p:spPr>
        <p:txBody>
          <a:bodyPr wrap="square" lIns="0" tIns="9144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comprehensive lesson is designed to immerse 12-year-old students in the fundamental aspects of English Language Arts, focusing on developing critical communication, reading, and writing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 students transition into more complex linguistic challenges, this lesson will provide a robust framework for understanding language as a powerful tool for expression, comprehension, and critical thinking.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lesson aims to bridge the gap between basic language skills and more advanced communication strategies, encouraging students to explore the depth and richness of the English language.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199998"/>
            <a:ext cx="6472844" cy="941318"/>
          </a:xfrm>
          <a:custGeom>
            <a:avLst/>
            <a:gdLst/>
            <a:ahLst/>
            <a:cxnLst/>
            <a:rect l="l" t="t" r="r" b="b"/>
            <a:pathLst>
              <a:path w="6472844" h="941318">
                <a:moveTo>
                  <a:pt x="0" y="941318"/>
                </a:moveTo>
                <a:lnTo>
                  <a:pt x="0" y="0"/>
                </a:lnTo>
                <a:lnTo>
                  <a:pt x="6472844" y="0"/>
                </a:lnTo>
                <a:lnTo>
                  <a:pt x="6472844" y="941318"/>
                </a:lnTo>
                <a:lnTo>
                  <a:pt x="0" y="94131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59"/>
              </a:spcBef>
              <a:buNone/>
            </a:pPr>
            <a:r>
              <a:rPr lang="en-US" sz="3035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Fundamental Aspects of English Language Arts</a:t>
            </a:r>
            <a:endParaRPr lang="en-US" sz="3035" dirty="0"/>
          </a:p>
        </p:txBody>
      </p:sp>
      <p:sp>
        <p:nvSpPr>
          <p:cNvPr id="7" name="Text 5"/>
          <p:cNvSpPr/>
          <p:nvPr/>
        </p:nvSpPr>
        <p:spPr>
          <a:xfrm>
            <a:off x="731520" y="6309360"/>
            <a:ext cx="6472844" cy="548640"/>
          </a:xfrm>
          <a:custGeom>
            <a:avLst/>
            <a:gdLst/>
            <a:ahLst/>
            <a:cxnLst/>
            <a:rect l="l" t="t" r="r" b="b"/>
            <a:pathLst>
              <a:path w="6472844" h="548640">
                <a:moveTo>
                  <a:pt x="0" y="548640"/>
                </a:moveTo>
                <a:lnTo>
                  <a:pt x="0" y="0"/>
                </a:lnTo>
                <a:lnTo>
                  <a:pt x="6472844" y="0"/>
                </a:lnTo>
                <a:lnTo>
                  <a:pt x="6472844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Language and Communication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114456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66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Language is a dynamic system of communication.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enables expression of thoughts and emotions effectively.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066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Language Dynamics</a:t>
            </a:r>
            <a:endParaRPr lang="en-US" sz="1327" dirty="0"/>
          </a:p>
        </p:txBody>
      </p:sp>
      <p:sp>
        <p:nvSpPr>
          <p:cNvPr id="4" name="Text 2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1528510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Developing Critical Communication Skills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Language and Communication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 flipV="1" rot="5400000">
            <a:off x="172649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V="1" rot="5400000">
            <a:off x="454109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545274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Reading, writing, speaking, listening are integral parts of English Language Arts.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Critical analysis enhances comprehension and communication skills.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45274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Language Components</a:t>
            </a:r>
            <a:endParaRPr lang="en-US" sz="1383" dirty="0"/>
          </a:p>
        </p:txBody>
      </p:sp>
      <p:sp>
        <p:nvSpPr>
          <p:cNvPr id="12" name="Text 10"/>
          <p:cNvSpPr/>
          <p:nvPr/>
        </p:nvSpPr>
        <p:spPr>
          <a:xfrm>
            <a:off x="6359879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Developing critical communication skills bridges basic language abilities to advanced strategies.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Encouraging exploration of English language depth and richness.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59879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Building a Strong Foundation</a:t>
            </a:r>
            <a:endParaRPr lang="en-US" sz="1430" dirty="0"/>
          </a:p>
        </p:txBody>
      </p:sp>
      <p:sp>
        <p:nvSpPr>
          <p:cNvPr id="14" name="Text 12"/>
          <p:cNvSpPr/>
          <p:nvPr/>
        </p:nvSpPr>
        <p:spPr>
          <a:xfrm flipV="1" rot="5400000">
            <a:off x="7355701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E6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174483" y="4138936"/>
            <a:ext cx="2286000" cy="1828800"/>
          </a:xfrm>
          <a:custGeom>
            <a:avLst/>
            <a:gdLst/>
            <a:ahLst/>
            <a:cxnLst/>
            <a:rect l="l" t="t" r="r" b="b"/>
            <a:pathLst>
              <a:path w="2286000" h="1828800">
                <a:moveTo>
                  <a:pt x="0" y="18288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Developing critical communication skills bridges basic language abilities to advanced strategies.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Encouraging exploration of English language depth and richness.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174483" y="3534987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3E00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Building a Strong Foundation</a:t>
            </a:r>
            <a:endParaRPr lang="en-US" sz="1430" dirty="0"/>
          </a:p>
        </p:txBody>
      </p:sp>
      <p:sp>
        <p:nvSpPr>
          <p:cNvPr id="17" name="Text 15"/>
          <p:cNvSpPr/>
          <p:nvPr/>
        </p:nvSpPr>
        <p:spPr>
          <a:xfrm>
            <a:off x="730669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354527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6359877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9174483" y="2824394"/>
            <a:ext cx="1005840" cy="457200"/>
          </a:xfrm>
          <a:custGeom>
            <a:avLst/>
            <a:gdLst/>
            <a:ahLst/>
            <a:cxnLst/>
            <a:rect l="l" t="t" r="r" b="b"/>
            <a:pathLst>
              <a:path w="1005840" h="457200">
                <a:moveTo>
                  <a:pt x="0" y="457200"/>
                </a:moveTo>
                <a:lnTo>
                  <a:pt x="0" y="0"/>
                </a:lnTo>
                <a:lnTo>
                  <a:pt x="1005840" y="0"/>
                </a:lnTo>
                <a:lnTo>
                  <a:pt x="10058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899" y="0"/>
            <a:ext cx="3916102" cy="6858000"/>
          </a:xfrm>
          <a:custGeom>
            <a:avLst/>
            <a:gdLst/>
            <a:ahLst/>
            <a:cxnLst/>
            <a:rect l="l" t="t" r="r" b="b"/>
            <a:pathLst>
              <a:path w="3916102" h="6858000">
                <a:moveTo>
                  <a:pt x="0" y="6858000"/>
                </a:moveTo>
                <a:lnTo>
                  <a:pt x="0" y="0"/>
                </a:lnTo>
                <a:lnTo>
                  <a:pt x="3916102" y="0"/>
                </a:lnTo>
                <a:lnTo>
                  <a:pt x="3916102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271" r="322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Reading comprehension relies on understanding the structure of language.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Recognizing grammar rules and sentence construction enhances reading skills.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Language and Communication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63936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1199998"/>
            <a:ext cx="7254241" cy="884627"/>
          </a:xfrm>
          <a:custGeom>
            <a:avLst/>
            <a:gdLst/>
            <a:ahLst/>
            <a:cxnLst/>
            <a:rect l="l" t="t" r="r" b="b"/>
            <a:pathLst>
              <a:path w="7254241" h="884627">
                <a:moveTo>
                  <a:pt x="0" y="884627"/>
                </a:moveTo>
                <a:lnTo>
                  <a:pt x="0" y="0"/>
                </a:lnTo>
                <a:lnTo>
                  <a:pt x="7254241" y="0"/>
                </a:lnTo>
                <a:lnTo>
                  <a:pt x="725424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Developing Reading Skills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18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Language Structure</a:t>
            </a:r>
            <a:endParaRPr lang="en-US" sz="1588" dirty="0"/>
          </a:p>
        </p:txBody>
      </p:sp>
      <p:sp>
        <p:nvSpPr>
          <p:cNvPr id="10" name="Text 8"/>
          <p:cNvSpPr/>
          <p:nvPr/>
        </p:nvSpPr>
        <p:spPr>
          <a:xfrm>
            <a:off x="4536440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Building a strong vocabulary is essential for improving reading comprehension.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Learning new words and their meanings enriches the reading experience.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36440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 Expansion</a:t>
            </a:r>
            <a:endParaRPr lang="en-US" sz="1588" dirty="0"/>
          </a:p>
        </p:txBody>
      </p:sp>
      <p:sp>
        <p:nvSpPr>
          <p:cNvPr id="12" name="Text 10"/>
          <p:cNvSpPr/>
          <p:nvPr/>
        </p:nvSpPr>
        <p:spPr>
          <a:xfrm>
            <a:off x="731518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Teaching students to use context clues helps them decipher unfamiliar words while reading.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context enhances overall reading comprehension skills.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31518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Context Clues</a:t>
            </a:r>
            <a:endParaRPr lang="en-US" sz="1588" dirty="0"/>
          </a:p>
        </p:txBody>
      </p:sp>
      <p:sp>
        <p:nvSpPr>
          <p:cNvPr id="14" name="Text 12"/>
          <p:cNvSpPr/>
          <p:nvPr/>
        </p:nvSpPr>
        <p:spPr>
          <a:xfrm>
            <a:off x="4536440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Encouraging critical thinking while reading promotes deeper understanding of texts.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Analyzing themes, characters, and plot developments enhances reading skills.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36440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Critical Analysis</a:t>
            </a:r>
            <a:endParaRPr lang="en-US" sz="1588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407534"/>
            <a:ext cx="12192000" cy="4450465"/>
          </a:xfrm>
          <a:custGeom>
            <a:avLst/>
            <a:gdLst/>
            <a:ahLst/>
            <a:cxnLst/>
            <a:rect l="l" t="t" r="r" b="b"/>
            <a:pathLst>
              <a:path w="12192000" h="4450465">
                <a:moveTo>
                  <a:pt x="0" y="4450465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450465"/>
                </a:lnTo>
                <a:lnTo>
                  <a:pt x="0" y="445046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066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669"/>
              </a:spcAft>
              <a:buNone/>
            </a:pPr>
            <a:r>
              <a:rPr lang="en-US" sz="803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Pre-writing: Brainstorming ideas and planning.</a:t>
            </a:r>
            <a:endParaRPr lang="en-US" sz="803" dirty="0"/>
          </a:p>
          <a:p>
            <a:pPr algn="l" marL="0" indent="0">
              <a:lnSpc>
                <a:spcPct val="125000"/>
              </a:lnSpc>
              <a:spcAft>
                <a:spcPts val="669"/>
              </a:spcAft>
              <a:buNone/>
            </a:pPr>
            <a:r>
              <a:rPr lang="en-US" sz="803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Drafting: Putting thoughts into sentences and paragraphs.</a:t>
            </a:r>
            <a:endParaRPr lang="en-US" sz="803" dirty="0"/>
          </a:p>
          <a:p>
            <a:pPr algn="l" marL="0" indent="0">
              <a:lnSpc>
                <a:spcPct val="125000"/>
              </a:lnSpc>
              <a:spcAft>
                <a:spcPts val="669"/>
              </a:spcAft>
              <a:buNone/>
            </a:pPr>
            <a:r>
              <a:rPr lang="en-US" sz="803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Revising: Reviewing and refining the content.</a:t>
            </a:r>
            <a:endParaRPr lang="en-US" sz="803" dirty="0"/>
          </a:p>
          <a:p>
            <a:pPr algn="l" marL="0" indent="0">
              <a:lnSpc>
                <a:spcPct val="125000"/>
              </a:lnSpc>
              <a:spcAft>
                <a:spcPts val="669"/>
              </a:spcAft>
              <a:buNone/>
            </a:pPr>
            <a:r>
              <a:rPr lang="en-US" sz="803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Editing: Checking for grammar, punctuation, and spelling errors.</a:t>
            </a:r>
            <a:endParaRPr lang="en-US" sz="803" dirty="0"/>
          </a:p>
          <a:p>
            <a:pPr algn="l" marL="0" indent="0">
              <a:lnSpc>
                <a:spcPct val="125000"/>
              </a:lnSpc>
              <a:spcAft>
                <a:spcPts val="669"/>
              </a:spcAft>
              <a:buNone/>
            </a:pPr>
            <a:r>
              <a:rPr lang="en-US" sz="803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Publishing: Sharing the final piece.</a:t>
            </a:r>
            <a:endParaRPr lang="en-US" sz="803" dirty="0"/>
          </a:p>
        </p:txBody>
      </p:sp>
      <p:sp>
        <p:nvSpPr>
          <p:cNvPr id="4" name="Text 2"/>
          <p:cNvSpPr/>
          <p:nvPr/>
        </p:nvSpPr>
        <p:spPr>
          <a:xfrm>
            <a:off x="73066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the Writing Process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19" y="1181283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Developing Writing Skills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Language and Communication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024502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799"/>
              </a:spcAft>
              <a:buNone/>
            </a:pPr>
            <a:r>
              <a:rPr lang="en-US" sz="959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Narrative: Telling a story or recounting events.</a:t>
            </a:r>
            <a:endParaRPr lang="en-US" sz="959" dirty="0"/>
          </a:p>
          <a:p>
            <a:pPr algn="l" marL="0" indent="0">
              <a:lnSpc>
                <a:spcPct val="125000"/>
              </a:lnSpc>
              <a:spcAft>
                <a:spcPts val="799"/>
              </a:spcAft>
              <a:buNone/>
            </a:pPr>
            <a:r>
              <a:rPr lang="en-US" sz="959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Descriptive: Painting a vivid picture with words.</a:t>
            </a:r>
            <a:endParaRPr lang="en-US" sz="959" dirty="0"/>
          </a:p>
          <a:p>
            <a:pPr algn="l" marL="0" indent="0">
              <a:lnSpc>
                <a:spcPct val="125000"/>
              </a:lnSpc>
              <a:spcAft>
                <a:spcPts val="799"/>
              </a:spcAft>
              <a:buNone/>
            </a:pPr>
            <a:r>
              <a:rPr lang="en-US" sz="959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Expository: Providing information or explaining a concept.</a:t>
            </a:r>
            <a:endParaRPr lang="en-US" sz="959" dirty="0"/>
          </a:p>
          <a:p>
            <a:pPr algn="l" marL="0" indent="0">
              <a:lnSpc>
                <a:spcPct val="125000"/>
              </a:lnSpc>
              <a:spcAft>
                <a:spcPts val="799"/>
              </a:spcAft>
              <a:buNone/>
            </a:pPr>
            <a:r>
              <a:rPr lang="en-US" sz="959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Persuasive: Convincing the reader to agree with a viewpoint.</a:t>
            </a:r>
            <a:endParaRPr lang="en-US" sz="959" dirty="0"/>
          </a:p>
        </p:txBody>
      </p:sp>
      <p:sp>
        <p:nvSpPr>
          <p:cNvPr id="10" name="Text 8"/>
          <p:cNvSpPr/>
          <p:nvPr/>
        </p:nvSpPr>
        <p:spPr>
          <a:xfrm>
            <a:off x="3024502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Different Writing Styles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318335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817"/>
              </a:spcAft>
              <a:buNone/>
            </a:pPr>
            <a:r>
              <a:rPr lang="en-US" sz="98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Learning new words and their meanings.</a:t>
            </a:r>
            <a:endParaRPr lang="en-US" sz="980" dirty="0"/>
          </a:p>
          <a:p>
            <a:pPr algn="l" marL="0" indent="0">
              <a:lnSpc>
                <a:spcPct val="125000"/>
              </a:lnSpc>
              <a:spcAft>
                <a:spcPts val="817"/>
              </a:spcAft>
              <a:buNone/>
            </a:pPr>
            <a:r>
              <a:rPr lang="en-US" sz="98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synonyms, antonyms, and context clues.</a:t>
            </a:r>
            <a:endParaRPr lang="en-US" sz="980" dirty="0"/>
          </a:p>
          <a:p>
            <a:pPr algn="l" marL="0" indent="0">
              <a:lnSpc>
                <a:spcPct val="125000"/>
              </a:lnSpc>
              <a:spcAft>
                <a:spcPts val="817"/>
              </a:spcAft>
              <a:buNone/>
            </a:pPr>
            <a:r>
              <a:rPr lang="en-US" sz="98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Practicing sentence structure and grammar rules.</a:t>
            </a:r>
            <a:endParaRPr lang="en-US" sz="980" dirty="0"/>
          </a:p>
          <a:p>
            <a:pPr algn="l" marL="0" indent="0">
              <a:lnSpc>
                <a:spcPct val="125000"/>
              </a:lnSpc>
              <a:spcAft>
                <a:spcPts val="817"/>
              </a:spcAft>
              <a:buNone/>
            </a:pPr>
            <a:r>
              <a:rPr lang="en-US" sz="98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Enhancing writing fluency and coherence.</a:t>
            </a:r>
            <a:endParaRPr lang="en-US" sz="980" dirty="0"/>
          </a:p>
        </p:txBody>
      </p:sp>
      <p:sp>
        <p:nvSpPr>
          <p:cNvPr id="12" name="Text 10"/>
          <p:cNvSpPr/>
          <p:nvPr/>
        </p:nvSpPr>
        <p:spPr>
          <a:xfrm>
            <a:off x="5318335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Building Vocabulary and Language Skills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12168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817"/>
              </a:spcAft>
              <a:buNone/>
            </a:pPr>
            <a:r>
              <a:rPr lang="en-US" sz="98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Responding to creative prompts to spark imagination.</a:t>
            </a:r>
            <a:endParaRPr lang="en-US" sz="980" dirty="0"/>
          </a:p>
          <a:p>
            <a:pPr algn="l" marL="0" indent="0">
              <a:lnSpc>
                <a:spcPct val="125000"/>
              </a:lnSpc>
              <a:spcAft>
                <a:spcPts val="817"/>
              </a:spcAft>
              <a:buNone/>
            </a:pPr>
            <a:r>
              <a:rPr lang="en-US" sz="98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Analyzing and interpreting literary texts.</a:t>
            </a:r>
            <a:endParaRPr lang="en-US" sz="980" dirty="0"/>
          </a:p>
          <a:p>
            <a:pPr algn="l" marL="0" indent="0">
              <a:lnSpc>
                <a:spcPct val="125000"/>
              </a:lnSpc>
              <a:spcAft>
                <a:spcPts val="817"/>
              </a:spcAft>
              <a:buNone/>
            </a:pPr>
            <a:r>
              <a:rPr lang="en-US" sz="98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Participating in peer reviews and feedback sessions.</a:t>
            </a:r>
            <a:endParaRPr lang="en-US" sz="980" dirty="0"/>
          </a:p>
          <a:p>
            <a:pPr algn="l" marL="0" indent="0">
              <a:lnSpc>
                <a:spcPct val="125000"/>
              </a:lnSpc>
              <a:spcAft>
                <a:spcPts val="817"/>
              </a:spcAft>
              <a:buNone/>
            </a:pPr>
            <a:r>
              <a:rPr lang="en-US" sz="98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Practicing timed writing tasks to improve efficiency.</a:t>
            </a:r>
            <a:endParaRPr lang="en-US" sz="980" dirty="0"/>
          </a:p>
        </p:txBody>
      </p:sp>
      <p:sp>
        <p:nvSpPr>
          <p:cNvPr id="14" name="Text 12"/>
          <p:cNvSpPr/>
          <p:nvPr/>
        </p:nvSpPr>
        <p:spPr>
          <a:xfrm>
            <a:off x="7612168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Engaging in Writing Prompts and Exercises</a:t>
            </a:r>
            <a:endParaRPr lang="en-US" sz="1371" dirty="0"/>
          </a:p>
        </p:txBody>
      </p:sp>
      <p:sp>
        <p:nvSpPr>
          <p:cNvPr id="15" name="Text 13"/>
          <p:cNvSpPr/>
          <p:nvPr/>
        </p:nvSpPr>
        <p:spPr>
          <a:xfrm>
            <a:off x="990599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775"/>
              </a:spcAft>
              <a:buNone/>
            </a:pPr>
            <a:r>
              <a:rPr lang="en-US" sz="93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Using word processing software for drafting and editing.</a:t>
            </a:r>
            <a:endParaRPr lang="en-US" sz="930" dirty="0"/>
          </a:p>
          <a:p>
            <a:pPr algn="l" marL="0" indent="0">
              <a:lnSpc>
                <a:spcPct val="125000"/>
              </a:lnSpc>
              <a:spcAft>
                <a:spcPts val="775"/>
              </a:spcAft>
              <a:buNone/>
            </a:pPr>
            <a:r>
              <a:rPr lang="en-US" sz="93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online resources for grammar and style guidance.</a:t>
            </a:r>
            <a:endParaRPr lang="en-US" sz="930" dirty="0"/>
          </a:p>
          <a:p>
            <a:pPr algn="l" marL="0" indent="0">
              <a:lnSpc>
                <a:spcPct val="125000"/>
              </a:lnSpc>
              <a:spcAft>
                <a:spcPts val="775"/>
              </a:spcAft>
              <a:buNone/>
            </a:pPr>
            <a:r>
              <a:rPr lang="en-US" sz="93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Leveraging digital tools for collaborative writing projects.</a:t>
            </a:r>
            <a:endParaRPr lang="en-US" sz="930" dirty="0"/>
          </a:p>
          <a:p>
            <a:pPr algn="l" marL="0" indent="0">
              <a:lnSpc>
                <a:spcPct val="125000"/>
              </a:lnSpc>
              <a:spcAft>
                <a:spcPts val="775"/>
              </a:spcAft>
              <a:buNone/>
            </a:pPr>
            <a:r>
              <a:rPr lang="en-US" sz="93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Incorporating multimedia elements to enhance written content.</a:t>
            </a:r>
            <a:endParaRPr lang="en-US" sz="930" dirty="0"/>
          </a:p>
        </p:txBody>
      </p:sp>
      <p:sp>
        <p:nvSpPr>
          <p:cNvPr id="16" name="Text 14"/>
          <p:cNvSpPr/>
          <p:nvPr/>
        </p:nvSpPr>
        <p:spPr>
          <a:xfrm>
            <a:off x="990599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Utilizing Technology for Writing Enhancement</a:t>
            </a:r>
            <a:endParaRPr lang="en-US" sz="1309" dirty="0"/>
          </a:p>
        </p:txBody>
      </p:sp>
      <p:sp>
        <p:nvSpPr>
          <p:cNvPr id="17" name="Text 15"/>
          <p:cNvSpPr/>
          <p:nvPr/>
        </p:nvSpPr>
        <p:spPr>
          <a:xfrm flipV="1" rot="5400000">
            <a:off x="114606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 flipV="1" rot="5400000">
            <a:off x="3439898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 flipV="1" rot="5400000">
            <a:off x="5733732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flipV="1" rot="5400000">
            <a:off x="8027563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3066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302449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23" name="Text 21"/>
          <p:cNvSpPr/>
          <p:nvPr/>
        </p:nvSpPr>
        <p:spPr>
          <a:xfrm>
            <a:off x="531832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4" name="Text 22"/>
          <p:cNvSpPr/>
          <p:nvPr/>
        </p:nvSpPr>
        <p:spPr>
          <a:xfrm>
            <a:off x="761216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  <p:sp>
        <p:nvSpPr>
          <p:cNvPr id="25" name="Text 23"/>
          <p:cNvSpPr/>
          <p:nvPr/>
        </p:nvSpPr>
        <p:spPr>
          <a:xfrm>
            <a:off x="990599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2024-11-05T16:13:04Z</dcterms:created>
  <dcterms:modified xsi:type="dcterms:W3CDTF">2024-11-05T16:13:04Z</dcterms:modified>
</cp:coreProperties>
</file>