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6dcbc78cf2454a97cc2e5c066aa219ad057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eb7468aafb485b0c549d3f06b735c1aecfffb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ba6deef01a463c50dd400e939c244c01b8492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d5457c8ceedd8cc97f0f6966bab3160662c82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54ed6e01d6dbf0052ca62107889dafa68a38fe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03fa3f10df74957272a8edee2e31a1c5db9ce8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23346f87f2ea6dd141eeda540287ffd707a1c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81195bcf34b49e4239f93809e84cbc543c5a8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1e584c05fb33278602f8d9f10f9117416f624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43ee4d6ddabfbc91406e0fb757a3fc682cf84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b1a091df1684d9097bf9de69f1493caf6ea3e8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1d18c559a0fdc0443c752fe895ed77a85efdab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Culture and Professional Etiquette for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Workplace Dynamics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Workplace Culture and Professi…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Workplace Culture?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Workplace Culture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Professional Etiquette?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Elements of Professional Etiquette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Workplace Cultures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Adapting to Different Workplace Cultures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Exercise: Job Interview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Workplace Culture and Professional…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Discussion: Workplace Culture and Profes…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Self-Assessment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4666" r="-946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Workplace Culture and Professional Etiquette</a:t>
            </a:r>
            <a:endParaRPr lang="en-US" sz="2378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workplace culture and etiquette effectively can enhance career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aims to provide insights and practical knowledge for implementation.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Application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presentation, we will explore the fundamentals of workplace culture.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also delve into professional etiquette and its application in real-world scenarios.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Fundamentals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workplace culture and professional etiquette!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is crucial for success in any career.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Workplace Culture</a:t>
            </a:r>
            <a:endParaRPr lang="en-US" sz="1316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workplace cultures include formal, informal, innovative, and traditional.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reflects different approaches to organizational structure and employee behavior.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Workplace Cultures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Workplace culture influences how employees interact with each other and their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shapes the dynamics of teamwork, communication, and overall employee engagement.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Employee Interaction</a:t>
            </a:r>
            <a:endParaRPr lang="en-US" sz="1284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Workplace culture refers to the shared values, beliefs, and practices within an organization.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forms the foundation of how the organization operates and interacts internally and externally.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Workplace Culture</a:t>
            </a:r>
            <a:endParaRPr lang="en-US" sz="1303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Workplace Culture?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Workplace Culture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adapting to a company's culture is essential for new employees.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integrate smoothly and contribute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for New Employees</a:t>
            </a:r>
            <a:endParaRPr lang="en-US" sz="1319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Workplace culture can drive business success.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significantly impacts employee satisfaction and retention.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Business Success and Employee Retention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positive workplace culture can foster a sense of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creativity and innovation among employees.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Community and Innovation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027" r="-110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Professional Etiquette?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professional etiquette is vital for building strong professional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crucial role in advancing one's career and achieving professional success.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Professional Etiquette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aspects such as communication, punctuality, dress code, and meeting etiquette.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collectively contribute to a professional and respectful environment.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Professional Etiquette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0"/>
                </a:moveTo>
                <a:cubicBezTo>
                  <a:pt x="61080" y="0"/>
                  <a:pt x="45721" y="15358"/>
                  <a:pt x="45721" y="34290"/>
                </a:cubicBezTo>
                <a:lnTo>
                  <a:pt x="45721" y="80010"/>
                </a:lnTo>
                <a:lnTo>
                  <a:pt x="46434" y="80010"/>
                </a:lnTo>
                <a:cubicBezTo>
                  <a:pt x="17930" y="105156"/>
                  <a:pt x="0" y="141948"/>
                  <a:pt x="0" y="182880"/>
                </a:cubicBezTo>
                <a:cubicBezTo>
                  <a:pt x="0" y="223812"/>
                  <a:pt x="17930" y="260604"/>
                  <a:pt x="46434" y="285750"/>
                </a:cubicBezTo>
                <a:lnTo>
                  <a:pt x="45721" y="285750"/>
                </a:lnTo>
                <a:lnTo>
                  <a:pt x="45721" y="331470"/>
                </a:lnTo>
                <a:cubicBezTo>
                  <a:pt x="45721" y="350402"/>
                  <a:pt x="61080" y="365760"/>
                  <a:pt x="80011" y="365760"/>
                </a:cubicBezTo>
                <a:lnTo>
                  <a:pt x="194312" y="365760"/>
                </a:lnTo>
                <a:cubicBezTo>
                  <a:pt x="213243" y="365760"/>
                  <a:pt x="228602" y="350402"/>
                  <a:pt x="228602" y="331470"/>
                </a:cubicBezTo>
                <a:lnTo>
                  <a:pt x="228602" y="285750"/>
                </a:lnTo>
                <a:lnTo>
                  <a:pt x="227889" y="285750"/>
                </a:lnTo>
                <a:cubicBezTo>
                  <a:pt x="256393" y="260604"/>
                  <a:pt x="274323" y="223812"/>
                  <a:pt x="274323" y="182880"/>
                </a:cubicBezTo>
                <a:cubicBezTo>
                  <a:pt x="274323" y="141948"/>
                  <a:pt x="256393" y="105156"/>
                  <a:pt x="227889" y="80010"/>
                </a:cubicBezTo>
                <a:lnTo>
                  <a:pt x="228602" y="80010"/>
                </a:lnTo>
                <a:lnTo>
                  <a:pt x="228602" y="34290"/>
                </a:lnTo>
                <a:cubicBezTo>
                  <a:pt x="228602" y="15358"/>
                  <a:pt x="213243" y="0"/>
                  <a:pt x="194312" y="0"/>
                </a:cubicBezTo>
                <a:lnTo>
                  <a:pt x="80011" y="0"/>
                </a:lnTo>
                <a:moveTo>
                  <a:pt x="34290" y="182880"/>
                </a:moveTo>
                <a:cubicBezTo>
                  <a:pt x="34290" y="126067"/>
                  <a:pt x="80346" y="80010"/>
                  <a:pt x="137160" y="80010"/>
                </a:cubicBezTo>
                <a:cubicBezTo>
                  <a:pt x="193974" y="80010"/>
                  <a:pt x="240030" y="126067"/>
                  <a:pt x="240030" y="182880"/>
                </a:cubicBezTo>
                <a:cubicBezTo>
                  <a:pt x="240030" y="239693"/>
                  <a:pt x="193974" y="285750"/>
                  <a:pt x="137160" y="285750"/>
                </a:cubicBezTo>
                <a:cubicBezTo>
                  <a:pt x="80346" y="285750"/>
                  <a:pt x="34290" y="239693"/>
                  <a:pt x="34290" y="182880"/>
                </a:cubicBezTo>
                <a:lnTo>
                  <a:pt x="34290" y="182880"/>
                </a:lnTo>
                <a:moveTo>
                  <a:pt x="154305" y="125730"/>
                </a:moveTo>
                <a:cubicBezTo>
                  <a:pt x="154305" y="116228"/>
                  <a:pt x="146662" y="108587"/>
                  <a:pt x="137160" y="108587"/>
                </a:cubicBezTo>
                <a:cubicBezTo>
                  <a:pt x="127658" y="108587"/>
                  <a:pt x="120015" y="116231"/>
                  <a:pt x="120015" y="125734"/>
                </a:cubicBezTo>
                <a:lnTo>
                  <a:pt x="120015" y="182884"/>
                </a:lnTo>
                <a:cubicBezTo>
                  <a:pt x="120015" y="188600"/>
                  <a:pt x="122873" y="193955"/>
                  <a:pt x="127658" y="197170"/>
                </a:cubicBezTo>
                <a:lnTo>
                  <a:pt x="161948" y="220030"/>
                </a:lnTo>
                <a:cubicBezTo>
                  <a:pt x="169807" y="225315"/>
                  <a:pt x="180450" y="223172"/>
                  <a:pt x="185737" y="215242"/>
                </a:cubicBezTo>
                <a:cubicBezTo>
                  <a:pt x="191023" y="207313"/>
                  <a:pt x="188880" y="196738"/>
                  <a:pt x="180950" y="191453"/>
                </a:cubicBezTo>
                <a:lnTo>
                  <a:pt x="154302" y="173736"/>
                </a:lnTo>
                <a:lnTo>
                  <a:pt x="154305" y="12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etiquette refers to the rules of behavior that are considered acceptable in a professional setting.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encompasses norms and practices that guide interactions and conduct in the workplace.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Professional Etiquette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Professional Etiquette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Appropriate Dress Code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Dressing suitably for the workplace and specific occasions is a key aspect of professional etiquette.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demonstrates respect for the environment and adherence to organizational standards.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Punctuality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punctual reflects respect for others' time and commitment to responsibilities.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arriving on time, meeting deadlines, and maintaining a reliable schedule.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etiquette involves mastering both verbal and non-verbal communication cues.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listening and clear speech are essential components of effective interpersonal interactions.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Workplace Cultures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Workplace Culture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Innovative culture promotes experimentation, risk-taking, and creativity.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culture supports new ideas and dynamic approaches to problem-solving.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Informal Workplace Culture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Informal culture is relaxed, flexible, and open, fostering a casual environment.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collaboration and adaptability among employees.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Formal Workplace Culture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Formal culture is characterized by traditional, hierarchical, and rule-based structures.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type of culture emphasizes order, clear roles, and adherence to established procedures.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3921389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74807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45720" y="34291"/>
                </a:moveTo>
                <a:cubicBezTo>
                  <a:pt x="55189" y="34291"/>
                  <a:pt x="62865" y="26614"/>
                  <a:pt x="62865" y="17146"/>
                </a:cubicBezTo>
                <a:cubicBezTo>
                  <a:pt x="62865" y="7678"/>
                  <a:pt x="55189" y="2"/>
                  <a:pt x="45720" y="2"/>
                </a:cubicBezTo>
                <a:cubicBezTo>
                  <a:pt x="36251" y="2"/>
                  <a:pt x="28575" y="7678"/>
                  <a:pt x="28575" y="17146"/>
                </a:cubicBezTo>
                <a:cubicBezTo>
                  <a:pt x="28575" y="26615"/>
                  <a:pt x="36251" y="34291"/>
                  <a:pt x="45720" y="34291"/>
                </a:cubicBezTo>
                <a:moveTo>
                  <a:pt x="40005" y="45719"/>
                </a:moveTo>
                <a:cubicBezTo>
                  <a:pt x="17895" y="45719"/>
                  <a:pt x="0" y="63614"/>
                  <a:pt x="0" y="85724"/>
                </a:cubicBezTo>
                <a:cubicBezTo>
                  <a:pt x="0" y="101691"/>
                  <a:pt x="9359" y="115442"/>
                  <a:pt x="22860" y="121871"/>
                </a:cubicBezTo>
                <a:lnTo>
                  <a:pt x="22860" y="137160"/>
                </a:lnTo>
                <a:cubicBezTo>
                  <a:pt x="22860" y="143482"/>
                  <a:pt x="27967" y="148590"/>
                  <a:pt x="34290" y="148590"/>
                </a:cubicBezTo>
                <a:lnTo>
                  <a:pt x="57150" y="148590"/>
                </a:lnTo>
                <a:cubicBezTo>
                  <a:pt x="63473" y="148590"/>
                  <a:pt x="68580" y="143482"/>
                  <a:pt x="68580" y="137160"/>
                </a:cubicBezTo>
                <a:lnTo>
                  <a:pt x="68580" y="125729"/>
                </a:lnTo>
                <a:cubicBezTo>
                  <a:pt x="68580" y="120978"/>
                  <a:pt x="64758" y="117157"/>
                  <a:pt x="60008" y="117157"/>
                </a:cubicBezTo>
                <a:cubicBezTo>
                  <a:pt x="55257" y="117157"/>
                  <a:pt x="51435" y="120978"/>
                  <a:pt x="51435" y="125729"/>
                </a:cubicBezTo>
                <a:lnTo>
                  <a:pt x="51435" y="131444"/>
                </a:lnTo>
                <a:lnTo>
                  <a:pt x="40005" y="131444"/>
                </a:lnTo>
                <a:lnTo>
                  <a:pt x="40005" y="125729"/>
                </a:lnTo>
                <a:lnTo>
                  <a:pt x="40005" y="108585"/>
                </a:lnTo>
                <a:lnTo>
                  <a:pt x="40005" y="62865"/>
                </a:lnTo>
                <a:lnTo>
                  <a:pt x="51435" y="62865"/>
                </a:lnTo>
                <a:cubicBezTo>
                  <a:pt x="55936" y="62865"/>
                  <a:pt x="60115" y="64152"/>
                  <a:pt x="63651" y="66402"/>
                </a:cubicBezTo>
                <a:cubicBezTo>
                  <a:pt x="66472" y="61329"/>
                  <a:pt x="70116" y="56794"/>
                  <a:pt x="74439" y="52971"/>
                </a:cubicBezTo>
                <a:cubicBezTo>
                  <a:pt x="67938" y="48400"/>
                  <a:pt x="60010" y="45721"/>
                  <a:pt x="51437" y="45721"/>
                </a:cubicBezTo>
                <a:lnTo>
                  <a:pt x="40005" y="45719"/>
                </a:lnTo>
                <a:moveTo>
                  <a:pt x="22860" y="70615"/>
                </a:moveTo>
                <a:lnTo>
                  <a:pt x="22860" y="100869"/>
                </a:lnTo>
                <a:cubicBezTo>
                  <a:pt x="19289" y="96833"/>
                  <a:pt x="17145" y="91511"/>
                  <a:pt x="17145" y="85724"/>
                </a:cubicBezTo>
                <a:cubicBezTo>
                  <a:pt x="17145" y="79938"/>
                  <a:pt x="19287" y="74616"/>
                  <a:pt x="22860" y="70615"/>
                </a:cubicBezTo>
                <a:lnTo>
                  <a:pt x="22860" y="70615"/>
                </a:lnTo>
                <a:moveTo>
                  <a:pt x="177165" y="62865"/>
                </a:moveTo>
                <a:lnTo>
                  <a:pt x="188595" y="62865"/>
                </a:lnTo>
                <a:lnTo>
                  <a:pt x="188595" y="108585"/>
                </a:lnTo>
                <a:lnTo>
                  <a:pt x="188595" y="125729"/>
                </a:lnTo>
                <a:lnTo>
                  <a:pt x="188595" y="131444"/>
                </a:lnTo>
                <a:lnTo>
                  <a:pt x="177165" y="131444"/>
                </a:lnTo>
                <a:lnTo>
                  <a:pt x="177165" y="125729"/>
                </a:lnTo>
                <a:cubicBezTo>
                  <a:pt x="177165" y="120978"/>
                  <a:pt x="173343" y="117157"/>
                  <a:pt x="168593" y="117157"/>
                </a:cubicBezTo>
                <a:cubicBezTo>
                  <a:pt x="163842" y="117157"/>
                  <a:pt x="160020" y="120978"/>
                  <a:pt x="160020" y="125729"/>
                </a:cubicBezTo>
                <a:lnTo>
                  <a:pt x="160020" y="137160"/>
                </a:lnTo>
                <a:cubicBezTo>
                  <a:pt x="160020" y="143482"/>
                  <a:pt x="165127" y="148590"/>
                  <a:pt x="171450" y="148590"/>
                </a:cubicBezTo>
                <a:lnTo>
                  <a:pt x="194310" y="148590"/>
                </a:lnTo>
                <a:cubicBezTo>
                  <a:pt x="200633" y="148590"/>
                  <a:pt x="205740" y="143482"/>
                  <a:pt x="205740" y="137160"/>
                </a:cubicBezTo>
                <a:lnTo>
                  <a:pt x="205740" y="121871"/>
                </a:lnTo>
                <a:cubicBezTo>
                  <a:pt x="219241" y="115442"/>
                  <a:pt x="228600" y="101689"/>
                  <a:pt x="228600" y="85724"/>
                </a:cubicBezTo>
                <a:cubicBezTo>
                  <a:pt x="228600" y="63614"/>
                  <a:pt x="210705" y="45719"/>
                  <a:pt x="188595" y="45719"/>
                </a:cubicBezTo>
                <a:lnTo>
                  <a:pt x="177165" y="45719"/>
                </a:lnTo>
                <a:cubicBezTo>
                  <a:pt x="168593" y="45719"/>
                  <a:pt x="160662" y="48398"/>
                  <a:pt x="154163" y="52970"/>
                </a:cubicBezTo>
                <a:cubicBezTo>
                  <a:pt x="158450" y="56791"/>
                  <a:pt x="162128" y="61328"/>
                  <a:pt x="164951" y="66400"/>
                </a:cubicBezTo>
                <a:cubicBezTo>
                  <a:pt x="168487" y="64150"/>
                  <a:pt x="172666" y="62864"/>
                  <a:pt x="177167" y="62864"/>
                </a:cubicBezTo>
                <a:lnTo>
                  <a:pt x="177165" y="62865"/>
                </a:lnTo>
                <a:moveTo>
                  <a:pt x="211455" y="85724"/>
                </a:moveTo>
                <a:cubicBezTo>
                  <a:pt x="211455" y="91511"/>
                  <a:pt x="209311" y="96833"/>
                  <a:pt x="205740" y="100833"/>
                </a:cubicBezTo>
                <a:lnTo>
                  <a:pt x="205740" y="70580"/>
                </a:lnTo>
                <a:cubicBezTo>
                  <a:pt x="209313" y="74616"/>
                  <a:pt x="211455" y="79903"/>
                  <a:pt x="211455" y="85689"/>
                </a:cubicBezTo>
                <a:lnTo>
                  <a:pt x="211455" y="85724"/>
                </a:lnTo>
                <a:moveTo>
                  <a:pt x="200025" y="17145"/>
                </a:moveTo>
                <a:cubicBezTo>
                  <a:pt x="200025" y="7676"/>
                  <a:pt x="192349" y="0"/>
                  <a:pt x="182880" y="0"/>
                </a:cubicBezTo>
                <a:cubicBezTo>
                  <a:pt x="173411" y="0"/>
                  <a:pt x="165735" y="7676"/>
                  <a:pt x="165735" y="17145"/>
                </a:cubicBezTo>
                <a:cubicBezTo>
                  <a:pt x="165735" y="26613"/>
                  <a:pt x="173411" y="34289"/>
                  <a:pt x="182880" y="34289"/>
                </a:cubicBezTo>
                <a:cubicBezTo>
                  <a:pt x="192349" y="34289"/>
                  <a:pt x="200025" y="26613"/>
                  <a:pt x="200025" y="17145"/>
                </a:cubicBezTo>
                <a:moveTo>
                  <a:pt x="114300" y="40005"/>
                </a:moveTo>
                <a:cubicBezTo>
                  <a:pt x="125346" y="40005"/>
                  <a:pt x="134303" y="31050"/>
                  <a:pt x="134303" y="20003"/>
                </a:cubicBezTo>
                <a:cubicBezTo>
                  <a:pt x="134303" y="8955"/>
                  <a:pt x="125346" y="0"/>
                  <a:pt x="114300" y="0"/>
                </a:cubicBezTo>
                <a:cubicBezTo>
                  <a:pt x="103254" y="0"/>
                  <a:pt x="94298" y="8955"/>
                  <a:pt x="94298" y="20003"/>
                </a:cubicBezTo>
                <a:cubicBezTo>
                  <a:pt x="94298" y="31050"/>
                  <a:pt x="103254" y="40005"/>
                  <a:pt x="114300" y="40005"/>
                </a:cubicBezTo>
                <a:moveTo>
                  <a:pt x="108585" y="51435"/>
                </a:moveTo>
                <a:cubicBezTo>
                  <a:pt x="86475" y="51435"/>
                  <a:pt x="68580" y="69330"/>
                  <a:pt x="68580" y="91440"/>
                </a:cubicBezTo>
                <a:cubicBezTo>
                  <a:pt x="68580" y="107407"/>
                  <a:pt x="77939" y="121158"/>
                  <a:pt x="91440" y="127587"/>
                </a:cubicBezTo>
                <a:lnTo>
                  <a:pt x="91440" y="148590"/>
                </a:lnTo>
                <a:cubicBezTo>
                  <a:pt x="91440" y="154912"/>
                  <a:pt x="96547" y="160020"/>
                  <a:pt x="102870" y="160020"/>
                </a:cubicBezTo>
                <a:lnTo>
                  <a:pt x="125730" y="160020"/>
                </a:lnTo>
                <a:cubicBezTo>
                  <a:pt x="132053" y="160020"/>
                  <a:pt x="137160" y="154912"/>
                  <a:pt x="137160" y="148590"/>
                </a:cubicBezTo>
                <a:lnTo>
                  <a:pt x="137160" y="127587"/>
                </a:lnTo>
                <a:cubicBezTo>
                  <a:pt x="150661" y="121158"/>
                  <a:pt x="160020" y="107405"/>
                  <a:pt x="160020" y="91440"/>
                </a:cubicBezTo>
                <a:cubicBezTo>
                  <a:pt x="160020" y="69330"/>
                  <a:pt x="142125" y="51435"/>
                  <a:pt x="120015" y="51435"/>
                </a:cubicBezTo>
                <a:lnTo>
                  <a:pt x="108585" y="51435"/>
                </a:lnTo>
                <a:moveTo>
                  <a:pt x="108585" y="131445"/>
                </a:moveTo>
                <a:lnTo>
                  <a:pt x="108585" y="114301"/>
                </a:lnTo>
                <a:lnTo>
                  <a:pt x="108585" y="68581"/>
                </a:lnTo>
                <a:lnTo>
                  <a:pt x="120015" y="68581"/>
                </a:lnTo>
                <a:lnTo>
                  <a:pt x="120015" y="114301"/>
                </a:lnTo>
                <a:lnTo>
                  <a:pt x="120015" y="131445"/>
                </a:lnTo>
                <a:lnTo>
                  <a:pt x="120015" y="142875"/>
                </a:lnTo>
                <a:lnTo>
                  <a:pt x="108585" y="142875"/>
                </a:lnTo>
                <a:lnTo>
                  <a:pt x="108585" y="131445"/>
                </a:lnTo>
                <a:moveTo>
                  <a:pt x="91440" y="106549"/>
                </a:moveTo>
                <a:cubicBezTo>
                  <a:pt x="87869" y="102514"/>
                  <a:pt x="85725" y="97227"/>
                  <a:pt x="85725" y="91440"/>
                </a:cubicBezTo>
                <a:cubicBezTo>
                  <a:pt x="85725" y="85654"/>
                  <a:pt x="87869" y="80332"/>
                  <a:pt x="91440" y="76331"/>
                </a:cubicBezTo>
                <a:lnTo>
                  <a:pt x="91440" y="106584"/>
                </a:lnTo>
                <a:lnTo>
                  <a:pt x="91440" y="106549"/>
                </a:lnTo>
                <a:moveTo>
                  <a:pt x="137160" y="106549"/>
                </a:moveTo>
                <a:lnTo>
                  <a:pt x="137160" y="76296"/>
                </a:lnTo>
                <a:cubicBezTo>
                  <a:pt x="140733" y="80332"/>
                  <a:pt x="142875" y="85619"/>
                  <a:pt x="142875" y="91405"/>
                </a:cubicBezTo>
                <a:cubicBezTo>
                  <a:pt x="142875" y="97191"/>
                  <a:pt x="140733" y="102514"/>
                  <a:pt x="137160" y="106514"/>
                </a:cubicBezTo>
                <a:lnTo>
                  <a:pt x="137160" y="106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3019" r="-830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Different Workplace Cultures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Company Values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 and adapt to the company's values and practices.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Aligning with these values fosters a harmonious and productive workplace.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Flexibility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flexible and open to new experiences and challenges.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Adaptability is key to thriving in diverse work environments.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Workplace Culture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and listen to understand the workplace culture.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identifying the norms and expectations within the organization.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79870" r="-798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Exercise: Job Interview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Debriefing Session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outcomes of the exercise.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strengths and areas for improvement.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Interview Practice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 simulated job interview.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demonstrating professional etiquette and effective communication skills.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Role Assignment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participants into pairs.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roles of interviewer and interviewee to each pair.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307" y="3340517"/>
            <a:ext cx="199936" cy="228600"/>
          </a:xfrm>
          <a:custGeom>
            <a:avLst/>
            <a:gdLst/>
            <a:ahLst/>
            <a:cxnLst/>
            <a:rect l="l" t="t" r="r" b="b"/>
            <a:pathLst>
              <a:path w="199936" h="228600">
                <a:moveTo>
                  <a:pt x="110728" y="21431"/>
                </a:moveTo>
                <a:lnTo>
                  <a:pt x="89297" y="21431"/>
                </a:lnTo>
                <a:lnTo>
                  <a:pt x="89297" y="100013"/>
                </a:lnTo>
                <a:lnTo>
                  <a:pt x="67866" y="100013"/>
                </a:lnTo>
                <a:lnTo>
                  <a:pt x="67866" y="26209"/>
                </a:lnTo>
                <a:cubicBezTo>
                  <a:pt x="57196" y="32370"/>
                  <a:pt x="50006" y="43935"/>
                  <a:pt x="50006" y="57150"/>
                </a:cubicBezTo>
                <a:lnTo>
                  <a:pt x="50006" y="100013"/>
                </a:lnTo>
                <a:lnTo>
                  <a:pt x="28575" y="100013"/>
                </a:lnTo>
                <a:lnTo>
                  <a:pt x="28575" y="57150"/>
                </a:lnTo>
                <a:cubicBezTo>
                  <a:pt x="28575" y="25583"/>
                  <a:pt x="54158" y="0"/>
                  <a:pt x="85724" y="0"/>
                </a:cubicBezTo>
                <a:lnTo>
                  <a:pt x="114299" y="0"/>
                </a:lnTo>
                <a:cubicBezTo>
                  <a:pt x="145865" y="0"/>
                  <a:pt x="171449" y="25583"/>
                  <a:pt x="171449" y="57150"/>
                </a:cubicBezTo>
                <a:lnTo>
                  <a:pt x="171449" y="100013"/>
                </a:lnTo>
                <a:lnTo>
                  <a:pt x="150018" y="100013"/>
                </a:lnTo>
                <a:lnTo>
                  <a:pt x="150018" y="57150"/>
                </a:lnTo>
                <a:cubicBezTo>
                  <a:pt x="150018" y="43935"/>
                  <a:pt x="142830" y="32370"/>
                  <a:pt x="132157" y="26209"/>
                </a:cubicBezTo>
                <a:lnTo>
                  <a:pt x="132157" y="100013"/>
                </a:lnTo>
                <a:lnTo>
                  <a:pt x="110726" y="100013"/>
                </a:lnTo>
                <a:lnTo>
                  <a:pt x="110728" y="21431"/>
                </a:lnTo>
                <a:moveTo>
                  <a:pt x="29958" y="135731"/>
                </a:moveTo>
                <a:lnTo>
                  <a:pt x="21921" y="157163"/>
                </a:lnTo>
                <a:lnTo>
                  <a:pt x="178101" y="157163"/>
                </a:lnTo>
                <a:lnTo>
                  <a:pt x="170063" y="135731"/>
                </a:lnTo>
                <a:lnTo>
                  <a:pt x="29958" y="135731"/>
                </a:lnTo>
                <a:moveTo>
                  <a:pt x="9867" y="128185"/>
                </a:moveTo>
                <a:cubicBezTo>
                  <a:pt x="12992" y="119837"/>
                  <a:pt x="20985" y="114300"/>
                  <a:pt x="29914" y="114300"/>
                </a:cubicBezTo>
                <a:lnTo>
                  <a:pt x="170021" y="114300"/>
                </a:lnTo>
                <a:cubicBezTo>
                  <a:pt x="178950" y="114300"/>
                  <a:pt x="186944" y="119837"/>
                  <a:pt x="190069" y="128185"/>
                </a:cubicBezTo>
                <a:lnTo>
                  <a:pt x="198642" y="151091"/>
                </a:lnTo>
                <a:cubicBezTo>
                  <a:pt x="199490" y="153368"/>
                  <a:pt x="199938" y="155779"/>
                  <a:pt x="199938" y="158235"/>
                </a:cubicBezTo>
                <a:cubicBezTo>
                  <a:pt x="199938" y="167342"/>
                  <a:pt x="193910" y="175066"/>
                  <a:pt x="185650" y="177656"/>
                </a:cubicBezTo>
                <a:lnTo>
                  <a:pt x="185650" y="217840"/>
                </a:lnTo>
                <a:cubicBezTo>
                  <a:pt x="185650" y="223779"/>
                  <a:pt x="180874" y="228557"/>
                  <a:pt x="174934" y="228557"/>
                </a:cubicBezTo>
                <a:cubicBezTo>
                  <a:pt x="168996" y="228557"/>
                  <a:pt x="164217" y="223779"/>
                  <a:pt x="164217" y="217842"/>
                </a:cubicBezTo>
                <a:lnTo>
                  <a:pt x="164217" y="178553"/>
                </a:lnTo>
                <a:lnTo>
                  <a:pt x="35719" y="178598"/>
                </a:lnTo>
                <a:lnTo>
                  <a:pt x="35719" y="217890"/>
                </a:lnTo>
                <a:cubicBezTo>
                  <a:pt x="35719" y="223829"/>
                  <a:pt x="30942" y="228607"/>
                  <a:pt x="25002" y="228607"/>
                </a:cubicBezTo>
                <a:cubicBezTo>
                  <a:pt x="19064" y="228607"/>
                  <a:pt x="14285" y="223829"/>
                  <a:pt x="14285" y="217892"/>
                </a:cubicBezTo>
                <a:lnTo>
                  <a:pt x="14285" y="177709"/>
                </a:lnTo>
                <a:cubicBezTo>
                  <a:pt x="6026" y="175119"/>
                  <a:pt x="-2" y="167395"/>
                  <a:pt x="-2" y="158287"/>
                </a:cubicBezTo>
                <a:cubicBezTo>
                  <a:pt x="-2" y="155832"/>
                  <a:pt x="444" y="153420"/>
                  <a:pt x="1294" y="151143"/>
                </a:cubicBezTo>
                <a:lnTo>
                  <a:pt x="9867" y="128238"/>
                </a:lnTo>
                <a:lnTo>
                  <a:pt x="9867" y="1281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46694" y="1757598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Workplace Culture and Professional Etiquette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key takeaways and lessons learned.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actionable insights that can be applied to other organizational contexts.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53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and Lessons Learned</a:t>
            </a:r>
            <a:endParaRPr lang="en-US" sz="1538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impact of the culture on employees and the organization.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how the workplace culture influences productivity, satisfaction, and overall organizational success.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96"/>
              </a:spcBef>
              <a:buNone/>
            </a:pPr>
            <a:r>
              <a:rPr lang="en-US" sz="14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Employees and Organization</a:t>
            </a:r>
            <a:endParaRPr lang="en-US" sz="14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and analyze a case study of a company with a unique workplace culture.</a:t>
            </a:r>
            <a:endParaRPr lang="en-US" sz="1338" dirty="0"/>
          </a:p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distinctive elements that define the company's approach to workplace dynamics.</a:t>
            </a:r>
            <a:endParaRPr lang="en-US" sz="1338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8"/>
              </a:spcBef>
              <a:buNone/>
            </a:pPr>
            <a:r>
              <a:rPr lang="en-US" sz="151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Unique Workplace Cultures</a:t>
            </a:r>
            <a:endParaRPr lang="en-US" sz="1517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Discussion: Workplace Culture and Professional Etiquette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377" b="-1773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active listening among group members.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communication remains respectful and constructive throughout the discussion.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 and Respectful Communication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groups to discuss their assigned topics.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should share their thoughts, experiences, and questions with their group.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and Sharing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participants into small groups.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each group a specific topic related to workplace culture and professional etiquette.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41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Formation and Topic Assignment</a:t>
            </a:r>
            <a:endParaRPr lang="en-US" sz="1413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1431" y="368549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17419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8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1431" y="103585"/>
                </a:moveTo>
                <a:lnTo>
                  <a:pt x="21431" y="57151"/>
                </a:lnTo>
                <a:lnTo>
                  <a:pt x="103586" y="57151"/>
                </a:lnTo>
                <a:lnTo>
                  <a:pt x="103586" y="103585"/>
                </a:lnTo>
                <a:lnTo>
                  <a:pt x="21431" y="103585"/>
                </a:lnTo>
                <a:moveTo>
                  <a:pt x="21431" y="125016"/>
                </a:moveTo>
                <a:lnTo>
                  <a:pt x="103586" y="125016"/>
                </a:lnTo>
                <a:lnTo>
                  <a:pt x="103586" y="178594"/>
                </a:lnTo>
                <a:lnTo>
                  <a:pt x="28577" y="178594"/>
                </a:lnTo>
                <a:cubicBezTo>
                  <a:pt x="24648" y="178594"/>
                  <a:pt x="21434" y="175380"/>
                  <a:pt x="21434" y="171451"/>
                </a:cubicBezTo>
                <a:lnTo>
                  <a:pt x="21431" y="125016"/>
                </a:lnTo>
                <a:moveTo>
                  <a:pt x="125017" y="178594"/>
                </a:moveTo>
                <a:lnTo>
                  <a:pt x="125017" y="125016"/>
                </a:lnTo>
                <a:lnTo>
                  <a:pt x="207171" y="125016"/>
                </a:lnTo>
                <a:lnTo>
                  <a:pt x="207171" y="171449"/>
                </a:lnTo>
                <a:cubicBezTo>
                  <a:pt x="207171" y="175378"/>
                  <a:pt x="203957" y="178592"/>
                  <a:pt x="200027" y="178592"/>
                </a:cubicBezTo>
                <a:lnTo>
                  <a:pt x="125017" y="178594"/>
                </a:lnTo>
                <a:moveTo>
                  <a:pt x="207169" y="103585"/>
                </a:moveTo>
                <a:lnTo>
                  <a:pt x="125017" y="103585"/>
                </a:lnTo>
                <a:lnTo>
                  <a:pt x="125017" y="57151"/>
                </a:lnTo>
                <a:lnTo>
                  <a:pt x="207171" y="57151"/>
                </a:lnTo>
                <a:lnTo>
                  <a:pt x="207169" y="103585"/>
                </a:lnTo>
                <a:moveTo>
                  <a:pt x="28575" y="0"/>
                </a:moveTo>
                <a:cubicBezTo>
                  <a:pt x="12813" y="0"/>
                  <a:pt x="0" y="12814"/>
                  <a:pt x="0" y="28576"/>
                </a:cubicBezTo>
                <a:lnTo>
                  <a:pt x="0" y="171451"/>
                </a:lnTo>
                <a:cubicBezTo>
                  <a:pt x="0" y="187211"/>
                  <a:pt x="12813" y="200027"/>
                  <a:pt x="28575" y="200027"/>
                </a:cubicBezTo>
                <a:lnTo>
                  <a:pt x="200025" y="200027"/>
                </a:lnTo>
                <a:cubicBezTo>
                  <a:pt x="215787" y="200027"/>
                  <a:pt x="228600" y="187213"/>
                  <a:pt x="228600" y="171451"/>
                </a:cubicBezTo>
                <a:lnTo>
                  <a:pt x="228600" y="28576"/>
                </a:lnTo>
                <a:cubicBezTo>
                  <a:pt x="228600" y="12816"/>
                  <a:pt x="215787" y="0"/>
                  <a:pt x="200025" y="0"/>
                </a:cubicBezTo>
                <a:lnTo>
                  <a:pt x="28575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goals for continued learning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actionable steps to achieve these goals and track your progress.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Development Goals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your own strengths and areas for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specific skills or behaviors that could benefit from further development.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Strengths and Improvements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you have learned about workplace culture and professional etiquette.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insights can be applied to enhance your professional interactions.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Workplace Culture</a:t>
            </a:r>
            <a:endParaRPr lang="en-US" sz="121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Self-Assessment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be respectful, adaptable, and open to learning and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are vital for continuous improvement and professional success.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Principles for Growth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presentation, you can build strong professional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contributes to fostering a positive and productive workplace environment.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Learned Concepts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workplace culture and professional etiquette is essential for success in any career.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form the foundation for effective collaboration and personal growth.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Workplace Culture</a:t>
            </a:r>
            <a:endParaRPr lang="en-US" sz="1234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networking opportunities and events.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 with peers and industry leaders to expand your professional network.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Opportunities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courses and workshops for professional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structured learning opportunities to enhance your skills.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Courses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Recommended readings and resources for further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curated materials to deepen your understanding of the subject.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be respectful, adaptable, and open to learning and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qualities are crucial for personal and professional development.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Principles for Growth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and applying workplace culture and etiquette, you can contribute effectively to your organization.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creating a harmonious and productive work atmosphere.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Professional Concepts</a:t>
            </a:r>
            <a:endParaRPr lang="en-US" sz="1291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Workplace culture and professional etiquette are essential for success in any career.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building strong professional relationships and fostering a positive environment.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Workplace Culture</a:t>
            </a:r>
            <a:endParaRPr lang="en-US" sz="1234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journal or self-assessment to evaluate personal growth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encourages introspection and recognition of individual progress and achievements.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Personal Growth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project or presentation to apply concepts learned.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collaborate to demonstrate their grasp of the material through practical application.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Learned Concepts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 or test to assess understanding of workplace culture and professional etiquette.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gauge the comprehension of essential workplace norms and behaviors.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Workplace Culture</a:t>
            </a:r>
            <a:endParaRPr lang="en-US" sz="121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a research project on a specific aspect of workplace culture.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professional etiquette and its variations across industries.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Project Assignment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 workplace visit or tour to observe different workplace cultures.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dynamics and interactions within professional environments.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Workplace Observation Tour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a guest speaker to talk about their experiences with workplace culture.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professional etiquette and its impact on career success.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Guest Speaker Engagement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tips for parents to support their child's learning and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can guide parents in fostering their child's growth effectively.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Provide Resources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14724" y="16292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attend a workshop or seminar on the topic.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provide valuable insights and strategies for supporting their child's development.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Attend Workshops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63127" y="16292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discuss workplace culture and professional etiquette with their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children understand the expectations and norms in professional environments.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 Workplace Culture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40" y="1640645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8914" r="-108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mutual respect among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an atmosphere of open communication.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Respectful Interactions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guidelines for students to navigate workplace culture.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resources to understand professional etiquette.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Workplace Culture</a:t>
            </a:r>
            <a:endParaRPr lang="en-US" sz="1369" dirty="0"/>
          </a:p>
        </p:txBody>
      </p:sp>
      <p:sp>
        <p:nvSpPr>
          <p:cNvPr id="17" name="Text 15"/>
          <p:cNvSpPr/>
          <p:nvPr/>
        </p:nvSpPr>
        <p:spPr>
          <a:xfrm>
            <a:off x="3507657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safe and respectful learning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open communication and respect among students.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2756" y="1656374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3367" r="-1233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be respectful, adaptable, and open to learning and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are crucial for navigating challenges and achieving professional excellence.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Principles for Success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presentation, you can build strong professional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positive workplace culture and enhances team dynamics.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Learned Concepts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workplace culture and professional etiquette is essential for success in any career.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form the foundation for effective collaboration and personal growth within a professional setting.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Workplace Culture</a:t>
            </a:r>
            <a:endParaRPr lang="en-US" sz="1234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and guidance from professionals and mentors.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insights can provide valuable perspectives and help refine your approach.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Guidance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concepts learned in this presentation to real-world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will solidify your understanding and improve your professional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learning and developing your understanding of workplace culture and professional etiquette.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ongoing effort will help you adapt and thrive in diverse professional environments.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Your Knowledge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or obstacles might you face in navigating workplace culture and professional etiquette?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potential difficulties and strategize on how to effectively address them in a professional setting.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Challenges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concepts learned in this presentation to your future career?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 insights gained can be integrated into your professional development and career planning.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Concepts to Career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workplace culture and professional etiquette?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key aspects of workplace culture and professional etiquette discussed in the presentation.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Workplace Culture</a:t>
            </a:r>
            <a:endParaRPr lang="en-US" sz="1216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Workplace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goals for your future career and professional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Outline actionable steps to achieve these objectives effectively.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Future Career Goals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continued development and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Pinpoint specific skills or knowledge gaps to address moving forward.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Areas for Improvement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learning and growth throughout this presentation.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 insights gained have shaped your understanding and skills.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Learning and Growth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2025-06-19T06:33:27Z</dcterms:created>
  <dcterms:modified xsi:type="dcterms:W3CDTF">2025-06-19T06:33:27Z</dcterms:modified>
</cp:coreProperties>
</file>