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7dd0be71075884bcef5cd7332d12b729add56196.png"/><Relationship Id="rId3" Type="http://schemas.openxmlformats.org/officeDocument/2006/relationships/image" Target="../media/6533e2c37e8489088778a9f17b1e91170a1ed018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e9ba1d49b9f87ef187f03900d54b761b61f26f5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c3686ea8f2715a42d2ef0cd9e8f6ea2cd3e426e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4f94960c20c8d2482c9a1b7c6d750372a174c4c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c78d971affcc4fa887dd653ff2b93cdaf1f350a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6d324ee8b696c2416343bd8720a2ec8a6046980f.png"/><Relationship Id="rId3" Type="http://schemas.openxmlformats.org/officeDocument/2006/relationships/image" Target="../media/d41023e8c4a81cc7dc0d89f624ceb8b7b4ebc257.png"/><Relationship Id="rId4" Type="http://schemas.openxmlformats.org/officeDocument/2006/relationships/image" Target="../media/3fecce429866c1e4b2f8ae0bde682c6491f67ef1.png"/><Relationship Id="rId5" Type="http://schemas.openxmlformats.org/officeDocument/2006/relationships/image" Target="../media/74fbe2ffe661ca74e3931641b97d9a56c784023a.png"/><Relationship Id="rId6" Type="http://schemas.openxmlformats.org/officeDocument/2006/relationships/image" Target="../media/195a78df7849cfb44a19fb1f5a26aaecdf5bda2d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f27c09396d04634298a4886fa0aacb51ce716bb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cddcf8a2f0d7568e250a15fc770b2f4178dbb4b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4626b0f495989da88374c714802f06414261b19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c7bddd8b6e5ed04b80feb6faf927ca101955329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6d324ee8b696c2416343bd8720a2ec8a6046980f.png"/><Relationship Id="rId3" Type="http://schemas.openxmlformats.org/officeDocument/2006/relationships/image" Target="../media/d41023e8c4a81cc7dc0d89f624ceb8b7b4ebc257.png"/><Relationship Id="rId4" Type="http://schemas.openxmlformats.org/officeDocument/2006/relationships/image" Target="../media/3fecce429866c1e4b2f8ae0bde682c6491f67ef1.png"/><Relationship Id="rId5" Type="http://schemas.openxmlformats.org/officeDocument/2006/relationships/image" Target="../media/74fbe2ffe661ca74e3931641b97d9a56c784023a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637c71c5a23278bb3b8e1632991c5abc21dd810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7ec9f41930ff6178be71d015d89a7dd3a24e5c9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6d324ee8b696c2416343bd8720a2ec8a6046980f.png"/><Relationship Id="rId3" Type="http://schemas.openxmlformats.org/officeDocument/2006/relationships/image" Target="../media/d41023e8c4a81cc7dc0d89f624ceb8b7b4ebc257.png"/><Relationship Id="rId4" Type="http://schemas.openxmlformats.org/officeDocument/2006/relationships/image" Target="../media/3fecce429866c1e4b2f8ae0bde682c6491f67ef1.png"/><Relationship Id="rId5" Type="http://schemas.openxmlformats.org/officeDocument/2006/relationships/image" Target="../media/74fbe2ffe661ca74e3931641b97d9a56c784023a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6d324ee8b696c2416343bd8720a2ec8a6046980f.png"/><Relationship Id="rId3" Type="http://schemas.openxmlformats.org/officeDocument/2006/relationships/image" Target="../media/d41023e8c4a81cc7dc0d89f624ceb8b7b4ebc257.png"/><Relationship Id="rId4" Type="http://schemas.openxmlformats.org/officeDocument/2006/relationships/image" Target="../media/3fecce429866c1e4b2f8ae0bde682c6491f67ef1.png"/><Relationship Id="rId5" Type="http://schemas.openxmlformats.org/officeDocument/2006/relationships/image" Target="../media/74fbe2ffe661ca74e3931641b97d9a56c784023a.png"/><Relationship Id="rId6" Type="http://schemas.openxmlformats.org/officeDocument/2006/relationships/image" Target="../media/195a78df7849cfb44a19fb1f5a26aaecdf5bda2d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04030435a117eaa168e9b309721cc90c3a23505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3cc17b51919b80e4f70f6d5dc1f72b6e2ffd916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d12aa33f61792262a6d6d07340dde37548471610.png"/><Relationship Id="rId3" Type="http://schemas.openxmlformats.org/officeDocument/2006/relationships/image" Target="../media/883bab5239e056cbc6d4504aefb75b61632501f8.png"/><Relationship Id="rId4" Type="http://schemas.openxmlformats.org/officeDocument/2006/relationships/image" Target="../media/883bab5239e056cbc6d4504aefb75b61632501f8.png"/><Relationship Id="rId5" Type="http://schemas.openxmlformats.org/officeDocument/2006/relationships/image" Target="../media/6d324ee8b696c2416343bd8720a2ec8a6046980f.png"/><Relationship Id="rId6" Type="http://schemas.openxmlformats.org/officeDocument/2006/relationships/image" Target="../media/d41023e8c4a81cc7dc0d89f624ceb8b7b4ebc257.png"/><Relationship Id="rId7" Type="http://schemas.openxmlformats.org/officeDocument/2006/relationships/image" Target="../media/3fecce429866c1e4b2f8ae0bde682c6491f67ef1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a285d874ec61acfe6bffe11d0640340db931837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d12aa33f61792262a6d6d07340dde37548471610.png"/><Relationship Id="rId3" Type="http://schemas.openxmlformats.org/officeDocument/2006/relationships/image" Target="../media/883bab5239e056cbc6d4504aefb75b61632501f8.png"/><Relationship Id="rId4" Type="http://schemas.openxmlformats.org/officeDocument/2006/relationships/image" Target="../media/883bab5239e056cbc6d4504aefb75b61632501f8.png"/><Relationship Id="rId5" Type="http://schemas.openxmlformats.org/officeDocument/2006/relationships/image" Target="../media/6d324ee8b696c2416343bd8720a2ec8a6046980f.png"/><Relationship Id="rId6" Type="http://schemas.openxmlformats.org/officeDocument/2006/relationships/image" Target="../media/d41023e8c4a81cc7dc0d89f624ceb8b7b4ebc257.png"/><Relationship Id="rId7" Type="http://schemas.openxmlformats.org/officeDocument/2006/relationships/image" Target="../media/3fecce429866c1e4b2f8ae0bde682c6491f67ef1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ee07edc8b9d81397b893470d2265508b0445589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08812" y="447"/>
            <a:ext cx="4883125" cy="6857107"/>
          </a:xfrm>
          <a:custGeom>
            <a:avLst/>
            <a:gdLst/>
            <a:ahLst/>
            <a:cxnLst/>
            <a:rect l="l" t="t" r="r" b="b"/>
            <a:pathLst>
              <a:path w="4883125" h="6857107">
                <a:moveTo>
                  <a:pt x="0" y="6857107"/>
                </a:moveTo>
                <a:lnTo>
                  <a:pt x="0" y="0"/>
                </a:lnTo>
                <a:lnTo>
                  <a:pt x="4883125" y="0"/>
                </a:lnTo>
                <a:lnTo>
                  <a:pt x="4883125" y="6857107"/>
                </a:lnTo>
                <a:lnTo>
                  <a:pt x="0" y="685710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203767"/>
            <a:ext cx="6847840" cy="3146560"/>
          </a:xfrm>
          <a:custGeom>
            <a:avLst/>
            <a:gdLst/>
            <a:ahLst/>
            <a:cxnLst/>
            <a:rect l="l" t="t" r="r" b="b"/>
            <a:pathLst>
              <a:path w="6847840" h="3146560">
                <a:moveTo>
                  <a:pt x="0" y="3146560"/>
                </a:moveTo>
                <a:lnTo>
                  <a:pt x="0" y="0"/>
                </a:lnTo>
                <a:lnTo>
                  <a:pt x="6847840" y="0"/>
                </a:lnTo>
                <a:lnTo>
                  <a:pt x="6847840" y="3146560"/>
                </a:lnTo>
                <a:lnTo>
                  <a:pt x="0" y="31465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Exploring Transition Metal Chemistry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48640" y="4627418"/>
            <a:ext cx="6847839" cy="1681494"/>
          </a:xfrm>
          <a:custGeom>
            <a:avLst/>
            <a:gdLst/>
            <a:ahLst/>
            <a:cxnLst/>
            <a:rect l="l" t="t" r="r" b="b"/>
            <a:pathLst>
              <a:path w="6847839" h="1681494">
                <a:moveTo>
                  <a:pt x="0" y="1681494"/>
                </a:moveTo>
                <a:lnTo>
                  <a:pt x="0" y="0"/>
                </a:lnTo>
                <a:lnTo>
                  <a:pt x="6847839" y="0"/>
                </a:lnTo>
                <a:lnTo>
                  <a:pt x="6847839" y="1681494"/>
                </a:lnTo>
                <a:lnTo>
                  <a:pt x="0" y="1681494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From Theory to Practice and Beyond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0" y="608030"/>
            <a:ext cx="1188720" cy="1188720"/>
          </a:xfrm>
          <a:custGeom>
            <a:avLst/>
            <a:gdLst/>
            <a:ahLst/>
            <a:cxnLst/>
            <a:rect l="l" t="t" r="r" b="b"/>
            <a:pathLst>
              <a:path w="1188720" h="1188720">
                <a:moveTo>
                  <a:pt x="0" y="1188720"/>
                </a:moveTo>
                <a:lnTo>
                  <a:pt x="0" y="0"/>
                </a:lnTo>
                <a:lnTo>
                  <a:pt x="1188720" y="0"/>
                </a:lnTo>
                <a:lnTo>
                  <a:pt x="118872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895734" y="1292878"/>
            <a:ext cx="3840480" cy="5120640"/>
          </a:xfrm>
          <a:custGeom>
            <a:avLst/>
            <a:gdLst/>
            <a:ahLst/>
            <a:cxnLst/>
            <a:rect l="l" t="t" r="r" b="b"/>
            <a:pathLst>
              <a:path w="3840480" h="5120640">
                <a:moveTo>
                  <a:pt x="0" y="5120640"/>
                </a:moveTo>
                <a:lnTo>
                  <a:pt x="0" y="205427"/>
                </a:lnTo>
                <a:cubicBezTo>
                  <a:pt x="0" y="91973"/>
                  <a:pt x="91973" y="0"/>
                  <a:pt x="205427" y="0"/>
                </a:cubicBezTo>
                <a:lnTo>
                  <a:pt x="3840480" y="0"/>
                </a:lnTo>
                <a:lnTo>
                  <a:pt x="3840480" y="4915213"/>
                </a:lnTo>
                <a:cubicBezTo>
                  <a:pt x="3840480" y="5028667"/>
                  <a:pt x="3748507" y="5120640"/>
                  <a:pt x="3635053" y="5120640"/>
                </a:cubicBez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802879" y="1201438"/>
            <a:ext cx="3840480" cy="5107474"/>
          </a:xfrm>
          <a:custGeom>
            <a:avLst/>
            <a:gdLst/>
            <a:ahLst/>
            <a:cxnLst/>
            <a:rect l="l" t="t" r="r" b="b"/>
            <a:pathLst>
              <a:path w="3840480" h="5107474">
                <a:moveTo>
                  <a:pt x="203200" y="0"/>
                </a:moveTo>
                <a:lnTo>
                  <a:pt x="3840480" y="0"/>
                </a:lnTo>
                <a:lnTo>
                  <a:pt x="3840480" y="0"/>
                </a:lnTo>
                <a:lnTo>
                  <a:pt x="3840480" y="4904274"/>
                </a:lnTo>
                <a:cubicBezTo>
                  <a:pt x="3840480" y="5016498"/>
                  <a:pt x="3749504" y="5107474"/>
                  <a:pt x="3637280" y="5107474"/>
                </a:cubicBezTo>
                <a:lnTo>
                  <a:pt x="0" y="5107474"/>
                </a:lnTo>
                <a:lnTo>
                  <a:pt x="0" y="5107474"/>
                </a:lnTo>
                <a:lnTo>
                  <a:pt x="0" y="203200"/>
                </a:lnTo>
                <a:cubicBezTo>
                  <a:pt x="0" y="90976"/>
                  <a:pt x="90976" y="0"/>
                  <a:pt x="203200" y="0"/>
                </a:cubicBezTo>
                <a:lnTo>
                  <a:pt x="203200" y="0"/>
                </a:lnTo>
              </a:path>
            </a:pathLst>
          </a:custGeom>
          <a:blipFill>
            <a:blip r:embed="rId3"/>
            <a:srcRect l="25122" r="2512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4876612"/>
            <a:ext cx="1981189" cy="1980942"/>
          </a:xfrm>
          <a:custGeom>
            <a:avLst/>
            <a:gdLst/>
            <a:ahLst/>
            <a:cxnLst/>
            <a:rect l="l" t="t" r="r" b="b"/>
            <a:pathLst>
              <a:path w="1981189" h="1980942">
                <a:moveTo>
                  <a:pt x="1254436" y="1099734"/>
                </a:moveTo>
                <a:cubicBezTo>
                  <a:pt x="1299108" y="1137753"/>
                  <a:pt x="1345660" y="1180667"/>
                  <a:pt x="1392358" y="1227359"/>
                </a:cubicBezTo>
                <a:cubicBezTo>
                  <a:pt x="1602853" y="1437827"/>
                  <a:pt x="1736596" y="1645331"/>
                  <a:pt x="1691079" y="1690836"/>
                </a:cubicBezTo>
                <a:cubicBezTo>
                  <a:pt x="1645569" y="1736347"/>
                  <a:pt x="1438039" y="1602620"/>
                  <a:pt x="1227544" y="1392151"/>
                </a:cubicBezTo>
                <a:cubicBezTo>
                  <a:pt x="1180827" y="1345441"/>
                  <a:pt x="1137889" y="1298876"/>
                  <a:pt x="1099853" y="1254190"/>
                </a:cubicBezTo>
                <a:cubicBezTo>
                  <a:pt x="1104564" y="1312673"/>
                  <a:pt x="1107136" y="1375955"/>
                  <a:pt x="1107136" y="1442012"/>
                </a:cubicBezTo>
                <a:cubicBezTo>
                  <a:pt x="1107136" y="1739654"/>
                  <a:pt x="1054952" y="1980942"/>
                  <a:pt x="990595" y="1980942"/>
                </a:cubicBezTo>
                <a:cubicBezTo>
                  <a:pt x="926238" y="1980942"/>
                  <a:pt x="874054" y="1739654"/>
                  <a:pt x="874054" y="1442012"/>
                </a:cubicBezTo>
                <a:cubicBezTo>
                  <a:pt x="874054" y="1375980"/>
                  <a:pt x="876626" y="1312723"/>
                  <a:pt x="881331" y="1254254"/>
                </a:cubicBezTo>
                <a:cubicBezTo>
                  <a:pt x="843314" y="1298920"/>
                  <a:pt x="800401" y="1345466"/>
                  <a:pt x="753709" y="1392151"/>
                </a:cubicBezTo>
                <a:cubicBezTo>
                  <a:pt x="543213" y="1602620"/>
                  <a:pt x="335678" y="1736340"/>
                  <a:pt x="290169" y="1690836"/>
                </a:cubicBezTo>
                <a:cubicBezTo>
                  <a:pt x="244660" y="1645337"/>
                  <a:pt x="378400" y="1437827"/>
                  <a:pt x="588893" y="1227359"/>
                </a:cubicBezTo>
                <a:cubicBezTo>
                  <a:pt x="635594" y="1180661"/>
                  <a:pt x="682158" y="1137746"/>
                  <a:pt x="726836" y="1099728"/>
                </a:cubicBezTo>
                <a:cubicBezTo>
                  <a:pt x="668347" y="1104426"/>
                  <a:pt x="605059" y="1106997"/>
                  <a:pt x="539000" y="1106997"/>
                </a:cubicBezTo>
                <a:cubicBezTo>
                  <a:pt x="241313" y="1106997"/>
                  <a:pt x="0" y="1054826"/>
                  <a:pt x="0" y="990471"/>
                </a:cubicBezTo>
                <a:cubicBezTo>
                  <a:pt x="0" y="926116"/>
                  <a:pt x="241313" y="873945"/>
                  <a:pt x="539000" y="873945"/>
                </a:cubicBezTo>
                <a:cubicBezTo>
                  <a:pt x="605055" y="873945"/>
                  <a:pt x="668341" y="876516"/>
                  <a:pt x="726824" y="881215"/>
                </a:cubicBezTo>
                <a:cubicBezTo>
                  <a:pt x="682152" y="843196"/>
                  <a:pt x="635594" y="800275"/>
                  <a:pt x="588893" y="753577"/>
                </a:cubicBezTo>
                <a:cubicBezTo>
                  <a:pt x="378397" y="543110"/>
                  <a:pt x="244657" y="335607"/>
                  <a:pt x="290169" y="290101"/>
                </a:cubicBezTo>
                <a:cubicBezTo>
                  <a:pt x="335681" y="244594"/>
                  <a:pt x="543210" y="378317"/>
                  <a:pt x="753709" y="588787"/>
                </a:cubicBezTo>
                <a:cubicBezTo>
                  <a:pt x="800394" y="635470"/>
                  <a:pt x="843307" y="682009"/>
                  <a:pt x="881331" y="726669"/>
                </a:cubicBezTo>
                <a:cubicBezTo>
                  <a:pt x="876626" y="668206"/>
                  <a:pt x="874054" y="604957"/>
                  <a:pt x="874054" y="538933"/>
                </a:cubicBezTo>
                <a:cubicBezTo>
                  <a:pt x="874054" y="241288"/>
                  <a:pt x="926238" y="0"/>
                  <a:pt x="990595" y="0"/>
                </a:cubicBezTo>
                <a:cubicBezTo>
                  <a:pt x="1054952" y="0"/>
                  <a:pt x="1107136" y="241288"/>
                  <a:pt x="1107136" y="538933"/>
                </a:cubicBezTo>
                <a:cubicBezTo>
                  <a:pt x="1107136" y="604992"/>
                  <a:pt x="1104558" y="668276"/>
                  <a:pt x="1099853" y="726758"/>
                </a:cubicBezTo>
                <a:cubicBezTo>
                  <a:pt x="1137889" y="682073"/>
                  <a:pt x="1180827" y="635501"/>
                  <a:pt x="1227544" y="588787"/>
                </a:cubicBezTo>
                <a:cubicBezTo>
                  <a:pt x="1438039" y="378321"/>
                  <a:pt x="1645575" y="244597"/>
                  <a:pt x="1691079" y="290101"/>
                </a:cubicBezTo>
                <a:cubicBezTo>
                  <a:pt x="1736589" y="335604"/>
                  <a:pt x="1602853" y="543113"/>
                  <a:pt x="1392358" y="753577"/>
                </a:cubicBezTo>
                <a:cubicBezTo>
                  <a:pt x="1345653" y="800275"/>
                  <a:pt x="1299096" y="843189"/>
                  <a:pt x="1254417" y="881208"/>
                </a:cubicBezTo>
                <a:cubicBezTo>
                  <a:pt x="1312888" y="876510"/>
                  <a:pt x="1376152" y="873945"/>
                  <a:pt x="1442192" y="873945"/>
                </a:cubicBezTo>
                <a:cubicBezTo>
                  <a:pt x="1739878" y="873945"/>
                  <a:pt x="1981190" y="926116"/>
                  <a:pt x="1981190" y="990471"/>
                </a:cubicBezTo>
                <a:cubicBezTo>
                  <a:pt x="1981190" y="1054826"/>
                  <a:pt x="1739878" y="1106997"/>
                  <a:pt x="1442192" y="1106997"/>
                </a:cubicBezTo>
                <a:cubicBezTo>
                  <a:pt x="1376159" y="1106997"/>
                  <a:pt x="1312907" y="1104432"/>
                  <a:pt x="1254436" y="1099734"/>
                </a:cubicBezTo>
                <a:lnTo>
                  <a:pt x="1254436" y="1099734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07998" y="1067108"/>
            <a:ext cx="3334797" cy="4639129"/>
          </a:xfrm>
          <a:custGeom>
            <a:avLst/>
            <a:gdLst/>
            <a:ahLst/>
            <a:cxnLst/>
            <a:rect l="l" t="t" r="r" b="b"/>
            <a:pathLst>
              <a:path w="3334797" h="4639129">
                <a:moveTo>
                  <a:pt x="0" y="4639129"/>
                </a:moveTo>
                <a:lnTo>
                  <a:pt x="0" y="0"/>
                </a:lnTo>
                <a:lnTo>
                  <a:pt x="3334797" y="0"/>
                </a:lnTo>
                <a:lnTo>
                  <a:pt x="3334797" y="4639129"/>
                </a:lnTo>
                <a:lnTo>
                  <a:pt x="0" y="463912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799" dirty="0">
                <a:solidFill>
                  <a:srgbClr val="FFFFFF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TABLE OF</a:t>
            </a:r>
            <a:endParaRPr lang="en-US" sz="2799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2799" dirty="0">
                <a:solidFill>
                  <a:srgbClr val="FFFFFF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CONTENTS</a:t>
            </a:r>
            <a:endParaRPr lang="en-US" sz="2799" dirty="0"/>
          </a:p>
        </p:txBody>
      </p:sp>
      <p:sp>
        <p:nvSpPr>
          <p:cNvPr id="6" name="Text 4"/>
          <p:cNvSpPr/>
          <p:nvPr/>
        </p:nvSpPr>
        <p:spPr>
          <a:xfrm>
            <a:off x="4328932" y="1067106"/>
            <a:ext cx="6597686" cy="5264245"/>
          </a:xfrm>
          <a:custGeom>
            <a:avLst/>
            <a:gdLst/>
            <a:ahLst/>
            <a:cxnLst/>
            <a:rect l="l" t="t" r="r" b="b"/>
            <a:pathLst>
              <a:path w="6597686" h="5264245">
                <a:moveTo>
                  <a:pt x="0" y="5264245"/>
                </a:moveTo>
                <a:lnTo>
                  <a:pt x="0" y="0"/>
                </a:lnTo>
                <a:lnTo>
                  <a:pt x="6597686" y="0"/>
                </a:lnTo>
                <a:lnTo>
                  <a:pt x="6597686" y="5264245"/>
                </a:lnTo>
                <a:lnTo>
                  <a:pt x="0" y="52642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Introduction to Transition Metal Chemistry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Importance of Quantifying Transition Metal 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Complex Electron Configurations of Transition Metals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Variable Oxidation States of Transition Metals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Formation of Coordination Compounds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Analytical Techniques for Transition Metal 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Real-World Applications of Transition Metal Analysis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Environmental Monitoring with Transition Metal 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Pharmaceutical Research and Transition Metals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Cutting-Edge Scientific Investigation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Industrial Applications of Transition Metal Analysis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Challenges in Quantifying Transition Metal 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Innovative Approaches to Transition Metal Analysis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Advancements in Analytical Chemistry Techniques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Role of Transition Metals in Scientific Research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41077" y="1067106"/>
            <a:ext cx="542925" cy="5264245"/>
          </a:xfrm>
          <a:custGeom>
            <a:avLst/>
            <a:gdLst/>
            <a:ahLst/>
            <a:cxnLst/>
            <a:rect l="l" t="t" r="r" b="b"/>
            <a:pathLst>
              <a:path w="542925" h="5264245">
                <a:moveTo>
                  <a:pt x="0" y="5264245"/>
                </a:moveTo>
                <a:lnTo>
                  <a:pt x="0" y="0"/>
                </a:lnTo>
                <a:lnTo>
                  <a:pt x="542925" y="0"/>
                </a:lnTo>
                <a:lnTo>
                  <a:pt x="542925" y="5264245"/>
                </a:lnTo>
                <a:lnTo>
                  <a:pt x="0" y="52642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4876612"/>
            <a:ext cx="1981189" cy="1980942"/>
          </a:xfrm>
          <a:custGeom>
            <a:avLst/>
            <a:gdLst/>
            <a:ahLst/>
            <a:cxnLst/>
            <a:rect l="l" t="t" r="r" b="b"/>
            <a:pathLst>
              <a:path w="1981189" h="1980942">
                <a:moveTo>
                  <a:pt x="1254436" y="1099734"/>
                </a:moveTo>
                <a:cubicBezTo>
                  <a:pt x="1299108" y="1137753"/>
                  <a:pt x="1345660" y="1180667"/>
                  <a:pt x="1392358" y="1227359"/>
                </a:cubicBezTo>
                <a:cubicBezTo>
                  <a:pt x="1602853" y="1437827"/>
                  <a:pt x="1736596" y="1645331"/>
                  <a:pt x="1691079" y="1690836"/>
                </a:cubicBezTo>
                <a:cubicBezTo>
                  <a:pt x="1645569" y="1736347"/>
                  <a:pt x="1438039" y="1602620"/>
                  <a:pt x="1227544" y="1392151"/>
                </a:cubicBezTo>
                <a:cubicBezTo>
                  <a:pt x="1180827" y="1345441"/>
                  <a:pt x="1137889" y="1298876"/>
                  <a:pt x="1099853" y="1254190"/>
                </a:cubicBezTo>
                <a:cubicBezTo>
                  <a:pt x="1104564" y="1312673"/>
                  <a:pt x="1107136" y="1375955"/>
                  <a:pt x="1107136" y="1442012"/>
                </a:cubicBezTo>
                <a:cubicBezTo>
                  <a:pt x="1107136" y="1739654"/>
                  <a:pt x="1054952" y="1980942"/>
                  <a:pt x="990595" y="1980942"/>
                </a:cubicBezTo>
                <a:cubicBezTo>
                  <a:pt x="926238" y="1980942"/>
                  <a:pt x="874054" y="1739654"/>
                  <a:pt x="874054" y="1442012"/>
                </a:cubicBezTo>
                <a:cubicBezTo>
                  <a:pt x="874054" y="1375980"/>
                  <a:pt x="876626" y="1312723"/>
                  <a:pt x="881331" y="1254254"/>
                </a:cubicBezTo>
                <a:cubicBezTo>
                  <a:pt x="843314" y="1298920"/>
                  <a:pt x="800401" y="1345466"/>
                  <a:pt x="753709" y="1392151"/>
                </a:cubicBezTo>
                <a:cubicBezTo>
                  <a:pt x="543213" y="1602620"/>
                  <a:pt x="335678" y="1736340"/>
                  <a:pt x="290169" y="1690836"/>
                </a:cubicBezTo>
                <a:cubicBezTo>
                  <a:pt x="244660" y="1645337"/>
                  <a:pt x="378400" y="1437827"/>
                  <a:pt x="588893" y="1227359"/>
                </a:cubicBezTo>
                <a:cubicBezTo>
                  <a:pt x="635594" y="1180661"/>
                  <a:pt x="682158" y="1137746"/>
                  <a:pt x="726836" y="1099728"/>
                </a:cubicBezTo>
                <a:cubicBezTo>
                  <a:pt x="668347" y="1104426"/>
                  <a:pt x="605059" y="1106997"/>
                  <a:pt x="539000" y="1106997"/>
                </a:cubicBezTo>
                <a:cubicBezTo>
                  <a:pt x="241313" y="1106997"/>
                  <a:pt x="0" y="1054826"/>
                  <a:pt x="0" y="990471"/>
                </a:cubicBezTo>
                <a:cubicBezTo>
                  <a:pt x="0" y="926116"/>
                  <a:pt x="241313" y="873945"/>
                  <a:pt x="539000" y="873945"/>
                </a:cubicBezTo>
                <a:cubicBezTo>
                  <a:pt x="605055" y="873945"/>
                  <a:pt x="668341" y="876516"/>
                  <a:pt x="726824" y="881215"/>
                </a:cubicBezTo>
                <a:cubicBezTo>
                  <a:pt x="682152" y="843196"/>
                  <a:pt x="635594" y="800275"/>
                  <a:pt x="588893" y="753577"/>
                </a:cubicBezTo>
                <a:cubicBezTo>
                  <a:pt x="378397" y="543110"/>
                  <a:pt x="244657" y="335607"/>
                  <a:pt x="290169" y="290101"/>
                </a:cubicBezTo>
                <a:cubicBezTo>
                  <a:pt x="335681" y="244594"/>
                  <a:pt x="543210" y="378317"/>
                  <a:pt x="753709" y="588787"/>
                </a:cubicBezTo>
                <a:cubicBezTo>
                  <a:pt x="800394" y="635470"/>
                  <a:pt x="843307" y="682009"/>
                  <a:pt x="881331" y="726669"/>
                </a:cubicBezTo>
                <a:cubicBezTo>
                  <a:pt x="876626" y="668206"/>
                  <a:pt x="874054" y="604957"/>
                  <a:pt x="874054" y="538933"/>
                </a:cubicBezTo>
                <a:cubicBezTo>
                  <a:pt x="874054" y="241288"/>
                  <a:pt x="926238" y="0"/>
                  <a:pt x="990595" y="0"/>
                </a:cubicBezTo>
                <a:cubicBezTo>
                  <a:pt x="1054952" y="0"/>
                  <a:pt x="1107136" y="241288"/>
                  <a:pt x="1107136" y="538933"/>
                </a:cubicBezTo>
                <a:cubicBezTo>
                  <a:pt x="1107136" y="604992"/>
                  <a:pt x="1104558" y="668276"/>
                  <a:pt x="1099853" y="726758"/>
                </a:cubicBezTo>
                <a:cubicBezTo>
                  <a:pt x="1137889" y="682073"/>
                  <a:pt x="1180827" y="635501"/>
                  <a:pt x="1227544" y="588787"/>
                </a:cubicBezTo>
                <a:cubicBezTo>
                  <a:pt x="1438039" y="378321"/>
                  <a:pt x="1645575" y="244597"/>
                  <a:pt x="1691079" y="290101"/>
                </a:cubicBezTo>
                <a:cubicBezTo>
                  <a:pt x="1736589" y="335604"/>
                  <a:pt x="1602853" y="543113"/>
                  <a:pt x="1392358" y="753577"/>
                </a:cubicBezTo>
                <a:cubicBezTo>
                  <a:pt x="1345653" y="800275"/>
                  <a:pt x="1299096" y="843189"/>
                  <a:pt x="1254417" y="881208"/>
                </a:cubicBezTo>
                <a:cubicBezTo>
                  <a:pt x="1312888" y="876510"/>
                  <a:pt x="1376152" y="873945"/>
                  <a:pt x="1442192" y="873945"/>
                </a:cubicBezTo>
                <a:cubicBezTo>
                  <a:pt x="1739878" y="873945"/>
                  <a:pt x="1981190" y="926116"/>
                  <a:pt x="1981190" y="990471"/>
                </a:cubicBezTo>
                <a:cubicBezTo>
                  <a:pt x="1981190" y="1054826"/>
                  <a:pt x="1739878" y="1106997"/>
                  <a:pt x="1442192" y="1106997"/>
                </a:cubicBezTo>
                <a:cubicBezTo>
                  <a:pt x="1376159" y="1106997"/>
                  <a:pt x="1312907" y="1104432"/>
                  <a:pt x="1254436" y="1099734"/>
                </a:cubicBezTo>
                <a:lnTo>
                  <a:pt x="1254436" y="1099734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07998" y="1067108"/>
            <a:ext cx="3334797" cy="4639129"/>
          </a:xfrm>
          <a:custGeom>
            <a:avLst/>
            <a:gdLst/>
            <a:ahLst/>
            <a:cxnLst/>
            <a:rect l="l" t="t" r="r" b="b"/>
            <a:pathLst>
              <a:path w="3334797" h="4639129">
                <a:moveTo>
                  <a:pt x="0" y="4639129"/>
                </a:moveTo>
                <a:lnTo>
                  <a:pt x="0" y="0"/>
                </a:lnTo>
                <a:lnTo>
                  <a:pt x="3334797" y="0"/>
                </a:lnTo>
                <a:lnTo>
                  <a:pt x="3334797" y="4639129"/>
                </a:lnTo>
                <a:lnTo>
                  <a:pt x="0" y="463912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799" dirty="0">
                <a:solidFill>
                  <a:srgbClr val="FFFFFF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TABLE OF</a:t>
            </a:r>
            <a:endParaRPr lang="en-US" sz="2799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2799" dirty="0">
                <a:solidFill>
                  <a:srgbClr val="FFFFFF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CONTENTS</a:t>
            </a:r>
            <a:endParaRPr lang="en-US" sz="2799" dirty="0"/>
          </a:p>
        </p:txBody>
      </p:sp>
      <p:sp>
        <p:nvSpPr>
          <p:cNvPr id="6" name="Text 4"/>
          <p:cNvSpPr/>
          <p:nvPr/>
        </p:nvSpPr>
        <p:spPr>
          <a:xfrm>
            <a:off x="4328932" y="1067106"/>
            <a:ext cx="6597686" cy="5264245"/>
          </a:xfrm>
          <a:custGeom>
            <a:avLst/>
            <a:gdLst/>
            <a:ahLst/>
            <a:cxnLst/>
            <a:rect l="l" t="t" r="r" b="b"/>
            <a:pathLst>
              <a:path w="6597686" h="5264245">
                <a:moveTo>
                  <a:pt x="0" y="5264245"/>
                </a:moveTo>
                <a:lnTo>
                  <a:pt x="0" y="0"/>
                </a:lnTo>
                <a:lnTo>
                  <a:pt x="6597686" y="0"/>
                </a:lnTo>
                <a:lnTo>
                  <a:pt x="6597686" y="5264245"/>
                </a:lnTo>
                <a:lnTo>
                  <a:pt x="0" y="52642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Practical Skills for Analyzing Transition Metal 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Integration of Theory and Practice in Transition Metal …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Future Trends in Transition Metal Ion Quantification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Enhancing Accuracy in Transition Metal Analysis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Diversity of Transition Metal Compounds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41077" y="1067106"/>
            <a:ext cx="542925" cy="5264245"/>
          </a:xfrm>
          <a:custGeom>
            <a:avLst/>
            <a:gdLst/>
            <a:ahLst/>
            <a:cxnLst/>
            <a:rect l="l" t="t" r="r" b="b"/>
            <a:pathLst>
              <a:path w="542925" h="5264245">
                <a:moveTo>
                  <a:pt x="0" y="5264245"/>
                </a:moveTo>
                <a:lnTo>
                  <a:pt x="0" y="0"/>
                </a:lnTo>
                <a:lnTo>
                  <a:pt x="542925" y="0"/>
                </a:lnTo>
                <a:lnTo>
                  <a:pt x="542925" y="5264245"/>
                </a:lnTo>
                <a:lnTo>
                  <a:pt x="0" y="52642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4338253"/>
            <a:ext cx="2520063" cy="2519747"/>
          </a:xfrm>
          <a:custGeom>
            <a:avLst/>
            <a:gdLst/>
            <a:ahLst/>
            <a:cxnLst/>
            <a:rect l="l" t="t" r="r" b="b"/>
            <a:pathLst>
              <a:path w="2520063" h="2519747">
                <a:moveTo>
                  <a:pt x="1249828" y="1270040"/>
                </a:moveTo>
                <a:lnTo>
                  <a:pt x="0" y="1270040"/>
                </a:lnTo>
                <a:lnTo>
                  <a:pt x="0" y="2519710"/>
                </a:lnTo>
                <a:cubicBezTo>
                  <a:pt x="330566" y="2517037"/>
                  <a:pt x="647007" y="2384593"/>
                  <a:pt x="880914" y="2150709"/>
                </a:cubicBezTo>
                <a:cubicBezTo>
                  <a:pt x="1114828" y="1916830"/>
                  <a:pt x="1247238" y="1600476"/>
                  <a:pt x="1249828" y="1270040"/>
                </a:cubicBezTo>
                <a:lnTo>
                  <a:pt x="1249828" y="1270040"/>
                </a:lnTo>
                <a:moveTo>
                  <a:pt x="1249828" y="1270040"/>
                </a:moveTo>
                <a:lnTo>
                  <a:pt x="1249867" y="1270040"/>
                </a:lnTo>
                <a:lnTo>
                  <a:pt x="1249867" y="1418890"/>
                </a:lnTo>
                <a:moveTo>
                  <a:pt x="2047651" y="95881"/>
                </a:moveTo>
                <a:cubicBezTo>
                  <a:pt x="2197517" y="33830"/>
                  <a:pt x="2357923" y="1298"/>
                  <a:pt x="2520063" y="38"/>
                </a:cubicBezTo>
                <a:lnTo>
                  <a:pt x="2520063" y="1250123"/>
                </a:lnTo>
                <a:lnTo>
                  <a:pt x="1269825" y="1250123"/>
                </a:lnTo>
                <a:cubicBezTo>
                  <a:pt x="1271044" y="1088041"/>
                  <a:pt x="1303543" y="927686"/>
                  <a:pt x="1365582" y="777865"/>
                </a:cubicBezTo>
                <a:cubicBezTo>
                  <a:pt x="1428885" y="624977"/>
                  <a:pt x="1521709" y="486058"/>
                  <a:pt x="1638739" y="369040"/>
                </a:cubicBezTo>
                <a:cubicBezTo>
                  <a:pt x="1755775" y="252023"/>
                  <a:pt x="1894725" y="159202"/>
                  <a:pt x="2047651" y="95881"/>
                </a:cubicBezTo>
                <a:lnTo>
                  <a:pt x="2047651" y="95881"/>
                </a:lnTo>
                <a:moveTo>
                  <a:pt x="1249867" y="0"/>
                </a:moveTo>
                <a:lnTo>
                  <a:pt x="1249867" y="1250078"/>
                </a:lnTo>
                <a:cubicBezTo>
                  <a:pt x="919249" y="1247361"/>
                  <a:pt x="602768" y="1114847"/>
                  <a:pt x="368855" y="880887"/>
                </a:cubicBezTo>
                <a:cubicBezTo>
                  <a:pt x="134942" y="646926"/>
                  <a:pt x="2561" y="330496"/>
                  <a:pt x="37" y="0"/>
                </a:cubicBezTo>
                <a:lnTo>
                  <a:pt x="1249867" y="0"/>
                </a:lnTo>
                <a:moveTo>
                  <a:pt x="1269786" y="2519748"/>
                </a:moveTo>
                <a:lnTo>
                  <a:pt x="1269786" y="1270078"/>
                </a:lnTo>
                <a:cubicBezTo>
                  <a:pt x="1431895" y="1271335"/>
                  <a:pt x="1592269" y="1303856"/>
                  <a:pt x="1742110" y="1365881"/>
                </a:cubicBezTo>
                <a:cubicBezTo>
                  <a:pt x="1895011" y="1429176"/>
                  <a:pt x="2033941" y="1521963"/>
                  <a:pt x="2150971" y="1638940"/>
                </a:cubicBezTo>
                <a:cubicBezTo>
                  <a:pt x="2267995" y="1755911"/>
                  <a:pt x="2360825" y="1894786"/>
                  <a:pt x="2424153" y="2047623"/>
                </a:cubicBezTo>
                <a:cubicBezTo>
                  <a:pt x="2486218" y="2197394"/>
                  <a:pt x="2518755" y="2357704"/>
                  <a:pt x="2520025" y="2519748"/>
                </a:cubicBezTo>
                <a:lnTo>
                  <a:pt x="1269786" y="2519748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22474" y="1955244"/>
            <a:ext cx="2641586" cy="4554886"/>
          </a:xfrm>
          <a:custGeom>
            <a:avLst/>
            <a:gdLst/>
            <a:ahLst/>
            <a:cxnLst/>
            <a:rect l="l" t="t" r="r" b="b"/>
            <a:pathLst>
              <a:path w="2641586" h="4554886">
                <a:moveTo>
                  <a:pt x="139344" y="4554886"/>
                </a:moveTo>
                <a:cubicBezTo>
                  <a:pt x="62386" y="4554886"/>
                  <a:pt x="0" y="4492500"/>
                  <a:pt x="0" y="4415542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4415542"/>
                </a:lnTo>
                <a:cubicBezTo>
                  <a:pt x="2641586" y="4492500"/>
                  <a:pt x="2579200" y="4554886"/>
                  <a:pt x="2502242" y="4554886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141853" y="1955244"/>
            <a:ext cx="2641586" cy="4554886"/>
          </a:xfrm>
          <a:custGeom>
            <a:avLst/>
            <a:gdLst/>
            <a:ahLst/>
            <a:cxnLst/>
            <a:rect l="l" t="t" r="r" b="b"/>
            <a:pathLst>
              <a:path w="2641586" h="4554886">
                <a:moveTo>
                  <a:pt x="139344" y="4554886"/>
                </a:moveTo>
                <a:cubicBezTo>
                  <a:pt x="62386" y="4554886"/>
                  <a:pt x="0" y="4492500"/>
                  <a:pt x="0" y="4415542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4415542"/>
                </a:lnTo>
                <a:cubicBezTo>
                  <a:pt x="2641586" y="4492500"/>
                  <a:pt x="2579200" y="4554886"/>
                  <a:pt x="2502242" y="4554886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2034" y="1955244"/>
            <a:ext cx="2641586" cy="4554886"/>
          </a:xfrm>
          <a:custGeom>
            <a:avLst/>
            <a:gdLst/>
            <a:ahLst/>
            <a:cxnLst/>
            <a:rect l="l" t="t" r="r" b="b"/>
            <a:pathLst>
              <a:path w="2641586" h="4554886">
                <a:moveTo>
                  <a:pt x="139344" y="4554886"/>
                </a:moveTo>
                <a:cubicBezTo>
                  <a:pt x="62386" y="4554886"/>
                  <a:pt x="0" y="4492500"/>
                  <a:pt x="0" y="4415542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4415542"/>
                </a:lnTo>
                <a:cubicBezTo>
                  <a:pt x="2641586" y="4492500"/>
                  <a:pt x="2579200" y="4554886"/>
                  <a:pt x="2502242" y="4554886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319646" y="2612004"/>
            <a:ext cx="2286000" cy="3616041"/>
          </a:xfrm>
          <a:custGeom>
            <a:avLst/>
            <a:gdLst/>
            <a:ahLst/>
            <a:cxnLst/>
            <a:rect l="l" t="t" r="r" b="b"/>
            <a:pathLst>
              <a:path w="2286000" h="3616041">
                <a:moveTo>
                  <a:pt x="0" y="3616041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616041"/>
                </a:lnTo>
                <a:lnTo>
                  <a:pt x="0" y="361604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Spectroscopic methods like UV-Vis and X-ray crystallography.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Electrochemical techniques for studying redox properties.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Chromatographic methods for separation and identification.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9646" y="2120980"/>
            <a:ext cx="2286000" cy="347155"/>
          </a:xfrm>
          <a:custGeom>
            <a:avLst/>
            <a:gdLst/>
            <a:ahLst/>
            <a:cxnLst/>
            <a:rect l="l" t="t" r="r" b="b"/>
            <a:pathLst>
              <a:path w="2286000" h="347155">
                <a:moveTo>
                  <a:pt x="0" y="347155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47155"/>
                </a:lnTo>
                <a:lnTo>
                  <a:pt x="0" y="347155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44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Analytical Techniques in Transition Metal Chemistry</a:t>
            </a:r>
            <a:endParaRPr lang="en-US" sz="1244" dirty="0"/>
          </a:p>
        </p:txBody>
      </p:sp>
      <p:sp>
        <p:nvSpPr>
          <p:cNvPr id="10" name="Text 8"/>
          <p:cNvSpPr/>
          <p:nvPr/>
        </p:nvSpPr>
        <p:spPr>
          <a:xfrm>
            <a:off x="3500267" y="2612004"/>
            <a:ext cx="2286000" cy="3616041"/>
          </a:xfrm>
          <a:custGeom>
            <a:avLst/>
            <a:gdLst/>
            <a:ahLst/>
            <a:cxnLst/>
            <a:rect l="l" t="t" r="r" b="b"/>
            <a:pathLst>
              <a:path w="2286000" h="3616041">
                <a:moveTo>
                  <a:pt x="0" y="3616041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616041"/>
                </a:lnTo>
                <a:lnTo>
                  <a:pt x="0" y="361604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Essential for understanding catalysis and industrial processes.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Plays a crucial role in biological systems and environmental processes.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Enables the development of new materials and pharmaceuticals.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0267" y="2120980"/>
            <a:ext cx="2286000" cy="347155"/>
          </a:xfrm>
          <a:custGeom>
            <a:avLst/>
            <a:gdLst/>
            <a:ahLst/>
            <a:cxnLst/>
            <a:rect l="l" t="t" r="r" b="b"/>
            <a:pathLst>
              <a:path w="2286000" h="347155">
                <a:moveTo>
                  <a:pt x="0" y="347155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47155"/>
                </a:lnTo>
                <a:lnTo>
                  <a:pt x="0" y="347155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44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Importance of Transition Metal Chemistry</a:t>
            </a:r>
            <a:endParaRPr lang="en-US" sz="1244" dirty="0"/>
          </a:p>
        </p:txBody>
      </p:sp>
      <p:sp>
        <p:nvSpPr>
          <p:cNvPr id="12" name="Text 10"/>
          <p:cNvSpPr/>
          <p:nvPr/>
        </p:nvSpPr>
        <p:spPr>
          <a:xfrm>
            <a:off x="680888" y="2612004"/>
            <a:ext cx="2283878" cy="3616041"/>
          </a:xfrm>
          <a:custGeom>
            <a:avLst/>
            <a:gdLst/>
            <a:ahLst/>
            <a:cxnLst/>
            <a:rect l="l" t="t" r="r" b="b"/>
            <a:pathLst>
              <a:path w="2283878" h="3616041">
                <a:moveTo>
                  <a:pt x="0" y="3616041"/>
                </a:moveTo>
                <a:lnTo>
                  <a:pt x="0" y="0"/>
                </a:lnTo>
                <a:lnTo>
                  <a:pt x="2283878" y="0"/>
                </a:lnTo>
                <a:lnTo>
                  <a:pt x="2283878" y="3616041"/>
                </a:lnTo>
                <a:lnTo>
                  <a:pt x="0" y="361604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Transition metals exhibit complex electron configurations.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They have variable oxidation states.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Known for forming intricate coordination compounds.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80888" y="2120980"/>
            <a:ext cx="2283878" cy="347155"/>
          </a:xfrm>
          <a:custGeom>
            <a:avLst/>
            <a:gdLst/>
            <a:ahLst/>
            <a:cxnLst/>
            <a:rect l="l" t="t" r="r" b="b"/>
            <a:pathLst>
              <a:path w="2283878" h="347155">
                <a:moveTo>
                  <a:pt x="0" y="347155"/>
                </a:moveTo>
                <a:lnTo>
                  <a:pt x="0" y="0"/>
                </a:lnTo>
                <a:lnTo>
                  <a:pt x="2283878" y="0"/>
                </a:lnTo>
                <a:lnTo>
                  <a:pt x="2283878" y="347155"/>
                </a:lnTo>
                <a:lnTo>
                  <a:pt x="0" y="347155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54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Transition Metal Characteristics</a:t>
            </a:r>
            <a:endParaRPr lang="en-US" sz="1254" dirty="0"/>
          </a:p>
        </p:txBody>
      </p:sp>
      <p:sp>
        <p:nvSpPr>
          <p:cNvPr id="14" name="Text 12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Transition Metal Chemistry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8991600" y="0"/>
            <a:ext cx="3200400" cy="6858000"/>
          </a:xfrm>
          <a:custGeom>
            <a:avLst/>
            <a:gdLst/>
            <a:ahLst/>
            <a:cxnLst/>
            <a:rect l="l" t="t" r="r" b="b"/>
            <a:pathLst>
              <a:path w="3200400" h="6858000">
                <a:moveTo>
                  <a:pt x="0" y="68580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4560" r="3456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02921" y="890092"/>
            <a:ext cx="7898130" cy="889012"/>
          </a:xfrm>
          <a:custGeom>
            <a:avLst/>
            <a:gdLst/>
            <a:ahLst/>
            <a:cxnLst/>
            <a:rect l="l" t="t" r="r" b="b"/>
            <a:pathLst>
              <a:path w="7898130" h="889012">
                <a:moveTo>
                  <a:pt x="0" y="889012"/>
                </a:moveTo>
                <a:lnTo>
                  <a:pt x="0" y="0"/>
                </a:lnTo>
                <a:lnTo>
                  <a:pt x="7898130" y="0"/>
                </a:lnTo>
                <a:lnTo>
                  <a:pt x="7898130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Introduction to Transition Metal Chemistry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14347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07489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" y="4324233"/>
            <a:ext cx="2527287" cy="2526970"/>
          </a:xfrm>
          <a:custGeom>
            <a:avLst/>
            <a:gdLst/>
            <a:ahLst/>
            <a:cxnLst/>
            <a:rect l="l" t="t" r="r" b="b"/>
            <a:pathLst>
              <a:path w="2527287" h="2526970">
                <a:moveTo>
                  <a:pt x="1269790" y="1248158"/>
                </a:moveTo>
                <a:lnTo>
                  <a:pt x="1269790" y="0"/>
                </a:lnTo>
                <a:lnTo>
                  <a:pt x="2518308" y="0"/>
                </a:lnTo>
                <a:lnTo>
                  <a:pt x="1269790" y="1248158"/>
                </a:lnTo>
                <a:moveTo>
                  <a:pt x="0" y="8981"/>
                </a:moveTo>
                <a:lnTo>
                  <a:pt x="1248112" y="1257136"/>
                </a:lnTo>
                <a:lnTo>
                  <a:pt x="1248105" y="1257136"/>
                </a:lnTo>
                <a:lnTo>
                  <a:pt x="0" y="1257136"/>
                </a:lnTo>
                <a:lnTo>
                  <a:pt x="0" y="8981"/>
                </a:lnTo>
                <a:moveTo>
                  <a:pt x="8979" y="2526971"/>
                </a:moveTo>
                <a:lnTo>
                  <a:pt x="1257090" y="1278812"/>
                </a:lnTo>
                <a:lnTo>
                  <a:pt x="1257090" y="2526971"/>
                </a:lnTo>
                <a:lnTo>
                  <a:pt x="8979" y="2526971"/>
                </a:lnTo>
                <a:moveTo>
                  <a:pt x="2527287" y="2517993"/>
                </a:moveTo>
                <a:lnTo>
                  <a:pt x="1278769" y="1269835"/>
                </a:lnTo>
                <a:lnTo>
                  <a:pt x="2527287" y="1269835"/>
                </a:lnTo>
                <a:lnTo>
                  <a:pt x="2527287" y="2517993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3209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Transition Metal Chemistry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541520" y="269942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Essential for understanding reaction mechanisms and catalytic processes.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Crucial in environmental monitoring for metal pollution detection.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Important in pharmaceutical research for drug development and analysis.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41520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1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Significance of Quantifying Transition Metal Ions</a:t>
            </a:r>
            <a:endParaRPr lang="en-US" sz="1311" dirty="0"/>
          </a:p>
        </p:txBody>
      </p:sp>
      <p:sp>
        <p:nvSpPr>
          <p:cNvPr id="10" name="Text 8"/>
          <p:cNvSpPr/>
          <p:nvPr/>
        </p:nvSpPr>
        <p:spPr>
          <a:xfrm>
            <a:off x="724891" y="2698554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Transition metals exhibit complex electron configurations and variable oxidation states.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They are known for forming intricate coordination compounds with diverse properties.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24891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1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Introduction to Transition Metal Chemistry</a:t>
            </a:r>
            <a:endParaRPr lang="en-US" sz="1311" dirty="0"/>
          </a:p>
        </p:txBody>
      </p:sp>
      <p:sp>
        <p:nvSpPr>
          <p:cNvPr id="12" name="Text 10"/>
          <p:cNvSpPr/>
          <p:nvPr/>
        </p:nvSpPr>
        <p:spPr>
          <a:xfrm>
            <a:off x="8534400" y="0"/>
            <a:ext cx="3657600" cy="6857999"/>
          </a:xfrm>
          <a:custGeom>
            <a:avLst/>
            <a:gdLst/>
            <a:ahLst/>
            <a:cxnLst/>
            <a:rect l="l" t="t" r="r" b="b"/>
            <a:pathLst>
              <a:path w="3657600" h="6857999">
                <a:moveTo>
                  <a:pt x="0" y="6857999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9"/>
                </a:lnTo>
                <a:lnTo>
                  <a:pt x="0" y="6857999"/>
                </a:lnTo>
              </a:path>
            </a:pathLst>
          </a:custGeom>
          <a:blipFill>
            <a:blip r:embed="rId2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02920" y="890092"/>
            <a:ext cx="7354201" cy="889012"/>
          </a:xfrm>
          <a:custGeom>
            <a:avLst/>
            <a:gdLst/>
            <a:ahLst/>
            <a:cxnLst/>
            <a:rect l="l" t="t" r="r" b="b"/>
            <a:pathLst>
              <a:path w="7354201" h="889012">
                <a:moveTo>
                  <a:pt x="0" y="889012"/>
                </a:moveTo>
                <a:lnTo>
                  <a:pt x="0" y="0"/>
                </a:lnTo>
                <a:lnTo>
                  <a:pt x="7354201" y="0"/>
                </a:lnTo>
                <a:lnTo>
                  <a:pt x="735420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Importance of Quantifying Transition Metal Ions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514347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307489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541520" y="5041122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Monitoring heavy metal contamination in water sources.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Quality control in the manufacturing of electronic devices.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Studying metalloenzymes for biomedical research.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541520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Real-World Applications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24891" y="504024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2"/>
              </a:spcBef>
              <a:buNone/>
            </a:pPr>
            <a:r>
              <a:rPr lang="en-US" sz="1025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Spectrophotometry: Measures absorption of light by transition metal ions.</a:t>
            </a:r>
            <a:endParaRPr lang="en-US" sz="1025" dirty="0"/>
          </a:p>
          <a:p>
            <a:pPr algn="l" marL="0" indent="0">
              <a:lnSpc>
                <a:spcPct val="100000"/>
              </a:lnSpc>
              <a:spcBef>
                <a:spcPts val="932"/>
              </a:spcBef>
              <a:buNone/>
            </a:pPr>
            <a:r>
              <a:rPr lang="en-US" sz="1025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Atomic Absorption Spectroscopy: Determines concentration by measuring absorption of specific wavelengths.</a:t>
            </a:r>
            <a:endParaRPr lang="en-US" sz="1025" dirty="0"/>
          </a:p>
          <a:p>
            <a:pPr algn="l" marL="0" indent="0">
              <a:lnSpc>
                <a:spcPct val="100000"/>
              </a:lnSpc>
              <a:spcBef>
                <a:spcPts val="932"/>
              </a:spcBef>
              <a:buNone/>
            </a:pPr>
            <a:r>
              <a:rPr lang="en-US" sz="1025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Inductively Coupled Plasma Mass Spectrometry (ICP-MS): Provides high sensitivity and multi-element analysis capabilities.</a:t>
            </a:r>
            <a:endParaRPr lang="en-US" sz="1025" dirty="0"/>
          </a:p>
        </p:txBody>
      </p:sp>
      <p:sp>
        <p:nvSpPr>
          <p:cNvPr id="19" name="Text 17"/>
          <p:cNvSpPr/>
          <p:nvPr/>
        </p:nvSpPr>
        <p:spPr>
          <a:xfrm>
            <a:off x="724891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6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Analytical Techniques for Quantification</a:t>
            </a:r>
            <a:endParaRPr lang="en-US" sz="136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Complex Electron Configurations of Transition Metals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6417" r="2641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Transition Metal Chemistry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Variable Oxidation States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Transition metals exhibit multiple oxidation states due to the presence of incompletely filled d-orbitals.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Allows for a range of electron transfer reactions.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Coordination Chemistry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Transition metals can form complex coordination compounds.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Ability to accept and donate electron pairs leads to diverse structures and properties.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Ligand Interactions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Interaction between transition metal ions and ligands influences the stability and reactivity of coordination complexes.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Impacts their behavior in chemical reactions.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Spin States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Transition metal complexes can exhibit different spin states (e.g., high spin, low spin).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Arrangement of electrons in the d-orbitals affects their magnetic properties and reactivity.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Variable Oxidation States of Transition Metals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2323" r="2232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Transition Metal Chemistry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Incompletely Filled d Orbitals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Transition metals exhibit variable oxidation states due to the presence of incompletely filled d orbitals.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Wide Range of Reactions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ability of transition metals to change oxidation states allows them to participate in a wide range of chemical reactions.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Common Oxidation States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Common oxidation states of transition metals include +1, +2, +3, +4, +5, +6, and +7.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Stable 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Transition metals can form multiple stable ions with different oxidation states, leading to diverse coordination chemistry.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Colorful Compounds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variability in oxidation states contributes to the colorful compounds often observed in transition metal complexes.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6766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14058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Definition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14058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Coordination compounds are complex molecules composed of a central metal atom or ion bonded to surrounding ligands through coordinate covalent bonds.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Transition Metal Chemistry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02920" y="890092"/>
            <a:ext cx="11161969" cy="889012"/>
          </a:xfrm>
          <a:custGeom>
            <a:avLst/>
            <a:gdLst/>
            <a:ahLst/>
            <a:cxnLst/>
            <a:rect l="l" t="t" r="r" b="b"/>
            <a:pathLst>
              <a:path w="11161969" h="889012">
                <a:moveTo>
                  <a:pt x="0" y="889012"/>
                </a:moveTo>
                <a:lnTo>
                  <a:pt x="0" y="0"/>
                </a:lnTo>
                <a:lnTo>
                  <a:pt x="11161969" y="0"/>
                </a:lnTo>
                <a:lnTo>
                  <a:pt x="11161969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Formation of Coordination Compounds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3023846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Coordination Number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023846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This refers to the total number of bonds formed between the central metal ion and the ligands.</a:t>
            </a:r>
            <a:endParaRPr lang="en-US" sz="1200" dirty="0"/>
          </a:p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It determines the geometry of the coordination complex.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3634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Ligands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316978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233634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938"/>
              </a:spcAft>
              <a:buNone/>
            </a:pPr>
            <a:r>
              <a:rPr lang="en-US" sz="1125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These are molecules or ions that donate electron pairs to the central metal ion, forming coordinate bonds.</a:t>
            </a:r>
            <a:endParaRPr lang="en-US" sz="1125" dirty="0"/>
          </a:p>
          <a:p>
            <a:pPr algn="ctr" marL="0" indent="0">
              <a:lnSpc>
                <a:spcPct val="140000"/>
              </a:lnSpc>
              <a:spcAft>
                <a:spcPts val="938"/>
              </a:spcAft>
              <a:buNone/>
            </a:pPr>
            <a:r>
              <a:rPr lang="en-US" sz="1125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Common ligands include ammonia (NH3), water (H2O), and chloride ions (Cl-).</a:t>
            </a:r>
            <a:endParaRPr lang="en-US" sz="1125" dirty="0"/>
          </a:p>
        </p:txBody>
      </p:sp>
      <p:sp>
        <p:nvSpPr>
          <p:cNvPr id="14" name="Text 12"/>
          <p:cNvSpPr/>
          <p:nvPr/>
        </p:nvSpPr>
        <p:spPr>
          <a:xfrm>
            <a:off x="5736554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946342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0156129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443422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Chelation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443422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969"/>
              </a:spcAft>
              <a:buNone/>
            </a:pPr>
            <a:r>
              <a:rPr lang="en-US" sz="116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Some ligands have the ability to form multiple bonds with a metal ion, creating a ring structure known as a chelate.</a:t>
            </a:r>
            <a:endParaRPr lang="en-US" sz="1163" dirty="0"/>
          </a:p>
          <a:p>
            <a:pPr algn="ctr" marL="0" indent="0">
              <a:lnSpc>
                <a:spcPct val="140000"/>
              </a:lnSpc>
              <a:spcAft>
                <a:spcPts val="969"/>
              </a:spcAft>
              <a:buNone/>
            </a:pPr>
            <a:r>
              <a:rPr lang="en-US" sz="116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This enhances the stability of the coordination complex.</a:t>
            </a:r>
            <a:endParaRPr lang="en-US" sz="1163" dirty="0"/>
          </a:p>
        </p:txBody>
      </p:sp>
      <p:sp>
        <p:nvSpPr>
          <p:cNvPr id="19" name="Text 17"/>
          <p:cNvSpPr/>
          <p:nvPr/>
        </p:nvSpPr>
        <p:spPr>
          <a:xfrm>
            <a:off x="9653209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Isomerism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9653209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938"/>
              </a:spcAft>
              <a:buNone/>
            </a:pPr>
            <a:r>
              <a:rPr lang="en-US" sz="1125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Coordination compounds exhibit different types of isomerism, such as geometric isomerism and optical isomerism.</a:t>
            </a:r>
            <a:endParaRPr lang="en-US" sz="1125" dirty="0"/>
          </a:p>
          <a:p>
            <a:pPr algn="ctr" marL="0" indent="0">
              <a:lnSpc>
                <a:spcPct val="140000"/>
              </a:lnSpc>
              <a:spcAft>
                <a:spcPts val="938"/>
              </a:spcAft>
              <a:buNone/>
            </a:pPr>
            <a:r>
              <a:rPr lang="en-US" sz="1125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These arise from the spatial arrangement of ligands around the central metal ion.</a:t>
            </a:r>
            <a:endParaRPr lang="en-US" sz="1125" dirty="0"/>
          </a:p>
        </p:txBody>
      </p:sp>
      <p:sp>
        <p:nvSpPr>
          <p:cNvPr id="21" name="Text 19"/>
          <p:cNvSpPr/>
          <p:nvPr/>
        </p:nvSpPr>
        <p:spPr>
          <a:xfrm>
            <a:off x="4441166" y="2914166"/>
            <a:ext cx="1295388" cy="0"/>
          </a:xfrm>
          <a:custGeom>
            <a:avLst/>
            <a:gdLst/>
            <a:ahLst/>
            <a:cxnLst/>
            <a:rect l="l" t="t" r="r" b="b"/>
            <a:pathLst>
              <a:path w="1295388" h="0">
                <a:moveTo>
                  <a:pt x="0" y="0"/>
                </a:moveTo>
                <a:lnTo>
                  <a:pt x="1295388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1545578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755366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5965154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8174942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10384729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2231378" y="2914166"/>
            <a:ext cx="1295388" cy="0"/>
          </a:xfrm>
          <a:custGeom>
            <a:avLst/>
            <a:gdLst/>
            <a:ahLst/>
            <a:cxnLst/>
            <a:rect l="l" t="t" r="r" b="b"/>
            <a:pathLst>
              <a:path w="1295388" h="0">
                <a:moveTo>
                  <a:pt x="0" y="0"/>
                </a:moveTo>
                <a:lnTo>
                  <a:pt x="1295388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6650954" y="2914166"/>
            <a:ext cx="1295388" cy="0"/>
          </a:xfrm>
          <a:custGeom>
            <a:avLst/>
            <a:gdLst/>
            <a:ahLst/>
            <a:cxnLst/>
            <a:rect l="l" t="t" r="r" b="b"/>
            <a:pathLst>
              <a:path w="1295388" h="0">
                <a:moveTo>
                  <a:pt x="0" y="0"/>
                </a:moveTo>
                <a:lnTo>
                  <a:pt x="1295388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8860742" y="2914166"/>
            <a:ext cx="1295387" cy="0"/>
          </a:xfrm>
          <a:custGeom>
            <a:avLst/>
            <a:gdLst/>
            <a:ahLst/>
            <a:cxnLst/>
            <a:rect l="l" t="t" r="r" b="b"/>
            <a:pathLst>
              <a:path w="1295387" h="0">
                <a:moveTo>
                  <a:pt x="0" y="0"/>
                </a:moveTo>
                <a:lnTo>
                  <a:pt x="1295387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14347" y="2041299"/>
            <a:ext cx="3549632" cy="4473801"/>
          </a:xfrm>
          <a:custGeom>
            <a:avLst/>
            <a:gdLst/>
            <a:ahLst/>
            <a:cxnLst/>
            <a:rect l="l" t="t" r="r" b="b"/>
            <a:pathLst>
              <a:path w="3549632" h="4473801">
                <a:moveTo>
                  <a:pt x="153628" y="4473801"/>
                </a:moveTo>
                <a:cubicBezTo>
                  <a:pt x="68782" y="4473801"/>
                  <a:pt x="0" y="4405019"/>
                  <a:pt x="0" y="4320173"/>
                </a:cubicBezTo>
                <a:lnTo>
                  <a:pt x="0" y="153628"/>
                </a:lnTo>
                <a:cubicBezTo>
                  <a:pt x="0" y="68782"/>
                  <a:pt x="68782" y="0"/>
                  <a:pt x="153628" y="0"/>
                </a:cubicBezTo>
                <a:lnTo>
                  <a:pt x="3396004" y="0"/>
                </a:lnTo>
                <a:cubicBezTo>
                  <a:pt x="3480850" y="0"/>
                  <a:pt x="3549632" y="68782"/>
                  <a:pt x="3549632" y="153628"/>
                </a:cubicBezTo>
                <a:lnTo>
                  <a:pt x="3549632" y="4320173"/>
                </a:lnTo>
                <a:cubicBezTo>
                  <a:pt x="3549632" y="4405019"/>
                  <a:pt x="3480850" y="4473801"/>
                  <a:pt x="3396004" y="447380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07489" y="2041299"/>
            <a:ext cx="3549632" cy="4473801"/>
          </a:xfrm>
          <a:custGeom>
            <a:avLst/>
            <a:gdLst/>
            <a:ahLst/>
            <a:cxnLst/>
            <a:rect l="l" t="t" r="r" b="b"/>
            <a:pathLst>
              <a:path w="3549632" h="4473801">
                <a:moveTo>
                  <a:pt x="153628" y="4473801"/>
                </a:moveTo>
                <a:cubicBezTo>
                  <a:pt x="68782" y="4473801"/>
                  <a:pt x="0" y="4405019"/>
                  <a:pt x="0" y="4320173"/>
                </a:cubicBezTo>
                <a:lnTo>
                  <a:pt x="0" y="153628"/>
                </a:lnTo>
                <a:cubicBezTo>
                  <a:pt x="0" y="68782"/>
                  <a:pt x="68782" y="0"/>
                  <a:pt x="153628" y="0"/>
                </a:cubicBezTo>
                <a:lnTo>
                  <a:pt x="3396004" y="0"/>
                </a:lnTo>
                <a:cubicBezTo>
                  <a:pt x="3480850" y="0"/>
                  <a:pt x="3549632" y="68782"/>
                  <a:pt x="3549632" y="153628"/>
                </a:cubicBezTo>
                <a:lnTo>
                  <a:pt x="3549632" y="4320173"/>
                </a:lnTo>
                <a:cubicBezTo>
                  <a:pt x="3549632" y="4405019"/>
                  <a:pt x="3480850" y="4473801"/>
                  <a:pt x="3396004" y="447380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" y="4324233"/>
            <a:ext cx="2527287" cy="2526970"/>
          </a:xfrm>
          <a:custGeom>
            <a:avLst/>
            <a:gdLst/>
            <a:ahLst/>
            <a:cxnLst/>
            <a:rect l="l" t="t" r="r" b="b"/>
            <a:pathLst>
              <a:path w="2527287" h="2526970">
                <a:moveTo>
                  <a:pt x="1269790" y="1248158"/>
                </a:moveTo>
                <a:lnTo>
                  <a:pt x="1269790" y="0"/>
                </a:lnTo>
                <a:lnTo>
                  <a:pt x="2518308" y="0"/>
                </a:lnTo>
                <a:lnTo>
                  <a:pt x="1269790" y="1248158"/>
                </a:lnTo>
                <a:moveTo>
                  <a:pt x="0" y="8981"/>
                </a:moveTo>
                <a:lnTo>
                  <a:pt x="1248112" y="1257136"/>
                </a:lnTo>
                <a:lnTo>
                  <a:pt x="1248105" y="1257136"/>
                </a:lnTo>
                <a:lnTo>
                  <a:pt x="0" y="1257136"/>
                </a:lnTo>
                <a:lnTo>
                  <a:pt x="0" y="8981"/>
                </a:lnTo>
                <a:moveTo>
                  <a:pt x="8979" y="2526971"/>
                </a:moveTo>
                <a:lnTo>
                  <a:pt x="1257090" y="1278812"/>
                </a:lnTo>
                <a:lnTo>
                  <a:pt x="1257090" y="2526971"/>
                </a:lnTo>
                <a:lnTo>
                  <a:pt x="8979" y="2526971"/>
                </a:lnTo>
                <a:moveTo>
                  <a:pt x="2527287" y="2517993"/>
                </a:moveTo>
                <a:lnTo>
                  <a:pt x="1278769" y="1269835"/>
                </a:lnTo>
                <a:lnTo>
                  <a:pt x="2527287" y="1269835"/>
                </a:lnTo>
                <a:lnTo>
                  <a:pt x="2527287" y="2517993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3209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Transition Metal Chemistry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527825" y="2633172"/>
            <a:ext cx="3108960" cy="3629354"/>
          </a:xfrm>
          <a:custGeom>
            <a:avLst/>
            <a:gdLst/>
            <a:ahLst/>
            <a:cxnLst/>
            <a:rect l="l" t="t" r="r" b="b"/>
            <a:pathLst>
              <a:path w="3108960" h="3629354">
                <a:moveTo>
                  <a:pt x="0" y="3629354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29354"/>
                </a:lnTo>
                <a:lnTo>
                  <a:pt x="0" y="3629354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Bridges classroom learning with real-world applications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Essential for scientific research and industrial applications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to environmental monitoring and pharmaceutical research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27825" y="2153361"/>
            <a:ext cx="3108960" cy="367749"/>
          </a:xfrm>
          <a:custGeom>
            <a:avLst/>
            <a:gdLst/>
            <a:ahLst/>
            <a:cxnLst/>
            <a:rect l="l" t="t" r="r" b="b"/>
            <a:pathLst>
              <a:path w="3108960" h="367749">
                <a:moveTo>
                  <a:pt x="0" y="367749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7749"/>
                </a:lnTo>
                <a:lnTo>
                  <a:pt x="0" y="36774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18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Importance of Quantifying Transition Metal Ions</a:t>
            </a:r>
            <a:endParaRPr lang="en-US" sz="1318" dirty="0"/>
          </a:p>
        </p:txBody>
      </p:sp>
      <p:sp>
        <p:nvSpPr>
          <p:cNvPr id="10" name="Text 8"/>
          <p:cNvSpPr/>
          <p:nvPr/>
        </p:nvSpPr>
        <p:spPr>
          <a:xfrm>
            <a:off x="711196" y="2632298"/>
            <a:ext cx="3108960" cy="3629354"/>
          </a:xfrm>
          <a:custGeom>
            <a:avLst/>
            <a:gdLst/>
            <a:ahLst/>
            <a:cxnLst/>
            <a:rect l="l" t="t" r="r" b="b"/>
            <a:pathLst>
              <a:path w="3108960" h="3629354">
                <a:moveTo>
                  <a:pt x="0" y="3629354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29354"/>
                </a:lnTo>
                <a:lnTo>
                  <a:pt x="0" y="3629354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Transition metals' unique position in the periodic table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Complex electron configurations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Variable oxidation states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Formation of intricate coordination compounds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11196" y="2153361"/>
            <a:ext cx="3108960" cy="367749"/>
          </a:xfrm>
          <a:custGeom>
            <a:avLst/>
            <a:gdLst/>
            <a:ahLst/>
            <a:cxnLst/>
            <a:rect l="l" t="t" r="r" b="b"/>
            <a:pathLst>
              <a:path w="3108960" h="367749">
                <a:moveTo>
                  <a:pt x="0" y="367749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7749"/>
                </a:lnTo>
                <a:lnTo>
                  <a:pt x="0" y="36774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18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Introduction to Transition Metal Chemistry</a:t>
            </a:r>
            <a:endParaRPr lang="en-US" sz="1318" dirty="0"/>
          </a:p>
        </p:txBody>
      </p:sp>
      <p:sp>
        <p:nvSpPr>
          <p:cNvPr id="12" name="Text 10"/>
          <p:cNvSpPr/>
          <p:nvPr/>
        </p:nvSpPr>
        <p:spPr>
          <a:xfrm>
            <a:off x="8534400" y="0"/>
            <a:ext cx="3657600" cy="6857999"/>
          </a:xfrm>
          <a:custGeom>
            <a:avLst/>
            <a:gdLst/>
            <a:ahLst/>
            <a:cxnLst/>
            <a:rect l="l" t="t" r="r" b="b"/>
            <a:pathLst>
              <a:path w="3657600" h="6857999">
                <a:moveTo>
                  <a:pt x="0" y="6857999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9"/>
                </a:lnTo>
                <a:lnTo>
                  <a:pt x="0" y="6857999"/>
                </a:lnTo>
              </a:path>
            </a:pathLst>
          </a:custGeom>
          <a:blipFill>
            <a:blip r:embed="rId2"/>
            <a:srcRect l="32146" r="3214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02920" y="890092"/>
            <a:ext cx="7354201" cy="889012"/>
          </a:xfrm>
          <a:custGeom>
            <a:avLst/>
            <a:gdLst/>
            <a:ahLst/>
            <a:cxnLst/>
            <a:rect l="l" t="t" r="r" b="b"/>
            <a:pathLst>
              <a:path w="7354201" h="889012">
                <a:moveTo>
                  <a:pt x="0" y="889012"/>
                </a:moveTo>
                <a:lnTo>
                  <a:pt x="0" y="0"/>
                </a:lnTo>
                <a:lnTo>
                  <a:pt x="7354201" y="0"/>
                </a:lnTo>
                <a:lnTo>
                  <a:pt x="735420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Analytical Techniques for Transition Metal Ions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Real-World Applications of Transition Metal Analysis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5408" r="254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Transition Metal Chemistry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100000"/>
              </a:lnSpc>
              <a:spcBef>
                <a:spcPts val="2201"/>
              </a:spcBef>
              <a:buNone/>
            </a:pPr>
            <a:r>
              <a:rPr lang="en-US" sz="165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Inductively Coupled Plasma Mass Spectrometry (ICP-MS)</a:t>
            </a:r>
            <a:endParaRPr lang="en-US" sz="1651" dirty="0"/>
          </a:p>
          <a:p>
            <a:pPr algn="l" marL="0" indent="0">
              <a:lnSpc>
                <a:spcPct val="100000"/>
              </a:lnSpc>
              <a:spcBef>
                <a:spcPts val="917"/>
              </a:spcBef>
              <a:buNone/>
            </a:pPr>
            <a:r>
              <a:rPr lang="en-US" sz="1284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Ultra-sensitive detection of trace transition metal ions</a:t>
            </a:r>
            <a:endParaRPr lang="en-US" sz="1651" dirty="0"/>
          </a:p>
          <a:p>
            <a:pPr algn="l" marL="0" indent="0">
              <a:lnSpc>
                <a:spcPct val="100000"/>
              </a:lnSpc>
              <a:spcBef>
                <a:spcPts val="917"/>
              </a:spcBef>
              <a:buNone/>
            </a:pPr>
            <a:r>
              <a:rPr lang="en-US" sz="1284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Used in environmental samples</a:t>
            </a:r>
            <a:endParaRPr lang="en-US" sz="1651" dirty="0"/>
          </a:p>
          <a:p>
            <a:pPr algn="l" marL="0" indent="0">
              <a:lnSpc>
                <a:spcPct val="100000"/>
              </a:lnSpc>
              <a:spcBef>
                <a:spcPts val="2201"/>
              </a:spcBef>
              <a:buNone/>
            </a:pPr>
            <a:r>
              <a:rPr lang="en-US" sz="165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X-ray Absorption Spectroscopy (XAS)</a:t>
            </a:r>
            <a:endParaRPr lang="en-US" sz="1651" dirty="0"/>
          </a:p>
          <a:p>
            <a:pPr algn="l" marL="0" indent="0">
              <a:lnSpc>
                <a:spcPct val="100000"/>
              </a:lnSpc>
              <a:spcBef>
                <a:spcPts val="917"/>
              </a:spcBef>
              <a:buNone/>
            </a:pPr>
            <a:r>
              <a:rPr lang="en-US" sz="1284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Determines oxidation states</a:t>
            </a:r>
            <a:endParaRPr lang="en-US" sz="1651" dirty="0"/>
          </a:p>
          <a:p>
            <a:pPr algn="l" marL="0" indent="0">
              <a:lnSpc>
                <a:spcPct val="100000"/>
              </a:lnSpc>
              <a:spcBef>
                <a:spcPts val="917"/>
              </a:spcBef>
              <a:buNone/>
            </a:pPr>
            <a:r>
              <a:rPr lang="en-US" sz="1284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Analyzes coordination environments</a:t>
            </a:r>
            <a:endParaRPr lang="en-US" sz="1651" dirty="0"/>
          </a:p>
          <a:p>
            <a:pPr algn="l" marL="0" indent="0">
              <a:lnSpc>
                <a:spcPct val="100000"/>
              </a:lnSpc>
              <a:spcBef>
                <a:spcPts val="917"/>
              </a:spcBef>
              <a:buNone/>
            </a:pPr>
            <a:r>
              <a:rPr lang="en-US" sz="1284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Used in catalytic reactions</a:t>
            </a:r>
            <a:endParaRPr lang="en-US" sz="1651" dirty="0"/>
          </a:p>
          <a:p>
            <a:pPr algn="l" marL="0" indent="0">
              <a:lnSpc>
                <a:spcPct val="100000"/>
              </a:lnSpc>
              <a:spcBef>
                <a:spcPts val="2201"/>
              </a:spcBef>
              <a:buNone/>
            </a:pPr>
            <a:r>
              <a:rPr lang="en-US" sz="165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Atomic Absorption Spectroscopy (AAS)</a:t>
            </a:r>
            <a:endParaRPr lang="en-US" sz="1651" dirty="0"/>
          </a:p>
          <a:p>
            <a:pPr algn="l" marL="0" indent="0">
              <a:lnSpc>
                <a:spcPct val="100000"/>
              </a:lnSpc>
              <a:spcBef>
                <a:spcPts val="917"/>
              </a:spcBef>
              <a:buNone/>
            </a:pPr>
            <a:r>
              <a:rPr lang="en-US" sz="1284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Quantifies metal ions in biological samples</a:t>
            </a:r>
            <a:endParaRPr lang="en-US" sz="1651" dirty="0"/>
          </a:p>
          <a:p>
            <a:pPr algn="l" marL="0" indent="0">
              <a:lnSpc>
                <a:spcPct val="100000"/>
              </a:lnSpc>
              <a:spcBef>
                <a:spcPts val="917"/>
              </a:spcBef>
              <a:buNone/>
            </a:pPr>
            <a:r>
              <a:rPr lang="en-US" sz="1284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Aids in medical diagnostics</a:t>
            </a:r>
            <a:endParaRPr lang="en-US" sz="1651" dirty="0"/>
          </a:p>
          <a:p>
            <a:pPr algn="l" marL="0" indent="0">
              <a:lnSpc>
                <a:spcPct val="100000"/>
              </a:lnSpc>
              <a:spcBef>
                <a:spcPts val="917"/>
              </a:spcBef>
              <a:buNone/>
            </a:pPr>
            <a:r>
              <a:rPr lang="en-US" sz="1284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Supports pharmaceutical research</a:t>
            </a:r>
            <a:endParaRPr lang="en-US" sz="1651" dirty="0"/>
          </a:p>
          <a:p>
            <a:pPr algn="l" marL="0" indent="0">
              <a:lnSpc>
                <a:spcPct val="100000"/>
              </a:lnSpc>
              <a:spcBef>
                <a:spcPts val="2201"/>
              </a:spcBef>
              <a:buNone/>
            </a:pPr>
            <a:r>
              <a:rPr lang="en-US" sz="165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High-Performance Liquid Chromatography (HPLC)</a:t>
            </a:r>
            <a:endParaRPr lang="en-US" sz="1651" dirty="0"/>
          </a:p>
          <a:p>
            <a:pPr algn="l" marL="0" indent="0">
              <a:lnSpc>
                <a:spcPct val="100000"/>
              </a:lnSpc>
              <a:spcBef>
                <a:spcPts val="917"/>
              </a:spcBef>
              <a:buNone/>
            </a:pPr>
            <a:r>
              <a:rPr lang="en-US" sz="1284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Separation and quantification of transition metal complexes</a:t>
            </a:r>
            <a:endParaRPr lang="en-US" sz="1651" dirty="0"/>
          </a:p>
          <a:p>
            <a:pPr algn="l" marL="0" indent="0">
              <a:lnSpc>
                <a:spcPct val="100000"/>
              </a:lnSpc>
              <a:spcBef>
                <a:spcPts val="917"/>
              </a:spcBef>
              <a:buNone/>
            </a:pPr>
            <a:r>
              <a:rPr lang="en-US" sz="1284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Coupled with UV-Vis detection</a:t>
            </a:r>
            <a:endParaRPr lang="en-US" sz="1651" dirty="0"/>
          </a:p>
          <a:p>
            <a:pPr algn="l" marL="0" indent="0">
              <a:lnSpc>
                <a:spcPct val="100000"/>
              </a:lnSpc>
              <a:spcBef>
                <a:spcPts val="917"/>
              </a:spcBef>
              <a:buNone/>
            </a:pPr>
            <a:r>
              <a:rPr lang="en-US" sz="1284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Used in complex mixtures</a:t>
            </a:r>
            <a:endParaRPr lang="en-US" sz="1651" dirty="0"/>
          </a:p>
          <a:p>
            <a:pPr algn="l" marL="0" indent="0">
              <a:lnSpc>
                <a:spcPct val="100000"/>
              </a:lnSpc>
              <a:spcBef>
                <a:spcPts val="2201"/>
              </a:spcBef>
              <a:buNone/>
            </a:pPr>
            <a:r>
              <a:rPr lang="en-US" sz="165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Electrochemical Methods</a:t>
            </a:r>
            <a:endParaRPr lang="en-US" sz="1651" dirty="0"/>
          </a:p>
          <a:p>
            <a:pPr algn="l" marL="0" indent="0">
              <a:lnSpc>
                <a:spcPct val="100000"/>
              </a:lnSpc>
              <a:spcBef>
                <a:spcPts val="917"/>
              </a:spcBef>
              <a:buNone/>
            </a:pPr>
            <a:r>
              <a:rPr lang="en-US" sz="1284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Studies redox properties of transition metal ions</a:t>
            </a:r>
            <a:endParaRPr lang="en-US" sz="1651" dirty="0"/>
          </a:p>
          <a:p>
            <a:pPr algn="l" marL="0" indent="0">
              <a:lnSpc>
                <a:spcPct val="100000"/>
              </a:lnSpc>
              <a:spcBef>
                <a:spcPts val="917"/>
              </a:spcBef>
              <a:buNone/>
            </a:pPr>
            <a:r>
              <a:rPr lang="en-US" sz="1284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Crucial for designing energy storage devices</a:t>
            </a:r>
            <a:endParaRPr lang="en-US" sz="1651" dirty="0"/>
          </a:p>
          <a:p>
            <a:pPr algn="l" marL="0" indent="0">
              <a:lnSpc>
                <a:spcPct val="100000"/>
              </a:lnSpc>
              <a:spcBef>
                <a:spcPts val="917"/>
              </a:spcBef>
              <a:buNone/>
            </a:pPr>
            <a:r>
              <a:rPr lang="en-US" sz="1284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Used in electrochemical sensors</a:t>
            </a:r>
            <a:endParaRPr lang="en-US" sz="165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4338253"/>
            <a:ext cx="2520063" cy="2519747"/>
          </a:xfrm>
          <a:custGeom>
            <a:avLst/>
            <a:gdLst/>
            <a:ahLst/>
            <a:cxnLst/>
            <a:rect l="l" t="t" r="r" b="b"/>
            <a:pathLst>
              <a:path w="2520063" h="2519747">
                <a:moveTo>
                  <a:pt x="1249828" y="1270040"/>
                </a:moveTo>
                <a:lnTo>
                  <a:pt x="0" y="1270040"/>
                </a:lnTo>
                <a:lnTo>
                  <a:pt x="0" y="2519710"/>
                </a:lnTo>
                <a:cubicBezTo>
                  <a:pt x="330566" y="2517037"/>
                  <a:pt x="647007" y="2384593"/>
                  <a:pt x="880914" y="2150709"/>
                </a:cubicBezTo>
                <a:cubicBezTo>
                  <a:pt x="1114828" y="1916830"/>
                  <a:pt x="1247238" y="1600476"/>
                  <a:pt x="1249828" y="1270040"/>
                </a:cubicBezTo>
                <a:lnTo>
                  <a:pt x="1249828" y="1270040"/>
                </a:lnTo>
                <a:moveTo>
                  <a:pt x="1249828" y="1270040"/>
                </a:moveTo>
                <a:lnTo>
                  <a:pt x="1249867" y="1270040"/>
                </a:lnTo>
                <a:lnTo>
                  <a:pt x="1249867" y="1418890"/>
                </a:lnTo>
                <a:moveTo>
                  <a:pt x="2047651" y="95881"/>
                </a:moveTo>
                <a:cubicBezTo>
                  <a:pt x="2197517" y="33830"/>
                  <a:pt x="2357923" y="1298"/>
                  <a:pt x="2520063" y="38"/>
                </a:cubicBezTo>
                <a:lnTo>
                  <a:pt x="2520063" y="1250123"/>
                </a:lnTo>
                <a:lnTo>
                  <a:pt x="1269825" y="1250123"/>
                </a:lnTo>
                <a:cubicBezTo>
                  <a:pt x="1271044" y="1088041"/>
                  <a:pt x="1303543" y="927686"/>
                  <a:pt x="1365582" y="777865"/>
                </a:cubicBezTo>
                <a:cubicBezTo>
                  <a:pt x="1428885" y="624977"/>
                  <a:pt x="1521709" y="486058"/>
                  <a:pt x="1638739" y="369040"/>
                </a:cubicBezTo>
                <a:cubicBezTo>
                  <a:pt x="1755775" y="252023"/>
                  <a:pt x="1894725" y="159202"/>
                  <a:pt x="2047651" y="95881"/>
                </a:cubicBezTo>
                <a:lnTo>
                  <a:pt x="2047651" y="95881"/>
                </a:lnTo>
                <a:moveTo>
                  <a:pt x="1249867" y="0"/>
                </a:moveTo>
                <a:lnTo>
                  <a:pt x="1249867" y="1250078"/>
                </a:lnTo>
                <a:cubicBezTo>
                  <a:pt x="919249" y="1247361"/>
                  <a:pt x="602768" y="1114847"/>
                  <a:pt x="368855" y="880887"/>
                </a:cubicBezTo>
                <a:cubicBezTo>
                  <a:pt x="134942" y="646926"/>
                  <a:pt x="2561" y="330496"/>
                  <a:pt x="37" y="0"/>
                </a:cubicBezTo>
                <a:lnTo>
                  <a:pt x="1249867" y="0"/>
                </a:lnTo>
                <a:moveTo>
                  <a:pt x="1269786" y="2519748"/>
                </a:moveTo>
                <a:lnTo>
                  <a:pt x="1269786" y="1270078"/>
                </a:lnTo>
                <a:cubicBezTo>
                  <a:pt x="1431895" y="1271335"/>
                  <a:pt x="1592269" y="1303856"/>
                  <a:pt x="1742110" y="1365881"/>
                </a:cubicBezTo>
                <a:cubicBezTo>
                  <a:pt x="1895011" y="1429176"/>
                  <a:pt x="2033941" y="1521963"/>
                  <a:pt x="2150971" y="1638940"/>
                </a:cubicBezTo>
                <a:cubicBezTo>
                  <a:pt x="2267995" y="1755911"/>
                  <a:pt x="2360825" y="1894786"/>
                  <a:pt x="2424153" y="2047623"/>
                </a:cubicBezTo>
                <a:cubicBezTo>
                  <a:pt x="2486218" y="2197394"/>
                  <a:pt x="2518755" y="2357704"/>
                  <a:pt x="2520025" y="2519748"/>
                </a:cubicBezTo>
                <a:lnTo>
                  <a:pt x="1269786" y="2519748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22474" y="1955244"/>
            <a:ext cx="2641586" cy="4554886"/>
          </a:xfrm>
          <a:custGeom>
            <a:avLst/>
            <a:gdLst/>
            <a:ahLst/>
            <a:cxnLst/>
            <a:rect l="l" t="t" r="r" b="b"/>
            <a:pathLst>
              <a:path w="2641586" h="4554886">
                <a:moveTo>
                  <a:pt x="139344" y="4554886"/>
                </a:moveTo>
                <a:cubicBezTo>
                  <a:pt x="62386" y="4554886"/>
                  <a:pt x="0" y="4492500"/>
                  <a:pt x="0" y="4415542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4415542"/>
                </a:lnTo>
                <a:cubicBezTo>
                  <a:pt x="2641586" y="4492500"/>
                  <a:pt x="2579200" y="4554886"/>
                  <a:pt x="2502242" y="4554886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141853" y="1955244"/>
            <a:ext cx="2641586" cy="4554886"/>
          </a:xfrm>
          <a:custGeom>
            <a:avLst/>
            <a:gdLst/>
            <a:ahLst/>
            <a:cxnLst/>
            <a:rect l="l" t="t" r="r" b="b"/>
            <a:pathLst>
              <a:path w="2641586" h="4554886">
                <a:moveTo>
                  <a:pt x="139344" y="4554886"/>
                </a:moveTo>
                <a:cubicBezTo>
                  <a:pt x="62386" y="4554886"/>
                  <a:pt x="0" y="4492500"/>
                  <a:pt x="0" y="4415542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4415542"/>
                </a:lnTo>
                <a:cubicBezTo>
                  <a:pt x="2641586" y="4492500"/>
                  <a:pt x="2579200" y="4554886"/>
                  <a:pt x="2502242" y="4554886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2034" y="1955244"/>
            <a:ext cx="2641586" cy="4554886"/>
          </a:xfrm>
          <a:custGeom>
            <a:avLst/>
            <a:gdLst/>
            <a:ahLst/>
            <a:cxnLst/>
            <a:rect l="l" t="t" r="r" b="b"/>
            <a:pathLst>
              <a:path w="2641586" h="4554886">
                <a:moveTo>
                  <a:pt x="139344" y="4554886"/>
                </a:moveTo>
                <a:cubicBezTo>
                  <a:pt x="62386" y="4554886"/>
                  <a:pt x="0" y="4492500"/>
                  <a:pt x="0" y="4415542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4415542"/>
                </a:lnTo>
                <a:cubicBezTo>
                  <a:pt x="2641586" y="4492500"/>
                  <a:pt x="2579200" y="4554886"/>
                  <a:pt x="2502242" y="4554886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319646" y="2612004"/>
            <a:ext cx="2286000" cy="3616041"/>
          </a:xfrm>
          <a:custGeom>
            <a:avLst/>
            <a:gdLst/>
            <a:ahLst/>
            <a:cxnLst/>
            <a:rect l="l" t="t" r="r" b="b"/>
            <a:pathLst>
              <a:path w="2286000" h="3616041">
                <a:moveTo>
                  <a:pt x="0" y="3616041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616041"/>
                </a:lnTo>
                <a:lnTo>
                  <a:pt x="0" y="361604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Monitoring transition metal ions in water, soil, and air is essential for assessing pollution levels, understanding environmental impact, and ensuring regulatory compliance.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9646" y="2120980"/>
            <a:ext cx="2286000" cy="347155"/>
          </a:xfrm>
          <a:custGeom>
            <a:avLst/>
            <a:gdLst/>
            <a:ahLst/>
            <a:cxnLst/>
            <a:rect l="l" t="t" r="r" b="b"/>
            <a:pathLst>
              <a:path w="2286000" h="347155">
                <a:moveTo>
                  <a:pt x="0" y="347155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47155"/>
                </a:lnTo>
                <a:lnTo>
                  <a:pt x="0" y="347155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Importance of Monitoring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00267" y="2612004"/>
            <a:ext cx="2286000" cy="3616041"/>
          </a:xfrm>
          <a:custGeom>
            <a:avLst/>
            <a:gdLst/>
            <a:ahLst/>
            <a:cxnLst/>
            <a:rect l="l" t="t" r="r" b="b"/>
            <a:pathLst>
              <a:path w="2286000" h="3616041">
                <a:moveTo>
                  <a:pt x="0" y="3616041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616041"/>
                </a:lnTo>
                <a:lnTo>
                  <a:pt x="0" y="361604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analytical techniques like atomic absorption spectroscopy and inductively coupled plasma mass spectrometry are employed to quantify transition metal ions in environmental samples.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0267" y="2120980"/>
            <a:ext cx="2286000" cy="347155"/>
          </a:xfrm>
          <a:custGeom>
            <a:avLst/>
            <a:gdLst/>
            <a:ahLst/>
            <a:cxnLst/>
            <a:rect l="l" t="t" r="r" b="b"/>
            <a:pathLst>
              <a:path w="2286000" h="347155">
                <a:moveTo>
                  <a:pt x="0" y="347155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47155"/>
                </a:lnTo>
                <a:lnTo>
                  <a:pt x="0" y="347155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Analytical Techniques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80888" y="2612004"/>
            <a:ext cx="2283878" cy="3616041"/>
          </a:xfrm>
          <a:custGeom>
            <a:avLst/>
            <a:gdLst/>
            <a:ahLst/>
            <a:cxnLst/>
            <a:rect l="l" t="t" r="r" b="b"/>
            <a:pathLst>
              <a:path w="2283878" h="3616041">
                <a:moveTo>
                  <a:pt x="0" y="3616041"/>
                </a:moveTo>
                <a:lnTo>
                  <a:pt x="0" y="0"/>
                </a:lnTo>
                <a:lnTo>
                  <a:pt x="2283878" y="0"/>
                </a:lnTo>
                <a:lnTo>
                  <a:pt x="2283878" y="3616041"/>
                </a:lnTo>
                <a:lnTo>
                  <a:pt x="0" y="361604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Transition metal ions such as copper, iron, and zinc play a crucial role in environmental monitoring due to their sensitivity to various pollutants.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80888" y="2120980"/>
            <a:ext cx="2283878" cy="347155"/>
          </a:xfrm>
          <a:custGeom>
            <a:avLst/>
            <a:gdLst/>
            <a:ahLst/>
            <a:cxnLst/>
            <a:rect l="l" t="t" r="r" b="b"/>
            <a:pathLst>
              <a:path w="2283878" h="347155">
                <a:moveTo>
                  <a:pt x="0" y="347155"/>
                </a:moveTo>
                <a:lnTo>
                  <a:pt x="0" y="0"/>
                </a:lnTo>
                <a:lnTo>
                  <a:pt x="2283878" y="0"/>
                </a:lnTo>
                <a:lnTo>
                  <a:pt x="2283878" y="347155"/>
                </a:lnTo>
                <a:lnTo>
                  <a:pt x="0" y="347155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93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Utilizing Transition Metal Ions</a:t>
            </a:r>
            <a:endParaRPr lang="en-US" sz="1293" dirty="0"/>
          </a:p>
        </p:txBody>
      </p:sp>
      <p:sp>
        <p:nvSpPr>
          <p:cNvPr id="14" name="Text 12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Transition Metal Chemistry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8991600" y="0"/>
            <a:ext cx="3200400" cy="6858000"/>
          </a:xfrm>
          <a:custGeom>
            <a:avLst/>
            <a:gdLst/>
            <a:ahLst/>
            <a:cxnLst/>
            <a:rect l="l" t="t" r="r" b="b"/>
            <a:pathLst>
              <a:path w="3200400" h="6858000">
                <a:moveTo>
                  <a:pt x="0" y="68580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4414" r="3441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02921" y="890092"/>
            <a:ext cx="7898130" cy="889012"/>
          </a:xfrm>
          <a:custGeom>
            <a:avLst/>
            <a:gdLst/>
            <a:ahLst/>
            <a:cxnLst/>
            <a:rect l="l" t="t" r="r" b="b"/>
            <a:pathLst>
              <a:path w="7898130" h="889012">
                <a:moveTo>
                  <a:pt x="0" y="889012"/>
                </a:moveTo>
                <a:lnTo>
                  <a:pt x="0" y="0"/>
                </a:lnTo>
                <a:lnTo>
                  <a:pt x="7898130" y="0"/>
                </a:lnTo>
                <a:lnTo>
                  <a:pt x="7898130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Environmental Monitoring with Transition Metal Ions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14347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07489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" y="4324233"/>
            <a:ext cx="2527287" cy="2526970"/>
          </a:xfrm>
          <a:custGeom>
            <a:avLst/>
            <a:gdLst/>
            <a:ahLst/>
            <a:cxnLst/>
            <a:rect l="l" t="t" r="r" b="b"/>
            <a:pathLst>
              <a:path w="2527287" h="2526970">
                <a:moveTo>
                  <a:pt x="1269790" y="1248158"/>
                </a:moveTo>
                <a:lnTo>
                  <a:pt x="1269790" y="0"/>
                </a:lnTo>
                <a:lnTo>
                  <a:pt x="2518308" y="0"/>
                </a:lnTo>
                <a:lnTo>
                  <a:pt x="1269790" y="1248158"/>
                </a:lnTo>
                <a:moveTo>
                  <a:pt x="0" y="8981"/>
                </a:moveTo>
                <a:lnTo>
                  <a:pt x="1248112" y="1257136"/>
                </a:lnTo>
                <a:lnTo>
                  <a:pt x="1248105" y="1257136"/>
                </a:lnTo>
                <a:lnTo>
                  <a:pt x="0" y="1257136"/>
                </a:lnTo>
                <a:lnTo>
                  <a:pt x="0" y="8981"/>
                </a:lnTo>
                <a:moveTo>
                  <a:pt x="8979" y="2526971"/>
                </a:moveTo>
                <a:lnTo>
                  <a:pt x="1257090" y="1278812"/>
                </a:lnTo>
                <a:lnTo>
                  <a:pt x="1257090" y="2526971"/>
                </a:lnTo>
                <a:lnTo>
                  <a:pt x="8979" y="2526971"/>
                </a:lnTo>
                <a:moveTo>
                  <a:pt x="2527287" y="2517993"/>
                </a:moveTo>
                <a:lnTo>
                  <a:pt x="1278769" y="1269835"/>
                </a:lnTo>
                <a:lnTo>
                  <a:pt x="2527287" y="1269835"/>
                </a:lnTo>
                <a:lnTo>
                  <a:pt x="2527287" y="2517993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3209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Transition Metal Chemistry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541520" y="269942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Transition metal complexes are integrated into drug molecules to enhance their efficacy, stability, and targeting capabilities.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41520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Drug Development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24891" y="2698554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Transition metals such as platinum, palladium, and ruthenium play a crucial role in pharmaceutical research as catalysts for various reactions.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24891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29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Utilization of Transition Metal Catalysts</a:t>
            </a:r>
            <a:endParaRPr lang="en-US" sz="1329" dirty="0"/>
          </a:p>
        </p:txBody>
      </p:sp>
      <p:sp>
        <p:nvSpPr>
          <p:cNvPr id="12" name="Text 10"/>
          <p:cNvSpPr/>
          <p:nvPr/>
        </p:nvSpPr>
        <p:spPr>
          <a:xfrm>
            <a:off x="8534400" y="0"/>
            <a:ext cx="3657600" cy="6857999"/>
          </a:xfrm>
          <a:custGeom>
            <a:avLst/>
            <a:gdLst/>
            <a:ahLst/>
            <a:cxnLst/>
            <a:rect l="l" t="t" r="r" b="b"/>
            <a:pathLst>
              <a:path w="3657600" h="6857999">
                <a:moveTo>
                  <a:pt x="0" y="6857999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9"/>
                </a:lnTo>
                <a:lnTo>
                  <a:pt x="0" y="6857999"/>
                </a:lnTo>
              </a:path>
            </a:pathLst>
          </a:custGeom>
          <a:blipFill>
            <a:blip r:embed="rId2"/>
            <a:srcRect l="35000" r="350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02920" y="890092"/>
            <a:ext cx="7354201" cy="889012"/>
          </a:xfrm>
          <a:custGeom>
            <a:avLst/>
            <a:gdLst/>
            <a:ahLst/>
            <a:cxnLst/>
            <a:rect l="l" t="t" r="r" b="b"/>
            <a:pathLst>
              <a:path w="7354201" h="889012">
                <a:moveTo>
                  <a:pt x="0" y="889012"/>
                </a:moveTo>
                <a:lnTo>
                  <a:pt x="0" y="0"/>
                </a:lnTo>
                <a:lnTo>
                  <a:pt x="7354201" y="0"/>
                </a:lnTo>
                <a:lnTo>
                  <a:pt x="735420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Pharmaceutical Research and Transition Metals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514347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307489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541520" y="5041122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Transition metal complexes are utilized as contrast agents in magnetic resonance imaging (MRI) for enhanced visualization of tissues and organs.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541520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MRI Contrast Agents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24891" y="504024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Investigating the interactions between transition metal ions and biological systems is essential for understanding drug metabolism and toxicity.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24891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Bioinorganic Chemistry Studies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14058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Transition Metals in Chemistry</a:t>
            </a:r>
            <a:endParaRPr lang="en-US" sz="1336" dirty="0"/>
          </a:p>
        </p:txBody>
      </p:sp>
      <p:sp>
        <p:nvSpPr>
          <p:cNvPr id="5" name="Text 3"/>
          <p:cNvSpPr/>
          <p:nvPr/>
        </p:nvSpPr>
        <p:spPr>
          <a:xfrm>
            <a:off x="814058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Crucial role due to complex electron configurations</a:t>
            </a:r>
            <a:endParaRPr lang="en-US" sz="1200" dirty="0"/>
          </a:p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Variable oxidation states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Transition Metal Chemistry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02920" y="890092"/>
            <a:ext cx="11161969" cy="889012"/>
          </a:xfrm>
          <a:custGeom>
            <a:avLst/>
            <a:gdLst/>
            <a:ahLst/>
            <a:cxnLst/>
            <a:rect l="l" t="t" r="r" b="b"/>
            <a:pathLst>
              <a:path w="11161969" h="889012">
                <a:moveTo>
                  <a:pt x="0" y="889012"/>
                </a:moveTo>
                <a:lnTo>
                  <a:pt x="0" y="0"/>
                </a:lnTo>
                <a:lnTo>
                  <a:pt x="11161969" y="0"/>
                </a:lnTo>
                <a:lnTo>
                  <a:pt x="11161969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Cutting-Edge Scientific Investigation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3669002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3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Importance of Quantification</a:t>
            </a:r>
            <a:endParaRPr lang="en-US" sz="1430" dirty="0"/>
          </a:p>
        </p:txBody>
      </p:sp>
      <p:sp>
        <p:nvSpPr>
          <p:cNvPr id="9" name="Text 7"/>
          <p:cNvSpPr/>
          <p:nvPr/>
        </p:nvSpPr>
        <p:spPr>
          <a:xfrm>
            <a:off x="3669002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Essential for scientific research</a:t>
            </a:r>
            <a:endParaRPr lang="en-US" sz="1200" dirty="0"/>
          </a:p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Vital for industrial applications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3946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Lesson Focus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352076" y="2456966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523946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analytical techniques</a:t>
            </a:r>
            <a:endParaRPr lang="en-US" sz="1200" dirty="0"/>
          </a:p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Accurate measurement of transition metal ions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207020" y="2456966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061964" y="2417263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916908" y="2449367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9378889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Real-World Applications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378889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Environmental monitoring</a:t>
            </a:r>
            <a:endParaRPr lang="en-US" sz="1200" dirty="0"/>
          </a:p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Pharmaceutical research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2836126" y="3061948"/>
            <a:ext cx="1096809" cy="0"/>
          </a:xfrm>
          <a:custGeom>
            <a:avLst/>
            <a:gdLst/>
            <a:ahLst/>
            <a:cxnLst/>
            <a:rect l="l" t="t" r="r" b="b"/>
            <a:pathLst>
              <a:path w="1096809" h="0">
                <a:moveTo>
                  <a:pt x="0" y="0"/>
                </a:moveTo>
                <a:lnTo>
                  <a:pt x="1096809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611618" y="278762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537682" y="278762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92626" y="274792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10247570" y="278002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691069" y="3061948"/>
            <a:ext cx="1096809" cy="0"/>
          </a:xfrm>
          <a:custGeom>
            <a:avLst/>
            <a:gdLst/>
            <a:ahLst/>
            <a:cxnLst/>
            <a:rect l="l" t="t" r="r" b="b"/>
            <a:pathLst>
              <a:path w="1096809" h="0">
                <a:moveTo>
                  <a:pt x="0" y="0"/>
                </a:moveTo>
                <a:lnTo>
                  <a:pt x="1096809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8546013" y="3061948"/>
            <a:ext cx="1096809" cy="0"/>
          </a:xfrm>
          <a:custGeom>
            <a:avLst/>
            <a:gdLst/>
            <a:ahLst/>
            <a:cxnLst/>
            <a:rect l="l" t="t" r="r" b="b"/>
            <a:pathLst>
              <a:path w="1096809" h="0">
                <a:moveTo>
                  <a:pt x="0" y="0"/>
                </a:moveTo>
                <a:lnTo>
                  <a:pt x="1096809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4338253"/>
            <a:ext cx="2520063" cy="2519747"/>
          </a:xfrm>
          <a:custGeom>
            <a:avLst/>
            <a:gdLst/>
            <a:ahLst/>
            <a:cxnLst/>
            <a:rect l="l" t="t" r="r" b="b"/>
            <a:pathLst>
              <a:path w="2520063" h="2519747">
                <a:moveTo>
                  <a:pt x="1249828" y="1270040"/>
                </a:moveTo>
                <a:lnTo>
                  <a:pt x="0" y="1270040"/>
                </a:lnTo>
                <a:lnTo>
                  <a:pt x="0" y="2519710"/>
                </a:lnTo>
                <a:cubicBezTo>
                  <a:pt x="330566" y="2517037"/>
                  <a:pt x="647007" y="2384593"/>
                  <a:pt x="880914" y="2150709"/>
                </a:cubicBezTo>
                <a:cubicBezTo>
                  <a:pt x="1114828" y="1916830"/>
                  <a:pt x="1247238" y="1600476"/>
                  <a:pt x="1249828" y="1270040"/>
                </a:cubicBezTo>
                <a:lnTo>
                  <a:pt x="1249828" y="1270040"/>
                </a:lnTo>
                <a:moveTo>
                  <a:pt x="1249828" y="1270040"/>
                </a:moveTo>
                <a:lnTo>
                  <a:pt x="1249867" y="1270040"/>
                </a:lnTo>
                <a:lnTo>
                  <a:pt x="1249867" y="1418890"/>
                </a:lnTo>
                <a:moveTo>
                  <a:pt x="2047651" y="95881"/>
                </a:moveTo>
                <a:cubicBezTo>
                  <a:pt x="2197517" y="33830"/>
                  <a:pt x="2357923" y="1298"/>
                  <a:pt x="2520063" y="38"/>
                </a:cubicBezTo>
                <a:lnTo>
                  <a:pt x="2520063" y="1250123"/>
                </a:lnTo>
                <a:lnTo>
                  <a:pt x="1269825" y="1250123"/>
                </a:lnTo>
                <a:cubicBezTo>
                  <a:pt x="1271044" y="1088041"/>
                  <a:pt x="1303543" y="927686"/>
                  <a:pt x="1365582" y="777865"/>
                </a:cubicBezTo>
                <a:cubicBezTo>
                  <a:pt x="1428885" y="624977"/>
                  <a:pt x="1521709" y="486058"/>
                  <a:pt x="1638739" y="369040"/>
                </a:cubicBezTo>
                <a:cubicBezTo>
                  <a:pt x="1755775" y="252023"/>
                  <a:pt x="1894725" y="159202"/>
                  <a:pt x="2047651" y="95881"/>
                </a:cubicBezTo>
                <a:lnTo>
                  <a:pt x="2047651" y="95881"/>
                </a:lnTo>
                <a:moveTo>
                  <a:pt x="1249867" y="0"/>
                </a:moveTo>
                <a:lnTo>
                  <a:pt x="1249867" y="1250078"/>
                </a:lnTo>
                <a:cubicBezTo>
                  <a:pt x="919249" y="1247361"/>
                  <a:pt x="602768" y="1114847"/>
                  <a:pt x="368855" y="880887"/>
                </a:cubicBezTo>
                <a:cubicBezTo>
                  <a:pt x="134942" y="646926"/>
                  <a:pt x="2561" y="330496"/>
                  <a:pt x="37" y="0"/>
                </a:cubicBezTo>
                <a:lnTo>
                  <a:pt x="1249867" y="0"/>
                </a:lnTo>
                <a:moveTo>
                  <a:pt x="1269786" y="2519748"/>
                </a:moveTo>
                <a:lnTo>
                  <a:pt x="1269786" y="1270078"/>
                </a:lnTo>
                <a:cubicBezTo>
                  <a:pt x="1431895" y="1271335"/>
                  <a:pt x="1592269" y="1303856"/>
                  <a:pt x="1742110" y="1365881"/>
                </a:cubicBezTo>
                <a:cubicBezTo>
                  <a:pt x="1895011" y="1429176"/>
                  <a:pt x="2033941" y="1521963"/>
                  <a:pt x="2150971" y="1638940"/>
                </a:cubicBezTo>
                <a:cubicBezTo>
                  <a:pt x="2267995" y="1755911"/>
                  <a:pt x="2360825" y="1894786"/>
                  <a:pt x="2424153" y="2047623"/>
                </a:cubicBezTo>
                <a:cubicBezTo>
                  <a:pt x="2486218" y="2197394"/>
                  <a:pt x="2518755" y="2357704"/>
                  <a:pt x="2520025" y="2519748"/>
                </a:cubicBezTo>
                <a:lnTo>
                  <a:pt x="1269786" y="2519748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22474" y="1955244"/>
            <a:ext cx="2641586" cy="4554886"/>
          </a:xfrm>
          <a:custGeom>
            <a:avLst/>
            <a:gdLst/>
            <a:ahLst/>
            <a:cxnLst/>
            <a:rect l="l" t="t" r="r" b="b"/>
            <a:pathLst>
              <a:path w="2641586" h="4554886">
                <a:moveTo>
                  <a:pt x="139344" y="4554886"/>
                </a:moveTo>
                <a:cubicBezTo>
                  <a:pt x="62386" y="4554886"/>
                  <a:pt x="0" y="4492500"/>
                  <a:pt x="0" y="4415542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4415542"/>
                </a:lnTo>
                <a:cubicBezTo>
                  <a:pt x="2641586" y="4492500"/>
                  <a:pt x="2579200" y="4554886"/>
                  <a:pt x="2502242" y="4554886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141853" y="1955244"/>
            <a:ext cx="2641586" cy="4554886"/>
          </a:xfrm>
          <a:custGeom>
            <a:avLst/>
            <a:gdLst/>
            <a:ahLst/>
            <a:cxnLst/>
            <a:rect l="l" t="t" r="r" b="b"/>
            <a:pathLst>
              <a:path w="2641586" h="4554886">
                <a:moveTo>
                  <a:pt x="139344" y="4554886"/>
                </a:moveTo>
                <a:cubicBezTo>
                  <a:pt x="62386" y="4554886"/>
                  <a:pt x="0" y="4492500"/>
                  <a:pt x="0" y="4415542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4415542"/>
                </a:lnTo>
                <a:cubicBezTo>
                  <a:pt x="2641586" y="4492500"/>
                  <a:pt x="2579200" y="4554886"/>
                  <a:pt x="2502242" y="4554886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2034" y="1955244"/>
            <a:ext cx="2641586" cy="4554886"/>
          </a:xfrm>
          <a:custGeom>
            <a:avLst/>
            <a:gdLst/>
            <a:ahLst/>
            <a:cxnLst/>
            <a:rect l="l" t="t" r="r" b="b"/>
            <a:pathLst>
              <a:path w="2641586" h="4554886">
                <a:moveTo>
                  <a:pt x="139344" y="4554886"/>
                </a:moveTo>
                <a:cubicBezTo>
                  <a:pt x="62386" y="4554886"/>
                  <a:pt x="0" y="4492500"/>
                  <a:pt x="0" y="4415542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4415542"/>
                </a:lnTo>
                <a:cubicBezTo>
                  <a:pt x="2641586" y="4492500"/>
                  <a:pt x="2579200" y="4554886"/>
                  <a:pt x="2502242" y="4554886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319646" y="2612004"/>
            <a:ext cx="2286000" cy="3616041"/>
          </a:xfrm>
          <a:custGeom>
            <a:avLst/>
            <a:gdLst/>
            <a:ahLst/>
            <a:cxnLst/>
            <a:rect l="l" t="t" r="r" b="b"/>
            <a:pathLst>
              <a:path w="2286000" h="3616041">
                <a:moveTo>
                  <a:pt x="0" y="3616041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616041"/>
                </a:lnTo>
                <a:lnTo>
                  <a:pt x="0" y="361604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Transition metals serve as catalysts in various industrial processes.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metal ion behavior aids in optimizing reaction conditions for improved efficiency.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9646" y="2120980"/>
            <a:ext cx="2286000" cy="347155"/>
          </a:xfrm>
          <a:custGeom>
            <a:avLst/>
            <a:gdLst/>
            <a:ahLst/>
            <a:cxnLst/>
            <a:rect l="l" t="t" r="r" b="b"/>
            <a:pathLst>
              <a:path w="2286000" h="347155">
                <a:moveTo>
                  <a:pt x="0" y="347155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47155"/>
                </a:lnTo>
                <a:lnTo>
                  <a:pt x="0" y="347155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37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Catalysis in Chemical Industry</a:t>
            </a:r>
            <a:endParaRPr lang="en-US" sz="1337" dirty="0"/>
          </a:p>
        </p:txBody>
      </p:sp>
      <p:sp>
        <p:nvSpPr>
          <p:cNvPr id="10" name="Text 8"/>
          <p:cNvSpPr/>
          <p:nvPr/>
        </p:nvSpPr>
        <p:spPr>
          <a:xfrm>
            <a:off x="3500267" y="2612004"/>
            <a:ext cx="2286000" cy="3616041"/>
          </a:xfrm>
          <a:custGeom>
            <a:avLst/>
            <a:gdLst/>
            <a:ahLst/>
            <a:cxnLst/>
            <a:rect l="l" t="t" r="r" b="b"/>
            <a:pathLst>
              <a:path w="2286000" h="3616041">
                <a:moveTo>
                  <a:pt x="0" y="3616041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616041"/>
                </a:lnTo>
                <a:lnTo>
                  <a:pt x="0" y="361604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Monitoring transition metal levels in water and soil to assess pollution levels.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Analyzing metal ions helps in identifying sources of contamination and implementing remediation strategies.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0267" y="2120980"/>
            <a:ext cx="2286000" cy="347155"/>
          </a:xfrm>
          <a:custGeom>
            <a:avLst/>
            <a:gdLst/>
            <a:ahLst/>
            <a:cxnLst/>
            <a:rect l="l" t="t" r="r" b="b"/>
            <a:pathLst>
              <a:path w="2286000" h="347155">
                <a:moveTo>
                  <a:pt x="0" y="347155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47155"/>
                </a:lnTo>
                <a:lnTo>
                  <a:pt x="0" y="347155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Environmental Monitoring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80888" y="2612004"/>
            <a:ext cx="2283878" cy="3616041"/>
          </a:xfrm>
          <a:custGeom>
            <a:avLst/>
            <a:gdLst/>
            <a:ahLst/>
            <a:cxnLst/>
            <a:rect l="l" t="t" r="r" b="b"/>
            <a:pathLst>
              <a:path w="2283878" h="3616041">
                <a:moveTo>
                  <a:pt x="0" y="3616041"/>
                </a:moveTo>
                <a:lnTo>
                  <a:pt x="0" y="0"/>
                </a:lnTo>
                <a:lnTo>
                  <a:pt x="2283878" y="0"/>
                </a:lnTo>
                <a:lnTo>
                  <a:pt x="2283878" y="3616041"/>
                </a:lnTo>
                <a:lnTo>
                  <a:pt x="0" y="361604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Transition metal analysis ensures the purity and quality of pharmaceutical products.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Detecting trace amounts of transition metals helps maintain product efficacy and safety.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80888" y="2120980"/>
            <a:ext cx="2283878" cy="347155"/>
          </a:xfrm>
          <a:custGeom>
            <a:avLst/>
            <a:gdLst/>
            <a:ahLst/>
            <a:cxnLst/>
            <a:rect l="l" t="t" r="r" b="b"/>
            <a:pathLst>
              <a:path w="2283878" h="347155">
                <a:moveTo>
                  <a:pt x="0" y="347155"/>
                </a:moveTo>
                <a:lnTo>
                  <a:pt x="0" y="0"/>
                </a:lnTo>
                <a:lnTo>
                  <a:pt x="2283878" y="0"/>
                </a:lnTo>
                <a:lnTo>
                  <a:pt x="2283878" y="347155"/>
                </a:lnTo>
                <a:lnTo>
                  <a:pt x="0" y="347155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44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Quality Control in Pharmaceutical Industry</a:t>
            </a:r>
            <a:endParaRPr lang="en-US" sz="1244" dirty="0"/>
          </a:p>
        </p:txBody>
      </p:sp>
      <p:sp>
        <p:nvSpPr>
          <p:cNvPr id="14" name="Text 12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Transition Metal Chemistry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8991600" y="0"/>
            <a:ext cx="3200400" cy="6858000"/>
          </a:xfrm>
          <a:custGeom>
            <a:avLst/>
            <a:gdLst/>
            <a:ahLst/>
            <a:cxnLst/>
            <a:rect l="l" t="t" r="r" b="b"/>
            <a:pathLst>
              <a:path w="3200400" h="6858000">
                <a:moveTo>
                  <a:pt x="0" y="68580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02921" y="890092"/>
            <a:ext cx="7898130" cy="889012"/>
          </a:xfrm>
          <a:custGeom>
            <a:avLst/>
            <a:gdLst/>
            <a:ahLst/>
            <a:cxnLst/>
            <a:rect l="l" t="t" r="r" b="b"/>
            <a:pathLst>
              <a:path w="7898130" h="889012">
                <a:moveTo>
                  <a:pt x="0" y="889012"/>
                </a:moveTo>
                <a:lnTo>
                  <a:pt x="0" y="0"/>
                </a:lnTo>
                <a:lnTo>
                  <a:pt x="7898130" y="0"/>
                </a:lnTo>
                <a:lnTo>
                  <a:pt x="7898130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Industrial Applications of Transition Metal Analysis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14347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07489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" y="4324233"/>
            <a:ext cx="2527287" cy="2526970"/>
          </a:xfrm>
          <a:custGeom>
            <a:avLst/>
            <a:gdLst/>
            <a:ahLst/>
            <a:cxnLst/>
            <a:rect l="l" t="t" r="r" b="b"/>
            <a:pathLst>
              <a:path w="2527287" h="2526970">
                <a:moveTo>
                  <a:pt x="1269790" y="1248158"/>
                </a:moveTo>
                <a:lnTo>
                  <a:pt x="1269790" y="0"/>
                </a:lnTo>
                <a:lnTo>
                  <a:pt x="2518308" y="0"/>
                </a:lnTo>
                <a:lnTo>
                  <a:pt x="1269790" y="1248158"/>
                </a:lnTo>
                <a:moveTo>
                  <a:pt x="0" y="8981"/>
                </a:moveTo>
                <a:lnTo>
                  <a:pt x="1248112" y="1257136"/>
                </a:lnTo>
                <a:lnTo>
                  <a:pt x="1248105" y="1257136"/>
                </a:lnTo>
                <a:lnTo>
                  <a:pt x="0" y="1257136"/>
                </a:lnTo>
                <a:lnTo>
                  <a:pt x="0" y="8981"/>
                </a:lnTo>
                <a:moveTo>
                  <a:pt x="8979" y="2526971"/>
                </a:moveTo>
                <a:lnTo>
                  <a:pt x="1257090" y="1278812"/>
                </a:lnTo>
                <a:lnTo>
                  <a:pt x="1257090" y="2526971"/>
                </a:lnTo>
                <a:lnTo>
                  <a:pt x="8979" y="2526971"/>
                </a:lnTo>
                <a:moveTo>
                  <a:pt x="2527287" y="2517993"/>
                </a:moveTo>
                <a:lnTo>
                  <a:pt x="1278769" y="1269835"/>
                </a:lnTo>
                <a:lnTo>
                  <a:pt x="2527287" y="1269835"/>
                </a:lnTo>
                <a:lnTo>
                  <a:pt x="2527287" y="2517993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3209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Transition Metal Chemistry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541520" y="269942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Presence of other ions in the solution can lead to interference during the quantification process, affecting the accuracy of results.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41520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Interference from Other Ions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24891" y="2698554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Transition metal ions often exist in complex coordination environments due to their ability to form coordination compounds with various ligands.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24891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Complex Coordination Environments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34400" y="0"/>
            <a:ext cx="3657600" cy="6857999"/>
          </a:xfrm>
          <a:custGeom>
            <a:avLst/>
            <a:gdLst/>
            <a:ahLst/>
            <a:cxnLst/>
            <a:rect l="l" t="t" r="r" b="b"/>
            <a:pathLst>
              <a:path w="3657600" h="6857999">
                <a:moveTo>
                  <a:pt x="0" y="6857999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9"/>
                </a:lnTo>
                <a:lnTo>
                  <a:pt x="0" y="6857999"/>
                </a:lnTo>
              </a:path>
            </a:pathLst>
          </a:custGeom>
          <a:blipFill>
            <a:blip r:embed="rId2"/>
            <a:srcRect l="30000" r="300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02920" y="890092"/>
            <a:ext cx="7354201" cy="889012"/>
          </a:xfrm>
          <a:custGeom>
            <a:avLst/>
            <a:gdLst/>
            <a:ahLst/>
            <a:cxnLst/>
            <a:rect l="l" t="t" r="r" b="b"/>
            <a:pathLst>
              <a:path w="7354201" h="889012">
                <a:moveTo>
                  <a:pt x="0" y="889012"/>
                </a:moveTo>
                <a:lnTo>
                  <a:pt x="0" y="0"/>
                </a:lnTo>
                <a:lnTo>
                  <a:pt x="7354201" y="0"/>
                </a:lnTo>
                <a:lnTo>
                  <a:pt x="735420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Challenges in Quantifying Transition Metal Ions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514347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307489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541520" y="5041122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Quantifying transition metal ions requires highly sensitive analytical techniques to detect and measure low concentrations accurately.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541520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14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Sensitivity of Analytical Techniques</a:t>
            </a:r>
            <a:endParaRPr lang="en-US" sz="1514" dirty="0"/>
          </a:p>
        </p:txBody>
      </p:sp>
      <p:sp>
        <p:nvSpPr>
          <p:cNvPr id="18" name="Text 16"/>
          <p:cNvSpPr/>
          <p:nvPr/>
        </p:nvSpPr>
        <p:spPr>
          <a:xfrm>
            <a:off x="724891" y="504024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Transition metals exhibit variable oxidation states, making it challenging to determine the exact state of the metal ion being quantified.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24891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Variable Oxidation States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14058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Transition metals in chemistry</a:t>
            </a:r>
            <a:endParaRPr lang="en-US" sz="1336" dirty="0"/>
          </a:p>
        </p:txBody>
      </p:sp>
      <p:sp>
        <p:nvSpPr>
          <p:cNvPr id="5" name="Text 3"/>
          <p:cNvSpPr/>
          <p:nvPr/>
        </p:nvSpPr>
        <p:spPr>
          <a:xfrm>
            <a:off x="814058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Crucial role due to complex electron configurations</a:t>
            </a:r>
            <a:endParaRPr lang="en-US" sz="1200" dirty="0"/>
          </a:p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Variable oxidation states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Transition Metal Chemistry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02920" y="890092"/>
            <a:ext cx="11161969" cy="889012"/>
          </a:xfrm>
          <a:custGeom>
            <a:avLst/>
            <a:gdLst/>
            <a:ahLst/>
            <a:cxnLst/>
            <a:rect l="l" t="t" r="r" b="b"/>
            <a:pathLst>
              <a:path w="11161969" h="889012">
                <a:moveTo>
                  <a:pt x="0" y="889012"/>
                </a:moveTo>
                <a:lnTo>
                  <a:pt x="0" y="0"/>
                </a:lnTo>
                <a:lnTo>
                  <a:pt x="11161969" y="0"/>
                </a:lnTo>
                <a:lnTo>
                  <a:pt x="11161969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Innovative Approaches to Transition Metal Analysis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3669002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Importance of accurate analysis</a:t>
            </a:r>
            <a:endParaRPr lang="en-US" sz="1327" dirty="0"/>
          </a:p>
        </p:txBody>
      </p:sp>
      <p:sp>
        <p:nvSpPr>
          <p:cNvPr id="9" name="Text 7"/>
          <p:cNvSpPr/>
          <p:nvPr/>
        </p:nvSpPr>
        <p:spPr>
          <a:xfrm>
            <a:off x="3669002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Essential for scientific research</a:t>
            </a:r>
            <a:endParaRPr lang="en-US" sz="1200" dirty="0"/>
          </a:p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Vital for industrial applications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3946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Lesson focus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352076" y="2456966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523946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analytical techniques</a:t>
            </a:r>
            <a:endParaRPr lang="en-US" sz="1200" dirty="0"/>
          </a:p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Quantifying transition metal ions in solution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207020" y="2456966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061964" y="2417263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916908" y="2449367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9378889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Real-world applications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378889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Environmental monitoring</a:t>
            </a:r>
            <a:endParaRPr lang="en-US" sz="1200" dirty="0"/>
          </a:p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Pharmaceutical research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2836126" y="3061948"/>
            <a:ext cx="1096809" cy="0"/>
          </a:xfrm>
          <a:custGeom>
            <a:avLst/>
            <a:gdLst/>
            <a:ahLst/>
            <a:cxnLst/>
            <a:rect l="l" t="t" r="r" b="b"/>
            <a:pathLst>
              <a:path w="1096809" h="0">
                <a:moveTo>
                  <a:pt x="0" y="0"/>
                </a:moveTo>
                <a:lnTo>
                  <a:pt x="1096809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611618" y="278762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537682" y="278762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92626" y="274792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10247570" y="278002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691069" y="3061948"/>
            <a:ext cx="1096809" cy="0"/>
          </a:xfrm>
          <a:custGeom>
            <a:avLst/>
            <a:gdLst/>
            <a:ahLst/>
            <a:cxnLst/>
            <a:rect l="l" t="t" r="r" b="b"/>
            <a:pathLst>
              <a:path w="1096809" h="0">
                <a:moveTo>
                  <a:pt x="0" y="0"/>
                </a:moveTo>
                <a:lnTo>
                  <a:pt x="1096809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8546013" y="3061948"/>
            <a:ext cx="1096809" cy="0"/>
          </a:xfrm>
          <a:custGeom>
            <a:avLst/>
            <a:gdLst/>
            <a:ahLst/>
            <a:cxnLst/>
            <a:rect l="l" t="t" r="r" b="b"/>
            <a:pathLst>
              <a:path w="1096809" h="0">
                <a:moveTo>
                  <a:pt x="0" y="0"/>
                </a:moveTo>
                <a:lnTo>
                  <a:pt x="1096809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6766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14058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Introduction to Transition Metal Chemistry</a:t>
            </a:r>
            <a:endParaRPr lang="en-US" sz="1327" dirty="0"/>
          </a:p>
        </p:txBody>
      </p:sp>
      <p:sp>
        <p:nvSpPr>
          <p:cNvPr id="6" name="Text 4"/>
          <p:cNvSpPr/>
          <p:nvPr/>
        </p:nvSpPr>
        <p:spPr>
          <a:xfrm>
            <a:off x="814058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938"/>
              </a:spcAft>
              <a:buNone/>
            </a:pPr>
            <a:r>
              <a:rPr lang="en-US" sz="1125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Transition metals exhibit complex electron configurations and variable oxidation states.</a:t>
            </a:r>
            <a:endParaRPr lang="en-US" sz="1125" dirty="0"/>
          </a:p>
          <a:p>
            <a:pPr algn="ctr" marL="0" indent="0">
              <a:lnSpc>
                <a:spcPct val="140000"/>
              </a:lnSpc>
              <a:spcAft>
                <a:spcPts val="938"/>
              </a:spcAft>
              <a:buNone/>
            </a:pPr>
            <a:r>
              <a:rPr lang="en-US" sz="1125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They are known for forming intricate coordination compounds with diverse properties.</a:t>
            </a:r>
            <a:endParaRPr lang="en-US" sz="1125" dirty="0"/>
          </a:p>
        </p:txBody>
      </p:sp>
      <p:sp>
        <p:nvSpPr>
          <p:cNvPr id="7" name="Text 5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Transition Metal Chemistry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02920" y="890092"/>
            <a:ext cx="11161969" cy="889012"/>
          </a:xfrm>
          <a:custGeom>
            <a:avLst/>
            <a:gdLst/>
            <a:ahLst/>
            <a:cxnLst/>
            <a:rect l="l" t="t" r="r" b="b"/>
            <a:pathLst>
              <a:path w="11161969" h="889012">
                <a:moveTo>
                  <a:pt x="0" y="889012"/>
                </a:moveTo>
                <a:lnTo>
                  <a:pt x="0" y="0"/>
                </a:lnTo>
                <a:lnTo>
                  <a:pt x="11161969" y="0"/>
                </a:lnTo>
                <a:lnTo>
                  <a:pt x="11161969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Advancements in Analytical Chemistry Techniques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3023846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Importance of Analytical Techniques</a:t>
            </a:r>
            <a:endParaRPr lang="en-US" sz="1327" dirty="0"/>
          </a:p>
        </p:txBody>
      </p:sp>
      <p:sp>
        <p:nvSpPr>
          <p:cNvPr id="10" name="Text 8"/>
          <p:cNvSpPr/>
          <p:nvPr/>
        </p:nvSpPr>
        <p:spPr>
          <a:xfrm>
            <a:off x="3023846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938"/>
              </a:spcAft>
              <a:buNone/>
            </a:pPr>
            <a:r>
              <a:rPr lang="en-US" sz="1125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Analyzing transition metal ions accurately is crucial for various scientific and industrial applications.</a:t>
            </a:r>
            <a:endParaRPr lang="en-US" sz="1125" dirty="0"/>
          </a:p>
          <a:p>
            <a:pPr algn="ctr" marL="0" indent="0">
              <a:lnSpc>
                <a:spcPct val="140000"/>
              </a:lnSpc>
              <a:spcAft>
                <a:spcPts val="938"/>
              </a:spcAft>
              <a:buNone/>
            </a:pPr>
            <a:r>
              <a:rPr lang="en-US" sz="1125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analytical methods provide insights into their behavior in solution.</a:t>
            </a:r>
            <a:endParaRPr lang="en-US" sz="1125" dirty="0"/>
          </a:p>
        </p:txBody>
      </p:sp>
      <p:sp>
        <p:nvSpPr>
          <p:cNvPr id="11" name="Text 9"/>
          <p:cNvSpPr/>
          <p:nvPr/>
        </p:nvSpPr>
        <p:spPr>
          <a:xfrm>
            <a:off x="5233634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Spectroscopic Techniques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316978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233634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938"/>
              </a:spcAft>
              <a:buNone/>
            </a:pPr>
            <a:r>
              <a:rPr lang="en-US" sz="1125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UV-Vis spectroscopy enables the quantification of metal ions based on their absorption spectra.</a:t>
            </a:r>
            <a:endParaRPr lang="en-US" sz="1125" dirty="0"/>
          </a:p>
          <a:p>
            <a:pPr algn="ctr" marL="0" indent="0">
              <a:lnSpc>
                <a:spcPct val="140000"/>
              </a:lnSpc>
              <a:spcAft>
                <a:spcPts val="938"/>
              </a:spcAft>
              <a:buNone/>
            </a:pPr>
            <a:r>
              <a:rPr lang="en-US" sz="1125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Atomic absorption spectroscopy offers high sensitivity for trace metal analysis.</a:t>
            </a:r>
            <a:endParaRPr lang="en-US" sz="1125" dirty="0"/>
          </a:p>
        </p:txBody>
      </p:sp>
      <p:sp>
        <p:nvSpPr>
          <p:cNvPr id="14" name="Text 12"/>
          <p:cNvSpPr/>
          <p:nvPr/>
        </p:nvSpPr>
        <p:spPr>
          <a:xfrm>
            <a:off x="5736554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946342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0156129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443422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Electrochemical Methods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443422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902"/>
              </a:spcAft>
              <a:buNone/>
            </a:pPr>
            <a:r>
              <a:rPr lang="en-US" sz="108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Voltammetry techniques, such as cyclic voltammetry, provide information on redox behavior and concentration of metal ions.</a:t>
            </a:r>
            <a:endParaRPr lang="en-US" sz="1083" dirty="0"/>
          </a:p>
          <a:p>
            <a:pPr algn="ctr" marL="0" indent="0">
              <a:lnSpc>
                <a:spcPct val="140000"/>
              </a:lnSpc>
              <a:spcAft>
                <a:spcPts val="902"/>
              </a:spcAft>
              <a:buNone/>
            </a:pPr>
            <a:r>
              <a:rPr lang="en-US" sz="108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Potentiometric titrations offer precise measurements of metal ion concentrations in solution.</a:t>
            </a:r>
            <a:endParaRPr lang="en-US" sz="1083" dirty="0"/>
          </a:p>
        </p:txBody>
      </p:sp>
      <p:sp>
        <p:nvSpPr>
          <p:cNvPr id="19" name="Text 17"/>
          <p:cNvSpPr/>
          <p:nvPr/>
        </p:nvSpPr>
        <p:spPr>
          <a:xfrm>
            <a:off x="9653209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Mass Spectrometry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9653209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827"/>
              </a:spcAft>
              <a:buNone/>
            </a:pPr>
            <a:r>
              <a:rPr lang="en-US" sz="99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Inductively coupled plasma mass spectrometry (ICP-MS) allows for simultaneous detection of multiple metal ions at low concentrations.</a:t>
            </a:r>
            <a:endParaRPr lang="en-US" sz="993" dirty="0"/>
          </a:p>
          <a:p>
            <a:pPr algn="ctr" marL="0" indent="0">
              <a:lnSpc>
                <a:spcPct val="140000"/>
              </a:lnSpc>
              <a:spcAft>
                <a:spcPts val="827"/>
              </a:spcAft>
              <a:buNone/>
            </a:pPr>
            <a:r>
              <a:rPr lang="en-US" sz="99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Isotope dilution mass spectrometry ensures accurate quantification of transition metal ions.</a:t>
            </a:r>
            <a:endParaRPr lang="en-US" sz="993" dirty="0"/>
          </a:p>
        </p:txBody>
      </p:sp>
      <p:sp>
        <p:nvSpPr>
          <p:cNvPr id="21" name="Text 19"/>
          <p:cNvSpPr/>
          <p:nvPr/>
        </p:nvSpPr>
        <p:spPr>
          <a:xfrm>
            <a:off x="4441166" y="2914166"/>
            <a:ext cx="1295388" cy="0"/>
          </a:xfrm>
          <a:custGeom>
            <a:avLst/>
            <a:gdLst/>
            <a:ahLst/>
            <a:cxnLst/>
            <a:rect l="l" t="t" r="r" b="b"/>
            <a:pathLst>
              <a:path w="1295388" h="0">
                <a:moveTo>
                  <a:pt x="0" y="0"/>
                </a:moveTo>
                <a:lnTo>
                  <a:pt x="1295388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1545578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755366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5965154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8174942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10384729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2231378" y="2914166"/>
            <a:ext cx="1295388" cy="0"/>
          </a:xfrm>
          <a:custGeom>
            <a:avLst/>
            <a:gdLst/>
            <a:ahLst/>
            <a:cxnLst/>
            <a:rect l="l" t="t" r="r" b="b"/>
            <a:pathLst>
              <a:path w="1295388" h="0">
                <a:moveTo>
                  <a:pt x="0" y="0"/>
                </a:moveTo>
                <a:lnTo>
                  <a:pt x="1295388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6650954" y="2914166"/>
            <a:ext cx="1295388" cy="0"/>
          </a:xfrm>
          <a:custGeom>
            <a:avLst/>
            <a:gdLst/>
            <a:ahLst/>
            <a:cxnLst/>
            <a:rect l="l" t="t" r="r" b="b"/>
            <a:pathLst>
              <a:path w="1295388" h="0">
                <a:moveTo>
                  <a:pt x="0" y="0"/>
                </a:moveTo>
                <a:lnTo>
                  <a:pt x="1295388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8860742" y="2914166"/>
            <a:ext cx="1295387" cy="0"/>
          </a:xfrm>
          <a:custGeom>
            <a:avLst/>
            <a:gdLst/>
            <a:ahLst/>
            <a:cxnLst/>
            <a:rect l="l" t="t" r="r" b="b"/>
            <a:pathLst>
              <a:path w="1295387" h="0">
                <a:moveTo>
                  <a:pt x="0" y="0"/>
                </a:moveTo>
                <a:lnTo>
                  <a:pt x="1295387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14347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07489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" y="4324233"/>
            <a:ext cx="2527287" cy="2526970"/>
          </a:xfrm>
          <a:custGeom>
            <a:avLst/>
            <a:gdLst/>
            <a:ahLst/>
            <a:cxnLst/>
            <a:rect l="l" t="t" r="r" b="b"/>
            <a:pathLst>
              <a:path w="2527287" h="2526970">
                <a:moveTo>
                  <a:pt x="1269790" y="1248158"/>
                </a:moveTo>
                <a:lnTo>
                  <a:pt x="1269790" y="0"/>
                </a:lnTo>
                <a:lnTo>
                  <a:pt x="2518308" y="0"/>
                </a:lnTo>
                <a:lnTo>
                  <a:pt x="1269790" y="1248158"/>
                </a:lnTo>
                <a:moveTo>
                  <a:pt x="0" y="8981"/>
                </a:moveTo>
                <a:lnTo>
                  <a:pt x="1248112" y="1257136"/>
                </a:lnTo>
                <a:lnTo>
                  <a:pt x="1248105" y="1257136"/>
                </a:lnTo>
                <a:lnTo>
                  <a:pt x="0" y="1257136"/>
                </a:lnTo>
                <a:lnTo>
                  <a:pt x="0" y="8981"/>
                </a:lnTo>
                <a:moveTo>
                  <a:pt x="8979" y="2526971"/>
                </a:moveTo>
                <a:lnTo>
                  <a:pt x="1257090" y="1278812"/>
                </a:lnTo>
                <a:lnTo>
                  <a:pt x="1257090" y="2526971"/>
                </a:lnTo>
                <a:lnTo>
                  <a:pt x="8979" y="2526971"/>
                </a:lnTo>
                <a:moveTo>
                  <a:pt x="2527287" y="2517993"/>
                </a:moveTo>
                <a:lnTo>
                  <a:pt x="1278769" y="1269835"/>
                </a:lnTo>
                <a:lnTo>
                  <a:pt x="2527287" y="1269835"/>
                </a:lnTo>
                <a:lnTo>
                  <a:pt x="2527287" y="2517993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3209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Transition Metal Chemistry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541520" y="269942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Transition metals are essential for biological processes, such as oxygen transport (iron in hemoglobin) and electron transfer (copper in cytochrome c).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41520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Biological Functions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24891" y="2698554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Transition metals play a crucial role as catalysts in various chemical reactions, facilitating reaction pathways and increasing reaction rates.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24891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Catalysts in Chemical Reactions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34400" y="0"/>
            <a:ext cx="3657600" cy="6857999"/>
          </a:xfrm>
          <a:custGeom>
            <a:avLst/>
            <a:gdLst/>
            <a:ahLst/>
            <a:cxnLst/>
            <a:rect l="l" t="t" r="r" b="b"/>
            <a:pathLst>
              <a:path w="3657600" h="6857999">
                <a:moveTo>
                  <a:pt x="0" y="6857999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9"/>
                </a:lnTo>
                <a:lnTo>
                  <a:pt x="0" y="6857999"/>
                </a:lnTo>
              </a:path>
            </a:pathLst>
          </a:custGeom>
          <a:blipFill>
            <a:blip r:embed="rId2"/>
            <a:srcRect l="32271" r="322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02920" y="890092"/>
            <a:ext cx="7354201" cy="889012"/>
          </a:xfrm>
          <a:custGeom>
            <a:avLst/>
            <a:gdLst/>
            <a:ahLst/>
            <a:cxnLst/>
            <a:rect l="l" t="t" r="r" b="b"/>
            <a:pathLst>
              <a:path w="7354201" h="889012">
                <a:moveTo>
                  <a:pt x="0" y="889012"/>
                </a:moveTo>
                <a:lnTo>
                  <a:pt x="0" y="0"/>
                </a:lnTo>
                <a:lnTo>
                  <a:pt x="7354201" y="0"/>
                </a:lnTo>
                <a:lnTo>
                  <a:pt x="735420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Role of Transition Metals in Scientific Research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514347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307489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541520" y="5041122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Transition metals are utilized in environmental remediation processes, such as wastewater treatment and air purification, due to their ability to catalyze degradation reactions.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541520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Environmental Remediation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24891" y="504024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Transition metals exhibit unique magnetic properties, making them valuable in applications such as data storage and magnetic resonance imaging (MRI).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24891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Magnetic Properties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Practical Skills for Analyzing Transition Metal Ions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5466" r="2546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Transition Metal Chemistry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Spectrophotometry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UV-Vis spectrophotometry to determine the concentration of transition metal ions based on their absorption spectra.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Complexometric Titrations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Perform complexometric titrations using EDTA to quantify transition metal ions with high precision and accuracy.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Atomic Absorption Spectroscopy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Employ AAS to measure the concentration of transition metal ions in samples by analyzing the absorption of specific wavelengths of light.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Voltammetry Techniques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Apply cyclic voltammetry or stripping voltammetry to study the electrochemical behavior of transition metal ions in solution.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Transition Metal Chemistry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02920" y="890092"/>
            <a:ext cx="11161969" cy="889012"/>
          </a:xfrm>
          <a:custGeom>
            <a:avLst/>
            <a:gdLst/>
            <a:ahLst/>
            <a:cxnLst/>
            <a:rect l="l" t="t" r="r" b="b"/>
            <a:pathLst>
              <a:path w="11161969" h="889012">
                <a:moveTo>
                  <a:pt x="0" y="889012"/>
                </a:moveTo>
                <a:lnTo>
                  <a:pt x="0" y="0"/>
                </a:lnTo>
                <a:lnTo>
                  <a:pt x="11161969" y="0"/>
                </a:lnTo>
                <a:lnTo>
                  <a:pt x="11161969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Integration of Theory and Practice in Transition Metal Analysis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07997" y="2324244"/>
            <a:ext cx="11169592" cy="3796806"/>
          </a:xfrm>
          <a:custGeom>
            <a:avLst/>
            <a:gdLst/>
            <a:ahLst/>
            <a:cxnLst/>
            <a:rect l="l" t="t" r="r" b="b"/>
            <a:pathLst>
              <a:path w="11169592" h="3796806">
                <a:moveTo>
                  <a:pt x="0" y="3796806"/>
                </a:moveTo>
                <a:lnTo>
                  <a:pt x="0" y="0"/>
                </a:lnTo>
                <a:lnTo>
                  <a:pt x="11169592" y="0"/>
                </a:lnTo>
                <a:lnTo>
                  <a:pt x="11169592" y="3796806"/>
                </a:lnTo>
                <a:lnTo>
                  <a:pt x="0" y="3796806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07998" y="2324244"/>
            <a:ext cx="3721080" cy="3796806"/>
          </a:xfrm>
          <a:custGeom>
            <a:avLst/>
            <a:gdLst/>
            <a:ahLst/>
            <a:cxnLst/>
            <a:rect l="l" t="t" r="r" b="b"/>
            <a:pathLst>
              <a:path w="3721080" h="3796806">
                <a:moveTo>
                  <a:pt x="0" y="3796806"/>
                </a:moveTo>
                <a:lnTo>
                  <a:pt x="0" y="0"/>
                </a:lnTo>
                <a:lnTo>
                  <a:pt x="3721080" y="0"/>
                </a:lnTo>
                <a:lnTo>
                  <a:pt x="3721080" y="3796806"/>
                </a:lnTo>
                <a:lnTo>
                  <a:pt x="0" y="3796806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950159" y="2324244"/>
            <a:ext cx="3721080" cy="3796806"/>
          </a:xfrm>
          <a:custGeom>
            <a:avLst/>
            <a:gdLst/>
            <a:ahLst/>
            <a:cxnLst/>
            <a:rect l="l" t="t" r="r" b="b"/>
            <a:pathLst>
              <a:path w="3721080" h="3796806">
                <a:moveTo>
                  <a:pt x="0" y="3796806"/>
                </a:moveTo>
                <a:lnTo>
                  <a:pt x="0" y="0"/>
                </a:lnTo>
                <a:lnTo>
                  <a:pt x="3721080" y="0"/>
                </a:lnTo>
                <a:lnTo>
                  <a:pt x="3721080" y="3796806"/>
                </a:lnTo>
                <a:lnTo>
                  <a:pt x="0" y="3796806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14652" y="2629004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914400"/>
                </a:moveTo>
                <a:lnTo>
                  <a:pt x="0" y="0"/>
                </a:lnTo>
                <a:lnTo>
                  <a:pt x="914400" y="0"/>
                </a:lnTo>
                <a:lnTo>
                  <a:pt x="914400" y="914400"/>
                </a:lnTo>
                <a:lnTo>
                  <a:pt x="0" y="91440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535395" y="2629004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914400"/>
                </a:moveTo>
                <a:lnTo>
                  <a:pt x="0" y="0"/>
                </a:lnTo>
                <a:lnTo>
                  <a:pt x="914400" y="0"/>
                </a:lnTo>
                <a:lnTo>
                  <a:pt x="914400" y="914400"/>
                </a:lnTo>
                <a:lnTo>
                  <a:pt x="0" y="914400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254957" y="2629004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914400"/>
                </a:moveTo>
                <a:lnTo>
                  <a:pt x="0" y="0"/>
                </a:lnTo>
                <a:lnTo>
                  <a:pt x="914400" y="0"/>
                </a:lnTo>
                <a:lnTo>
                  <a:pt x="914400" y="914400"/>
                </a:lnTo>
                <a:lnTo>
                  <a:pt x="0" y="914400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14058" y="3835755"/>
            <a:ext cx="3108960" cy="411653"/>
          </a:xfrm>
          <a:custGeom>
            <a:avLst/>
            <a:gdLst/>
            <a:ahLst/>
            <a:cxnLst/>
            <a:rect l="l" t="t" r="r" b="b"/>
            <a:pathLst>
              <a:path w="3108960" h="411653">
                <a:moveTo>
                  <a:pt x="0" y="411653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Theoretical Foundation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14058" y="4408633"/>
            <a:ext cx="3108960" cy="1371600"/>
          </a:xfrm>
          <a:custGeom>
            <a:avLst/>
            <a:gdLst/>
            <a:ahLst/>
            <a:cxnLst/>
            <a:rect l="l" t="t" r="r" b="b"/>
            <a:pathLst>
              <a:path w="3108960" h="1371600">
                <a:moveTo>
                  <a:pt x="0" y="13716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40000"/>
              </a:lnSpc>
              <a:spcAft>
                <a:spcPts val="959"/>
              </a:spcAft>
              <a:buNone/>
            </a:pPr>
            <a:r>
              <a:rPr lang="en-US" sz="115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Transition metals exhibit complex electron configurations and variable oxidation states.</a:t>
            </a:r>
            <a:endParaRPr lang="en-US" sz="1151" dirty="0"/>
          </a:p>
          <a:p>
            <a:pPr algn="l" marL="0" indent="0">
              <a:lnSpc>
                <a:spcPct val="140000"/>
              </a:lnSpc>
              <a:spcAft>
                <a:spcPts val="959"/>
              </a:spcAft>
              <a:buNone/>
            </a:pPr>
            <a:r>
              <a:rPr lang="en-US" sz="115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coordination chemistry is crucial for analyzing transition metal ions accurately.</a:t>
            </a:r>
            <a:endParaRPr lang="en-US" sz="1151" dirty="0"/>
          </a:p>
        </p:txBody>
      </p:sp>
      <p:sp>
        <p:nvSpPr>
          <p:cNvPr id="14" name="Text 12"/>
          <p:cNvSpPr/>
          <p:nvPr/>
        </p:nvSpPr>
        <p:spPr>
          <a:xfrm>
            <a:off x="4533876" y="3835755"/>
            <a:ext cx="3108960" cy="411653"/>
          </a:xfrm>
          <a:custGeom>
            <a:avLst/>
            <a:gdLst/>
            <a:ahLst/>
            <a:cxnLst/>
            <a:rect l="l" t="t" r="r" b="b"/>
            <a:pathLst>
              <a:path w="3108960" h="411653">
                <a:moveTo>
                  <a:pt x="0" y="411653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Practical Applications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533876" y="4408633"/>
            <a:ext cx="3108960" cy="1371600"/>
          </a:xfrm>
          <a:custGeom>
            <a:avLst/>
            <a:gdLst/>
            <a:ahLst/>
            <a:cxnLst/>
            <a:rect l="l" t="t" r="r" b="b"/>
            <a:pathLst>
              <a:path w="3108960" h="1371600">
                <a:moveTo>
                  <a:pt x="0" y="13716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40000"/>
              </a:lnSpc>
              <a:spcAft>
                <a:spcPts val="959"/>
              </a:spcAft>
              <a:buNone/>
            </a:pPr>
            <a:r>
              <a:rPr lang="en-US" sz="115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Utilizing spectroscopic techniques like UV-Vis and X-ray crystallography for metal ion quantification.</a:t>
            </a:r>
            <a:endParaRPr lang="en-US" sz="1151" dirty="0"/>
          </a:p>
          <a:p>
            <a:pPr algn="l" marL="0" indent="0">
              <a:lnSpc>
                <a:spcPct val="140000"/>
              </a:lnSpc>
              <a:spcAft>
                <a:spcPts val="959"/>
              </a:spcAft>
              <a:buNone/>
            </a:pPr>
            <a:r>
              <a:rPr lang="en-US" sz="115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Conducting titrations and complexometric analysis to determine metal ion concentrations.</a:t>
            </a:r>
            <a:endParaRPr lang="en-US" sz="1151" dirty="0"/>
          </a:p>
        </p:txBody>
      </p:sp>
      <p:sp>
        <p:nvSpPr>
          <p:cNvPr id="16" name="Text 14"/>
          <p:cNvSpPr/>
          <p:nvPr/>
        </p:nvSpPr>
        <p:spPr>
          <a:xfrm>
            <a:off x="8254957" y="3835755"/>
            <a:ext cx="3108960" cy="411653"/>
          </a:xfrm>
          <a:custGeom>
            <a:avLst/>
            <a:gdLst/>
            <a:ahLst/>
            <a:cxnLst/>
            <a:rect l="l" t="t" r="r" b="b"/>
            <a:pathLst>
              <a:path w="3108960" h="411653">
                <a:moveTo>
                  <a:pt x="0" y="411653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Hands-On Experience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254957" y="4408633"/>
            <a:ext cx="3108960" cy="1371600"/>
          </a:xfrm>
          <a:custGeom>
            <a:avLst/>
            <a:gdLst/>
            <a:ahLst/>
            <a:cxnLst/>
            <a:rect l="l" t="t" r="r" b="b"/>
            <a:pathLst>
              <a:path w="3108960" h="1371600">
                <a:moveTo>
                  <a:pt x="0" y="13716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40000"/>
              </a:lnSpc>
              <a:spcAft>
                <a:spcPts val="944"/>
              </a:spcAft>
              <a:buNone/>
            </a:pPr>
            <a:r>
              <a:rPr lang="en-US" sz="113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Students will engage in laboratory experiments to apply theoretical concepts to real-world scenarios.</a:t>
            </a:r>
            <a:endParaRPr lang="en-US" sz="1133" dirty="0"/>
          </a:p>
          <a:p>
            <a:pPr algn="l" marL="0" indent="0">
              <a:lnSpc>
                <a:spcPct val="140000"/>
              </a:lnSpc>
              <a:spcAft>
                <a:spcPts val="944"/>
              </a:spcAft>
              <a:buNone/>
            </a:pPr>
            <a:r>
              <a:rPr lang="en-US" sz="113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Emphasis on precision and accuracy in measuring transition metal ions for practical proficiency.</a:t>
            </a:r>
            <a:endParaRPr lang="en-US" sz="1133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Future Trends in Transition Metal Ion Quantification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5408" r="254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Transition Metal Chemistry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100000"/>
              </a:lnSpc>
              <a:spcBef>
                <a:spcPts val="2271"/>
              </a:spcBef>
              <a:buNone/>
            </a:pPr>
            <a:r>
              <a:rPr lang="en-US" sz="1703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Inductively Coupled Plasma Mass Spectrometry (ICP-MS)</a:t>
            </a:r>
            <a:endParaRPr lang="en-US" sz="1703" dirty="0"/>
          </a:p>
          <a:p>
            <a:pPr algn="l" marL="0" indent="0">
              <a:lnSpc>
                <a:spcPct val="100000"/>
              </a:lnSpc>
              <a:spcBef>
                <a:spcPts val="946"/>
              </a:spcBef>
              <a:buNone/>
            </a:pPr>
            <a:r>
              <a:rPr lang="en-US" sz="1325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Ultra-sensitive detection</a:t>
            </a:r>
            <a:endParaRPr lang="en-US" sz="1703" dirty="0"/>
          </a:p>
          <a:p>
            <a:pPr algn="l" marL="0" indent="0">
              <a:lnSpc>
                <a:spcPct val="100000"/>
              </a:lnSpc>
              <a:spcBef>
                <a:spcPts val="946"/>
              </a:spcBef>
              <a:buNone/>
            </a:pPr>
            <a:r>
              <a:rPr lang="en-US" sz="1325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Quantification of transition metal ions</a:t>
            </a:r>
            <a:endParaRPr lang="en-US" sz="1703" dirty="0"/>
          </a:p>
          <a:p>
            <a:pPr algn="l" marL="0" indent="0">
              <a:lnSpc>
                <a:spcPct val="100000"/>
              </a:lnSpc>
              <a:spcBef>
                <a:spcPts val="946"/>
              </a:spcBef>
              <a:buNone/>
            </a:pPr>
            <a:r>
              <a:rPr lang="en-US" sz="1325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Applicable to complex matrices</a:t>
            </a:r>
            <a:endParaRPr lang="en-US" sz="1703" dirty="0"/>
          </a:p>
          <a:p>
            <a:pPr algn="l" marL="0" indent="0">
              <a:lnSpc>
                <a:spcPct val="100000"/>
              </a:lnSpc>
              <a:spcBef>
                <a:spcPts val="2271"/>
              </a:spcBef>
              <a:buNone/>
            </a:pPr>
            <a:r>
              <a:rPr lang="en-US" sz="1703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HPLC coupled with ICP-MS</a:t>
            </a:r>
            <a:endParaRPr lang="en-US" sz="1703" dirty="0"/>
          </a:p>
          <a:p>
            <a:pPr algn="l" marL="0" indent="0">
              <a:lnSpc>
                <a:spcPct val="100000"/>
              </a:lnSpc>
              <a:spcBef>
                <a:spcPts val="946"/>
              </a:spcBef>
              <a:buNone/>
            </a:pPr>
            <a:r>
              <a:rPr lang="en-US" sz="1325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Speciation analysis</a:t>
            </a:r>
            <a:endParaRPr lang="en-US" sz="1703" dirty="0"/>
          </a:p>
          <a:p>
            <a:pPr algn="l" marL="0" indent="0">
              <a:lnSpc>
                <a:spcPct val="100000"/>
              </a:lnSpc>
              <a:spcBef>
                <a:spcPts val="946"/>
              </a:spcBef>
              <a:buNone/>
            </a:pPr>
            <a:r>
              <a:rPr lang="en-US" sz="1325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Transition metal ions</a:t>
            </a:r>
            <a:endParaRPr lang="en-US" sz="1703" dirty="0"/>
          </a:p>
          <a:p>
            <a:pPr algn="l" marL="0" indent="0">
              <a:lnSpc>
                <a:spcPct val="100000"/>
              </a:lnSpc>
              <a:spcBef>
                <a:spcPts val="946"/>
              </a:spcBef>
              <a:buNone/>
            </a:pPr>
            <a:r>
              <a:rPr lang="en-US" sz="1325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High-performance liquid chromatography</a:t>
            </a:r>
            <a:endParaRPr lang="en-US" sz="1703" dirty="0"/>
          </a:p>
          <a:p>
            <a:pPr algn="l" marL="0" indent="0">
              <a:lnSpc>
                <a:spcPct val="100000"/>
              </a:lnSpc>
              <a:spcBef>
                <a:spcPts val="2271"/>
              </a:spcBef>
              <a:buNone/>
            </a:pPr>
            <a:r>
              <a:rPr lang="en-US" sz="1703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Electrochemical Methods</a:t>
            </a:r>
            <a:endParaRPr lang="en-US" sz="1703" dirty="0"/>
          </a:p>
          <a:p>
            <a:pPr algn="l" marL="0" indent="0">
              <a:lnSpc>
                <a:spcPct val="100000"/>
              </a:lnSpc>
              <a:spcBef>
                <a:spcPts val="946"/>
              </a:spcBef>
              <a:buNone/>
            </a:pPr>
            <a:r>
              <a:rPr lang="en-US" sz="1325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Voltammetry</a:t>
            </a:r>
            <a:endParaRPr lang="en-US" sz="1703" dirty="0"/>
          </a:p>
          <a:p>
            <a:pPr algn="l" marL="0" indent="0">
              <a:lnSpc>
                <a:spcPct val="100000"/>
              </a:lnSpc>
              <a:spcBef>
                <a:spcPts val="946"/>
              </a:spcBef>
              <a:buNone/>
            </a:pPr>
            <a:r>
              <a:rPr lang="en-US" sz="1325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Rapid quantification</a:t>
            </a:r>
            <a:endParaRPr lang="en-US" sz="1703" dirty="0"/>
          </a:p>
          <a:p>
            <a:pPr algn="l" marL="0" indent="0">
              <a:lnSpc>
                <a:spcPct val="100000"/>
              </a:lnSpc>
              <a:spcBef>
                <a:spcPts val="946"/>
              </a:spcBef>
              <a:buNone/>
            </a:pPr>
            <a:r>
              <a:rPr lang="en-US" sz="1325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Selective quantification</a:t>
            </a:r>
            <a:endParaRPr lang="en-US" sz="1703" dirty="0"/>
          </a:p>
          <a:p>
            <a:pPr algn="l" marL="0" indent="0">
              <a:lnSpc>
                <a:spcPct val="100000"/>
              </a:lnSpc>
              <a:spcBef>
                <a:spcPts val="946"/>
              </a:spcBef>
              <a:buNone/>
            </a:pPr>
            <a:r>
              <a:rPr lang="en-US" sz="1325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Aqueous solutions</a:t>
            </a:r>
            <a:endParaRPr lang="en-US" sz="1703" dirty="0"/>
          </a:p>
          <a:p>
            <a:pPr algn="l" marL="0" indent="0">
              <a:lnSpc>
                <a:spcPct val="100000"/>
              </a:lnSpc>
              <a:spcBef>
                <a:spcPts val="2271"/>
              </a:spcBef>
              <a:buNone/>
            </a:pPr>
            <a:r>
              <a:rPr lang="en-US" sz="1703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Atomic Absorption Spectroscopy (AAS)</a:t>
            </a:r>
            <a:endParaRPr lang="en-US" sz="1703" dirty="0"/>
          </a:p>
          <a:p>
            <a:pPr algn="l" marL="0" indent="0">
              <a:lnSpc>
                <a:spcPct val="100000"/>
              </a:lnSpc>
              <a:spcBef>
                <a:spcPts val="946"/>
              </a:spcBef>
              <a:buNone/>
            </a:pPr>
            <a:r>
              <a:rPr lang="en-US" sz="1325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Precise determination</a:t>
            </a:r>
            <a:endParaRPr lang="en-US" sz="1703" dirty="0"/>
          </a:p>
          <a:p>
            <a:pPr algn="l" marL="0" indent="0">
              <a:lnSpc>
                <a:spcPct val="100000"/>
              </a:lnSpc>
              <a:spcBef>
                <a:spcPts val="946"/>
              </a:spcBef>
              <a:buNone/>
            </a:pPr>
            <a:r>
              <a:rPr lang="en-US" sz="1325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Trace levels</a:t>
            </a:r>
            <a:endParaRPr lang="en-US" sz="1703" dirty="0"/>
          </a:p>
          <a:p>
            <a:pPr algn="l" marL="0" indent="0">
              <a:lnSpc>
                <a:spcPct val="100000"/>
              </a:lnSpc>
              <a:spcBef>
                <a:spcPts val="946"/>
              </a:spcBef>
              <a:buNone/>
            </a:pPr>
            <a:r>
              <a:rPr lang="en-US" sz="1325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Environmental samples</a:t>
            </a:r>
            <a:endParaRPr lang="en-US" sz="1703" dirty="0"/>
          </a:p>
          <a:p>
            <a:pPr algn="l" marL="0" indent="0">
              <a:lnSpc>
                <a:spcPct val="100000"/>
              </a:lnSpc>
              <a:spcBef>
                <a:spcPts val="2271"/>
              </a:spcBef>
              <a:buNone/>
            </a:pPr>
            <a:r>
              <a:rPr lang="en-US" sz="1703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X-ray Fluorescence (XRF) Spectroscopy</a:t>
            </a:r>
            <a:endParaRPr lang="en-US" sz="1703" dirty="0"/>
          </a:p>
          <a:p>
            <a:pPr algn="l" marL="0" indent="0">
              <a:lnSpc>
                <a:spcPct val="100000"/>
              </a:lnSpc>
              <a:spcBef>
                <a:spcPts val="946"/>
              </a:spcBef>
              <a:buNone/>
            </a:pPr>
            <a:r>
              <a:rPr lang="en-US" sz="1325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Non-destructive quantification</a:t>
            </a:r>
            <a:endParaRPr lang="en-US" sz="1703" dirty="0"/>
          </a:p>
          <a:p>
            <a:pPr algn="l" marL="0" indent="0">
              <a:lnSpc>
                <a:spcPct val="100000"/>
              </a:lnSpc>
              <a:spcBef>
                <a:spcPts val="946"/>
              </a:spcBef>
              <a:buNone/>
            </a:pPr>
            <a:r>
              <a:rPr lang="en-US" sz="1325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Transition metal ions</a:t>
            </a:r>
            <a:endParaRPr lang="en-US" sz="1703" dirty="0"/>
          </a:p>
          <a:p>
            <a:pPr algn="l" marL="0" indent="0">
              <a:lnSpc>
                <a:spcPct val="100000"/>
              </a:lnSpc>
              <a:spcBef>
                <a:spcPts val="946"/>
              </a:spcBef>
              <a:buNone/>
            </a:pPr>
            <a:r>
              <a:rPr lang="en-US" sz="1325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Solid samples</a:t>
            </a:r>
            <a:endParaRPr lang="en-US" sz="1703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Transition Metal Chemistry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02920" y="890092"/>
            <a:ext cx="11161969" cy="889012"/>
          </a:xfrm>
          <a:custGeom>
            <a:avLst/>
            <a:gdLst/>
            <a:ahLst/>
            <a:cxnLst/>
            <a:rect l="l" t="t" r="r" b="b"/>
            <a:pathLst>
              <a:path w="11161969" h="889012">
                <a:moveTo>
                  <a:pt x="0" y="889012"/>
                </a:moveTo>
                <a:lnTo>
                  <a:pt x="0" y="0"/>
                </a:lnTo>
                <a:lnTo>
                  <a:pt x="11161969" y="0"/>
                </a:lnTo>
                <a:lnTo>
                  <a:pt x="11161969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Enhancing Accuracy in Transition Metal Analysis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07997" y="2324244"/>
            <a:ext cx="11169592" cy="3796806"/>
          </a:xfrm>
          <a:custGeom>
            <a:avLst/>
            <a:gdLst/>
            <a:ahLst/>
            <a:cxnLst/>
            <a:rect l="l" t="t" r="r" b="b"/>
            <a:pathLst>
              <a:path w="11169592" h="3796806">
                <a:moveTo>
                  <a:pt x="0" y="3796806"/>
                </a:moveTo>
                <a:lnTo>
                  <a:pt x="0" y="0"/>
                </a:lnTo>
                <a:lnTo>
                  <a:pt x="11169592" y="0"/>
                </a:lnTo>
                <a:lnTo>
                  <a:pt x="11169592" y="3796806"/>
                </a:lnTo>
                <a:lnTo>
                  <a:pt x="0" y="3796806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07998" y="2324244"/>
            <a:ext cx="3721080" cy="3796806"/>
          </a:xfrm>
          <a:custGeom>
            <a:avLst/>
            <a:gdLst/>
            <a:ahLst/>
            <a:cxnLst/>
            <a:rect l="l" t="t" r="r" b="b"/>
            <a:pathLst>
              <a:path w="3721080" h="3796806">
                <a:moveTo>
                  <a:pt x="0" y="3796806"/>
                </a:moveTo>
                <a:lnTo>
                  <a:pt x="0" y="0"/>
                </a:lnTo>
                <a:lnTo>
                  <a:pt x="3721080" y="0"/>
                </a:lnTo>
                <a:lnTo>
                  <a:pt x="3721080" y="3796806"/>
                </a:lnTo>
                <a:lnTo>
                  <a:pt x="0" y="3796806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950159" y="2324244"/>
            <a:ext cx="3721080" cy="3796806"/>
          </a:xfrm>
          <a:custGeom>
            <a:avLst/>
            <a:gdLst/>
            <a:ahLst/>
            <a:cxnLst/>
            <a:rect l="l" t="t" r="r" b="b"/>
            <a:pathLst>
              <a:path w="3721080" h="3796806">
                <a:moveTo>
                  <a:pt x="0" y="3796806"/>
                </a:moveTo>
                <a:lnTo>
                  <a:pt x="0" y="0"/>
                </a:lnTo>
                <a:lnTo>
                  <a:pt x="3721080" y="0"/>
                </a:lnTo>
                <a:lnTo>
                  <a:pt x="3721080" y="3796806"/>
                </a:lnTo>
                <a:lnTo>
                  <a:pt x="0" y="3796806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14652" y="2629004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914400"/>
                </a:moveTo>
                <a:lnTo>
                  <a:pt x="0" y="0"/>
                </a:lnTo>
                <a:lnTo>
                  <a:pt x="914400" y="0"/>
                </a:lnTo>
                <a:lnTo>
                  <a:pt x="914400" y="914400"/>
                </a:lnTo>
                <a:lnTo>
                  <a:pt x="0" y="91440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535395" y="2629004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914400"/>
                </a:moveTo>
                <a:lnTo>
                  <a:pt x="0" y="0"/>
                </a:lnTo>
                <a:lnTo>
                  <a:pt x="914400" y="0"/>
                </a:lnTo>
                <a:lnTo>
                  <a:pt x="914400" y="914400"/>
                </a:lnTo>
                <a:lnTo>
                  <a:pt x="0" y="914400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254957" y="2629004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914400"/>
                </a:moveTo>
                <a:lnTo>
                  <a:pt x="0" y="0"/>
                </a:lnTo>
                <a:lnTo>
                  <a:pt x="914400" y="0"/>
                </a:lnTo>
                <a:lnTo>
                  <a:pt x="914400" y="914400"/>
                </a:lnTo>
                <a:lnTo>
                  <a:pt x="0" y="914400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14058" y="3835755"/>
            <a:ext cx="3108960" cy="411653"/>
          </a:xfrm>
          <a:custGeom>
            <a:avLst/>
            <a:gdLst/>
            <a:ahLst/>
            <a:cxnLst/>
            <a:rect l="l" t="t" r="r" b="b"/>
            <a:pathLst>
              <a:path w="3108960" h="411653">
                <a:moveTo>
                  <a:pt x="0" y="411653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Utilizing Inductively Coupled Plasma Mass Spectrometry (ICP-MS)</a:t>
            </a:r>
            <a:endParaRPr lang="en-US" sz="1327" dirty="0"/>
          </a:p>
        </p:txBody>
      </p:sp>
      <p:sp>
        <p:nvSpPr>
          <p:cNvPr id="13" name="Text 11"/>
          <p:cNvSpPr/>
          <p:nvPr/>
        </p:nvSpPr>
        <p:spPr>
          <a:xfrm>
            <a:off x="814058" y="4408633"/>
            <a:ext cx="3108960" cy="1371600"/>
          </a:xfrm>
          <a:custGeom>
            <a:avLst/>
            <a:gdLst/>
            <a:ahLst/>
            <a:cxnLst/>
            <a:rect l="l" t="t" r="r" b="b"/>
            <a:pathLst>
              <a:path w="3108960" h="1371600">
                <a:moveTo>
                  <a:pt x="0" y="13716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40000"/>
              </a:lnSpc>
              <a:spcAft>
                <a:spcPts val="873"/>
              </a:spcAft>
              <a:buNone/>
            </a:pPr>
            <a:r>
              <a:rPr lang="en-US" sz="1048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ICP-MS offers exceptional sensitivity and precision in detecting trace levels of transition metal ions.</a:t>
            </a:r>
            <a:endParaRPr lang="en-US" sz="1048" dirty="0"/>
          </a:p>
          <a:p>
            <a:pPr algn="l" marL="0" indent="0">
              <a:lnSpc>
                <a:spcPct val="140000"/>
              </a:lnSpc>
              <a:spcAft>
                <a:spcPts val="873"/>
              </a:spcAft>
              <a:buNone/>
            </a:pPr>
            <a:r>
              <a:rPr lang="en-US" sz="1048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This technique allows for simultaneous multi-element analysis, enhancing efficiency in sample processing.</a:t>
            </a:r>
            <a:endParaRPr lang="en-US" sz="1048" dirty="0"/>
          </a:p>
        </p:txBody>
      </p:sp>
      <p:sp>
        <p:nvSpPr>
          <p:cNvPr id="14" name="Text 12"/>
          <p:cNvSpPr/>
          <p:nvPr/>
        </p:nvSpPr>
        <p:spPr>
          <a:xfrm>
            <a:off x="4533876" y="3835755"/>
            <a:ext cx="3108960" cy="411653"/>
          </a:xfrm>
          <a:custGeom>
            <a:avLst/>
            <a:gdLst/>
            <a:ahLst/>
            <a:cxnLst/>
            <a:rect l="l" t="t" r="r" b="b"/>
            <a:pathLst>
              <a:path w="3108960" h="411653">
                <a:moveTo>
                  <a:pt x="0" y="411653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Calibration Standards and Quality Control Measures</a:t>
            </a:r>
            <a:endParaRPr lang="en-US" sz="1327" dirty="0"/>
          </a:p>
        </p:txBody>
      </p:sp>
      <p:sp>
        <p:nvSpPr>
          <p:cNvPr id="15" name="Text 13"/>
          <p:cNvSpPr/>
          <p:nvPr/>
        </p:nvSpPr>
        <p:spPr>
          <a:xfrm>
            <a:off x="4533876" y="4408633"/>
            <a:ext cx="3108960" cy="1371600"/>
          </a:xfrm>
          <a:custGeom>
            <a:avLst/>
            <a:gdLst/>
            <a:ahLst/>
            <a:cxnLst/>
            <a:rect l="l" t="t" r="r" b="b"/>
            <a:pathLst>
              <a:path w="3108960" h="1371600">
                <a:moveTo>
                  <a:pt x="0" y="13716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40000"/>
              </a:lnSpc>
              <a:spcAft>
                <a:spcPts val="888"/>
              </a:spcAft>
              <a:buNone/>
            </a:pPr>
            <a:r>
              <a:rPr lang="en-US" sz="1066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Establishing robust calibration curves using certified reference materials ensures accurate quantification.</a:t>
            </a:r>
            <a:endParaRPr lang="en-US" sz="1066" dirty="0"/>
          </a:p>
          <a:p>
            <a:pPr algn="l" marL="0" indent="0">
              <a:lnSpc>
                <a:spcPct val="140000"/>
              </a:lnSpc>
              <a:spcAft>
                <a:spcPts val="888"/>
              </a:spcAft>
              <a:buNone/>
            </a:pPr>
            <a:r>
              <a:rPr lang="en-US" sz="1066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Regularly monitoring instrument performance through quality control samples maintains data integrity.</a:t>
            </a:r>
            <a:endParaRPr lang="en-US" sz="1066" dirty="0"/>
          </a:p>
        </p:txBody>
      </p:sp>
      <p:sp>
        <p:nvSpPr>
          <p:cNvPr id="16" name="Text 14"/>
          <p:cNvSpPr/>
          <p:nvPr/>
        </p:nvSpPr>
        <p:spPr>
          <a:xfrm>
            <a:off x="8254957" y="3835755"/>
            <a:ext cx="3108960" cy="411653"/>
          </a:xfrm>
          <a:custGeom>
            <a:avLst/>
            <a:gdLst/>
            <a:ahLst/>
            <a:cxnLst/>
            <a:rect l="l" t="t" r="r" b="b"/>
            <a:pathLst>
              <a:path w="3108960" h="411653">
                <a:moveTo>
                  <a:pt x="0" y="411653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Isotope Dilution Mass Spectrometry (IDMS) for Absolute Quantification</a:t>
            </a:r>
            <a:endParaRPr lang="en-US" sz="1326" dirty="0"/>
          </a:p>
        </p:txBody>
      </p:sp>
      <p:sp>
        <p:nvSpPr>
          <p:cNvPr id="17" name="Text 15"/>
          <p:cNvSpPr/>
          <p:nvPr/>
        </p:nvSpPr>
        <p:spPr>
          <a:xfrm>
            <a:off x="8254957" y="4408633"/>
            <a:ext cx="3108960" cy="1371600"/>
          </a:xfrm>
          <a:custGeom>
            <a:avLst/>
            <a:gdLst/>
            <a:ahLst/>
            <a:cxnLst/>
            <a:rect l="l" t="t" r="r" b="b"/>
            <a:pathLst>
              <a:path w="3108960" h="1371600">
                <a:moveTo>
                  <a:pt x="0" y="13716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40000"/>
              </a:lnSpc>
              <a:spcAft>
                <a:spcPts val="812"/>
              </a:spcAft>
              <a:buNone/>
            </a:pPr>
            <a:r>
              <a:rPr lang="en-US" sz="974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IDMS is a powerful method for determining the exact concentration of transition metal ions in complex matrices.</a:t>
            </a:r>
            <a:endParaRPr lang="en-US" sz="974" dirty="0"/>
          </a:p>
          <a:p>
            <a:pPr algn="l" marL="0" indent="0">
              <a:lnSpc>
                <a:spcPct val="140000"/>
              </a:lnSpc>
              <a:spcAft>
                <a:spcPts val="812"/>
              </a:spcAft>
              <a:buNone/>
            </a:pPr>
            <a:r>
              <a:rPr lang="en-US" sz="974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By spiking samples with known isotopic standards, IDMS provides highly accurate results even in challenging sample matrices.</a:t>
            </a:r>
            <a:endParaRPr lang="en-US" sz="974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14347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07489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" y="4324233"/>
            <a:ext cx="2527287" cy="2526970"/>
          </a:xfrm>
          <a:custGeom>
            <a:avLst/>
            <a:gdLst/>
            <a:ahLst/>
            <a:cxnLst/>
            <a:rect l="l" t="t" r="r" b="b"/>
            <a:pathLst>
              <a:path w="2527287" h="2526970">
                <a:moveTo>
                  <a:pt x="1269790" y="1248158"/>
                </a:moveTo>
                <a:lnTo>
                  <a:pt x="1269790" y="0"/>
                </a:lnTo>
                <a:lnTo>
                  <a:pt x="2518308" y="0"/>
                </a:lnTo>
                <a:lnTo>
                  <a:pt x="1269790" y="1248158"/>
                </a:lnTo>
                <a:moveTo>
                  <a:pt x="0" y="8981"/>
                </a:moveTo>
                <a:lnTo>
                  <a:pt x="1248112" y="1257136"/>
                </a:lnTo>
                <a:lnTo>
                  <a:pt x="1248105" y="1257136"/>
                </a:lnTo>
                <a:lnTo>
                  <a:pt x="0" y="1257136"/>
                </a:lnTo>
                <a:lnTo>
                  <a:pt x="0" y="8981"/>
                </a:lnTo>
                <a:moveTo>
                  <a:pt x="8979" y="2526971"/>
                </a:moveTo>
                <a:lnTo>
                  <a:pt x="1257090" y="1278812"/>
                </a:lnTo>
                <a:lnTo>
                  <a:pt x="1257090" y="2526971"/>
                </a:lnTo>
                <a:lnTo>
                  <a:pt x="8979" y="2526971"/>
                </a:lnTo>
                <a:moveTo>
                  <a:pt x="2527287" y="2517993"/>
                </a:moveTo>
                <a:lnTo>
                  <a:pt x="1278769" y="1269835"/>
                </a:lnTo>
                <a:lnTo>
                  <a:pt x="2527287" y="1269835"/>
                </a:lnTo>
                <a:lnTo>
                  <a:pt x="2527287" y="2517993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3209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Transition Metal Chemistry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541520" y="269942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Transition metal compounds can form complexes with various ligands such as monodentate, bidentate, polydentate, and chelating ligands, leading to diverse structures and properties.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41520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Diverse Ligand Types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24891" y="2698554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Transition metals exhibit a wide range of coordination geometries, including octahedral, square planar, tetrahedral, and trigonal bipyramidal.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24891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Varied Coordination Geometries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34400" y="0"/>
            <a:ext cx="3657600" cy="6857999"/>
          </a:xfrm>
          <a:custGeom>
            <a:avLst/>
            <a:gdLst/>
            <a:ahLst/>
            <a:cxnLst/>
            <a:rect l="l" t="t" r="r" b="b"/>
            <a:pathLst>
              <a:path w="3657600" h="6857999">
                <a:moveTo>
                  <a:pt x="0" y="6857999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9"/>
                </a:lnTo>
                <a:lnTo>
                  <a:pt x="0" y="6857999"/>
                </a:lnTo>
              </a:path>
            </a:pathLst>
          </a:custGeom>
          <a:blipFill>
            <a:blip r:embed="rId2"/>
            <a:srcRect l="30437" r="3043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02920" y="890092"/>
            <a:ext cx="7354201" cy="889012"/>
          </a:xfrm>
          <a:custGeom>
            <a:avLst/>
            <a:gdLst/>
            <a:ahLst/>
            <a:cxnLst/>
            <a:rect l="l" t="t" r="r" b="b"/>
            <a:pathLst>
              <a:path w="7354201" h="889012">
                <a:moveTo>
                  <a:pt x="0" y="889012"/>
                </a:moveTo>
                <a:lnTo>
                  <a:pt x="0" y="0"/>
                </a:lnTo>
                <a:lnTo>
                  <a:pt x="7354201" y="0"/>
                </a:lnTo>
                <a:lnTo>
                  <a:pt x="735420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Exploring the Diversity of Transition Metal Compounds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514347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307489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541520" y="5041122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Transition metals can exist in multiple oxidation states, allowing for a rich array of chemical reactivity and coordination possibilities in their compounds.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541520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Variable Oxidation States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24891" y="504024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Transition metal compounds are known for their vibrant colors due to d-d electronic transitions within the metal's d-orbitals, showcasing the fascinating interplay of light and electron energies.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24891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Colorful Compounds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2024-11-12T17:37:20Z</dcterms:created>
  <dcterms:modified xsi:type="dcterms:W3CDTF">2024-11-12T17:37:20Z</dcterms:modified>
</cp:coreProperties>
</file>