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dbbe4110baad90239e7ec7f67218c72f093f21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64e9367a0f29436d3138748278e31487b3f11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2d93f314b87c38df21aa432e2437f6870d46d0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277bfc695763dda50762696347755f64c41a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f50b7ab13d9ac30ce9b8d539b674e32e37bb1e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3c06f5f16cbed904cc32ee20dbcc364b64061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e69650ff4c8adbea316b919fd0927ff4197e62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c543f34d32efea65dbb013029f0b5e9357714e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87ade45daec4b5cf868627d629506f10d53884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2953bbb0ebd6a7013cf5e4e5c7c626388935b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0edd17aefc00bdf054b3e06e0968a2a860d207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cc8ce420005eb5670e5ef8f11d26d69815a1e7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dda651be4c69bdd955c3fc6915a3713c39f01f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Roles of Producers, Consumers, and Conservation Efforts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 and Ecosystem Dynamics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Producers?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Consumers?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of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Impact on Food Chains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Activity: Building a Food Chain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Activity: Food Chain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provide a clear understanding of food chain dynamics.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to distinguish between producers, consumers, and their interactions.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and explain the different roles in a food chain.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understanding how energy flows from one organism to another.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in a Food Chain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food chains!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relationship between producers and consumers in a food chain.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Food Chains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Producers?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Producers are the foundation of a food chain and provide energy for other organisms.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Without producers, energy flow in ecosystems would be disrupted.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the Food Chain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producers include plants, algae, and some types of bacteria.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organisms play a crucial role in ecosystems by generating food for other species.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Producers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Producers are organisms that make their own food through a process called photosynthesis.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sustaining life by converting sunlight into energy.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Producers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Consumers?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Dependence on Producers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Consumers rely on producers for energy and nutrients.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relationship is essential for the balance of ecosystems.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Consumers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consumers include animals, such as herbivores, carnivores, and omnivores.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animals play different roles in the food chain.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Consumers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Consumers are organisms that cannot make their own food.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need to eat other organisms to survive.</a:t>
            </a:r>
            <a:endParaRPr lang="en-US" sz="12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6589" r="-136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Food Chain Structure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food chain is a series of organisms that eat other organisms, with each level representing a different trophic level.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Energy flows from one trophic level to the next, with each level losing some energy.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Food Chain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trophic levels are: producers, primary consumers, secondary consumers, and decomposers.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level plays a unique role in the ecosystem's energy transfer.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Trophic Levels Explained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Decomposers break down dead organisms and recycle nutrients.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the sustainability of ecosystems by returning essential elements to the soil.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Decomposers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Energy flows through the food chain but diminishes at each trophic level.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loss of energy limits the number of trophic levels in a food chain.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Flow in the Food Chain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Food Chain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Organisms in the food chain are categorized as producers, consumers, and decomposers.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roles ensure the sustainability of life within the ecosystem.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in the Ecosystem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56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food chain shows how energy flows from one organism to another.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energy transfer is essential for maintaining ecological balance.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Flow in the Food Chain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35480" y="17607"/>
                </a:moveTo>
                <a:cubicBezTo>
                  <a:pt x="334140" y="10465"/>
                  <a:pt x="329317" y="4481"/>
                  <a:pt x="322623" y="1714"/>
                </a:cubicBezTo>
                <a:cubicBezTo>
                  <a:pt x="315925" y="-1052"/>
                  <a:pt x="308249" y="-251"/>
                  <a:pt x="302264" y="3859"/>
                </a:cubicBezTo>
                <a:lnTo>
                  <a:pt x="228600" y="54576"/>
                </a:lnTo>
                <a:lnTo>
                  <a:pt x="154936" y="3772"/>
                </a:lnTo>
                <a:cubicBezTo>
                  <a:pt x="148956" y="-334"/>
                  <a:pt x="141275" y="-1138"/>
                  <a:pt x="134577" y="1628"/>
                </a:cubicBezTo>
                <a:cubicBezTo>
                  <a:pt x="127879" y="4394"/>
                  <a:pt x="123060" y="10378"/>
                  <a:pt x="121720" y="17520"/>
                </a:cubicBezTo>
                <a:lnTo>
                  <a:pt x="105558" y="105471"/>
                </a:lnTo>
                <a:lnTo>
                  <a:pt x="17607" y="121720"/>
                </a:lnTo>
                <a:cubicBezTo>
                  <a:pt x="10465" y="123060"/>
                  <a:pt x="4481" y="127883"/>
                  <a:pt x="1714" y="134577"/>
                </a:cubicBezTo>
                <a:cubicBezTo>
                  <a:pt x="-1052" y="141275"/>
                  <a:pt x="-251" y="148951"/>
                  <a:pt x="3859" y="154936"/>
                </a:cubicBezTo>
                <a:lnTo>
                  <a:pt x="54576" y="228600"/>
                </a:lnTo>
                <a:lnTo>
                  <a:pt x="3772" y="302264"/>
                </a:lnTo>
                <a:cubicBezTo>
                  <a:pt x="-334" y="308244"/>
                  <a:pt x="-1138" y="315925"/>
                  <a:pt x="1628" y="322623"/>
                </a:cubicBezTo>
                <a:cubicBezTo>
                  <a:pt x="4394" y="329321"/>
                  <a:pt x="10378" y="334231"/>
                  <a:pt x="17520" y="335480"/>
                </a:cubicBezTo>
                <a:lnTo>
                  <a:pt x="105471" y="351642"/>
                </a:lnTo>
                <a:lnTo>
                  <a:pt x="121633" y="439593"/>
                </a:lnTo>
                <a:cubicBezTo>
                  <a:pt x="122973" y="446735"/>
                  <a:pt x="127797" y="452719"/>
                  <a:pt x="134490" y="455486"/>
                </a:cubicBezTo>
                <a:cubicBezTo>
                  <a:pt x="141188" y="458252"/>
                  <a:pt x="148864" y="457451"/>
                  <a:pt x="154849" y="453341"/>
                </a:cubicBezTo>
                <a:lnTo>
                  <a:pt x="228605" y="402624"/>
                </a:lnTo>
                <a:lnTo>
                  <a:pt x="302269" y="453428"/>
                </a:lnTo>
                <a:cubicBezTo>
                  <a:pt x="308249" y="457534"/>
                  <a:pt x="315930" y="458338"/>
                  <a:pt x="322628" y="455572"/>
                </a:cubicBezTo>
                <a:cubicBezTo>
                  <a:pt x="329326" y="452806"/>
                  <a:pt x="334145" y="446822"/>
                  <a:pt x="335484" y="439680"/>
                </a:cubicBezTo>
                <a:lnTo>
                  <a:pt x="351646" y="351729"/>
                </a:lnTo>
                <a:lnTo>
                  <a:pt x="439598" y="335567"/>
                </a:lnTo>
                <a:cubicBezTo>
                  <a:pt x="446739" y="334227"/>
                  <a:pt x="452724" y="329403"/>
                  <a:pt x="455490" y="322710"/>
                </a:cubicBezTo>
                <a:cubicBezTo>
                  <a:pt x="458256" y="316012"/>
                  <a:pt x="457456" y="308336"/>
                  <a:pt x="453346" y="302351"/>
                </a:cubicBezTo>
                <a:lnTo>
                  <a:pt x="402629" y="228595"/>
                </a:lnTo>
                <a:lnTo>
                  <a:pt x="453433" y="154931"/>
                </a:lnTo>
                <a:cubicBezTo>
                  <a:pt x="457538" y="148951"/>
                  <a:pt x="458343" y="141270"/>
                  <a:pt x="455577" y="134572"/>
                </a:cubicBezTo>
                <a:cubicBezTo>
                  <a:pt x="452811" y="127874"/>
                  <a:pt x="446826" y="123055"/>
                  <a:pt x="439685" y="121716"/>
                </a:cubicBezTo>
                <a:lnTo>
                  <a:pt x="351733" y="105554"/>
                </a:lnTo>
                <a:lnTo>
                  <a:pt x="335480" y="17607"/>
                </a:lnTo>
                <a:moveTo>
                  <a:pt x="240743" y="98239"/>
                </a:moveTo>
                <a:lnTo>
                  <a:pt x="299320" y="57882"/>
                </a:lnTo>
                <a:lnTo>
                  <a:pt x="312176" y="127797"/>
                </a:lnTo>
                <a:cubicBezTo>
                  <a:pt x="313786" y="136547"/>
                  <a:pt x="320657" y="143424"/>
                  <a:pt x="329408" y="145028"/>
                </a:cubicBezTo>
                <a:lnTo>
                  <a:pt x="399323" y="157885"/>
                </a:lnTo>
                <a:lnTo>
                  <a:pt x="358966" y="216461"/>
                </a:lnTo>
                <a:cubicBezTo>
                  <a:pt x="353877" y="223781"/>
                  <a:pt x="353877" y="233428"/>
                  <a:pt x="358966" y="240748"/>
                </a:cubicBezTo>
                <a:lnTo>
                  <a:pt x="399323" y="299324"/>
                </a:lnTo>
                <a:lnTo>
                  <a:pt x="329408" y="312181"/>
                </a:lnTo>
                <a:cubicBezTo>
                  <a:pt x="320657" y="313790"/>
                  <a:pt x="313781" y="320662"/>
                  <a:pt x="312176" y="329413"/>
                </a:cubicBezTo>
                <a:lnTo>
                  <a:pt x="299320" y="399328"/>
                </a:lnTo>
                <a:lnTo>
                  <a:pt x="240743" y="358971"/>
                </a:lnTo>
                <a:cubicBezTo>
                  <a:pt x="233423" y="353882"/>
                  <a:pt x="223777" y="353882"/>
                  <a:pt x="216457" y="358971"/>
                </a:cubicBezTo>
                <a:lnTo>
                  <a:pt x="157880" y="399328"/>
                </a:lnTo>
                <a:lnTo>
                  <a:pt x="145024" y="329413"/>
                </a:lnTo>
                <a:cubicBezTo>
                  <a:pt x="143414" y="320662"/>
                  <a:pt x="136543" y="313786"/>
                  <a:pt x="127792" y="312181"/>
                </a:cubicBezTo>
                <a:lnTo>
                  <a:pt x="57877" y="299324"/>
                </a:lnTo>
                <a:lnTo>
                  <a:pt x="98234" y="240748"/>
                </a:lnTo>
                <a:cubicBezTo>
                  <a:pt x="103323" y="233428"/>
                  <a:pt x="103323" y="223781"/>
                  <a:pt x="98234" y="216461"/>
                </a:cubicBezTo>
                <a:lnTo>
                  <a:pt x="57877" y="157885"/>
                </a:lnTo>
                <a:lnTo>
                  <a:pt x="127792" y="145028"/>
                </a:lnTo>
                <a:cubicBezTo>
                  <a:pt x="136543" y="143419"/>
                  <a:pt x="143419" y="136547"/>
                  <a:pt x="145024" y="127797"/>
                </a:cubicBezTo>
                <a:lnTo>
                  <a:pt x="157880" y="57882"/>
                </a:lnTo>
                <a:lnTo>
                  <a:pt x="216457" y="98239"/>
                </a:lnTo>
                <a:cubicBezTo>
                  <a:pt x="223777" y="103327"/>
                  <a:pt x="233423" y="103327"/>
                  <a:pt x="240743" y="98239"/>
                </a:cubicBezTo>
                <a:lnTo>
                  <a:pt x="240743" y="98239"/>
                </a:lnTo>
                <a:moveTo>
                  <a:pt x="228600" y="328603"/>
                </a:moveTo>
                <a:cubicBezTo>
                  <a:pt x="283830" y="328603"/>
                  <a:pt x="328603" y="283830"/>
                  <a:pt x="328603" y="228600"/>
                </a:cubicBezTo>
                <a:cubicBezTo>
                  <a:pt x="328603" y="173370"/>
                  <a:pt x="283830" y="128597"/>
                  <a:pt x="228600" y="128597"/>
                </a:cubicBezTo>
                <a:cubicBezTo>
                  <a:pt x="173370" y="128597"/>
                  <a:pt x="128597" y="173370"/>
                  <a:pt x="128597" y="228600"/>
                </a:cubicBezTo>
                <a:cubicBezTo>
                  <a:pt x="128597" y="283830"/>
                  <a:pt x="173370" y="328603"/>
                  <a:pt x="228600" y="328603"/>
                </a:cubicBezTo>
                <a:moveTo>
                  <a:pt x="171455" y="228600"/>
                </a:moveTo>
                <a:cubicBezTo>
                  <a:pt x="171455" y="197039"/>
                  <a:pt x="197039" y="171455"/>
                  <a:pt x="228600" y="171455"/>
                </a:cubicBezTo>
                <a:cubicBezTo>
                  <a:pt x="260161" y="171455"/>
                  <a:pt x="285745" y="197039"/>
                  <a:pt x="285745" y="228600"/>
                </a:cubicBezTo>
                <a:cubicBezTo>
                  <a:pt x="285745" y="260161"/>
                  <a:pt x="260161" y="285745"/>
                  <a:pt x="228600" y="285745"/>
                </a:cubicBezTo>
                <a:cubicBezTo>
                  <a:pt x="197039" y="285745"/>
                  <a:pt x="171455" y="260161"/>
                  <a:pt x="171455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Here is an example of a food chain: grass (producer) → rabbit (primary consumer) → fox (secondary consumer) → hawk (tertiary consumer).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organism in the food chain plays a vital role in the ecosystem.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Food Chain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1527" y="16292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9400" y="0"/>
                </a:moveTo>
                <a:cubicBezTo>
                  <a:pt x="197613" y="0"/>
                  <a:pt x="179127" y="15984"/>
                  <a:pt x="176092" y="37596"/>
                </a:cubicBezTo>
                <a:lnTo>
                  <a:pt x="175466" y="41971"/>
                </a:lnTo>
                <a:cubicBezTo>
                  <a:pt x="168501" y="90457"/>
                  <a:pt x="182967" y="139213"/>
                  <a:pt x="214308" y="176004"/>
                </a:cubicBezTo>
                <a:lnTo>
                  <a:pt x="214308" y="194397"/>
                </a:lnTo>
                <a:cubicBezTo>
                  <a:pt x="154661" y="212881"/>
                  <a:pt x="107332" y="259584"/>
                  <a:pt x="88044" y="318874"/>
                </a:cubicBezTo>
                <a:cubicBezTo>
                  <a:pt x="80633" y="315925"/>
                  <a:pt x="72686" y="314320"/>
                  <a:pt x="64290" y="314320"/>
                </a:cubicBezTo>
                <a:cubicBezTo>
                  <a:pt x="28748" y="314320"/>
                  <a:pt x="-4" y="343074"/>
                  <a:pt x="-4" y="378612"/>
                </a:cubicBezTo>
                <a:cubicBezTo>
                  <a:pt x="-4" y="414150"/>
                  <a:pt x="28748" y="442903"/>
                  <a:pt x="64290" y="442903"/>
                </a:cubicBezTo>
                <a:cubicBezTo>
                  <a:pt x="77414" y="442903"/>
                  <a:pt x="89561" y="438976"/>
                  <a:pt x="99741" y="432278"/>
                </a:cubicBezTo>
                <a:cubicBezTo>
                  <a:pt x="114117" y="447635"/>
                  <a:pt x="134477" y="457191"/>
                  <a:pt x="157160" y="457191"/>
                </a:cubicBezTo>
                <a:lnTo>
                  <a:pt x="185736" y="457191"/>
                </a:lnTo>
                <a:lnTo>
                  <a:pt x="271461" y="457191"/>
                </a:lnTo>
                <a:cubicBezTo>
                  <a:pt x="292803" y="457191"/>
                  <a:pt x="311375" y="445491"/>
                  <a:pt x="321199" y="428259"/>
                </a:cubicBezTo>
                <a:lnTo>
                  <a:pt x="325751" y="434331"/>
                </a:lnTo>
                <a:cubicBezTo>
                  <a:pt x="344683" y="459600"/>
                  <a:pt x="380491" y="464694"/>
                  <a:pt x="405758" y="445761"/>
                </a:cubicBezTo>
                <a:cubicBezTo>
                  <a:pt x="431030" y="426828"/>
                  <a:pt x="436118" y="391025"/>
                  <a:pt x="417190" y="365751"/>
                </a:cubicBezTo>
                <a:lnTo>
                  <a:pt x="346466" y="271453"/>
                </a:lnTo>
                <a:cubicBezTo>
                  <a:pt x="387902" y="271362"/>
                  <a:pt x="421476" y="237698"/>
                  <a:pt x="421476" y="196175"/>
                </a:cubicBezTo>
                <a:cubicBezTo>
                  <a:pt x="421476" y="173585"/>
                  <a:pt x="411296" y="152152"/>
                  <a:pt x="393795" y="137864"/>
                </a:cubicBezTo>
                <a:lnTo>
                  <a:pt x="360757" y="110985"/>
                </a:lnTo>
                <a:cubicBezTo>
                  <a:pt x="355755" y="106967"/>
                  <a:pt x="350487" y="103304"/>
                  <a:pt x="345039" y="100269"/>
                </a:cubicBezTo>
                <a:cubicBezTo>
                  <a:pt x="354057" y="78122"/>
                  <a:pt x="357182" y="53744"/>
                  <a:pt x="353792" y="29366"/>
                </a:cubicBezTo>
                <a:lnTo>
                  <a:pt x="352990" y="24008"/>
                </a:lnTo>
                <a:cubicBezTo>
                  <a:pt x="351027" y="10168"/>
                  <a:pt x="339240" y="-14"/>
                  <a:pt x="325310" y="-14"/>
                </a:cubicBezTo>
                <a:cubicBezTo>
                  <a:pt x="317989" y="-14"/>
                  <a:pt x="310844" y="2935"/>
                  <a:pt x="305666" y="8111"/>
                </a:cubicBezTo>
                <a:lnTo>
                  <a:pt x="303878" y="9898"/>
                </a:lnTo>
                <a:cubicBezTo>
                  <a:pt x="298701" y="14987"/>
                  <a:pt x="294054" y="20524"/>
                  <a:pt x="289858" y="26239"/>
                </a:cubicBezTo>
                <a:cubicBezTo>
                  <a:pt x="302983" y="45437"/>
                  <a:pt x="312271" y="66779"/>
                  <a:pt x="317273" y="89104"/>
                </a:cubicBezTo>
                <a:cubicBezTo>
                  <a:pt x="309772" y="87229"/>
                  <a:pt x="302091" y="86068"/>
                  <a:pt x="294324" y="85798"/>
                </a:cubicBezTo>
                <a:cubicBezTo>
                  <a:pt x="287003" y="59633"/>
                  <a:pt x="273073" y="35255"/>
                  <a:pt x="253069" y="15435"/>
                </a:cubicBezTo>
                <a:lnTo>
                  <a:pt x="250300" y="12669"/>
                </a:lnTo>
                <a:lnTo>
                  <a:pt x="235208" y="27761"/>
                </a:lnTo>
                <a:lnTo>
                  <a:pt x="250210" y="12669"/>
                </a:lnTo>
                <a:cubicBezTo>
                  <a:pt x="241993" y="4545"/>
                  <a:pt x="230922" y="-9"/>
                  <a:pt x="219405" y="-9"/>
                </a:cubicBezTo>
                <a:lnTo>
                  <a:pt x="219400" y="0"/>
                </a:lnTo>
                <a:moveTo>
                  <a:pt x="79206" y="363163"/>
                </a:moveTo>
                <a:cubicBezTo>
                  <a:pt x="78850" y="368252"/>
                  <a:pt x="78580" y="373345"/>
                  <a:pt x="78580" y="378612"/>
                </a:cubicBezTo>
                <a:cubicBezTo>
                  <a:pt x="78580" y="383614"/>
                  <a:pt x="79026" y="388524"/>
                  <a:pt x="79917" y="393256"/>
                </a:cubicBezTo>
                <a:cubicBezTo>
                  <a:pt x="75987" y="397453"/>
                  <a:pt x="70453" y="400041"/>
                  <a:pt x="64290" y="400041"/>
                </a:cubicBezTo>
                <a:cubicBezTo>
                  <a:pt x="52412" y="400041"/>
                  <a:pt x="42858" y="390485"/>
                  <a:pt x="42858" y="378612"/>
                </a:cubicBezTo>
                <a:cubicBezTo>
                  <a:pt x="42858" y="366734"/>
                  <a:pt x="52412" y="357183"/>
                  <a:pt x="64290" y="357183"/>
                </a:cubicBezTo>
                <a:cubicBezTo>
                  <a:pt x="70093" y="357183"/>
                  <a:pt x="75361" y="359506"/>
                  <a:pt x="79201" y="363168"/>
                </a:cubicBezTo>
                <a:lnTo>
                  <a:pt x="79206" y="363163"/>
                </a:lnTo>
                <a:moveTo>
                  <a:pt x="218505" y="43576"/>
                </a:moveTo>
                <a:cubicBezTo>
                  <a:pt x="218595" y="43128"/>
                  <a:pt x="218950" y="42771"/>
                  <a:pt x="219396" y="42771"/>
                </a:cubicBezTo>
                <a:cubicBezTo>
                  <a:pt x="219662" y="42771"/>
                  <a:pt x="219842" y="42863"/>
                  <a:pt x="220022" y="43041"/>
                </a:cubicBezTo>
                <a:lnTo>
                  <a:pt x="222791" y="45807"/>
                </a:lnTo>
                <a:lnTo>
                  <a:pt x="237793" y="30715"/>
                </a:lnTo>
                <a:lnTo>
                  <a:pt x="222791" y="45894"/>
                </a:lnTo>
                <a:cubicBezTo>
                  <a:pt x="241007" y="63930"/>
                  <a:pt x="252439" y="87147"/>
                  <a:pt x="256009" y="111703"/>
                </a:cubicBezTo>
                <a:cubicBezTo>
                  <a:pt x="256901" y="117688"/>
                  <a:pt x="260206" y="122955"/>
                  <a:pt x="265208" y="126347"/>
                </a:cubicBezTo>
                <a:cubicBezTo>
                  <a:pt x="270210" y="129740"/>
                  <a:pt x="276369" y="130814"/>
                  <a:pt x="282173" y="129474"/>
                </a:cubicBezTo>
                <a:cubicBezTo>
                  <a:pt x="284581" y="128940"/>
                  <a:pt x="287085" y="128583"/>
                  <a:pt x="289764" y="128583"/>
                </a:cubicBezTo>
                <a:cubicBezTo>
                  <a:pt x="305747" y="128583"/>
                  <a:pt x="321285" y="134120"/>
                  <a:pt x="333788" y="144210"/>
                </a:cubicBezTo>
                <a:lnTo>
                  <a:pt x="366736" y="171089"/>
                </a:lnTo>
                <a:cubicBezTo>
                  <a:pt x="374237" y="177252"/>
                  <a:pt x="378703" y="186446"/>
                  <a:pt x="378703" y="196180"/>
                </a:cubicBezTo>
                <a:cubicBezTo>
                  <a:pt x="378703" y="214038"/>
                  <a:pt x="364237" y="228595"/>
                  <a:pt x="346291" y="228595"/>
                </a:cubicBezTo>
                <a:lnTo>
                  <a:pt x="314324" y="228595"/>
                </a:lnTo>
                <a:cubicBezTo>
                  <a:pt x="302447" y="228595"/>
                  <a:pt x="292893" y="238151"/>
                  <a:pt x="292893" y="250024"/>
                </a:cubicBezTo>
                <a:lnTo>
                  <a:pt x="292893" y="264312"/>
                </a:lnTo>
                <a:cubicBezTo>
                  <a:pt x="292893" y="268957"/>
                  <a:pt x="294410" y="273419"/>
                  <a:pt x="297179" y="277168"/>
                </a:cubicBezTo>
                <a:lnTo>
                  <a:pt x="382904" y="391468"/>
                </a:lnTo>
                <a:cubicBezTo>
                  <a:pt x="387636" y="397810"/>
                  <a:pt x="386384" y="406739"/>
                  <a:pt x="380045" y="411471"/>
                </a:cubicBezTo>
                <a:cubicBezTo>
                  <a:pt x="373706" y="416203"/>
                  <a:pt x="364777" y="414955"/>
                  <a:pt x="360041" y="408613"/>
                </a:cubicBezTo>
                <a:lnTo>
                  <a:pt x="298786" y="326999"/>
                </a:lnTo>
                <a:cubicBezTo>
                  <a:pt x="295036" y="321997"/>
                  <a:pt x="289322" y="318961"/>
                  <a:pt x="283158" y="318518"/>
                </a:cubicBezTo>
                <a:cubicBezTo>
                  <a:pt x="276999" y="318069"/>
                  <a:pt x="270835" y="320392"/>
                  <a:pt x="266459" y="324767"/>
                </a:cubicBezTo>
                <a:lnTo>
                  <a:pt x="241993" y="349145"/>
                </a:lnTo>
                <a:cubicBezTo>
                  <a:pt x="235834" y="355308"/>
                  <a:pt x="234047" y="364503"/>
                  <a:pt x="237351" y="372540"/>
                </a:cubicBezTo>
                <a:cubicBezTo>
                  <a:pt x="240656" y="380578"/>
                  <a:pt x="248513" y="385758"/>
                  <a:pt x="257175" y="385758"/>
                </a:cubicBezTo>
                <a:lnTo>
                  <a:pt x="271461" y="385758"/>
                </a:lnTo>
                <a:cubicBezTo>
                  <a:pt x="279318" y="385758"/>
                  <a:pt x="285747" y="392186"/>
                  <a:pt x="285747" y="400045"/>
                </a:cubicBezTo>
                <a:cubicBezTo>
                  <a:pt x="285747" y="407905"/>
                  <a:pt x="279318" y="414333"/>
                  <a:pt x="271461" y="414333"/>
                </a:cubicBezTo>
                <a:lnTo>
                  <a:pt x="185736" y="414333"/>
                </a:lnTo>
                <a:lnTo>
                  <a:pt x="157160" y="414333"/>
                </a:lnTo>
                <a:cubicBezTo>
                  <a:pt x="137426" y="414333"/>
                  <a:pt x="121442" y="398349"/>
                  <a:pt x="121442" y="378616"/>
                </a:cubicBezTo>
                <a:cubicBezTo>
                  <a:pt x="121442" y="306466"/>
                  <a:pt x="172342" y="246280"/>
                  <a:pt x="240206" y="231906"/>
                </a:cubicBezTo>
                <a:cubicBezTo>
                  <a:pt x="250116" y="229761"/>
                  <a:pt x="257171" y="221102"/>
                  <a:pt x="257171" y="210920"/>
                </a:cubicBezTo>
                <a:lnTo>
                  <a:pt x="257171" y="167792"/>
                </a:lnTo>
                <a:cubicBezTo>
                  <a:pt x="257171" y="162347"/>
                  <a:pt x="255028" y="156989"/>
                  <a:pt x="251277" y="153057"/>
                </a:cubicBezTo>
                <a:cubicBezTo>
                  <a:pt x="224844" y="125108"/>
                  <a:pt x="212345" y="86443"/>
                  <a:pt x="217879" y="48047"/>
                </a:cubicBezTo>
                <a:lnTo>
                  <a:pt x="218505" y="43672"/>
                </a:lnTo>
                <a:lnTo>
                  <a:pt x="218505" y="43576"/>
                </a:lnTo>
                <a:moveTo>
                  <a:pt x="314320" y="185733"/>
                </a:moveTo>
                <a:cubicBezTo>
                  <a:pt x="322211" y="185733"/>
                  <a:pt x="328606" y="179337"/>
                  <a:pt x="328606" y="171445"/>
                </a:cubicBezTo>
                <a:cubicBezTo>
                  <a:pt x="328606" y="163554"/>
                  <a:pt x="322211" y="157158"/>
                  <a:pt x="314320" y="157158"/>
                </a:cubicBezTo>
                <a:cubicBezTo>
                  <a:pt x="306429" y="157158"/>
                  <a:pt x="300033" y="163554"/>
                  <a:pt x="300033" y="171445"/>
                </a:cubicBezTo>
                <a:cubicBezTo>
                  <a:pt x="300033" y="179337"/>
                  <a:pt x="306429" y="185733"/>
                  <a:pt x="314320" y="18573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Food Chains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 Survival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crucial for sustaining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flow of energy and nutrients across different organisms.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Balance of Nature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help maintain the balance of nature.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support biodiversity within ecosystems.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and Nutrient Source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essential for the survival of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source of energy and nutrients for organisms.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 on Food Chains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355493" b="-35549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to conserve and protect food chains to maintain ecosystem balance.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Efforts to preserve habitats and reduce pollution are crucial for sustainability.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Conservation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Climate change can also affect food chains by altering the distribution and abundance of organisms.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imbalances within ecosystems.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Effects of Climate Change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Human activities, such as pollution and habitat destruction, can harm food chains.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disruptions can lead to the decline or extinction of certain species.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123" r="-1211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organism represents a different trophic level in the food chain.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flow of energy starts with plants and moves through rabbits, foxes, and hawks.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Trophic Levels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creative and have fun while constructing your food chain.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you to explore the relationships between different organisms.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Creativity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task is to build a simple food chain using the following organisms: plants, rabbits, foxes, and hawks.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arrows to show the flow of energy between each trophic level.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Food Chain Activity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Activity: Building a Food Chain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212" r="-1402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Activity: Food Chain Game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participating, players will gain insights into ecological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game emphasizes the importance of energy transfer in ecosystems.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demonstrate how energy flows through the food chain.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us understand the interconnectedness of organisms.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Game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play a game to simulate a food chain.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player will take on the role of a different organism in the food chain.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Game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2762" r="-827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of Food Chains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to conserve and protect food chains to maintain ecosystem balance.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Preserving food chains helps sustain biodiversity and ecological health.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of Producers and Consumers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Producers and consumers play vital roles in food chains.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contribute to the stability and functionality of ecosystems.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Food Chains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essential for the survival of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flow of energy and nutrients within the environment.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 Your Knowledge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your chance to showcase what you've learned.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 and have fun!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for Fun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worry, it's just for fun!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your time and enjoy the process.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Now it's time to assess your understanding of food chains.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complete the quiz to demonstrate your knowledge.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food chain diagram should clearly depict energy flow between organisms.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the roles of producers, consumers, and decomposers.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Trophic Levels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creative and have fun while designing your food chain diagram.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exploration and artistic representation of ecosystems.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in Food Chains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an extension activity, research a specific ecosystem and create a food chain diagram.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at least five organisms and show the flow of energy between each trophic level.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Ecosystems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39481" b="-139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we do to conserve and protect food chains?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food chains in this lesson?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Protection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producers and consumers interact in a food chain?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we do to conserve and protect food chains?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39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Interaction of Producers and Consumers</a:t>
            </a:r>
            <a:endParaRPr lang="en-US" sz="1396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food chains in this lesson?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producers and consumers interact in a food chain?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Food Chains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40346" r="-1403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ready to learn more about ecosystems and the natural world!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deepen our appreciation for the interconnectedness of life.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Ecosystems and the Natural World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also discuss the importance of conservation and sustainability.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crucial for maintaining the balance of the natural world.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and Sustainability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our next lesson, we will explore food webs and how they differ from food chains.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us understand the complexity of interactions in ecosystems.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Food Webs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books on ecology and conservation to learn more about the natural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Books offer in-depth insights into the complexities of ecosystems.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 Books on Ecology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Watch documentaries on ecosystems and food chains on Netflix or YouTube.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provide engaging visual content to deepen your understanding.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Watch Documentaries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more information on food chains, visit the National Geographic website.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offers a wealth of resources on ecosystems and the natural world.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National Geographic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Food Chains and Ecosystem Dynamics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 for Conservation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work together to conserve and protect our planet's precious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efforts can safeguard biodiversity and maintain ecological harmony.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Organisms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 organism plays a vital role in the food chain.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contributions ensure the balance and sustainability of ecosystems.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Food Chains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Food chains are fascinating and essential for the survival of ecosystems.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highlight the interconnectedness of all living organisms.</a:t>
            </a:r>
            <a:endParaRPr lang="en-US" sz="12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2025-08-11T16:06:43Z</dcterms:created>
  <dcterms:modified xsi:type="dcterms:W3CDTF">2025-08-11T16:06:43Z</dcterms:modified>
</cp:coreProperties>
</file>