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7dd0be71075884bcef5cd7332d12b729add56196.png"/><Relationship Id="rId3" Type="http://schemas.openxmlformats.org/officeDocument/2006/relationships/image" Target="../media/8c880dc10cc76bad883a4346677618f51fc9aa17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94f0521cba47da2fd03abfdde961ded76df3d8ab.png"/><Relationship Id="rId3" Type="http://schemas.openxmlformats.org/officeDocument/2006/relationships/image" Target="../media/e193da7682db7928cd070e1508d7d9db308be436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7fdc1e438b19b478a16360380bce1a42726baa0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94f0521cba47da2fd03abfdde961ded76df3d8ab.png"/><Relationship Id="rId3" Type="http://schemas.openxmlformats.org/officeDocument/2006/relationships/image" Target="../media/67669f5dc1606cd7a8b57b7dd6bf598e6263cad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42e4f2d6351902fc8fcf7ef7fbca70ce7b6f4b9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75885689c8d694a46c61da29e723da7934a4eeb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d12aa33f61792262a6d6d07340dde37548471610.png"/><Relationship Id="rId3" Type="http://schemas.openxmlformats.org/officeDocument/2006/relationships/image" Target="../media/883bab5239e056cbc6d4504aefb75b61632501f8.png"/><Relationship Id="rId4" Type="http://schemas.openxmlformats.org/officeDocument/2006/relationships/image" Target="../media/883bab5239e056cbc6d4504aefb75b61632501f8.png"/><Relationship Id="rId5" Type="http://schemas.openxmlformats.org/officeDocument/2006/relationships/image" Target="../media/6d324ee8b696c2416343bd8720a2ec8a6046980f.png"/><Relationship Id="rId6" Type="http://schemas.openxmlformats.org/officeDocument/2006/relationships/image" Target="../media/d41023e8c4a81cc7dc0d89f624ceb8b7b4ebc257.png"/><Relationship Id="rId7" Type="http://schemas.openxmlformats.org/officeDocument/2006/relationships/image" Target="../media/3fecce429866c1e4b2f8ae0bde682c6491f67ef1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9e8901c2096258e269f0ec72ce518206fdd6ece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c6375aac937db214897a94a1144bae3485bfada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94f0521cba47da2fd03abfdde961ded76df3d8ab.png"/><Relationship Id="rId3" Type="http://schemas.openxmlformats.org/officeDocument/2006/relationships/image" Target="../media/82d9d1eb6c2ed4c39fb7812efe8feb7d1458822a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b5aff6ddc998d11aa3cac585419cb6847db3649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483403265a1ad26b838629b76e13f540e710c8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08812" y="447"/>
            <a:ext cx="4883125" cy="6857107"/>
          </a:xfrm>
          <a:custGeom>
            <a:avLst/>
            <a:gdLst/>
            <a:ahLst/>
            <a:cxnLst/>
            <a:rect l="l" t="t" r="r" b="b"/>
            <a:pathLst>
              <a:path w="4883125" h="6857107">
                <a:moveTo>
                  <a:pt x="0" y="6857107"/>
                </a:moveTo>
                <a:lnTo>
                  <a:pt x="0" y="0"/>
                </a:lnTo>
                <a:lnTo>
                  <a:pt x="4883125" y="0"/>
                </a:lnTo>
                <a:lnTo>
                  <a:pt x="4883125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203767"/>
            <a:ext cx="6847840" cy="3146560"/>
          </a:xfrm>
          <a:custGeom>
            <a:avLst/>
            <a:gdLst/>
            <a:ahLst/>
            <a:cxnLst/>
            <a:rect l="l" t="t" r="r" b="b"/>
            <a:pathLst>
              <a:path w="6847840" h="3146560">
                <a:moveTo>
                  <a:pt x="0" y="3146560"/>
                </a:moveTo>
                <a:lnTo>
                  <a:pt x="0" y="0"/>
                </a:lnTo>
                <a:lnTo>
                  <a:pt x="6847840" y="0"/>
                </a:lnTo>
                <a:lnTo>
                  <a:pt x="6847840" y="3146560"/>
                </a:lnTo>
                <a:lnTo>
                  <a:pt x="0" y="31465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Understanding Functions: From Theory to Application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4627418"/>
            <a:ext cx="6847839" cy="1681494"/>
          </a:xfrm>
          <a:custGeom>
            <a:avLst/>
            <a:gdLst/>
            <a:ahLst/>
            <a:cxnLst/>
            <a:rect l="l" t="t" r="r" b="b"/>
            <a:pathLst>
              <a:path w="6847839" h="1681494">
                <a:moveTo>
                  <a:pt x="0" y="1681494"/>
                </a:moveTo>
                <a:lnTo>
                  <a:pt x="0" y="0"/>
                </a:lnTo>
                <a:lnTo>
                  <a:pt x="6847839" y="0"/>
                </a:lnTo>
                <a:lnTo>
                  <a:pt x="6847839" y="1681494"/>
                </a:lnTo>
                <a:lnTo>
                  <a:pt x="0" y="168149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Fundamentals and Practical Applications of Functions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608030"/>
            <a:ext cx="1188720" cy="1188720"/>
          </a:xfrm>
          <a:custGeom>
            <a:avLst/>
            <a:gdLst/>
            <a:ahLst/>
            <a:cxnLst/>
            <a:rect l="l" t="t" r="r" b="b"/>
            <a:pathLst>
              <a:path w="1188720" h="1188720">
                <a:moveTo>
                  <a:pt x="0" y="1188720"/>
                </a:moveTo>
                <a:lnTo>
                  <a:pt x="0" y="0"/>
                </a:lnTo>
                <a:lnTo>
                  <a:pt x="1188720" y="0"/>
                </a:lnTo>
                <a:lnTo>
                  <a:pt x="118872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895734" y="1292878"/>
            <a:ext cx="3840480" cy="5120640"/>
          </a:xfrm>
          <a:custGeom>
            <a:avLst/>
            <a:gdLst/>
            <a:ahLst/>
            <a:cxnLst/>
            <a:rect l="l" t="t" r="r" b="b"/>
            <a:pathLst>
              <a:path w="3840480" h="5120640">
                <a:moveTo>
                  <a:pt x="0" y="5120640"/>
                </a:moveTo>
                <a:lnTo>
                  <a:pt x="0" y="205427"/>
                </a:lnTo>
                <a:cubicBezTo>
                  <a:pt x="0" y="91973"/>
                  <a:pt x="91973" y="0"/>
                  <a:pt x="205427" y="0"/>
                </a:cubicBezTo>
                <a:lnTo>
                  <a:pt x="3840480" y="0"/>
                </a:lnTo>
                <a:lnTo>
                  <a:pt x="3840480" y="4915213"/>
                </a:lnTo>
                <a:cubicBezTo>
                  <a:pt x="3840480" y="5028667"/>
                  <a:pt x="3748507" y="5120640"/>
                  <a:pt x="3635053" y="5120640"/>
                </a:cubicBez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802879" y="1201438"/>
            <a:ext cx="3840480" cy="5107474"/>
          </a:xfrm>
          <a:custGeom>
            <a:avLst/>
            <a:gdLst/>
            <a:ahLst/>
            <a:cxnLst/>
            <a:rect l="l" t="t" r="r" b="b"/>
            <a:pathLst>
              <a:path w="3840480" h="5107474">
                <a:moveTo>
                  <a:pt x="203200" y="0"/>
                </a:moveTo>
                <a:lnTo>
                  <a:pt x="3840480" y="0"/>
                </a:lnTo>
                <a:lnTo>
                  <a:pt x="3840480" y="0"/>
                </a:lnTo>
                <a:lnTo>
                  <a:pt x="3840480" y="4904274"/>
                </a:lnTo>
                <a:cubicBezTo>
                  <a:pt x="3840480" y="5016498"/>
                  <a:pt x="3749504" y="5107474"/>
                  <a:pt x="3637280" y="5107474"/>
                </a:cubicBezTo>
                <a:lnTo>
                  <a:pt x="0" y="5107474"/>
                </a:lnTo>
                <a:lnTo>
                  <a:pt x="0" y="5107474"/>
                </a:lnTo>
                <a:lnTo>
                  <a:pt x="0" y="203200"/>
                </a:lnTo>
                <a:cubicBezTo>
                  <a:pt x="0" y="90976"/>
                  <a:pt x="90976" y="0"/>
                  <a:pt x="203200" y="0"/>
                </a:cubicBezTo>
                <a:lnTo>
                  <a:pt x="203200" y="0"/>
                </a:lnTo>
              </a:path>
            </a:pathLst>
          </a:custGeom>
          <a:blipFill>
            <a:blip r:embed="rId3"/>
            <a:srcRect l="26766" r="2676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876612"/>
            <a:ext cx="1981189" cy="1980942"/>
          </a:xfrm>
          <a:custGeom>
            <a:avLst/>
            <a:gdLst/>
            <a:ahLst/>
            <a:cxnLst/>
            <a:rect l="l" t="t" r="r" b="b"/>
            <a:pathLst>
              <a:path w="1981189" h="1980942">
                <a:moveTo>
                  <a:pt x="1254436" y="1099734"/>
                </a:moveTo>
                <a:cubicBezTo>
                  <a:pt x="1299108" y="1137753"/>
                  <a:pt x="1345660" y="1180667"/>
                  <a:pt x="1392358" y="1227359"/>
                </a:cubicBezTo>
                <a:cubicBezTo>
                  <a:pt x="1602853" y="1437827"/>
                  <a:pt x="1736596" y="1645331"/>
                  <a:pt x="1691079" y="1690836"/>
                </a:cubicBezTo>
                <a:cubicBezTo>
                  <a:pt x="1645569" y="1736347"/>
                  <a:pt x="1438039" y="1602620"/>
                  <a:pt x="1227544" y="1392151"/>
                </a:cubicBezTo>
                <a:cubicBezTo>
                  <a:pt x="1180827" y="1345441"/>
                  <a:pt x="1137889" y="1298876"/>
                  <a:pt x="1099853" y="1254190"/>
                </a:cubicBezTo>
                <a:cubicBezTo>
                  <a:pt x="1104564" y="1312673"/>
                  <a:pt x="1107136" y="1375955"/>
                  <a:pt x="1107136" y="1442012"/>
                </a:cubicBezTo>
                <a:cubicBezTo>
                  <a:pt x="1107136" y="1739654"/>
                  <a:pt x="1054952" y="1980942"/>
                  <a:pt x="990595" y="1980942"/>
                </a:cubicBezTo>
                <a:cubicBezTo>
                  <a:pt x="926238" y="1980942"/>
                  <a:pt x="874054" y="1739654"/>
                  <a:pt x="874054" y="1442012"/>
                </a:cubicBezTo>
                <a:cubicBezTo>
                  <a:pt x="874054" y="1375980"/>
                  <a:pt x="876626" y="1312723"/>
                  <a:pt x="881331" y="1254254"/>
                </a:cubicBezTo>
                <a:cubicBezTo>
                  <a:pt x="843314" y="1298920"/>
                  <a:pt x="800401" y="1345466"/>
                  <a:pt x="753709" y="1392151"/>
                </a:cubicBezTo>
                <a:cubicBezTo>
                  <a:pt x="543213" y="1602620"/>
                  <a:pt x="335678" y="1736340"/>
                  <a:pt x="290169" y="1690836"/>
                </a:cubicBezTo>
                <a:cubicBezTo>
                  <a:pt x="244660" y="1645337"/>
                  <a:pt x="378400" y="1437827"/>
                  <a:pt x="588893" y="1227359"/>
                </a:cubicBezTo>
                <a:cubicBezTo>
                  <a:pt x="635594" y="1180661"/>
                  <a:pt x="682158" y="1137746"/>
                  <a:pt x="726836" y="1099728"/>
                </a:cubicBezTo>
                <a:cubicBezTo>
                  <a:pt x="668347" y="1104426"/>
                  <a:pt x="605059" y="1106997"/>
                  <a:pt x="539000" y="1106997"/>
                </a:cubicBezTo>
                <a:cubicBezTo>
                  <a:pt x="241313" y="1106997"/>
                  <a:pt x="0" y="1054826"/>
                  <a:pt x="0" y="990471"/>
                </a:cubicBezTo>
                <a:cubicBezTo>
                  <a:pt x="0" y="926116"/>
                  <a:pt x="241313" y="873945"/>
                  <a:pt x="539000" y="873945"/>
                </a:cubicBezTo>
                <a:cubicBezTo>
                  <a:pt x="605055" y="873945"/>
                  <a:pt x="668341" y="876516"/>
                  <a:pt x="726824" y="881215"/>
                </a:cubicBezTo>
                <a:cubicBezTo>
                  <a:pt x="682152" y="843196"/>
                  <a:pt x="635594" y="800275"/>
                  <a:pt x="588893" y="753577"/>
                </a:cubicBezTo>
                <a:cubicBezTo>
                  <a:pt x="378397" y="543110"/>
                  <a:pt x="244657" y="335607"/>
                  <a:pt x="290169" y="290101"/>
                </a:cubicBezTo>
                <a:cubicBezTo>
                  <a:pt x="335681" y="244594"/>
                  <a:pt x="543210" y="378317"/>
                  <a:pt x="753709" y="588787"/>
                </a:cubicBezTo>
                <a:cubicBezTo>
                  <a:pt x="800394" y="635470"/>
                  <a:pt x="843307" y="682009"/>
                  <a:pt x="881331" y="726669"/>
                </a:cubicBezTo>
                <a:cubicBezTo>
                  <a:pt x="876626" y="668206"/>
                  <a:pt x="874054" y="604957"/>
                  <a:pt x="874054" y="538933"/>
                </a:cubicBezTo>
                <a:cubicBezTo>
                  <a:pt x="874054" y="241288"/>
                  <a:pt x="926238" y="0"/>
                  <a:pt x="990595" y="0"/>
                </a:cubicBezTo>
                <a:cubicBezTo>
                  <a:pt x="1054952" y="0"/>
                  <a:pt x="1107136" y="241288"/>
                  <a:pt x="1107136" y="538933"/>
                </a:cubicBezTo>
                <a:cubicBezTo>
                  <a:pt x="1107136" y="604992"/>
                  <a:pt x="1104558" y="668276"/>
                  <a:pt x="1099853" y="726758"/>
                </a:cubicBezTo>
                <a:cubicBezTo>
                  <a:pt x="1137889" y="682073"/>
                  <a:pt x="1180827" y="635501"/>
                  <a:pt x="1227544" y="588787"/>
                </a:cubicBezTo>
                <a:cubicBezTo>
                  <a:pt x="1438039" y="378321"/>
                  <a:pt x="1645575" y="244597"/>
                  <a:pt x="1691079" y="290101"/>
                </a:cubicBezTo>
                <a:cubicBezTo>
                  <a:pt x="1736589" y="335604"/>
                  <a:pt x="1602853" y="543113"/>
                  <a:pt x="1392358" y="753577"/>
                </a:cubicBezTo>
                <a:cubicBezTo>
                  <a:pt x="1345653" y="800275"/>
                  <a:pt x="1299096" y="843189"/>
                  <a:pt x="1254417" y="881208"/>
                </a:cubicBezTo>
                <a:cubicBezTo>
                  <a:pt x="1312888" y="876510"/>
                  <a:pt x="1376152" y="873945"/>
                  <a:pt x="1442192" y="873945"/>
                </a:cubicBezTo>
                <a:cubicBezTo>
                  <a:pt x="1739878" y="873945"/>
                  <a:pt x="1981190" y="926116"/>
                  <a:pt x="1981190" y="990471"/>
                </a:cubicBezTo>
                <a:cubicBezTo>
                  <a:pt x="1981190" y="1054826"/>
                  <a:pt x="1739878" y="1106997"/>
                  <a:pt x="1442192" y="1106997"/>
                </a:cubicBezTo>
                <a:cubicBezTo>
                  <a:pt x="1376159" y="1106997"/>
                  <a:pt x="1312907" y="1104432"/>
                  <a:pt x="1254436" y="1099734"/>
                </a:cubicBezTo>
                <a:lnTo>
                  <a:pt x="1254436" y="1099734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7998" y="1067108"/>
            <a:ext cx="3334797" cy="4639129"/>
          </a:xfrm>
          <a:custGeom>
            <a:avLst/>
            <a:gdLst/>
            <a:ahLst/>
            <a:cxnLst/>
            <a:rect l="l" t="t" r="r" b="b"/>
            <a:pathLst>
              <a:path w="3334797" h="4639129">
                <a:moveTo>
                  <a:pt x="0" y="4639129"/>
                </a:moveTo>
                <a:lnTo>
                  <a:pt x="0" y="0"/>
                </a:lnTo>
                <a:lnTo>
                  <a:pt x="3334797" y="0"/>
                </a:lnTo>
                <a:lnTo>
                  <a:pt x="3334797" y="4639129"/>
                </a:lnTo>
                <a:lnTo>
                  <a:pt x="0" y="463912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799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TABLE OF</a:t>
            </a:r>
            <a:endParaRPr lang="en-US" sz="2799" dirty="0"/>
          </a:p>
          <a:p>
            <a:pPr algn="l" marL="0" indent="0">
              <a:lnSpc>
                <a:spcPct val="83333"/>
              </a:lnSpc>
              <a:buNone/>
            </a:pPr>
            <a:r>
              <a:rPr lang="en-US" sz="2799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CONTENTS</a:t>
            </a:r>
            <a:endParaRPr lang="en-US" sz="2799" dirty="0"/>
          </a:p>
        </p:txBody>
      </p:sp>
      <p:sp>
        <p:nvSpPr>
          <p:cNvPr id="6" name="Text 4"/>
          <p:cNvSpPr/>
          <p:nvPr/>
        </p:nvSpPr>
        <p:spPr>
          <a:xfrm>
            <a:off x="4328932" y="1067106"/>
            <a:ext cx="6597686" cy="5264245"/>
          </a:xfrm>
          <a:custGeom>
            <a:avLst/>
            <a:gdLst/>
            <a:ahLst/>
            <a:cxnLst/>
            <a:rect l="l" t="t" r="r" b="b"/>
            <a:pathLst>
              <a:path w="6597686" h="5264245">
                <a:moveTo>
                  <a:pt x="0" y="5264245"/>
                </a:moveTo>
                <a:lnTo>
                  <a:pt x="0" y="0"/>
                </a:lnTo>
                <a:lnTo>
                  <a:pt x="6597686" y="0"/>
                </a:lnTo>
                <a:lnTo>
                  <a:pt x="6597686" y="5264245"/>
                </a:lnTo>
                <a:lnTo>
                  <a:pt x="0" y="52642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Vocabulary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a Function?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 Problem 1 - Mapping Diagram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 Problem 2 - Table of Values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 Problem 3 - Graphical Representation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 Problem 4 - Algebraic Representation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Quick Check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Real-World Function Examples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Presentation Notes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41077" y="1067106"/>
            <a:ext cx="542925" cy="5264245"/>
          </a:xfrm>
          <a:custGeom>
            <a:avLst/>
            <a:gdLst/>
            <a:ahLst/>
            <a:cxnLst/>
            <a:rect l="l" t="t" r="r" b="b"/>
            <a:pathLst>
              <a:path w="542925" h="5264245">
                <a:moveTo>
                  <a:pt x="0" y="5264245"/>
                </a:moveTo>
                <a:lnTo>
                  <a:pt x="0" y="0"/>
                </a:lnTo>
                <a:lnTo>
                  <a:pt x="542925" y="0"/>
                </a:lnTo>
                <a:lnTo>
                  <a:pt x="542925" y="5264245"/>
                </a:lnTo>
                <a:lnTo>
                  <a:pt x="0" y="52642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651950" y="447"/>
            <a:ext cx="2539987" cy="2539587"/>
          </a:xfrm>
          <a:custGeom>
            <a:avLst/>
            <a:gdLst/>
            <a:ahLst/>
            <a:cxnLst/>
            <a:rect l="l" t="t" r="r" b="b"/>
            <a:pathLst>
              <a:path w="2539987" h="2539587">
                <a:moveTo>
                  <a:pt x="0" y="2539587"/>
                </a:moveTo>
                <a:lnTo>
                  <a:pt x="0" y="0"/>
                </a:lnTo>
                <a:lnTo>
                  <a:pt x="2539987" y="0"/>
                </a:lnTo>
                <a:lnTo>
                  <a:pt x="2539987" y="2539587"/>
                </a:lnTo>
                <a:lnTo>
                  <a:pt x="0" y="253958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5462" y="1974139"/>
            <a:ext cx="7309771" cy="4371684"/>
          </a:xfrm>
          <a:custGeom>
            <a:avLst/>
            <a:gdLst/>
            <a:ahLst/>
            <a:cxnLst/>
            <a:rect l="l" t="t" r="r" b="b"/>
            <a:pathLst>
              <a:path w="7309771" h="4371684">
                <a:moveTo>
                  <a:pt x="161359" y="4371684"/>
                </a:moveTo>
                <a:cubicBezTo>
                  <a:pt x="72243" y="4371684"/>
                  <a:pt x="0" y="4299441"/>
                  <a:pt x="0" y="4210325"/>
                </a:cubicBezTo>
                <a:lnTo>
                  <a:pt x="0" y="161359"/>
                </a:lnTo>
                <a:cubicBezTo>
                  <a:pt x="0" y="72243"/>
                  <a:pt x="72243" y="0"/>
                  <a:pt x="161359" y="0"/>
                </a:cubicBezTo>
                <a:lnTo>
                  <a:pt x="7148412" y="0"/>
                </a:lnTo>
                <a:cubicBezTo>
                  <a:pt x="7237528" y="0"/>
                  <a:pt x="7309771" y="72243"/>
                  <a:pt x="7309771" y="161359"/>
                </a:cubicBezTo>
                <a:lnTo>
                  <a:pt x="7309771" y="4210325"/>
                </a:lnTo>
                <a:cubicBezTo>
                  <a:pt x="7309771" y="4299441"/>
                  <a:pt x="7237528" y="4371684"/>
                  <a:pt x="7148412" y="4371684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95591" y="2063840"/>
            <a:ext cx="6729512" cy="548366"/>
          </a:xfrm>
          <a:custGeom>
            <a:avLst/>
            <a:gdLst/>
            <a:ahLst/>
            <a:cxnLst/>
            <a:rect l="l" t="t" r="r" b="b"/>
            <a:pathLst>
              <a:path w="6729512" h="548366">
                <a:moveTo>
                  <a:pt x="0" y="548366"/>
                </a:moveTo>
                <a:lnTo>
                  <a:pt x="0" y="0"/>
                </a:lnTo>
                <a:lnTo>
                  <a:pt x="6729512" y="0"/>
                </a:lnTo>
                <a:lnTo>
                  <a:pt x="6729512" y="548366"/>
                </a:lnTo>
                <a:lnTo>
                  <a:pt x="0" y="54836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Relations and Functions: Understanding Mathematical Relationships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93049" y="2707671"/>
            <a:ext cx="6729512" cy="3194636"/>
          </a:xfrm>
          <a:custGeom>
            <a:avLst/>
            <a:gdLst/>
            <a:ahLst/>
            <a:cxnLst/>
            <a:rect l="l" t="t" r="r" b="b"/>
            <a:pathLst>
              <a:path w="6729512" h="3194636">
                <a:moveTo>
                  <a:pt x="0" y="3194636"/>
                </a:moveTo>
                <a:lnTo>
                  <a:pt x="0" y="0"/>
                </a:lnTo>
                <a:lnTo>
                  <a:pt x="6729512" y="0"/>
                </a:lnTo>
                <a:lnTo>
                  <a:pt x="6729512" y="3194636"/>
                </a:lnTo>
                <a:lnTo>
                  <a:pt x="0" y="319463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9th Grade Mathematics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Functions: From Theory to Application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449261" y="1960224"/>
            <a:ext cx="3206390" cy="4385599"/>
          </a:xfrm>
          <a:custGeom>
            <a:avLst/>
            <a:gdLst/>
            <a:ahLst/>
            <a:cxnLst/>
            <a:rect l="l" t="t" r="r" b="b"/>
            <a:pathLst>
              <a:path w="3206390" h="4385599">
                <a:moveTo>
                  <a:pt x="0" y="4385599"/>
                </a:moveTo>
                <a:lnTo>
                  <a:pt x="0" y="1603195"/>
                </a:lnTo>
                <a:cubicBezTo>
                  <a:pt x="0" y="717775"/>
                  <a:pt x="717775" y="0"/>
                  <a:pt x="1603195" y="0"/>
                </a:cubicBezTo>
                <a:lnTo>
                  <a:pt x="1603195" y="0"/>
                </a:lnTo>
                <a:cubicBezTo>
                  <a:pt x="2488615" y="0"/>
                  <a:pt x="3206390" y="717775"/>
                  <a:pt x="3206390" y="1603195"/>
                </a:cubicBezTo>
                <a:lnTo>
                  <a:pt x="3206390" y="4385599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51521" y="1858628"/>
            <a:ext cx="3211772" cy="4385599"/>
          </a:xfrm>
          <a:custGeom>
            <a:avLst/>
            <a:gdLst/>
            <a:ahLst/>
            <a:cxnLst/>
            <a:rect l="l" t="t" r="r" b="b"/>
            <a:pathLst>
              <a:path w="3211772" h="4385599">
                <a:moveTo>
                  <a:pt x="1605886" y="0"/>
                </a:moveTo>
                <a:lnTo>
                  <a:pt x="1605886" y="0"/>
                </a:lnTo>
                <a:cubicBezTo>
                  <a:pt x="2492792" y="0"/>
                  <a:pt x="3211772" y="718980"/>
                  <a:pt x="3211772" y="1605886"/>
                </a:cubicBezTo>
                <a:cubicBezTo>
                  <a:pt x="3211772" y="2585723"/>
                  <a:pt x="3211771" y="3459028"/>
                  <a:pt x="3211771" y="4385599"/>
                </a:cubicBezTo>
                <a:lnTo>
                  <a:pt x="3211771" y="4385599"/>
                </a:lnTo>
                <a:lnTo>
                  <a:pt x="0" y="4385599"/>
                </a:lnTo>
                <a:lnTo>
                  <a:pt x="0" y="4385599"/>
                </a:lnTo>
                <a:lnTo>
                  <a:pt x="0" y="1605886"/>
                </a:lnTo>
                <a:cubicBezTo>
                  <a:pt x="0" y="718980"/>
                  <a:pt x="718980" y="0"/>
                  <a:pt x="1605886" y="0"/>
                </a:cubicBezTo>
                <a:lnTo>
                  <a:pt x="1605886" y="0"/>
                </a:lnTo>
              </a:path>
            </a:pathLst>
          </a:custGeom>
          <a:blipFill>
            <a:blip r:embed="rId3"/>
            <a:srcRect l="25598" r="2559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02920" y="890092"/>
            <a:ext cx="7309771" cy="889012"/>
          </a:xfrm>
          <a:custGeom>
            <a:avLst/>
            <a:gdLst/>
            <a:ahLst/>
            <a:cxnLst/>
            <a:rect l="l" t="t" r="r" b="b"/>
            <a:pathLst>
              <a:path w="7309771" h="889012">
                <a:moveTo>
                  <a:pt x="0" y="889012"/>
                </a:moveTo>
                <a:lnTo>
                  <a:pt x="0" y="0"/>
                </a:lnTo>
                <a:lnTo>
                  <a:pt x="7309771" y="0"/>
                </a:lnTo>
                <a:lnTo>
                  <a:pt x="730977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Vocabulary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2323" r="2232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Functions: From Theory to Application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Relation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set of ordered pairs connecting inputs and outputs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Function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relation where each input has exactly ONE output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Domain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 possible input values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Range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 possible output values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Vertical Line Test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method to determine if a graph represents a function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651950" y="447"/>
            <a:ext cx="2539987" cy="2539587"/>
          </a:xfrm>
          <a:custGeom>
            <a:avLst/>
            <a:gdLst/>
            <a:ahLst/>
            <a:cxnLst/>
            <a:rect l="l" t="t" r="r" b="b"/>
            <a:pathLst>
              <a:path w="2539987" h="2539587">
                <a:moveTo>
                  <a:pt x="0" y="2539587"/>
                </a:moveTo>
                <a:lnTo>
                  <a:pt x="0" y="0"/>
                </a:lnTo>
                <a:lnTo>
                  <a:pt x="2539987" y="0"/>
                </a:lnTo>
                <a:lnTo>
                  <a:pt x="2539987" y="2539587"/>
                </a:lnTo>
                <a:lnTo>
                  <a:pt x="0" y="253958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5462" y="1974139"/>
            <a:ext cx="7309771" cy="4371684"/>
          </a:xfrm>
          <a:custGeom>
            <a:avLst/>
            <a:gdLst/>
            <a:ahLst/>
            <a:cxnLst/>
            <a:rect l="l" t="t" r="r" b="b"/>
            <a:pathLst>
              <a:path w="7309771" h="4371684">
                <a:moveTo>
                  <a:pt x="161359" y="4371684"/>
                </a:moveTo>
                <a:cubicBezTo>
                  <a:pt x="72243" y="4371684"/>
                  <a:pt x="0" y="4299441"/>
                  <a:pt x="0" y="4210325"/>
                </a:cubicBezTo>
                <a:lnTo>
                  <a:pt x="0" y="161359"/>
                </a:lnTo>
                <a:cubicBezTo>
                  <a:pt x="0" y="72243"/>
                  <a:pt x="72243" y="0"/>
                  <a:pt x="161359" y="0"/>
                </a:cubicBezTo>
                <a:lnTo>
                  <a:pt x="7148412" y="0"/>
                </a:lnTo>
                <a:cubicBezTo>
                  <a:pt x="7237528" y="0"/>
                  <a:pt x="7309771" y="72243"/>
                  <a:pt x="7309771" y="161359"/>
                </a:cubicBezTo>
                <a:lnTo>
                  <a:pt x="7309771" y="4210325"/>
                </a:lnTo>
                <a:cubicBezTo>
                  <a:pt x="7309771" y="4299441"/>
                  <a:pt x="7237528" y="4371684"/>
                  <a:pt x="7148412" y="4371684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95591" y="2063840"/>
            <a:ext cx="6729512" cy="548366"/>
          </a:xfrm>
          <a:custGeom>
            <a:avLst/>
            <a:gdLst/>
            <a:ahLst/>
            <a:cxnLst/>
            <a:rect l="l" t="t" r="r" b="b"/>
            <a:pathLst>
              <a:path w="6729512" h="548366">
                <a:moveTo>
                  <a:pt x="0" y="548366"/>
                </a:moveTo>
                <a:lnTo>
                  <a:pt x="0" y="0"/>
                </a:lnTo>
                <a:lnTo>
                  <a:pt x="6729512" y="0"/>
                </a:lnTo>
                <a:lnTo>
                  <a:pt x="6729512" y="548366"/>
                </a:lnTo>
                <a:lnTo>
                  <a:pt x="0" y="54836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Function Definition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93049" y="2707671"/>
            <a:ext cx="6729512" cy="3194636"/>
          </a:xfrm>
          <a:custGeom>
            <a:avLst/>
            <a:gdLst/>
            <a:ahLst/>
            <a:cxnLst/>
            <a:rect l="l" t="t" r="r" b="b"/>
            <a:pathLst>
              <a:path w="6729512" h="3194636">
                <a:moveTo>
                  <a:pt x="0" y="3194636"/>
                </a:moveTo>
                <a:lnTo>
                  <a:pt x="0" y="0"/>
                </a:lnTo>
                <a:lnTo>
                  <a:pt x="6729512" y="0"/>
                </a:lnTo>
                <a:lnTo>
                  <a:pt x="6729512" y="3194636"/>
                </a:lnTo>
                <a:lnTo>
                  <a:pt x="0" y="319463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Every input (x-value) connects to ONLY ONE output (y-value)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Not all relations are functions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Think of a function like a machine: same input always produces the same output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Functions: From Theory to Application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449261" y="1960224"/>
            <a:ext cx="3206390" cy="4385599"/>
          </a:xfrm>
          <a:custGeom>
            <a:avLst/>
            <a:gdLst/>
            <a:ahLst/>
            <a:cxnLst/>
            <a:rect l="l" t="t" r="r" b="b"/>
            <a:pathLst>
              <a:path w="3206390" h="4385599">
                <a:moveTo>
                  <a:pt x="0" y="4385599"/>
                </a:moveTo>
                <a:lnTo>
                  <a:pt x="0" y="1603195"/>
                </a:lnTo>
                <a:cubicBezTo>
                  <a:pt x="0" y="717775"/>
                  <a:pt x="717775" y="0"/>
                  <a:pt x="1603195" y="0"/>
                </a:cubicBezTo>
                <a:lnTo>
                  <a:pt x="1603195" y="0"/>
                </a:lnTo>
                <a:cubicBezTo>
                  <a:pt x="2488615" y="0"/>
                  <a:pt x="3206390" y="717775"/>
                  <a:pt x="3206390" y="1603195"/>
                </a:cubicBezTo>
                <a:lnTo>
                  <a:pt x="3206390" y="4385599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51521" y="1858628"/>
            <a:ext cx="3211772" cy="4385599"/>
          </a:xfrm>
          <a:custGeom>
            <a:avLst/>
            <a:gdLst/>
            <a:ahLst/>
            <a:cxnLst/>
            <a:rect l="l" t="t" r="r" b="b"/>
            <a:pathLst>
              <a:path w="3211772" h="4385599">
                <a:moveTo>
                  <a:pt x="1605886" y="0"/>
                </a:moveTo>
                <a:lnTo>
                  <a:pt x="1605886" y="0"/>
                </a:lnTo>
                <a:cubicBezTo>
                  <a:pt x="2492792" y="0"/>
                  <a:pt x="3211772" y="718980"/>
                  <a:pt x="3211772" y="1605886"/>
                </a:cubicBezTo>
                <a:cubicBezTo>
                  <a:pt x="3211772" y="2585723"/>
                  <a:pt x="3211771" y="3459028"/>
                  <a:pt x="3211771" y="4385599"/>
                </a:cubicBezTo>
                <a:lnTo>
                  <a:pt x="3211771" y="4385599"/>
                </a:lnTo>
                <a:lnTo>
                  <a:pt x="0" y="4385599"/>
                </a:lnTo>
                <a:lnTo>
                  <a:pt x="0" y="4385599"/>
                </a:lnTo>
                <a:lnTo>
                  <a:pt x="0" y="1605886"/>
                </a:lnTo>
                <a:cubicBezTo>
                  <a:pt x="0" y="718980"/>
                  <a:pt x="718980" y="0"/>
                  <a:pt x="1605886" y="0"/>
                </a:cubicBezTo>
                <a:lnTo>
                  <a:pt x="1605886" y="0"/>
                </a:lnTo>
              </a:path>
            </a:pathLst>
          </a:custGeom>
          <a:blipFill>
            <a:blip r:embed="rId3"/>
            <a:srcRect l="25598" r="2559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02920" y="890092"/>
            <a:ext cx="7309771" cy="889012"/>
          </a:xfrm>
          <a:custGeom>
            <a:avLst/>
            <a:gdLst/>
            <a:ahLst/>
            <a:cxnLst/>
            <a:rect l="l" t="t" r="r" b="b"/>
            <a:pathLst>
              <a:path w="7309771" h="889012">
                <a:moveTo>
                  <a:pt x="0" y="889012"/>
                </a:moveTo>
                <a:lnTo>
                  <a:pt x="0" y="0"/>
                </a:lnTo>
                <a:lnTo>
                  <a:pt x="7309771" y="0"/>
                </a:lnTo>
                <a:lnTo>
                  <a:pt x="730977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is a Function?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Example Problem 1 - Mapping Diagram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379" r="2537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Functions: From Theory to Application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Example Problem 1 - Mapping Diagram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Mapping Diagram Analysis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Input Set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{1, 2, 3, 4}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Output Set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{A, B, C, D}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Mapping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 → A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 → B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 → C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 → B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Is this a function? Why/Why not?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Solution: YES (each input has only one output)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4473801"/>
          </a:xfrm>
          <a:custGeom>
            <a:avLst/>
            <a:gdLst/>
            <a:ahLst/>
            <a:cxnLst/>
            <a:rect l="l" t="t" r="r" b="b"/>
            <a:pathLst>
              <a:path w="3549632" h="4473801">
                <a:moveTo>
                  <a:pt x="153628" y="4473801"/>
                </a:moveTo>
                <a:cubicBezTo>
                  <a:pt x="68782" y="4473801"/>
                  <a:pt x="0" y="4405019"/>
                  <a:pt x="0" y="4320173"/>
                </a:cubicBezTo>
                <a:lnTo>
                  <a:pt x="0" y="153628"/>
                </a:lnTo>
                <a:cubicBezTo>
                  <a:pt x="0" y="68782"/>
                  <a:pt x="68782" y="0"/>
                  <a:pt x="153628" y="0"/>
                </a:cubicBezTo>
                <a:lnTo>
                  <a:pt x="3396004" y="0"/>
                </a:lnTo>
                <a:cubicBezTo>
                  <a:pt x="3480850" y="0"/>
                  <a:pt x="3549632" y="68782"/>
                  <a:pt x="3549632" y="153628"/>
                </a:cubicBezTo>
                <a:lnTo>
                  <a:pt x="3549632" y="4320173"/>
                </a:lnTo>
                <a:cubicBezTo>
                  <a:pt x="3549632" y="4405019"/>
                  <a:pt x="3480850" y="4473801"/>
                  <a:pt x="3396004" y="447380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4473801"/>
          </a:xfrm>
          <a:custGeom>
            <a:avLst/>
            <a:gdLst/>
            <a:ahLst/>
            <a:cxnLst/>
            <a:rect l="l" t="t" r="r" b="b"/>
            <a:pathLst>
              <a:path w="3549632" h="4473801">
                <a:moveTo>
                  <a:pt x="153628" y="4473801"/>
                </a:moveTo>
                <a:cubicBezTo>
                  <a:pt x="68782" y="4473801"/>
                  <a:pt x="0" y="4405019"/>
                  <a:pt x="0" y="4320173"/>
                </a:cubicBezTo>
                <a:lnTo>
                  <a:pt x="0" y="153628"/>
                </a:lnTo>
                <a:cubicBezTo>
                  <a:pt x="0" y="68782"/>
                  <a:pt x="68782" y="0"/>
                  <a:pt x="153628" y="0"/>
                </a:cubicBezTo>
                <a:lnTo>
                  <a:pt x="3396004" y="0"/>
                </a:lnTo>
                <a:cubicBezTo>
                  <a:pt x="3480850" y="0"/>
                  <a:pt x="3549632" y="68782"/>
                  <a:pt x="3549632" y="153628"/>
                </a:cubicBezTo>
                <a:lnTo>
                  <a:pt x="3549632" y="4320173"/>
                </a:lnTo>
                <a:cubicBezTo>
                  <a:pt x="3549632" y="4405019"/>
                  <a:pt x="3480850" y="4473801"/>
                  <a:pt x="3396004" y="447380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Functions: From Theory to Application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27825" y="2633172"/>
            <a:ext cx="3108960" cy="3629354"/>
          </a:xfrm>
          <a:custGeom>
            <a:avLst/>
            <a:gdLst/>
            <a:ahLst/>
            <a:cxnLst/>
            <a:rect l="l" t="t" r="r" b="b"/>
            <a:pathLst>
              <a:path w="3108960" h="3629354">
                <a:moveTo>
                  <a:pt x="0" y="3629354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29354"/>
                </a:lnTo>
                <a:lnTo>
                  <a:pt x="0" y="362935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YES (no repeated x-values with different y-values)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27825" y="2153361"/>
            <a:ext cx="3108960" cy="367749"/>
          </a:xfrm>
          <a:custGeom>
            <a:avLst/>
            <a:gdLst/>
            <a:ahLst/>
            <a:cxnLst/>
            <a:rect l="l" t="t" r="r" b="b"/>
            <a:pathLst>
              <a:path w="3108960" h="367749">
                <a:moveTo>
                  <a:pt x="0" y="367749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7749"/>
                </a:lnTo>
                <a:lnTo>
                  <a:pt x="0" y="3677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Is this a function? Why?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11196" y="2632298"/>
            <a:ext cx="3108960" cy="3629354"/>
          </a:xfrm>
          <a:custGeom>
            <a:avLst/>
            <a:gdLst/>
            <a:ahLst/>
            <a:cxnLst/>
            <a:rect l="l" t="t" r="r" b="b"/>
            <a:pathLst>
              <a:path w="3108960" h="3629354">
                <a:moveTo>
                  <a:pt x="0" y="3629354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29354"/>
                </a:lnTo>
                <a:lnTo>
                  <a:pt x="0" y="362935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| x | y |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|---|---|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| 0 | 3 |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| 1 | 5 |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| 2 | 3 |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11196" y="2153361"/>
            <a:ext cx="3108960" cy="367749"/>
          </a:xfrm>
          <a:custGeom>
            <a:avLst/>
            <a:gdLst/>
            <a:ahLst/>
            <a:cxnLst/>
            <a:rect l="l" t="t" r="r" b="b"/>
            <a:pathLst>
              <a:path w="3108960" h="367749">
                <a:moveTo>
                  <a:pt x="0" y="367749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7749"/>
                </a:lnTo>
                <a:lnTo>
                  <a:pt x="0" y="3677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Example Problem 2 - Table of Values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41123" r="4112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Example Problem 2 - Table of Values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Functions: From Theory to Application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Example Problem 3 - Graphical Representation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07997" y="2324244"/>
            <a:ext cx="11169592" cy="3796806"/>
          </a:xfrm>
          <a:custGeom>
            <a:avLst/>
            <a:gdLst/>
            <a:ahLst/>
            <a:cxnLst/>
            <a:rect l="l" t="t" r="r" b="b"/>
            <a:pathLst>
              <a:path w="11169592" h="3796806">
                <a:moveTo>
                  <a:pt x="0" y="3796806"/>
                </a:moveTo>
                <a:lnTo>
                  <a:pt x="0" y="0"/>
                </a:lnTo>
                <a:lnTo>
                  <a:pt x="11169592" y="0"/>
                </a:lnTo>
                <a:lnTo>
                  <a:pt x="11169592" y="3796806"/>
                </a:lnTo>
                <a:lnTo>
                  <a:pt x="0" y="3796806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07998" y="2324244"/>
            <a:ext cx="3721080" cy="3796806"/>
          </a:xfrm>
          <a:custGeom>
            <a:avLst/>
            <a:gdLst/>
            <a:ahLst/>
            <a:cxnLst/>
            <a:rect l="l" t="t" r="r" b="b"/>
            <a:pathLst>
              <a:path w="3721080" h="3796806">
                <a:moveTo>
                  <a:pt x="0" y="3796806"/>
                </a:moveTo>
                <a:lnTo>
                  <a:pt x="0" y="0"/>
                </a:lnTo>
                <a:lnTo>
                  <a:pt x="3721080" y="0"/>
                </a:lnTo>
                <a:lnTo>
                  <a:pt x="3721080" y="3796806"/>
                </a:lnTo>
                <a:lnTo>
                  <a:pt x="0" y="3796806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950159" y="2324244"/>
            <a:ext cx="3721080" cy="3796806"/>
          </a:xfrm>
          <a:custGeom>
            <a:avLst/>
            <a:gdLst/>
            <a:ahLst/>
            <a:cxnLst/>
            <a:rect l="l" t="t" r="r" b="b"/>
            <a:pathLst>
              <a:path w="3721080" h="3796806">
                <a:moveTo>
                  <a:pt x="0" y="3796806"/>
                </a:moveTo>
                <a:lnTo>
                  <a:pt x="0" y="0"/>
                </a:lnTo>
                <a:lnTo>
                  <a:pt x="3721080" y="0"/>
                </a:lnTo>
                <a:lnTo>
                  <a:pt x="3721080" y="3796806"/>
                </a:lnTo>
                <a:lnTo>
                  <a:pt x="0" y="3796806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14652" y="2629004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535395" y="2629004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254957" y="2629004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14058" y="3835755"/>
            <a:ext cx="3108960" cy="411653"/>
          </a:xfrm>
          <a:custGeom>
            <a:avLst/>
            <a:gdLst/>
            <a:ahLst/>
            <a:cxnLst/>
            <a:rect l="l" t="t" r="r" b="b"/>
            <a:pathLst>
              <a:path w="3108960" h="411653">
                <a:moveTo>
                  <a:pt x="0" y="411653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Vertical Line Test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14058" y="4408633"/>
            <a:ext cx="3108960" cy="1371600"/>
          </a:xfrm>
          <a:custGeom>
            <a:avLst/>
            <a:gdLst/>
            <a:ahLst/>
            <a:cxnLst/>
            <a:rect l="l" t="t" r="r" b="b"/>
            <a:pathLst>
              <a:path w="3108960" h="1371600">
                <a:moveTo>
                  <a:pt x="0" y="13716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Draw a graph with multiple points.</a:t>
            </a:r>
            <a:endParaRPr lang="en-US" sz="1200" dirty="0"/>
          </a:p>
          <a:p>
            <a:pPr algn="l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If ANY vertical line crosses the graph MORE THAN ONCE, it is NOT a function.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33876" y="3835755"/>
            <a:ext cx="3108960" cy="411653"/>
          </a:xfrm>
          <a:custGeom>
            <a:avLst/>
            <a:gdLst/>
            <a:ahLst/>
            <a:cxnLst/>
            <a:rect l="l" t="t" r="r" b="b"/>
            <a:pathLst>
              <a:path w="3108960" h="411653">
                <a:moveTo>
                  <a:pt x="0" y="411653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Demonstration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33876" y="4408633"/>
            <a:ext cx="3108960" cy="1371600"/>
          </a:xfrm>
          <a:custGeom>
            <a:avLst/>
            <a:gdLst/>
            <a:ahLst/>
            <a:cxnLst/>
            <a:rect l="l" t="t" r="r" b="b"/>
            <a:pathLst>
              <a:path w="3108960" h="1371600">
                <a:moveTo>
                  <a:pt x="0" y="13716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16667"/>
              </a:lnSpc>
              <a:spcAft>
                <a:spcPts val="964"/>
              </a:spcAft>
              <a:buNone/>
            </a:pPr>
            <a:r>
              <a:rPr lang="en-US" sz="1156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Sample graph showing function vs. non-function.</a:t>
            </a:r>
            <a:endParaRPr lang="en-US" sz="1156" dirty="0"/>
          </a:p>
          <a:p>
            <a:pPr algn="l" marL="0" indent="0">
              <a:lnSpc>
                <a:spcPct val="116667"/>
              </a:lnSpc>
              <a:spcAft>
                <a:spcPts val="964"/>
              </a:spcAft>
              <a:buNone/>
            </a:pPr>
            <a:r>
              <a:rPr lang="en-US" sz="1156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Function: Vertical line intersects the graph at most once.</a:t>
            </a:r>
            <a:endParaRPr lang="en-US" sz="1156" dirty="0"/>
          </a:p>
          <a:p>
            <a:pPr algn="l" marL="0" indent="0">
              <a:lnSpc>
                <a:spcPct val="116667"/>
              </a:lnSpc>
              <a:spcAft>
                <a:spcPts val="964"/>
              </a:spcAft>
              <a:buNone/>
            </a:pPr>
            <a:r>
              <a:rPr lang="en-US" sz="1156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Non-function: Vertical line intersects the graph more than once.</a:t>
            </a:r>
            <a:endParaRPr lang="en-US" sz="1156" dirty="0"/>
          </a:p>
        </p:txBody>
      </p:sp>
      <p:sp>
        <p:nvSpPr>
          <p:cNvPr id="16" name="Text 14"/>
          <p:cNvSpPr/>
          <p:nvPr/>
        </p:nvSpPr>
        <p:spPr>
          <a:xfrm>
            <a:off x="8254957" y="3835755"/>
            <a:ext cx="3108960" cy="411653"/>
          </a:xfrm>
          <a:custGeom>
            <a:avLst/>
            <a:gdLst/>
            <a:ahLst/>
            <a:cxnLst/>
            <a:rect l="l" t="t" r="r" b="b"/>
            <a:pathLst>
              <a:path w="3108960" h="411653">
                <a:moveTo>
                  <a:pt x="0" y="411653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Practice Exercise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254957" y="4408633"/>
            <a:ext cx="3108960" cy="1371600"/>
          </a:xfrm>
          <a:custGeom>
            <a:avLst/>
            <a:gdLst/>
            <a:ahLst/>
            <a:cxnLst/>
            <a:rect l="l" t="t" r="r" b="b"/>
            <a:pathLst>
              <a:path w="3108960" h="1371600">
                <a:moveTo>
                  <a:pt x="0" y="13716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Try applying the Vertical Line Test to different graphs.</a:t>
            </a:r>
            <a:endParaRPr lang="en-US" sz="1200" dirty="0"/>
          </a:p>
          <a:p>
            <a:pPr algn="l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whether each graph represents a function or not.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Example Problem 4 - Algebraic Representation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408" r="254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Functions: From Theory to Application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Example Problem 4 - Algebraic Representation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Function Equation Analysis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Equation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 = x^2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Domain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 real numbers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Range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Non-negative real numbers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Determine if this represents a function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Quick Check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408" r="254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Functions: From Theory to Application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Scenario 1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Input Set: {2, 4, 6, 8}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Output Set: {A, B, C, D}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Mapping: 2 → A, 4 → B, 6 → C, 8 → B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Is this a function? Why/Why not?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Scenario 2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Input Set: {5, 7, 9, 11}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Output Set: {P, Q, R, S}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Mapping: 5 → P, 7 → Q, 9 → R, 11 → R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Is this a function? Why/Why not?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Scenario 3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Input Set: {1, 3, 5, 7}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Output Set: {X, Y, Z}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Mapping: 1 → X, 3 → Y, 5 → Z, 7 → Y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Is this a function? Why/Why not?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Scenario 4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Input Set: {0, 2, 4, 6}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Output Set: {M, N, O, P}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Mapping: 0 → M, 2 → N, 4 → O, 6 → 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Is this a function? Why/Why not?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Encourage peer discussion and verification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651950" y="447"/>
            <a:ext cx="2539987" cy="2539587"/>
          </a:xfrm>
          <a:custGeom>
            <a:avLst/>
            <a:gdLst/>
            <a:ahLst/>
            <a:cxnLst/>
            <a:rect l="l" t="t" r="r" b="b"/>
            <a:pathLst>
              <a:path w="2539987" h="2539587">
                <a:moveTo>
                  <a:pt x="0" y="2539587"/>
                </a:moveTo>
                <a:lnTo>
                  <a:pt x="0" y="0"/>
                </a:lnTo>
                <a:lnTo>
                  <a:pt x="2539987" y="0"/>
                </a:lnTo>
                <a:lnTo>
                  <a:pt x="2539987" y="2539587"/>
                </a:lnTo>
                <a:lnTo>
                  <a:pt x="0" y="253958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5462" y="1974139"/>
            <a:ext cx="7309771" cy="4371684"/>
          </a:xfrm>
          <a:custGeom>
            <a:avLst/>
            <a:gdLst/>
            <a:ahLst/>
            <a:cxnLst/>
            <a:rect l="l" t="t" r="r" b="b"/>
            <a:pathLst>
              <a:path w="7309771" h="4371684">
                <a:moveTo>
                  <a:pt x="161359" y="4371684"/>
                </a:moveTo>
                <a:cubicBezTo>
                  <a:pt x="72243" y="4371684"/>
                  <a:pt x="0" y="4299441"/>
                  <a:pt x="0" y="4210325"/>
                </a:cubicBezTo>
                <a:lnTo>
                  <a:pt x="0" y="161359"/>
                </a:lnTo>
                <a:cubicBezTo>
                  <a:pt x="0" y="72243"/>
                  <a:pt x="72243" y="0"/>
                  <a:pt x="161359" y="0"/>
                </a:cubicBezTo>
                <a:lnTo>
                  <a:pt x="7148412" y="0"/>
                </a:lnTo>
                <a:cubicBezTo>
                  <a:pt x="7237528" y="0"/>
                  <a:pt x="7309771" y="72243"/>
                  <a:pt x="7309771" y="161359"/>
                </a:cubicBezTo>
                <a:lnTo>
                  <a:pt x="7309771" y="4210325"/>
                </a:lnTo>
                <a:cubicBezTo>
                  <a:pt x="7309771" y="4299441"/>
                  <a:pt x="7237528" y="4371684"/>
                  <a:pt x="7148412" y="4371684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95591" y="2063840"/>
            <a:ext cx="6729512" cy="548366"/>
          </a:xfrm>
          <a:custGeom>
            <a:avLst/>
            <a:gdLst/>
            <a:ahLst/>
            <a:cxnLst/>
            <a:rect l="l" t="t" r="r" b="b"/>
            <a:pathLst>
              <a:path w="6729512" h="548366">
                <a:moveTo>
                  <a:pt x="0" y="548366"/>
                </a:moveTo>
                <a:lnTo>
                  <a:pt x="0" y="0"/>
                </a:lnTo>
                <a:lnTo>
                  <a:pt x="6729512" y="0"/>
                </a:lnTo>
                <a:lnTo>
                  <a:pt x="6729512" y="548366"/>
                </a:lnTo>
                <a:lnTo>
                  <a:pt x="0" y="54836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Real-World Function Examples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93049" y="2707671"/>
            <a:ext cx="6729512" cy="3194636"/>
          </a:xfrm>
          <a:custGeom>
            <a:avLst/>
            <a:gdLst/>
            <a:ahLst/>
            <a:cxnLst/>
            <a:rect l="l" t="t" r="r" b="b"/>
            <a:pathLst>
              <a:path w="6729512" h="3194636">
                <a:moveTo>
                  <a:pt x="0" y="3194636"/>
                </a:moveTo>
                <a:lnTo>
                  <a:pt x="0" y="0"/>
                </a:lnTo>
                <a:lnTo>
                  <a:pt x="6729512" y="0"/>
                </a:lnTo>
                <a:lnTo>
                  <a:pt x="6729512" y="3194636"/>
                </a:lnTo>
                <a:lnTo>
                  <a:pt x="0" y="319463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GPS navigation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Vending machines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Temperature conversion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Speed calculations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Functions: From Theory to Application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449261" y="1960224"/>
            <a:ext cx="3206390" cy="4385599"/>
          </a:xfrm>
          <a:custGeom>
            <a:avLst/>
            <a:gdLst/>
            <a:ahLst/>
            <a:cxnLst/>
            <a:rect l="l" t="t" r="r" b="b"/>
            <a:pathLst>
              <a:path w="3206390" h="4385599">
                <a:moveTo>
                  <a:pt x="0" y="4385599"/>
                </a:moveTo>
                <a:lnTo>
                  <a:pt x="0" y="1603195"/>
                </a:lnTo>
                <a:cubicBezTo>
                  <a:pt x="0" y="717775"/>
                  <a:pt x="717775" y="0"/>
                  <a:pt x="1603195" y="0"/>
                </a:cubicBezTo>
                <a:lnTo>
                  <a:pt x="1603195" y="0"/>
                </a:lnTo>
                <a:cubicBezTo>
                  <a:pt x="2488615" y="0"/>
                  <a:pt x="3206390" y="717775"/>
                  <a:pt x="3206390" y="1603195"/>
                </a:cubicBezTo>
                <a:lnTo>
                  <a:pt x="3206390" y="4385599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51521" y="1858628"/>
            <a:ext cx="3211772" cy="4385599"/>
          </a:xfrm>
          <a:custGeom>
            <a:avLst/>
            <a:gdLst/>
            <a:ahLst/>
            <a:cxnLst/>
            <a:rect l="l" t="t" r="r" b="b"/>
            <a:pathLst>
              <a:path w="3211772" h="4385599">
                <a:moveTo>
                  <a:pt x="1605886" y="0"/>
                </a:moveTo>
                <a:lnTo>
                  <a:pt x="1605886" y="0"/>
                </a:lnTo>
                <a:cubicBezTo>
                  <a:pt x="2492792" y="0"/>
                  <a:pt x="3211772" y="718980"/>
                  <a:pt x="3211772" y="1605886"/>
                </a:cubicBezTo>
                <a:cubicBezTo>
                  <a:pt x="3211772" y="2585723"/>
                  <a:pt x="3211771" y="3459028"/>
                  <a:pt x="3211771" y="4385599"/>
                </a:cubicBezTo>
                <a:lnTo>
                  <a:pt x="3211771" y="4385599"/>
                </a:lnTo>
                <a:lnTo>
                  <a:pt x="0" y="4385599"/>
                </a:lnTo>
                <a:lnTo>
                  <a:pt x="0" y="4385599"/>
                </a:lnTo>
                <a:lnTo>
                  <a:pt x="0" y="1605886"/>
                </a:lnTo>
                <a:cubicBezTo>
                  <a:pt x="0" y="718980"/>
                  <a:pt x="718980" y="0"/>
                  <a:pt x="1605886" y="0"/>
                </a:cubicBezTo>
                <a:lnTo>
                  <a:pt x="1605886" y="0"/>
                </a:lnTo>
              </a:path>
            </a:pathLst>
          </a:custGeom>
          <a:blipFill>
            <a:blip r:embed="rId3"/>
            <a:srcRect l="24997" r="2499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02920" y="890092"/>
            <a:ext cx="7309771" cy="889012"/>
          </a:xfrm>
          <a:custGeom>
            <a:avLst/>
            <a:gdLst/>
            <a:ahLst/>
            <a:cxnLst/>
            <a:rect l="l" t="t" r="r" b="b"/>
            <a:pathLst>
              <a:path w="7309771" h="889012">
                <a:moveTo>
                  <a:pt x="0" y="889012"/>
                </a:moveTo>
                <a:lnTo>
                  <a:pt x="0" y="0"/>
                </a:lnTo>
                <a:lnTo>
                  <a:pt x="7309771" y="0"/>
                </a:lnTo>
                <a:lnTo>
                  <a:pt x="730977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Real-World Function Examples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408" r="254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Functions: From Theory to Application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Functions establish unique input-output relationships.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various methods to identify functions effectively.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practice enhances comprehension and proficiency in working with functions.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Functions: From Theory to Application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Quizzes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Polls to engage students actively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Incorporate interactive elements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Differentiate between different elements and concepts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Utilize color-coded visuals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Presentation Notes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Mathematical reasoning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Critical thinking throughout the lesson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Encourage engagement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Students can jot down key points for better retention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Allocate space for notes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2024-11-17T01:17:21Z</dcterms:created>
  <dcterms:modified xsi:type="dcterms:W3CDTF">2024-11-17T01:17:21Z</dcterms:modified>
</cp:coreProperties>
</file>