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b2f00d6c75a45e19617f2c72cb61a4ce789a4be.png"/><Relationship Id="rId2" Type="http://schemas.openxmlformats.org/officeDocument/2006/relationships/image" Target="../media/ff27cf55f7b6d09065daa10ce27261d1841904ab.png"/><Relationship Id="rId3" Type="http://schemas.openxmlformats.org/officeDocument/2006/relationships/image" Target="../media/25a127f318108b477b20f1bde72776ac4a85ab22.png"/><Relationship Id="rId4" Type="http://schemas.openxmlformats.org/officeDocument/2006/relationships/image" Target="../media/a4b78cd46eec3225177516e5608d84d434bfbee7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f1d6e1b47ad528a85b0f88137454a957e156511.png"/><Relationship Id="rId2" Type="http://schemas.openxmlformats.org/officeDocument/2006/relationships/image" Target="../media/bbb9de269843544117473d3519fe82323b6784a3.png"/><Relationship Id="rId3" Type="http://schemas.openxmlformats.org/officeDocument/2006/relationships/image" Target="../media/bbb03629e6cacb3fd9bc8dc7a557a4871fedb45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39cdb90095f51ec5b37904bc16eb75db5510380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bf1d6e1b47ad528a85b0f88137454a957e156511.png"/><Relationship Id="rId3" Type="http://schemas.openxmlformats.org/officeDocument/2006/relationships/image" Target="../media/876ff193f219fe188925d1afd2dc2160659807c4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03ab8dd37c7a9fb7c3d9836c6439d177faede9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2156829393c022ce91b47a7bd59bd7be8da3f209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image" Target="../media/41bbae87c4539ca9be7941e28133891ef40ab00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92d32a5a1e339344151caef6c9d45fdf61ee2aa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6af26718eb3cb51a389e3595cd2ac8fef35e3a35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57343206f0e0f8c5b05adadf85b0121a400eb1a7.png"/><Relationship Id="rId2" Type="http://schemas.openxmlformats.org/officeDocument/2006/relationships/image" Target="../media/3ef73001606d47ff63fc4312e6138185a1f037e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bb03629e6cacb3fd9bc8dc7a557a4871fedb454.png"/><Relationship Id="rId2" Type="http://schemas.openxmlformats.org/officeDocument/2006/relationships/image" Target="../media/60f02c654c2473555af8db3f6e633bfede03d96a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03ab8dd37c7a9fb7c3d9836c6439d177faede9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8228" y="447"/>
            <a:ext cx="6953709" cy="6857107"/>
          </a:xfrm>
          <a:custGeom>
            <a:avLst/>
            <a:gdLst/>
            <a:ahLst/>
            <a:cxnLst/>
            <a:rect l="l" t="t" r="r" b="b"/>
            <a:pathLst>
              <a:path w="6953709" h="6857107">
                <a:moveTo>
                  <a:pt x="0" y="6857107"/>
                </a:moveTo>
                <a:lnTo>
                  <a:pt x="0" y="0"/>
                </a:lnTo>
                <a:lnTo>
                  <a:pt x="6953709" y="0"/>
                </a:lnTo>
                <a:lnTo>
                  <a:pt x="695370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2767168"/>
            <a:ext cx="12191937" cy="4090386"/>
          </a:xfrm>
          <a:custGeom>
            <a:avLst/>
            <a:gdLst/>
            <a:ahLst/>
            <a:cxnLst/>
            <a:rect l="l" t="t" r="r" b="b"/>
            <a:pathLst>
              <a:path w="12191937" h="4090386">
                <a:moveTo>
                  <a:pt x="0" y="4090386"/>
                </a:moveTo>
                <a:lnTo>
                  <a:pt x="0" y="0"/>
                </a:lnTo>
                <a:lnTo>
                  <a:pt x="12191937" y="0"/>
                </a:lnTo>
                <a:lnTo>
                  <a:pt x="12191937" y="4090386"/>
                </a:lnTo>
                <a:lnTo>
                  <a:pt x="0" y="4090386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26417" y="447"/>
            <a:ext cx="11065520" cy="6857107"/>
          </a:xfrm>
          <a:custGeom>
            <a:avLst/>
            <a:gdLst/>
            <a:ahLst/>
            <a:cxnLst/>
            <a:rect l="l" t="t" r="r" b="b"/>
            <a:pathLst>
              <a:path w="11065520" h="6857107">
                <a:moveTo>
                  <a:pt x="0" y="6857107"/>
                </a:moveTo>
                <a:lnTo>
                  <a:pt x="0" y="0"/>
                </a:lnTo>
                <a:lnTo>
                  <a:pt x="11065520" y="0"/>
                </a:lnTo>
                <a:lnTo>
                  <a:pt x="11065520" y="6857107"/>
                </a:lnTo>
                <a:lnTo>
                  <a:pt x="0" y="6857107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56256" y="4141674"/>
            <a:ext cx="7132320" cy="2716325"/>
          </a:xfrm>
          <a:custGeom>
            <a:avLst/>
            <a:gdLst/>
            <a:ahLst/>
            <a:cxnLst/>
            <a:rect l="l" t="t" r="r" b="b"/>
            <a:pathLst>
              <a:path w="7132320" h="2716325">
                <a:moveTo>
                  <a:pt x="0" y="2716325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2716325"/>
                </a:lnTo>
                <a:lnTo>
                  <a:pt x="0" y="27163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Journey Through History, Learning, and Resilience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6732" y="0"/>
            <a:ext cx="7132320" cy="3912243"/>
          </a:xfrm>
          <a:custGeom>
            <a:avLst/>
            <a:gdLst/>
            <a:ahLst/>
            <a:cxnLst/>
            <a:rect l="l" t="t" r="r" b="b"/>
            <a:pathLst>
              <a:path w="7132320" h="3912243">
                <a:moveTo>
                  <a:pt x="0" y="3912243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912243"/>
                </a:lnTo>
                <a:lnTo>
                  <a:pt x="0" y="391224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Exploring The Great Fire of London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56255" y="563797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68640" y="0"/>
            <a:ext cx="4023360" cy="6858000"/>
          </a:xfrm>
          <a:custGeom>
            <a:avLst/>
            <a:gdLst/>
            <a:ahLst/>
            <a:cxnLst/>
            <a:rect l="l" t="t" r="r" b="b"/>
            <a:pathLst>
              <a:path w="4023360" h="6858000">
                <a:moveTo>
                  <a:pt x="0" y="6858000"/>
                </a:moveTo>
                <a:lnTo>
                  <a:pt x="0" y="0"/>
                </a:lnTo>
                <a:lnTo>
                  <a:pt x="4023360" y="0"/>
                </a:lnTo>
                <a:lnTo>
                  <a:pt x="4023360" y="6858000"/>
                </a:lnTo>
                <a:lnTo>
                  <a:pt x="0" y="6858000"/>
                </a:lnTo>
              </a:path>
            </a:pathLst>
          </a:custGeom>
          <a:blipFill>
            <a:blip r:embed="rId4"/>
            <a:srcRect l="31690" r="316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Title Slide: The Great Fire of London: A Historical…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Dyslexia-Friendly Learning Approach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Historical Context: Map of London in 1666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Fire Begins: Large, clear timeline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Fire Spread Dynamics: Infographic showing fire prog…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Survival Stories: Personal narrative snippets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Rebuilding London: Before and after architectural c…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Fire Safety Learning: Modern firefighting techniques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Interactive Learning Activities: Hands-on explorati…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Dyslexia Support Techniques: Learning accommodation…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Key Vocabulary: Essential terms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Reflection and Assessment: Inclusive assessment met…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Parent and Educator Guide: Supporting dyslexic lear…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1518" y="-1"/>
            <a:ext cx="8840481" cy="6857107"/>
          </a:xfrm>
          <a:custGeom>
            <a:avLst/>
            <a:gdLst/>
            <a:ahLst/>
            <a:cxnLst/>
            <a:rect l="l" t="t" r="r" b="b"/>
            <a:pathLst>
              <a:path w="8840481" h="6857107">
                <a:moveTo>
                  <a:pt x="0" y="6857107"/>
                </a:moveTo>
                <a:lnTo>
                  <a:pt x="0" y="0"/>
                </a:lnTo>
                <a:lnTo>
                  <a:pt x="8840481" y="0"/>
                </a:lnTo>
                <a:lnTo>
                  <a:pt x="8840481" y="6857107"/>
                </a:lnTo>
                <a:lnTo>
                  <a:pt x="0" y="6857107"/>
                </a:lnTo>
              </a:path>
            </a:pathLst>
          </a:custGeom>
          <a:solidFill>
            <a:srgbClr val="FFFFFF">
              <a:alpha val="36863"/>
            </a:srgbClr>
          </a:solidFill>
          <a:ln w="9525">
            <a:solidFill>
              <a:srgbClr val="F1F0F5"/>
            </a:solidFill>
          </a:ln>
        </p:spPr>
        <p:txBody>
          <a:bodyPr wrap="square" lIns="90000" tIns="46800" rIns="90000" bIns="46800" rtlCol="0" anchor="ctr"/>
          <a:lstStyle/>
          <a:p>
            <a:pPr algn="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447"/>
            <a:ext cx="10922694" cy="6857107"/>
          </a:xfrm>
          <a:custGeom>
            <a:avLst/>
            <a:gdLst/>
            <a:ahLst/>
            <a:cxnLst/>
            <a:rect l="l" t="t" r="r" b="b"/>
            <a:pathLst>
              <a:path w="10922694" h="6857107">
                <a:moveTo>
                  <a:pt x="0" y="6857107"/>
                </a:moveTo>
                <a:lnTo>
                  <a:pt x="0" y="0"/>
                </a:lnTo>
                <a:lnTo>
                  <a:pt x="10922694" y="0"/>
                </a:lnTo>
                <a:lnTo>
                  <a:pt x="10922694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171183"/>
            <a:ext cx="5804960" cy="6686371"/>
          </a:xfrm>
          <a:custGeom>
            <a:avLst/>
            <a:gdLst/>
            <a:ahLst/>
            <a:cxnLst/>
            <a:rect l="l" t="t" r="r" b="b"/>
            <a:pathLst>
              <a:path w="5804960" h="6686371">
                <a:moveTo>
                  <a:pt x="0" y="6686371"/>
                </a:moveTo>
                <a:lnTo>
                  <a:pt x="0" y="0"/>
                </a:lnTo>
                <a:lnTo>
                  <a:pt x="5804960" y="0"/>
                </a:lnTo>
                <a:lnTo>
                  <a:pt x="5804960" y="6686371"/>
                </a:lnTo>
                <a:lnTo>
                  <a:pt x="0" y="6686371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900158" y="548640"/>
            <a:ext cx="6713828" cy="5782712"/>
          </a:xfrm>
          <a:custGeom>
            <a:avLst/>
            <a:gdLst/>
            <a:ahLst/>
            <a:cxnLst/>
            <a:rect l="l" t="t" r="r" b="b"/>
            <a:pathLst>
              <a:path w="6713828" h="5782712">
                <a:moveTo>
                  <a:pt x="0" y="5782712"/>
                </a:moveTo>
                <a:lnTo>
                  <a:pt x="0" y="0"/>
                </a:lnTo>
                <a:lnTo>
                  <a:pt x="6713828" y="0"/>
                </a:lnTo>
                <a:lnTo>
                  <a:pt x="671382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Resources and Further Learning: Recommended books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Conclusion: Key takeaways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799180" y="548640"/>
            <a:ext cx="844118" cy="5782712"/>
          </a:xfrm>
          <a:custGeom>
            <a:avLst/>
            <a:gdLst/>
            <a:ahLst/>
            <a:cxnLst/>
            <a:rect l="l" t="t" r="r" b="b"/>
            <a:pathLst>
              <a:path w="844118" h="5782712">
                <a:moveTo>
                  <a:pt x="0" y="5782712"/>
                </a:moveTo>
                <a:lnTo>
                  <a:pt x="0" y="0"/>
                </a:lnTo>
                <a:lnTo>
                  <a:pt x="844118" y="0"/>
                </a:lnTo>
                <a:lnTo>
                  <a:pt x="844118" y="5782712"/>
                </a:lnTo>
                <a:lnTo>
                  <a:pt x="0" y="5782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4119" y="397368"/>
            <a:ext cx="2466634" cy="5933983"/>
          </a:xfrm>
          <a:custGeom>
            <a:avLst/>
            <a:gdLst/>
            <a:ahLst/>
            <a:cxnLst/>
            <a:rect l="l" t="t" r="r" b="b"/>
            <a:pathLst>
              <a:path w="2466634" h="5933983">
                <a:moveTo>
                  <a:pt x="0" y="5933983"/>
                </a:moveTo>
                <a:lnTo>
                  <a:pt x="0" y="0"/>
                </a:lnTo>
                <a:lnTo>
                  <a:pt x="2466634" y="0"/>
                </a:lnTo>
                <a:lnTo>
                  <a:pt x="2466634" y="5933983"/>
                </a:lnTo>
                <a:lnTo>
                  <a:pt x="0" y="5933983"/>
                </a:lnTo>
              </a:path>
            </a:pathLst>
          </a:custGeom>
          <a:noFill/>
          <a:ln/>
        </p:spPr>
        <p:txBody>
          <a:bodyPr wrap="square" lIns="90000" tIns="7200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Title Slide: The Great Fire of London: A Historical Adventure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1666 Catastrophe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Great Fire of London: A Historical Adventure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</a:path>
            </a:pathLst>
          </a:custGeom>
          <a:blipFill>
            <a:blip r:embed="rId3"/>
            <a:srcRect l="12616" r="1261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Dyslexia-Friendly Learning Approach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66055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12703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082116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5920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236391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65920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Minimal text per slide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19271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419271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Large, clear typography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89743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59351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572623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3095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572623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Color-coded information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905076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823255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Visual representations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Tactile exploration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Audio descriptions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Simplified text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669903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19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Multimodal Learning Strategies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516551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62276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503215" y="2030046"/>
            <a:ext cx="640080" cy="365760"/>
          </a:xfrm>
          <a:custGeom>
            <a:avLst/>
            <a:gdLst/>
            <a:ahLst/>
            <a:cxnLst/>
            <a:rect l="l" t="t" r="r" b="b"/>
            <a:pathLst>
              <a:path w="640080" h="365760">
                <a:moveTo>
                  <a:pt x="0" y="365760"/>
                </a:moveTo>
                <a:lnTo>
                  <a:pt x="0" y="0"/>
                </a:lnTo>
                <a:lnTo>
                  <a:pt x="640080" y="0"/>
                </a:lnTo>
                <a:lnTo>
                  <a:pt x="6400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4349863" y="2030046"/>
            <a:ext cx="640080" cy="365760"/>
          </a:xfrm>
          <a:custGeom>
            <a:avLst/>
            <a:gdLst/>
            <a:ahLst/>
            <a:cxnLst/>
            <a:rect l="l" t="t" r="r" b="b"/>
            <a:pathLst>
              <a:path w="640080" h="365760">
                <a:moveTo>
                  <a:pt x="0" y="365760"/>
                </a:moveTo>
                <a:lnTo>
                  <a:pt x="0" y="0"/>
                </a:lnTo>
                <a:lnTo>
                  <a:pt x="640080" y="0"/>
                </a:lnTo>
                <a:lnTo>
                  <a:pt x="6400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7196511" y="2030046"/>
            <a:ext cx="640080" cy="365760"/>
          </a:xfrm>
          <a:custGeom>
            <a:avLst/>
            <a:gdLst/>
            <a:ahLst/>
            <a:cxnLst/>
            <a:rect l="l" t="t" r="r" b="b"/>
            <a:pathLst>
              <a:path w="640080" h="365760">
                <a:moveTo>
                  <a:pt x="0" y="365760"/>
                </a:moveTo>
                <a:lnTo>
                  <a:pt x="0" y="0"/>
                </a:lnTo>
                <a:lnTo>
                  <a:pt x="640080" y="0"/>
                </a:lnTo>
                <a:lnTo>
                  <a:pt x="6400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10042236" y="2012871"/>
            <a:ext cx="640080" cy="400110"/>
          </a:xfrm>
          <a:custGeom>
            <a:avLst/>
            <a:gdLst/>
            <a:ahLst/>
            <a:cxnLst/>
            <a:rect l="l" t="t" r="r" b="b"/>
            <a:pathLst>
              <a:path w="640080" h="400110">
                <a:moveTo>
                  <a:pt x="0" y="400110"/>
                </a:moveTo>
                <a:lnTo>
                  <a:pt x="0" y="0"/>
                </a:lnTo>
                <a:lnTo>
                  <a:pt x="640080" y="0"/>
                </a:lnTo>
                <a:lnTo>
                  <a:pt x="640080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06494" y="447"/>
            <a:ext cx="10985443" cy="6857107"/>
          </a:xfrm>
          <a:custGeom>
            <a:avLst/>
            <a:gdLst/>
            <a:ahLst/>
            <a:cxnLst/>
            <a:rect l="l" t="t" r="r" b="b"/>
            <a:pathLst>
              <a:path w="10985443" h="6857107">
                <a:moveTo>
                  <a:pt x="0" y="6857107"/>
                </a:moveTo>
                <a:lnTo>
                  <a:pt x="0" y="0"/>
                </a:lnTo>
                <a:lnTo>
                  <a:pt x="10985443" y="0"/>
                </a:lnTo>
                <a:lnTo>
                  <a:pt x="10985443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Historical Context: Map of London in 1666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85969" y="1434868"/>
            <a:ext cx="5457330" cy="4881760"/>
          </a:xfrm>
          <a:custGeom>
            <a:avLst/>
            <a:gdLst/>
            <a:ahLst/>
            <a:cxnLst/>
            <a:rect l="l" t="t" r="r" b="b"/>
            <a:pathLst>
              <a:path w="5457330" h="4881760">
                <a:moveTo>
                  <a:pt x="112720" y="4881760"/>
                </a:moveTo>
                <a:cubicBezTo>
                  <a:pt x="50466" y="4881760"/>
                  <a:pt x="0" y="4831294"/>
                  <a:pt x="0" y="4769040"/>
                </a:cubicBezTo>
                <a:lnTo>
                  <a:pt x="0" y="112720"/>
                </a:lnTo>
                <a:cubicBezTo>
                  <a:pt x="0" y="50466"/>
                  <a:pt x="50466" y="0"/>
                  <a:pt x="112720" y="0"/>
                </a:cubicBezTo>
                <a:lnTo>
                  <a:pt x="5344610" y="0"/>
                </a:lnTo>
                <a:cubicBezTo>
                  <a:pt x="5406864" y="0"/>
                  <a:pt x="5457330" y="50466"/>
                  <a:pt x="5457330" y="112720"/>
                </a:cubicBezTo>
                <a:lnTo>
                  <a:pt x="5457330" y="4769040"/>
                </a:lnTo>
                <a:cubicBezTo>
                  <a:pt x="5457330" y="4831294"/>
                  <a:pt x="5406863" y="4881760"/>
                  <a:pt x="5344610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138" y="2187689"/>
            <a:ext cx="5009462" cy="3926784"/>
          </a:xfrm>
          <a:custGeom>
            <a:avLst/>
            <a:gdLst/>
            <a:ahLst/>
            <a:cxnLst/>
            <a:rect l="l" t="t" r="r" b="b"/>
            <a:pathLst>
              <a:path w="5009462" h="3926784">
                <a:moveTo>
                  <a:pt x="0" y="3926784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926784"/>
                </a:lnTo>
                <a:lnTo>
                  <a:pt x="0" y="392678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Visual representation of city layout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Wooden buildings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Narrow streets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Tightly packed structures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138" y="1688639"/>
            <a:ext cx="5009462" cy="365760"/>
          </a:xfrm>
          <a:custGeom>
            <a:avLst/>
            <a:gdLst/>
            <a:ahLst/>
            <a:cxnLst/>
            <a:rect l="l" t="t" r="r" b="b"/>
            <a:pathLst>
              <a:path w="5009462" h="365760">
                <a:moveTo>
                  <a:pt x="0" y="365760"/>
                </a:moveTo>
                <a:lnTo>
                  <a:pt x="0" y="0"/>
                </a:lnTo>
                <a:lnTo>
                  <a:pt x="5009462" y="0"/>
                </a:lnTo>
                <a:lnTo>
                  <a:pt x="5009462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Map of London in 1666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39" y="1434868"/>
            <a:ext cx="5457330" cy="4864053"/>
          </a:xfrm>
          <a:custGeom>
            <a:avLst/>
            <a:gdLst/>
            <a:ahLst/>
            <a:cxnLst/>
            <a:rect l="l" t="t" r="r" b="b"/>
            <a:pathLst>
              <a:path w="5457330" h="4864053">
                <a:moveTo>
                  <a:pt x="119461" y="4864053"/>
                </a:moveTo>
                <a:cubicBezTo>
                  <a:pt x="53485" y="4864053"/>
                  <a:pt x="0" y="4810568"/>
                  <a:pt x="0" y="4744592"/>
                </a:cubicBezTo>
                <a:lnTo>
                  <a:pt x="0" y="119461"/>
                </a:lnTo>
                <a:cubicBezTo>
                  <a:pt x="0" y="53485"/>
                  <a:pt x="53485" y="0"/>
                  <a:pt x="119461" y="0"/>
                </a:cubicBezTo>
                <a:lnTo>
                  <a:pt x="5337869" y="0"/>
                </a:lnTo>
                <a:cubicBezTo>
                  <a:pt x="5403845" y="0"/>
                  <a:pt x="5457330" y="53485"/>
                  <a:pt x="5457330" y="119461"/>
                </a:cubicBezTo>
                <a:lnTo>
                  <a:pt x="5457330" y="4744592"/>
                </a:lnTo>
                <a:cubicBezTo>
                  <a:pt x="5457330" y="4810568"/>
                  <a:pt x="5403845" y="4864053"/>
                  <a:pt x="5337869" y="4864053"/>
                </a:cubicBezTo>
              </a:path>
            </a:pathLst>
          </a:custGeom>
          <a:blipFill>
            <a:blip r:embed="rId3"/>
            <a:srcRect l="13536" r="1353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41124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0079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17269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Fire Begins</a:t>
            </a:r>
            <a:endParaRPr lang="en-US" sz="1389" dirty="0"/>
          </a:p>
        </p:txBody>
      </p:sp>
      <p:sp>
        <p:nvSpPr>
          <p:cNvPr id="7" name="Text 5"/>
          <p:cNvSpPr/>
          <p:nvPr/>
        </p:nvSpPr>
        <p:spPr>
          <a:xfrm>
            <a:off x="1017269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Timeline Progression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17269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5359" b="1" dirty="0">
                <a:solidFill>
                  <a:srgbClr val="774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5359" dirty="0"/>
          </a:p>
        </p:txBody>
      </p:sp>
      <p:sp>
        <p:nvSpPr>
          <p:cNvPr id="9" name="Text 7"/>
          <p:cNvSpPr/>
          <p:nvPr/>
        </p:nvSpPr>
        <p:spPr>
          <a:xfrm>
            <a:off x="4358640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735830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Location</a:t>
            </a:r>
            <a:endParaRPr lang="en-US" sz="1389" dirty="0"/>
          </a:p>
        </p:txBody>
      </p:sp>
      <p:sp>
        <p:nvSpPr>
          <p:cNvPr id="11" name="Text 9"/>
          <p:cNvSpPr/>
          <p:nvPr/>
        </p:nvSpPr>
        <p:spPr>
          <a:xfrm>
            <a:off x="4735830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fire started here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735830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495"/>
              </a:spcBef>
              <a:buNone/>
            </a:pPr>
            <a:r>
              <a:rPr lang="en-US" sz="2676" b="1" dirty="0">
                <a:solidFill>
                  <a:srgbClr val="774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Pudding Lane Bakery</a:t>
            </a:r>
            <a:endParaRPr lang="en-US" sz="2676" dirty="0"/>
          </a:p>
        </p:txBody>
      </p:sp>
      <p:sp>
        <p:nvSpPr>
          <p:cNvPr id="13" name="Text 11"/>
          <p:cNvSpPr/>
          <p:nvPr/>
        </p:nvSpPr>
        <p:spPr>
          <a:xfrm>
            <a:off x="8073812" y="242486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451002" y="3337127"/>
            <a:ext cx="2720340" cy="193899"/>
          </a:xfrm>
          <a:custGeom>
            <a:avLst/>
            <a:gdLst/>
            <a:ahLst/>
            <a:cxnLst/>
            <a:rect l="l" t="t" r="r" b="b"/>
            <a:pathLst>
              <a:path w="2720340" h="193899">
                <a:moveTo>
                  <a:pt x="0" y="193899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Date</a:t>
            </a:r>
            <a:endParaRPr lang="en-US" sz="1389" dirty="0"/>
          </a:p>
        </p:txBody>
      </p:sp>
      <p:sp>
        <p:nvSpPr>
          <p:cNvPr id="15" name="Text 13"/>
          <p:cNvSpPr/>
          <p:nvPr/>
        </p:nvSpPr>
        <p:spPr>
          <a:xfrm>
            <a:off x="8451002" y="4615937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day the fire began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451002" y="3627121"/>
            <a:ext cx="2720340" cy="830997"/>
          </a:xfrm>
          <a:custGeom>
            <a:avLst/>
            <a:gdLst/>
            <a:ahLst/>
            <a:cxnLst/>
            <a:rect l="l" t="t" r="r" b="b"/>
            <a:pathLst>
              <a:path w="2720340" h="830997">
                <a:moveTo>
                  <a:pt x="0" y="830997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830997"/>
                </a:lnTo>
                <a:lnTo>
                  <a:pt x="0" y="830997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519"/>
              </a:spcBef>
              <a:buNone/>
            </a:pPr>
            <a:r>
              <a:rPr lang="en-US" sz="2803" b="1" dirty="0">
                <a:solidFill>
                  <a:srgbClr val="774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September 2, 1666</a:t>
            </a:r>
            <a:endParaRPr lang="en-US" sz="2803" dirty="0"/>
          </a:p>
        </p:txBody>
      </p:sp>
      <p:sp>
        <p:nvSpPr>
          <p:cNvPr id="17" name="Text 1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Fire Begins: Large, clear timeline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Fire Spread Dynamics: Infographic showing fire progression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Simplified explanation of combustion process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Infographic showing fire progression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Use of visual metaphors to illustrate fire dynamics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Visual representation of fire triangle concept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822" r="3882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3691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90159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16627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Survival Stories: Personal narrative snippets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3745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10987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46571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Images showing families escaping with their belongings, seeking safety amidst chaos.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46571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Empathy-building imagery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039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903"/>
              </a:spcAft>
              <a:buNone/>
            </a:pPr>
            <a:r>
              <a:rPr lang="en-US" sz="994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"It felt like the end of the world, but we found strength in each other." - Thomas Harris</a:t>
            </a:r>
            <a:endParaRPr lang="en-US" sz="994" dirty="0"/>
          </a:p>
          <a:p>
            <a:pPr algn="ctr" marL="0" indent="0">
              <a:lnSpc>
                <a:spcPct val="152727"/>
              </a:lnSpc>
              <a:spcAft>
                <a:spcPts val="903"/>
              </a:spcAft>
              <a:buNone/>
            </a:pPr>
            <a:r>
              <a:rPr lang="en-US" sz="994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"The loss was devastating, but we vowed to rebuild and start anew." - Elizabeth Turner</a:t>
            </a:r>
            <a:endParaRPr lang="en-US" sz="994" dirty="0"/>
          </a:p>
        </p:txBody>
      </p:sp>
      <p:sp>
        <p:nvSpPr>
          <p:cNvPr id="15" name="Text 13"/>
          <p:cNvSpPr/>
          <p:nvPr/>
        </p:nvSpPr>
        <p:spPr>
          <a:xfrm>
            <a:off x="5273039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Survivor quotes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84519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999507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Illustrations depicting fear, resilience, and community support during the fire.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999507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Emotional impact visualization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58051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4893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597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740"/>
              </a:spcAft>
              <a:buNone/>
            </a:pPr>
            <a:r>
              <a:rPr lang="en-US" sz="814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Mary Smith: "I woke up to the smell of smoke and the crackling of flames outside my window."</a:t>
            </a:r>
            <a:endParaRPr lang="en-US" sz="814" dirty="0"/>
          </a:p>
          <a:p>
            <a:pPr algn="ctr" marL="0" indent="0">
              <a:lnSpc>
                <a:spcPct val="152727"/>
              </a:lnSpc>
              <a:spcAft>
                <a:spcPts val="740"/>
              </a:spcAft>
              <a:buNone/>
            </a:pPr>
            <a:r>
              <a:rPr lang="en-US" sz="814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John Brown: "The heat was intense, and I could hear the panicked cries of my neighbors."</a:t>
            </a:r>
            <a:endParaRPr lang="en-US" sz="814" dirty="0"/>
          </a:p>
          <a:p>
            <a:pPr algn="ctr" marL="0" indent="0">
              <a:lnSpc>
                <a:spcPct val="152727"/>
              </a:lnSpc>
              <a:spcAft>
                <a:spcPts val="740"/>
              </a:spcAft>
              <a:buNone/>
            </a:pPr>
            <a:r>
              <a:rPr lang="en-US" sz="814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Sarah Jenkins: "We huddled together in the street, watching helplessly as our homes burned."</a:t>
            </a:r>
            <a:endParaRPr lang="en-US" sz="814" dirty="0"/>
          </a:p>
        </p:txBody>
      </p:sp>
      <p:sp>
        <p:nvSpPr>
          <p:cNvPr id="23" name="Text 21"/>
          <p:cNvSpPr/>
          <p:nvPr/>
        </p:nvSpPr>
        <p:spPr>
          <a:xfrm>
            <a:off x="3822467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597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Personal narrative snippets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95999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69531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63722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23158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64306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2010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Font size: 24pt for easy readability by all learners.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82010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Large, readable text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Rebuilding London: Before and after architectural comparison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39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28639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Architecture: Tudor-style timber-framed buildings.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Layout: Narrow, winding streets with densely packed structures.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Materials: Primarily wood and thatch roofs.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Icon: Image of Tudor-style buildings.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28639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Before the Great Fire of London (1666)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76406" y="1434868"/>
            <a:ext cx="3573988" cy="4881760"/>
          </a:xfrm>
          <a:custGeom>
            <a:avLst/>
            <a:gdLst/>
            <a:ahLst/>
            <a:cxnLst/>
            <a:rect l="l" t="t" r="r" b="b"/>
            <a:pathLst>
              <a:path w="3573988" h="4881760">
                <a:moveTo>
                  <a:pt x="82523" y="4881760"/>
                </a:moveTo>
                <a:cubicBezTo>
                  <a:pt x="36947" y="4881760"/>
                  <a:pt x="0" y="4844813"/>
                  <a:pt x="0" y="4799237"/>
                </a:cubicBezTo>
                <a:lnTo>
                  <a:pt x="0" y="82523"/>
                </a:lnTo>
                <a:cubicBezTo>
                  <a:pt x="0" y="36947"/>
                  <a:pt x="36947" y="0"/>
                  <a:pt x="82523" y="0"/>
                </a:cubicBezTo>
                <a:lnTo>
                  <a:pt x="3491465" y="0"/>
                </a:lnTo>
                <a:cubicBezTo>
                  <a:pt x="3537041" y="0"/>
                  <a:pt x="3573988" y="36947"/>
                  <a:pt x="3573988" y="82523"/>
                </a:cubicBezTo>
                <a:lnTo>
                  <a:pt x="3573988" y="4799237"/>
                </a:lnTo>
                <a:cubicBezTo>
                  <a:pt x="3573988" y="4844813"/>
                  <a:pt x="3537041" y="4881760"/>
                  <a:pt x="3491465" y="48817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56406" y="2067207"/>
            <a:ext cx="3218672" cy="4080095"/>
          </a:xfrm>
          <a:custGeom>
            <a:avLst/>
            <a:gdLst/>
            <a:ahLst/>
            <a:cxnLst/>
            <a:rect l="l" t="t" r="r" b="b"/>
            <a:pathLst>
              <a:path w="3218672" h="4080095">
                <a:moveTo>
                  <a:pt x="0" y="4080095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4080095"/>
                </a:lnTo>
                <a:lnTo>
                  <a:pt x="0" y="40800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Architecture: Neo-classical designs by Sir Christopher Wren.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Layout: Wide, grid-like streets with open spaces.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Materials: Stone and brick for fire resistance.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Icon: Image of St. Paul's Cathedral.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256406" y="1568158"/>
            <a:ext cx="3218672" cy="367200"/>
          </a:xfrm>
          <a:custGeom>
            <a:avLst/>
            <a:gdLst/>
            <a:ahLst/>
            <a:cxnLst/>
            <a:rect l="l" t="t" r="r" b="b"/>
            <a:pathLst>
              <a:path w="3218672" h="367200">
                <a:moveTo>
                  <a:pt x="0" y="367200"/>
                </a:moveTo>
                <a:lnTo>
                  <a:pt x="0" y="0"/>
                </a:lnTo>
                <a:lnTo>
                  <a:pt x="3218672" y="0"/>
                </a:lnTo>
                <a:lnTo>
                  <a:pt x="3218672" y="367200"/>
                </a:lnTo>
                <a:lnTo>
                  <a:pt x="0" y="36720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After the Great Fire of London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310282" y="1430262"/>
            <a:ext cx="3579930" cy="4868659"/>
          </a:xfrm>
          <a:custGeom>
            <a:avLst/>
            <a:gdLst/>
            <a:ahLst/>
            <a:cxnLst/>
            <a:rect l="l" t="t" r="r" b="b"/>
            <a:pathLst>
              <a:path w="3579930" h="4868659">
                <a:moveTo>
                  <a:pt x="87923" y="4868659"/>
                </a:moveTo>
                <a:cubicBezTo>
                  <a:pt x="39365" y="4868659"/>
                  <a:pt x="0" y="4829294"/>
                  <a:pt x="0" y="4780736"/>
                </a:cubicBezTo>
                <a:lnTo>
                  <a:pt x="0" y="87923"/>
                </a:lnTo>
                <a:cubicBezTo>
                  <a:pt x="0" y="39365"/>
                  <a:pt x="39365" y="0"/>
                  <a:pt x="87923" y="0"/>
                </a:cubicBezTo>
                <a:lnTo>
                  <a:pt x="3492007" y="0"/>
                </a:lnTo>
                <a:cubicBezTo>
                  <a:pt x="3540565" y="0"/>
                  <a:pt x="3579930" y="39365"/>
                  <a:pt x="3579930" y="87923"/>
                </a:cubicBezTo>
                <a:lnTo>
                  <a:pt x="3579930" y="4780736"/>
                </a:lnTo>
                <a:cubicBezTo>
                  <a:pt x="3579930" y="4829294"/>
                  <a:pt x="3540565" y="4868659"/>
                  <a:pt x="3492007" y="4868659"/>
                </a:cubicBezTo>
              </a:path>
            </a:pathLst>
          </a:custGeom>
          <a:blipFill>
            <a:blip r:embed="rId2"/>
            <a:srcRect l="25500" r="25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Fire Safety Learning: Modern firefighting techniques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Importance of smoke alarms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Creating and practicing escape plans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Safety tips for fire prevention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Advanced equipment and technology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Specialized training for firefighters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Introduction to modern firefighting methods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Visual symbols for different firefighting tools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Easy-to-understand graphics for emergency procedures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Iconographic representations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Evolution from bucket brigades to fire engines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Improved communication and coordination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Comparison with 1666 firefighting techniques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Interactive Learning Activities: Hands-on exploration ideas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39" y="3950289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28639" y="4582629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Foster teamwork by assigning group projects related to fire safety or historical reconstruction.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28639" y="4083579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Collaborative Learning Strategies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3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2863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students to act out different roles during the Great Fire of London.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863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Role-playing Scenarios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185969" y="1434868"/>
            <a:ext cx="5457330" cy="2348634"/>
          </a:xfrm>
          <a:custGeom>
            <a:avLst/>
            <a:gdLst/>
            <a:ahLst/>
            <a:cxnLst/>
            <a:rect l="l" t="t" r="r" b="b"/>
            <a:pathLst>
              <a:path w="5457330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5403100" y="0"/>
                </a:lnTo>
                <a:cubicBezTo>
                  <a:pt x="5433050" y="0"/>
                  <a:pt x="5457330" y="24280"/>
                  <a:pt x="5457330" y="54230"/>
                </a:cubicBezTo>
                <a:lnTo>
                  <a:pt x="5457330" y="2294404"/>
                </a:lnTo>
                <a:cubicBezTo>
                  <a:pt x="5457330" y="2324355"/>
                  <a:pt x="5433050" y="2348634"/>
                  <a:pt x="5403100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365969" y="2067208"/>
            <a:ext cx="5077800" cy="1591025"/>
          </a:xfrm>
          <a:custGeom>
            <a:avLst/>
            <a:gdLst/>
            <a:ahLst/>
            <a:cxnLst/>
            <a:rect l="l" t="t" r="r" b="b"/>
            <a:pathLst>
              <a:path w="5077800" h="1591025">
                <a:moveTo>
                  <a:pt x="0" y="1591025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materials for students to create miniature replicas of 17th-century London buildings.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65969" y="1568158"/>
            <a:ext cx="5077800" cy="365760"/>
          </a:xfrm>
          <a:custGeom>
            <a:avLst/>
            <a:gdLst/>
            <a:ahLst/>
            <a:cxnLst/>
            <a:rect l="l" t="t" r="r" b="b"/>
            <a:pathLst>
              <a:path w="5077800" h="365760">
                <a:moveTo>
                  <a:pt x="0" y="365760"/>
                </a:moveTo>
                <a:lnTo>
                  <a:pt x="0" y="0"/>
                </a:lnTo>
                <a:lnTo>
                  <a:pt x="5077800" y="0"/>
                </a:lnTo>
                <a:lnTo>
                  <a:pt x="50778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Model Building Suggestions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85969" y="3950288"/>
            <a:ext cx="5457330" cy="2348633"/>
          </a:xfrm>
          <a:custGeom>
            <a:avLst/>
            <a:gdLst/>
            <a:ahLst/>
            <a:cxnLst/>
            <a:rect l="l" t="t" r="r" b="b"/>
            <a:pathLst>
              <a:path w="5457330" h="2348633">
                <a:moveTo>
                  <a:pt x="57682" y="2348633"/>
                </a:moveTo>
                <a:cubicBezTo>
                  <a:pt x="25825" y="2348633"/>
                  <a:pt x="0" y="2322808"/>
                  <a:pt x="0" y="2290951"/>
                </a:cubicBezTo>
                <a:lnTo>
                  <a:pt x="0" y="57682"/>
                </a:lnTo>
                <a:cubicBezTo>
                  <a:pt x="0" y="25825"/>
                  <a:pt x="25825" y="0"/>
                  <a:pt x="57682" y="0"/>
                </a:cubicBezTo>
                <a:lnTo>
                  <a:pt x="5399648" y="0"/>
                </a:lnTo>
                <a:cubicBezTo>
                  <a:pt x="5431505" y="0"/>
                  <a:pt x="5457330" y="25825"/>
                  <a:pt x="5457330" y="57682"/>
                </a:cubicBezTo>
                <a:lnTo>
                  <a:pt x="5457330" y="2290951"/>
                </a:lnTo>
                <a:cubicBezTo>
                  <a:pt x="5457330" y="2322808"/>
                  <a:pt x="5431505" y="2348633"/>
                  <a:pt x="5399648" y="2348633"/>
                </a:cubicBezTo>
              </a:path>
            </a:pathLst>
          </a:custGeom>
          <a:blipFill>
            <a:blip r:embed="rId2"/>
            <a:srcRect l="0" r="0" t="17710" b="1771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1520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64134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9" y="1755725"/>
            <a:ext cx="3291840" cy="4206240"/>
          </a:xfrm>
          <a:custGeom>
            <a:avLst/>
            <a:gdLst/>
            <a:ahLst/>
            <a:cxnLst/>
            <a:rect l="l" t="t" r="r" b="b"/>
            <a:pathLst>
              <a:path w="3291840" h="4206240">
                <a:moveTo>
                  <a:pt x="407793" y="4206240"/>
                </a:moveTo>
                <a:cubicBezTo>
                  <a:pt x="182575" y="4206240"/>
                  <a:pt x="0" y="4023665"/>
                  <a:pt x="0" y="3798447"/>
                </a:cubicBezTo>
                <a:lnTo>
                  <a:pt x="0" y="407793"/>
                </a:lnTo>
                <a:cubicBezTo>
                  <a:pt x="0" y="182575"/>
                  <a:pt x="182575" y="0"/>
                  <a:pt x="407793" y="0"/>
                </a:cubicBezTo>
                <a:lnTo>
                  <a:pt x="2884047" y="0"/>
                </a:lnTo>
                <a:cubicBezTo>
                  <a:pt x="3109265" y="0"/>
                  <a:pt x="3291840" y="182575"/>
                  <a:pt x="3291840" y="407793"/>
                </a:cubicBezTo>
                <a:lnTo>
                  <a:pt x="3291840" y="3798447"/>
                </a:lnTo>
                <a:cubicBezTo>
                  <a:pt x="3291840" y="4023665"/>
                  <a:pt x="3109265" y="4206240"/>
                  <a:pt x="2884047" y="4206240"/>
                </a:cubicBezTo>
              </a:path>
            </a:pathLst>
          </a:custGeom>
          <a:solidFill>
            <a:srgbClr val="FFFFFF"/>
          </a:solidFill>
          <a:ln w="5715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Dyslexia Support Techniques: Learning accommodation strategies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691639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2959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Engage multiple senses in learning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Incorporate visual, auditory, and kinesthetic elements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Enhances memory retention and understanding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542257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448801" y="2180252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0" y="502920"/>
                </a:move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2959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Step 1: Multisensory Approach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86733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Tailor learning experiences to individual needs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Identify strengths and weaknesses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 customized strategies for success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86733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Step 3: Personalized Learning Paths</a:t>
            </a:r>
            <a:endParaRPr lang="en-US" sz="1374" dirty="0"/>
          </a:p>
        </p:txBody>
      </p:sp>
      <p:sp>
        <p:nvSpPr>
          <p:cNvPr id="17" name="Text 15"/>
          <p:cNvSpPr/>
          <p:nvPr/>
        </p:nvSpPr>
        <p:spPr>
          <a:xfrm>
            <a:off x="4724400" y="4028575"/>
            <a:ext cx="2743200" cy="1661025"/>
          </a:xfrm>
          <a:custGeom>
            <a:avLst/>
            <a:gdLst/>
            <a:ahLst/>
            <a:cxnLst/>
            <a:rect l="l" t="t" r="r" b="b"/>
            <a:pathLst>
              <a:path w="2743200" h="1661025">
                <a:moveTo>
                  <a:pt x="0" y="1661025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1661025"/>
                </a:lnTo>
                <a:lnTo>
                  <a:pt x="0" y="1661025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Utilize assistive technology tools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Text-to-speech software for reading support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Speech-to-text applications for writing assistance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24400" y="3485585"/>
            <a:ext cx="2743200" cy="411653"/>
          </a:xfrm>
          <a:custGeom>
            <a:avLst/>
            <a:gdLst/>
            <a:ahLst/>
            <a:cxnLst/>
            <a:rect l="l" t="t" r="r" b="b"/>
            <a:pathLst>
              <a:path w="2743200" h="411653">
                <a:moveTo>
                  <a:pt x="0" y="4116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Step 2: Technological Support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447"/>
            <a:ext cx="3301999" cy="6857107"/>
          </a:xfrm>
          <a:custGeom>
            <a:avLst/>
            <a:gdLst/>
            <a:ahLst/>
            <a:cxnLst/>
            <a:rect l="l" t="t" r="r" b="b"/>
            <a:pathLst>
              <a:path w="3301999" h="6857107">
                <a:moveTo>
                  <a:pt x="0" y="6857107"/>
                </a:moveTo>
                <a:lnTo>
                  <a:pt x="0" y="0"/>
                </a:lnTo>
                <a:lnTo>
                  <a:pt x="3301999" y="0"/>
                </a:lnTo>
                <a:lnTo>
                  <a:pt x="3301999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7745" t="0" r="442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9197203" cy="1130599"/>
          </a:xfrm>
          <a:custGeom>
            <a:avLst/>
            <a:gdLst/>
            <a:ahLst/>
            <a:cxnLst/>
            <a:rect l="l" t="t" r="r" b="b"/>
            <a:pathLst>
              <a:path w="9197203" h="1130599">
                <a:moveTo>
                  <a:pt x="0" y="1130599"/>
                </a:moveTo>
                <a:lnTo>
                  <a:pt x="0" y="0"/>
                </a:lnTo>
                <a:lnTo>
                  <a:pt x="9197203" y="0"/>
                </a:lnTo>
                <a:lnTo>
                  <a:pt x="9197203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Vocabulary: Essential terms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39" y="1434867"/>
            <a:ext cx="9197204" cy="4864055"/>
          </a:xfrm>
          <a:custGeom>
            <a:avLst/>
            <a:gdLst/>
            <a:ahLst/>
            <a:cxnLst/>
            <a:rect l="l" t="t" r="r" b="b"/>
            <a:pathLst>
              <a:path w="9197204" h="4864055">
                <a:moveTo>
                  <a:pt x="112311" y="4864055"/>
                </a:moveTo>
                <a:cubicBezTo>
                  <a:pt x="50283" y="4864055"/>
                  <a:pt x="0" y="4813772"/>
                  <a:pt x="0" y="4751744"/>
                </a:cubicBezTo>
                <a:lnTo>
                  <a:pt x="0" y="112311"/>
                </a:lnTo>
                <a:cubicBezTo>
                  <a:pt x="0" y="50283"/>
                  <a:pt x="50283" y="0"/>
                  <a:pt x="112311" y="0"/>
                </a:cubicBezTo>
                <a:lnTo>
                  <a:pt x="9084893" y="0"/>
                </a:lnTo>
                <a:cubicBezTo>
                  <a:pt x="9146921" y="0"/>
                  <a:pt x="9197204" y="50283"/>
                  <a:pt x="9197204" y="112311"/>
                </a:cubicBezTo>
                <a:lnTo>
                  <a:pt x="9197204" y="4751744"/>
                </a:lnTo>
                <a:cubicBezTo>
                  <a:pt x="9197204" y="4813772"/>
                  <a:pt x="9146921" y="4864055"/>
                  <a:pt x="9084893" y="486405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23637" y="1810327"/>
            <a:ext cx="8444466" cy="4155556"/>
          </a:xfrm>
          <a:custGeom>
            <a:avLst/>
            <a:gdLst/>
            <a:ahLst/>
            <a:cxnLst/>
            <a:rect l="l" t="t" r="r" b="b"/>
            <a:pathLst>
              <a:path w="8444466" h="4155556">
                <a:moveTo>
                  <a:pt x="0" y="4155556"/>
                </a:moveTo>
                <a:lnTo>
                  <a:pt x="0" y="0"/>
                </a:lnTo>
                <a:lnTo>
                  <a:pt x="8444466" y="0"/>
                </a:lnTo>
                <a:lnTo>
                  <a:pt x="8444466" y="4155556"/>
                </a:lnTo>
                <a:lnTo>
                  <a:pt x="0" y="4155556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330200"/>
          <a:lstStyle/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Combustion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process of burning, producing heat and light.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Inferno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large, destructive fire that spreads rapidly.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Tinder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Dry, flammable material used to start a fire.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Embers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Small pieces of burning or glowing material.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2600"/>
              </a:spcBef>
              <a:buNone/>
            </a:pPr>
            <a:r>
              <a:rPr lang="en-US" sz="1300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Blaze</a:t>
            </a:r>
            <a:endParaRPr lang="en-US" sz="13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large and fiercely burning fire.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8990" r="3899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Reflection and Assessment: Inclusive assessment methods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66055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12703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082116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265920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Tailor assessments to individual strengths and interests to promote engagement and success.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236391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265920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Personalized Learning Paths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19271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Offer constructive feedback focusing on progress and effort rather than just final outcomes.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19271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Growth Mindset Encouragement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89743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59351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572623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opportunities for students to express their feelings about the topic through art, music, or reflective writing.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98131"/>
            <a:ext cx="2560320" cy="2872393"/>
          </a:xfrm>
          <a:custGeom>
            <a:avLst/>
            <a:gdLst/>
            <a:ahLst/>
            <a:cxnLst/>
            <a:rect l="l" t="t" r="r" b="b"/>
            <a:pathLst>
              <a:path w="2560320" h="2872393">
                <a:moveTo>
                  <a:pt x="169391" y="2872393"/>
                </a:moveTo>
                <a:cubicBezTo>
                  <a:pt x="75839" y="2872393"/>
                  <a:pt x="0" y="2796554"/>
                  <a:pt x="0" y="2703002"/>
                </a:cubicBezTo>
                <a:lnTo>
                  <a:pt x="0" y="169391"/>
                </a:lnTo>
                <a:cubicBezTo>
                  <a:pt x="0" y="75839"/>
                  <a:pt x="75839" y="0"/>
                  <a:pt x="169391" y="0"/>
                </a:cubicBezTo>
                <a:lnTo>
                  <a:pt x="2390929" y="0"/>
                </a:lnTo>
                <a:cubicBezTo>
                  <a:pt x="2484481" y="0"/>
                  <a:pt x="2560320" y="75839"/>
                  <a:pt x="2560320" y="169391"/>
                </a:cubicBezTo>
                <a:lnTo>
                  <a:pt x="2560320" y="2703002"/>
                </a:lnTo>
                <a:cubicBezTo>
                  <a:pt x="2560320" y="2796554"/>
                  <a:pt x="2484481" y="2872393"/>
                  <a:pt x="2390929" y="2872393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572623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Emotional Processing Strategies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905076" y="175572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823255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1519" y="3744321"/>
            <a:ext cx="2194560" cy="1920240"/>
          </a:xfrm>
          <a:custGeom>
            <a:avLst/>
            <a:gdLst/>
            <a:ahLst/>
            <a:cxnLst/>
            <a:rect l="l" t="t" r="r" b="b"/>
            <a:pathLst>
              <a:path w="2194560" h="1920240">
                <a:moveTo>
                  <a:pt x="0" y="192024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Allow for oral presentations, visual projects, and written assignments to cater to diverse learning styles.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669903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31519" y="3272452"/>
            <a:ext cx="2194560" cy="411653"/>
          </a:xfrm>
          <a:custGeom>
            <a:avLst/>
            <a:gdLst/>
            <a:ahLst/>
            <a:cxnLst/>
            <a:rect l="l" t="t" r="r" b="b"/>
            <a:pathLst>
              <a:path w="2194560" h="411653">
                <a:moveTo>
                  <a:pt x="0" y="411653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Multiple Response Formats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516551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362276" y="2670126"/>
            <a:ext cx="0" cy="328005"/>
          </a:xfrm>
          <a:custGeom>
            <a:avLst/>
            <a:gdLst/>
            <a:ahLst/>
            <a:cxnLst/>
            <a:rect l="l" t="t" r="r" b="b"/>
            <a:pathLst>
              <a:path w="0" h="328005">
                <a:moveTo>
                  <a:pt x="0" y="0"/>
                </a:moveTo>
                <a:lnTo>
                  <a:pt x="0" y="328005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503215" y="2030046"/>
            <a:ext cx="640080" cy="365760"/>
          </a:xfrm>
          <a:custGeom>
            <a:avLst/>
            <a:gdLst/>
            <a:ahLst/>
            <a:cxnLst/>
            <a:rect l="l" t="t" r="r" b="b"/>
            <a:pathLst>
              <a:path w="640080" h="365760">
                <a:moveTo>
                  <a:pt x="0" y="365760"/>
                </a:moveTo>
                <a:lnTo>
                  <a:pt x="0" y="0"/>
                </a:lnTo>
                <a:lnTo>
                  <a:pt x="640080" y="0"/>
                </a:lnTo>
                <a:lnTo>
                  <a:pt x="6400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4349863" y="2030046"/>
            <a:ext cx="640080" cy="365760"/>
          </a:xfrm>
          <a:custGeom>
            <a:avLst/>
            <a:gdLst/>
            <a:ahLst/>
            <a:cxnLst/>
            <a:rect l="l" t="t" r="r" b="b"/>
            <a:pathLst>
              <a:path w="640080" h="365760">
                <a:moveTo>
                  <a:pt x="0" y="365760"/>
                </a:moveTo>
                <a:lnTo>
                  <a:pt x="0" y="0"/>
                </a:lnTo>
                <a:lnTo>
                  <a:pt x="640080" y="0"/>
                </a:lnTo>
                <a:lnTo>
                  <a:pt x="6400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7196511" y="2030046"/>
            <a:ext cx="640080" cy="365760"/>
          </a:xfrm>
          <a:custGeom>
            <a:avLst/>
            <a:gdLst/>
            <a:ahLst/>
            <a:cxnLst/>
            <a:rect l="l" t="t" r="r" b="b"/>
            <a:pathLst>
              <a:path w="640080" h="365760">
                <a:moveTo>
                  <a:pt x="0" y="365760"/>
                </a:moveTo>
                <a:lnTo>
                  <a:pt x="0" y="0"/>
                </a:lnTo>
                <a:lnTo>
                  <a:pt x="640080" y="0"/>
                </a:lnTo>
                <a:lnTo>
                  <a:pt x="64008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10042236" y="2012871"/>
            <a:ext cx="640080" cy="400110"/>
          </a:xfrm>
          <a:custGeom>
            <a:avLst/>
            <a:gdLst/>
            <a:ahLst/>
            <a:cxnLst/>
            <a:rect l="l" t="t" r="r" b="b"/>
            <a:pathLst>
              <a:path w="640080" h="400110">
                <a:moveTo>
                  <a:pt x="0" y="400110"/>
                </a:moveTo>
                <a:lnTo>
                  <a:pt x="0" y="0"/>
                </a:lnTo>
                <a:lnTo>
                  <a:pt x="640080" y="0"/>
                </a:lnTo>
                <a:lnTo>
                  <a:pt x="640080" y="400110"/>
                </a:lnTo>
                <a:lnTo>
                  <a:pt x="0" y="40011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3691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90159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16627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Parent and Educator Guide: Supporting dyslexic learners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3745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10987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46571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Emphasize the importance of positive feedback and encouragement for dyslexic learners.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46571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Positive Reinforcement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039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Introduce tools like text-to-speech software and dyslexia-friendly fonts to aid reading and writing.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73039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Assistive Technology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84519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999507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Encourage the use of multiple senses in learning activities to enhance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999507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Multisensory Learning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58051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4893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597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 information on what dyslexia is and how it affects learning.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822467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597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Understanding Dyslexia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95999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69531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63722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23158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64306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2010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Highlight the benefits of personalized learning plans tailored to each student's needs.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82010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Individualized Support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rot="5400000">
            <a:off x="392051" y="1023629"/>
            <a:ext cx="5416846" cy="6239327"/>
          </a:xfrm>
          <a:custGeom>
            <a:avLst/>
            <a:gdLst/>
            <a:ahLst/>
            <a:cxnLst/>
            <a:rect l="l" t="t" r="r" b="b"/>
            <a:pathLst>
              <a:path w="5416846" h="6239327">
                <a:moveTo>
                  <a:pt x="0" y="6239327"/>
                </a:moveTo>
                <a:lnTo>
                  <a:pt x="0" y="0"/>
                </a:lnTo>
                <a:lnTo>
                  <a:pt x="5416846" y="0"/>
                </a:lnTo>
                <a:lnTo>
                  <a:pt x="5416846" y="6239327"/>
                </a:lnTo>
                <a:lnTo>
                  <a:pt x="0" y="623932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246294" y="3950289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6294" y="1434868"/>
            <a:ext cx="4499611" cy="2348634"/>
          </a:xfrm>
          <a:custGeom>
            <a:avLst/>
            <a:gdLst/>
            <a:ahLst/>
            <a:cxnLst/>
            <a:rect l="l" t="t" r="r" b="b"/>
            <a:pathLst>
              <a:path w="4499611" h="2348634">
                <a:moveTo>
                  <a:pt x="54230" y="2348634"/>
                </a:moveTo>
                <a:cubicBezTo>
                  <a:pt x="24280" y="2348634"/>
                  <a:pt x="0" y="2324354"/>
                  <a:pt x="0" y="2294404"/>
                </a:cubicBezTo>
                <a:lnTo>
                  <a:pt x="0" y="54230"/>
                </a:lnTo>
                <a:cubicBezTo>
                  <a:pt x="0" y="24280"/>
                  <a:pt x="24280" y="0"/>
                  <a:pt x="54230" y="0"/>
                </a:cubicBezTo>
                <a:lnTo>
                  <a:pt x="4445381" y="0"/>
                </a:lnTo>
                <a:cubicBezTo>
                  <a:pt x="4475331" y="0"/>
                  <a:pt x="4499611" y="24280"/>
                  <a:pt x="4499611" y="54230"/>
                </a:cubicBezTo>
                <a:lnTo>
                  <a:pt x="4499611" y="2294404"/>
                </a:lnTo>
                <a:cubicBezTo>
                  <a:pt x="4499611" y="2324355"/>
                  <a:pt x="4475331" y="2348634"/>
                  <a:pt x="4445381" y="234863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0"/>
            <a:ext cx="9197265" cy="1130599"/>
          </a:xfrm>
          <a:custGeom>
            <a:avLst/>
            <a:gdLst/>
            <a:ahLst/>
            <a:cxnLst/>
            <a:rect l="l" t="t" r="r" b="b"/>
            <a:pathLst>
              <a:path w="9197265" h="1130599">
                <a:moveTo>
                  <a:pt x="0" y="1130599"/>
                </a:moveTo>
                <a:lnTo>
                  <a:pt x="0" y="0"/>
                </a:lnTo>
                <a:lnTo>
                  <a:pt x="9197265" y="0"/>
                </a:lnTo>
                <a:lnTo>
                  <a:pt x="9197265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Resources and Further Learning: Recommended books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8639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Reveals the untold stories of the men who battled the fire.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8639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"The Great Fire of London: The Untold Story of the Men Who Fought the Blaze" by Walter George Bell</a:t>
            </a:r>
            <a:endParaRPr lang="en-US" sz="1179" dirty="0"/>
          </a:p>
        </p:txBody>
      </p:sp>
      <p:sp>
        <p:nvSpPr>
          <p:cNvPr id="12" name="Text 10"/>
          <p:cNvSpPr/>
          <p:nvPr/>
        </p:nvSpPr>
        <p:spPr>
          <a:xfrm>
            <a:off x="728640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Provides an essential guide to understanding the Great Fire of London.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28639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"The Great Fire of London: The Essential Guide" by Adrian Tinniswood</a:t>
            </a:r>
            <a:endParaRPr lang="en-US" sz="1179" dirty="0"/>
          </a:p>
        </p:txBody>
      </p:sp>
      <p:sp>
        <p:nvSpPr>
          <p:cNvPr id="14" name="Text 12"/>
          <p:cNvSpPr/>
          <p:nvPr/>
        </p:nvSpPr>
        <p:spPr>
          <a:xfrm>
            <a:off x="5426294" y="4582629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Explores the destruction and subsequent reconstruction of London.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26294" y="4083579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"The Great Fire of London: The Story of the Destruction and Reconstruction of the City" by Stephen Porter</a:t>
            </a:r>
            <a:endParaRPr lang="en-US" sz="1179" dirty="0"/>
          </a:p>
        </p:txBody>
      </p:sp>
      <p:sp>
        <p:nvSpPr>
          <p:cNvPr id="16" name="Text 14"/>
          <p:cNvSpPr/>
          <p:nvPr/>
        </p:nvSpPr>
        <p:spPr>
          <a:xfrm>
            <a:off x="5426294" y="2067208"/>
            <a:ext cx="4140000" cy="1591025"/>
          </a:xfrm>
          <a:custGeom>
            <a:avLst/>
            <a:gdLst/>
            <a:ahLst/>
            <a:cxnLst/>
            <a:rect l="l" t="t" r="r" b="b"/>
            <a:pathLst>
              <a:path w="4140000" h="1591025">
                <a:moveTo>
                  <a:pt x="0" y="1591025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1591025"/>
                </a:lnTo>
                <a:lnTo>
                  <a:pt x="0" y="159102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Offers a detailed account of the events of 1666.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26294" y="1568158"/>
            <a:ext cx="4140000" cy="365760"/>
          </a:xfrm>
          <a:custGeom>
            <a:avLst/>
            <a:gdLst/>
            <a:ahLst/>
            <a:cxnLst/>
            <a:rect l="l" t="t" r="r" b="b"/>
            <a:pathLst>
              <a:path w="4140000" h="365760">
                <a:moveTo>
                  <a:pt x="0" y="365760"/>
                </a:moveTo>
                <a:lnTo>
                  <a:pt x="0" y="0"/>
                </a:lnTo>
                <a:lnTo>
                  <a:pt x="4140000" y="0"/>
                </a:lnTo>
                <a:lnTo>
                  <a:pt x="4140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"The Great Fire of London: In That Apocalyptic Year, 1666" by Neil Hanson</a:t>
            </a:r>
            <a:endParaRPr lang="en-US" sz="1179" dirty="0"/>
          </a:p>
        </p:txBody>
      </p:sp>
      <p:sp>
        <p:nvSpPr>
          <p:cNvPr id="18" name="Text 16"/>
          <p:cNvSpPr/>
          <p:nvPr/>
        </p:nvSpPr>
        <p:spPr>
          <a:xfrm>
            <a:off x="9925905" y="0"/>
            <a:ext cx="2266094" cy="6858000"/>
          </a:xfrm>
          <a:custGeom>
            <a:avLst/>
            <a:gdLst/>
            <a:ahLst/>
            <a:cxnLst/>
            <a:rect l="l" t="t" r="r" b="b"/>
            <a:pathLst>
              <a:path w="2266094" h="6858000">
                <a:moveTo>
                  <a:pt x="0" y="6858000"/>
                </a:moveTo>
                <a:lnTo>
                  <a:pt x="0" y="0"/>
                </a:lnTo>
                <a:lnTo>
                  <a:pt x="2266094" y="0"/>
                </a:lnTo>
                <a:lnTo>
                  <a:pt x="2266094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39029" r="390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F1F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 flipV="1">
            <a:off x="6095969" y="447"/>
            <a:ext cx="6095968" cy="6857107"/>
          </a:xfrm>
          <a:custGeom>
            <a:avLst/>
            <a:gdLst/>
            <a:ahLst/>
            <a:cxnLst/>
            <a:rect l="l" t="t" r="r" b="b"/>
            <a:pathLst>
              <a:path w="6095968" h="6857107">
                <a:moveTo>
                  <a:pt x="0" y="6857107"/>
                </a:moveTo>
                <a:lnTo>
                  <a:pt x="0" y="0"/>
                </a:lnTo>
                <a:lnTo>
                  <a:pt x="6095968" y="0"/>
                </a:lnTo>
                <a:lnTo>
                  <a:pt x="6095968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63691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90159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16627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0"/>
            <a:ext cx="11094720" cy="1130599"/>
          </a:xfrm>
          <a:custGeom>
            <a:avLst/>
            <a:gdLst/>
            <a:ahLst/>
            <a:cxnLst/>
            <a:rect l="l" t="t" r="r" b="b"/>
            <a:pathLst>
              <a:path w="11094720" h="1130599">
                <a:moveTo>
                  <a:pt x="0" y="1130599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1130599"/>
                </a:lnTo>
                <a:lnTo>
                  <a:pt x="0" y="1130599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Conclusion: Key takeaways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Exploring The Great Fire of London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3745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custGeom>
            <a:avLst/>
            <a:gdLst/>
            <a:ahLst/>
            <a:cxnLst/>
            <a:rect l="l" t="t" r="r" b="b"/>
            <a:pathLst>
              <a:path w="1879591" h="61837">
                <a:moveTo>
                  <a:pt x="0" y="61837"/>
                </a:moveTo>
                <a:lnTo>
                  <a:pt x="0" y="0"/>
                </a:lnTo>
                <a:lnTo>
                  <a:pt x="1879591" y="0"/>
                </a:lnTo>
                <a:lnTo>
                  <a:pt x="1879591" y="61837"/>
                </a:lnTo>
                <a:lnTo>
                  <a:pt x="0" y="61837"/>
                </a:lnTo>
              </a:path>
            </a:pathLst>
          </a:custGeom>
          <a:solidFill>
            <a:srgbClr val="7748FF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10987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46571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Highlight resilience and human spirit.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Individuals impacted by the fire showed remarkable survival stories.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46571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Survival Stories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039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Understanding fire spread dynamics is crucial.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Fire triangle concept and combustion process are key.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73039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Fire Safety Measures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84519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999507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Started at Pudding Lane Bakery on September 2, 1666.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Spread quickly due to wooden buildings, narrow streets, and tightly packed structures.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309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999507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Fire Spread Dynamics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58051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4893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2597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catastrophic event in 1666 that reshaped the city's landscape.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Led to significant changes in urban planning and fire safety measures.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822467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2597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Great Fire of London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95999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369531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637225" y="2916850"/>
            <a:ext cx="2011680" cy="2926080"/>
          </a:xfrm>
          <a:custGeom>
            <a:avLst/>
            <a:gdLst/>
            <a:ahLst/>
            <a:cxnLst/>
            <a:rect l="l" t="t" r="r" b="b"/>
            <a:pathLst>
              <a:path w="2011680" h="2926080">
                <a:moveTo>
                  <a:pt x="133093" y="2926080"/>
                </a:moveTo>
                <a:cubicBezTo>
                  <a:pt x="59588" y="2926080"/>
                  <a:pt x="0" y="2866492"/>
                  <a:pt x="0" y="2792987"/>
                </a:cubicBezTo>
                <a:lnTo>
                  <a:pt x="0" y="133093"/>
                </a:lnTo>
                <a:cubicBezTo>
                  <a:pt x="0" y="59588"/>
                  <a:pt x="59588" y="0"/>
                  <a:pt x="133093" y="0"/>
                </a:cubicBezTo>
                <a:lnTo>
                  <a:pt x="1878587" y="0"/>
                </a:lnTo>
                <a:cubicBezTo>
                  <a:pt x="1952092" y="0"/>
                  <a:pt x="2011680" y="59588"/>
                  <a:pt x="2011680" y="133093"/>
                </a:cubicBezTo>
                <a:lnTo>
                  <a:pt x="2011680" y="2792987"/>
                </a:lnTo>
                <a:cubicBezTo>
                  <a:pt x="2011680" y="2866492"/>
                  <a:pt x="1952092" y="2926080"/>
                  <a:pt x="1878587" y="29260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231585" y="1755726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0" y="411480"/>
                </a:moveTo>
                <a:cubicBezTo>
                  <a:pt x="0" y="184226"/>
                  <a:pt x="184226" y="0"/>
                  <a:pt x="411480" y="0"/>
                </a:cubicBezTo>
                <a:cubicBezTo>
                  <a:pt x="638734" y="0"/>
                  <a:pt x="822960" y="184226"/>
                  <a:pt x="822960" y="411480"/>
                </a:cubicBezTo>
                <a:cubicBezTo>
                  <a:pt x="822960" y="638734"/>
                  <a:pt x="638734" y="822960"/>
                  <a:pt x="411480" y="822960"/>
                </a:cubicBezTo>
                <a:cubicBezTo>
                  <a:pt x="184226" y="822960"/>
                  <a:pt x="0" y="638734"/>
                  <a:pt x="0" y="411480"/>
                </a:cubicBezTo>
              </a:path>
            </a:pathLst>
          </a:custGeom>
          <a:solidFill>
            <a:srgbClr val="FFFFFF"/>
          </a:solidFill>
          <a:ln w="38100">
            <a:solidFill>
              <a:srgbClr val="7748FF"/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643065" y="2578686"/>
            <a:ext cx="0" cy="338164"/>
          </a:xfrm>
          <a:custGeom>
            <a:avLst/>
            <a:gdLst/>
            <a:ahLst/>
            <a:cxnLst/>
            <a:rect l="l" t="t" r="r" b="b"/>
            <a:pathLst>
              <a:path w="0" h="338164">
                <a:moveTo>
                  <a:pt x="0" y="0"/>
                </a:moveTo>
                <a:lnTo>
                  <a:pt x="0" y="338164"/>
                </a:lnTo>
              </a:path>
            </a:pathLst>
          </a:custGeom>
          <a:noFill/>
          <a:ln w="38100">
            <a:solidFill>
              <a:srgbClr val="7748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20105" y="3663041"/>
            <a:ext cx="1645920" cy="1920240"/>
          </a:xfrm>
          <a:custGeom>
            <a:avLst/>
            <a:gdLst/>
            <a:ahLst/>
            <a:cxnLst/>
            <a:rect l="l" t="t" r="r" b="b"/>
            <a:pathLst>
              <a:path w="1645920" h="1920240">
                <a:moveTo>
                  <a:pt x="0" y="192024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920240"/>
                </a:lnTo>
                <a:lnTo>
                  <a:pt x="0" y="192024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Led by Sir Christopher Wren.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Showcased innovative architectural designs and urban planning strategies.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820105" y="3191172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Rebuilding London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2024-11-12T18:17:28Z</dcterms:created>
  <dcterms:modified xsi:type="dcterms:W3CDTF">2024-11-12T18:17:28Z</dcterms:modified>
</cp:coreProperties>
</file>