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53e33cdb85402c0427a54956114803a5f24b116c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7517e1f44a2a7809b9df2ed64281773775ac4172.png"/><Relationship Id="rId2" Type="http://schemas.openxmlformats.org/officeDocument/2006/relationships/image" Target="../media/b6ab9900df642c97c2d7a82481b2e8182894689f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974757a58c8e07982053cb4e6813431725672df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4292a625fdc94550db1fbb6e2161411ee3e9d67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08fda5b3148b5e88a2e46f099bd4a69335d2a8b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f4049454c6e40b51b3607131dbdf2a3a78fdd2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0a1304bb2c16003d0abfad1c457c0be59f5c68a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c36d47876d655a404c28200896108ce338032f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f8176f1fb5b82ff97bcf12eaa0a4a09ca8df5e1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aae2827d1d4f3f0f15e64a3c6fd3be10b216d9e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29982dd963454940a196dbc0f89fbe59599ef5c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208fda5b3148b5e88a2e46f099bd4a69335d2a8b.png"/><Relationship Id="rId2" Type="http://schemas.openxmlformats.org/officeDocument/2006/relationships/image" Target="../media/dc788fdde42daadb998d8c029359776ced74aef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Guide to Graphing Linear Equations and Their Real-World Relevance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Slope-Intercept Form and Its Applications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Slope-Intercept Form and Graphing B…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Slope-Intercept Form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is Slope-Intercept Form Important?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Basics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Plotting Points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Y-Intercept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Linear Equations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 1: Graphing a Linear Equation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 2: Graphing a Linear Equation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Real-World Applications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Error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Challenges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Technology Integration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Learning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Formative Assessments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Summative Assessments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and Practice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8077200" cy="640080"/>
          </a:xfrm>
          <a:custGeom>
            <a:avLst/>
            <a:gdLst/>
            <a:ahLst/>
            <a:cxnLst/>
            <a:rect l="l" t="t" r="r" b="b"/>
            <a:pathLst>
              <a:path w="8077200" h="640080">
                <a:moveTo>
                  <a:pt x="0" y="640080"/>
                </a:moveTo>
                <a:lnTo>
                  <a:pt x="0" y="0"/>
                </a:lnTo>
                <a:lnTo>
                  <a:pt x="8077200" y="0"/>
                </a:lnTo>
                <a:lnTo>
                  <a:pt x="80772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29703"/>
            <a:ext cx="7108305" cy="4572000"/>
          </a:xfrm>
          <a:custGeom>
            <a:avLst/>
            <a:gdLst/>
            <a:ahLst/>
            <a:cxnLst/>
            <a:rect l="l" t="t" r="r" b="b"/>
            <a:pathLst>
              <a:path w="7108305" h="4572000">
                <a:moveTo>
                  <a:pt x="139995" y="4572000"/>
                </a:moveTo>
                <a:cubicBezTo>
                  <a:pt x="62678" y="4572000"/>
                  <a:pt x="0" y="4509322"/>
                  <a:pt x="0" y="4432005"/>
                </a:cubicBezTo>
                <a:lnTo>
                  <a:pt x="0" y="139995"/>
                </a:lnTo>
                <a:cubicBezTo>
                  <a:pt x="0" y="62678"/>
                  <a:pt x="62678" y="0"/>
                  <a:pt x="139995" y="0"/>
                </a:cubicBezTo>
                <a:lnTo>
                  <a:pt x="6968310" y="0"/>
                </a:lnTo>
                <a:cubicBezTo>
                  <a:pt x="7045627" y="0"/>
                  <a:pt x="7108305" y="62678"/>
                  <a:pt x="7108305" y="139995"/>
                </a:cubicBezTo>
                <a:lnTo>
                  <a:pt x="7108305" y="4432005"/>
                </a:lnTo>
                <a:cubicBezTo>
                  <a:pt x="7108305" y="4509322"/>
                  <a:pt x="7045627" y="4572000"/>
                  <a:pt x="6968310" y="4572000"/>
                </a:cubicBezTo>
                <a:lnTo>
                  <a:pt x="139995" y="4572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03400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7562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18222" y="6318000"/>
            <a:ext cx="5515777" cy="540000"/>
          </a:xfrm>
          <a:custGeom>
            <a:avLst/>
            <a:gdLst/>
            <a:ahLst/>
            <a:cxnLst/>
            <a:rect l="l" t="t" r="r" b="b"/>
            <a:pathLst>
              <a:path w="5515777" h="540000">
                <a:moveTo>
                  <a:pt x="0" y="540000"/>
                </a:moveTo>
                <a:lnTo>
                  <a:pt x="0" y="0"/>
                </a:lnTo>
                <a:lnTo>
                  <a:pt x="5515777" y="0"/>
                </a:lnTo>
                <a:lnTo>
                  <a:pt x="5515777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49086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548639"/>
            <a:ext cx="7108304" cy="696501"/>
          </a:xfrm>
          <a:custGeom>
            <a:avLst/>
            <a:gdLst/>
            <a:ahLst/>
            <a:cxnLst/>
            <a:rect l="l" t="t" r="r" b="b"/>
            <a:pathLst>
              <a:path w="7108304" h="696501">
                <a:moveTo>
                  <a:pt x="0" y="696501"/>
                </a:moveTo>
                <a:lnTo>
                  <a:pt x="0" y="0"/>
                </a:lnTo>
                <a:lnTo>
                  <a:pt x="7108304" y="0"/>
                </a:lnTo>
                <a:lnTo>
                  <a:pt x="7108304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Slope-Intercept Form and Graphing Basics</a:t>
            </a:r>
            <a:endParaRPr lang="en-US" sz="2285" dirty="0"/>
          </a:p>
        </p:txBody>
      </p:sp>
      <p:sp>
        <p:nvSpPr>
          <p:cNvPr id="9" name="Text 7"/>
          <p:cNvSpPr/>
          <p:nvPr/>
        </p:nvSpPr>
        <p:spPr>
          <a:xfrm>
            <a:off x="849087" y="2381453"/>
            <a:ext cx="6469127" cy="548640"/>
          </a:xfrm>
          <a:custGeom>
            <a:avLst/>
            <a:gdLst/>
            <a:ahLst/>
            <a:cxnLst/>
            <a:rect l="l" t="t" r="r" b="b"/>
            <a:pathLst>
              <a:path w="6469127" h="548640">
                <a:moveTo>
                  <a:pt x="0" y="548640"/>
                </a:moveTo>
                <a:lnTo>
                  <a:pt x="0" y="0"/>
                </a:lnTo>
                <a:lnTo>
                  <a:pt x="6469127" y="0"/>
                </a:lnTo>
                <a:lnTo>
                  <a:pt x="6469127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Slope-Intercept Form and Graphing Basics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9086" y="3064926"/>
            <a:ext cx="6469128" cy="2743200"/>
          </a:xfrm>
          <a:custGeom>
            <a:avLst/>
            <a:gdLst/>
            <a:ahLst/>
            <a:cxnLst/>
            <a:rect l="l" t="t" r="r" b="b"/>
            <a:pathLst>
              <a:path w="6469128" h="2743200">
                <a:moveTo>
                  <a:pt x="0" y="2743200"/>
                </a:moveTo>
                <a:lnTo>
                  <a:pt x="0" y="0"/>
                </a:lnTo>
                <a:lnTo>
                  <a:pt x="6469128" y="0"/>
                </a:lnTo>
                <a:lnTo>
                  <a:pt x="6469128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304800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Overview of Key Concepts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linear equations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slope-intercept form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Basics of graphing on the coordinate plane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9086" y="1869893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80"/>
                </a:moveTo>
                <a:lnTo>
                  <a:pt x="0" y="0"/>
                </a:lnTo>
                <a:lnTo>
                  <a:pt x="411480" y="0"/>
                </a:lnTo>
                <a:lnTo>
                  <a:pt x="411480" y="411480"/>
                </a:lnTo>
                <a:lnTo>
                  <a:pt x="0" y="4114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77200" y="0"/>
            <a:ext cx="4114799" cy="6858000"/>
          </a:xfrm>
          <a:custGeom>
            <a:avLst/>
            <a:gdLst/>
            <a:ahLst/>
            <a:cxnLst/>
            <a:rect l="l" t="t" r="r" b="b"/>
            <a:pathLst>
              <a:path w="4114799" h="6858000">
                <a:moveTo>
                  <a:pt x="0" y="6858000"/>
                </a:moveTo>
                <a:lnTo>
                  <a:pt x="0" y="0"/>
                </a:lnTo>
                <a:lnTo>
                  <a:pt x="4114799" y="0"/>
                </a:lnTo>
                <a:lnTo>
                  <a:pt x="4114799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Slope-Intercept Form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Slope-intercept form is expressed as y = mx + b.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 represents the slope of the line.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 represents the y-intercept, where the line crosses the y-axis.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and Structure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 (m) indicates the steepness and direction of the line.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slope: line rises from left to right.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Negative slope: line falls from left to right.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Y-Intercept (b) is the value of y when x = 0.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provides a starting point for graphing the line.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Components of the Equation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 and y-intercept is crucial for accurately graphing linear equations.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Allows for quick visualization of the relationship between variables.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in Graphing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Slope-intercept form is widely used in various fields.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include economics for demand curves and physics for motion equations.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is Slope-Intercept Form Important?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Utilized in graphing algorithms and data visualization techniques.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Science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Helps in modeling supply and demand curves, predicting market trends.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Economics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Physics: Used to model motion and force, such as calculating velocity and acceleration.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Engineering: Essential for designing systems and structures, including bridges and buildings.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Basics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7723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two-dimensional plane defined by the x-axis and y-axis.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3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Coordinate Plane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37759" y="2047225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x-axis: The horizontal line that represents the independent variable.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y-axis: The vertical line that represents the dependent variable.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59" y="156783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Axes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3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point where the x-axis and y-axis intersect, represented as (0, 0).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7723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Origin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37759" y="4504623"/>
            <a:ext cx="3474720" cy="1463040"/>
          </a:xfrm>
          <a:custGeom>
            <a:avLst/>
            <a:gdLst/>
            <a:ahLst/>
            <a:cxnLst/>
            <a:rect l="l" t="t" r="r" b="b"/>
            <a:pathLst>
              <a:path w="3474720" h="1463040">
                <a:moveTo>
                  <a:pt x="0" y="146304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coordinate plane is divided into four quadrants: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Quadrant I: (+, +)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Quadrant II: (-, +)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Quadrant III: (-, -)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Quadrant IV: (+, -)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4025232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Quadrants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85" y="4663440"/>
                  <a:pt x="0" y="4618655"/>
                  <a:pt x="0" y="4563409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563409"/>
                </a:lnTo>
                <a:cubicBezTo>
                  <a:pt x="3566160" y="4618655"/>
                  <a:pt x="3521375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Plotting Points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80159" y="6318000"/>
            <a:ext cx="9902401" cy="540000"/>
          </a:xfrm>
          <a:custGeom>
            <a:avLst/>
            <a:gdLst/>
            <a:ahLst/>
            <a:cxnLst/>
            <a:rect l="l" t="t" r="r" b="b"/>
            <a:pathLst>
              <a:path w="9902401" h="540000">
                <a:moveTo>
                  <a:pt x="0" y="540000"/>
                </a:moveTo>
                <a:lnTo>
                  <a:pt x="0" y="0"/>
                </a:lnTo>
                <a:lnTo>
                  <a:pt x="9902401" y="0"/>
                </a:lnTo>
                <a:lnTo>
                  <a:pt x="990240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 Representation: Points help visualize relationships in data.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Foundation for Graphing: Essential for graphing linear equations and understanding slope-intercept form.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Points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the Point: Use the format (x, y) to determine the location.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Locate on the Plane: Start at the origin (0, 0) and move according to the x and y values.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Plotting Process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custGeom>
            <a:avLst/>
            <a:gdLst/>
            <a:ahLst/>
            <a:cxnLst/>
            <a:rect l="l" t="t" r="r" b="b"/>
            <a:pathLst>
              <a:path w="3108960" h="3566160">
                <a:moveTo>
                  <a:pt x="0" y="356616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X-Coordinate: Represents the horizontal distance from the y-axis.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Y-Coordinate: Represents the vertical distance from the x-axis.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Coordinates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Slope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61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855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049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2519" y="6318000"/>
            <a:ext cx="10070041" cy="540000"/>
          </a:xfrm>
          <a:custGeom>
            <a:avLst/>
            <a:gdLst/>
            <a:ahLst/>
            <a:cxnLst/>
            <a:rect l="l" t="t" r="r" b="b"/>
            <a:pathLst>
              <a:path w="10070041" h="540000">
                <a:moveTo>
                  <a:pt x="0" y="540000"/>
                </a:moveTo>
                <a:lnTo>
                  <a:pt x="0" y="0"/>
                </a:lnTo>
                <a:lnTo>
                  <a:pt x="10070041" y="0"/>
                </a:lnTo>
                <a:lnTo>
                  <a:pt x="1007004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graph with a line and its slope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Graphical Representation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Positive Slope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Increases from left to right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Negative Slope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Decreases from left to right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Zero Slope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Slopes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 (m) is calculated as: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 = (y2 - y1) / (x2 - x1)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Slope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Rate of Change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Slope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Y-Intercept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48122" y="2445968"/>
            <a:ext cx="4780280" cy="3108960"/>
          </a:xfrm>
          <a:custGeom>
            <a:avLst/>
            <a:gdLst/>
            <a:ahLst/>
            <a:cxnLst/>
            <a:rect l="l" t="t" r="r" b="b"/>
            <a:pathLst>
              <a:path w="4780280" h="3108960">
                <a:moveTo>
                  <a:pt x="0" y="3108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y-intercept (b) indicates the value of y when x is zero.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provides a starting point for graphing the linear equation on the coordinate plane.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857886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in Slope-Intercept Form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445968"/>
            <a:ext cx="4780280" cy="3108960"/>
          </a:xfrm>
          <a:custGeom>
            <a:avLst/>
            <a:gdLst/>
            <a:ahLst/>
            <a:cxnLst/>
            <a:rect l="l" t="t" r="r" b="b"/>
            <a:pathLst>
              <a:path w="4780280" h="3108960">
                <a:moveTo>
                  <a:pt x="0" y="3108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y-intercept is the point where the line crosses the y-axis.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is represented as (0, b) in the slope-intercept form equation y = mx + b.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857886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Y-Intercept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Linear Equations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Start by determining the y-intercept (b) from the equation in slope-intercept form (y = mx + b).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is the point where the line crosses the y-axis, represented as (0, b).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the Y-Intercept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963"/>
              </a:spcAft>
              <a:buNone/>
            </a:pPr>
            <a:r>
              <a:rPr lang="en-US" sz="115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slope (m) indicates the rise over run.</a:t>
            </a:r>
            <a:endParaRPr lang="en-US" sz="1156" dirty="0"/>
          </a:p>
          <a:p>
            <a:pPr algn="ctr" marL="0" indent="0">
              <a:lnSpc>
                <a:spcPct val="116667"/>
              </a:lnSpc>
              <a:spcAft>
                <a:spcPts val="963"/>
              </a:spcAft>
              <a:buNone/>
            </a:pPr>
            <a:r>
              <a:rPr lang="en-US" sz="115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From the y-intercept, use the slope to find another point on the line.</a:t>
            </a:r>
            <a:endParaRPr lang="en-US" sz="1156" dirty="0"/>
          </a:p>
          <a:p>
            <a:pPr algn="ctr" marL="0" indent="0">
              <a:lnSpc>
                <a:spcPct val="116667"/>
              </a:lnSpc>
              <a:spcAft>
                <a:spcPts val="963"/>
              </a:spcAft>
              <a:buNone/>
            </a:pPr>
            <a:r>
              <a:rPr lang="en-US" sz="115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 example, if the slope is 2, move up 2 units and right 1 unit from the y-intercept.</a:t>
            </a:r>
            <a:endParaRPr lang="en-US" sz="1156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the Slope to Find Another Point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 the coordinate plane, plot the y-intercept point (0, b).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serves as the starting point for graphing the linear equation.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the Y-Intercept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1: Graphing a Linear Equation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Start with the linear equation: y = 2x + 3.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Here, the slope (m) is 2 and the y-intercept (b) is 3.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the Equation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From the y-intercept, use the slope of 2 (rise over run) to find another point.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Move up 2 units and right 1 unit to plot the point (1, 5).</a:t>
            </a:r>
            <a:endParaRPr lang="en-US" sz="1045" dirty="0"/>
          </a:p>
          <a:p>
            <a:pPr algn="ctr" marL="0" indent="0">
              <a:lnSpc>
                <a:spcPct val="116667"/>
              </a:lnSpc>
              <a:spcAft>
                <a:spcPts val="871"/>
              </a:spcAft>
              <a:buNone/>
            </a:pPr>
            <a:r>
              <a:rPr lang="en-US" sz="1045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Draw a straight line through these points to complete the graph.</a:t>
            </a:r>
            <a:endParaRPr lang="en-US" sz="1045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the Slope to Draw the Line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Locate the y-intercept on the graph at the point (0, 3).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is where the line crosses the y-axis.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the Y-Intercept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27432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2743200"/>
                </a:lnTo>
                <a:lnTo>
                  <a:pt x="0" y="274320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67000">
                <a:srgbClr val="f3ebff">
                  <a:alpha val="82000"/>
                </a:srgbClr>
              </a:gs>
              <a:gs pos="100000">
                <a:srgbClr val="ecf0ff">
                  <a:alpha val="100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5"/>
                  <a:pt x="245635" y="0"/>
                  <a:pt x="548640" y="0"/>
                </a:cubicBezTo>
                <a:cubicBezTo>
                  <a:pt x="851645" y="0"/>
                  <a:pt x="1097280" y="245635"/>
                  <a:pt x="1097280" y="548640"/>
                </a:cubicBezTo>
                <a:cubicBezTo>
                  <a:pt x="1097280" y="851645"/>
                  <a:pt x="851645" y="1097280"/>
                  <a:pt x="548640" y="1097280"/>
                </a:cubicBezTo>
                <a:cubicBezTo>
                  <a:pt x="245635" y="1097280"/>
                  <a:pt x="0" y="851645"/>
                  <a:pt x="0" y="54864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199" y="2170092"/>
            <a:ext cx="2799058" cy="0"/>
          </a:xfrm>
          <a:custGeom>
            <a:avLst/>
            <a:gdLst/>
            <a:ahLst/>
            <a:cxnLst/>
            <a:rect l="l" t="t" r="r" b="b"/>
            <a:pathLst>
              <a:path w="2799058" h="0">
                <a:moveTo>
                  <a:pt x="0" y="0"/>
                </a:moveTo>
                <a:lnTo>
                  <a:pt x="2799058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39537" y="2170092"/>
            <a:ext cx="2809264" cy="0"/>
          </a:xfrm>
          <a:custGeom>
            <a:avLst/>
            <a:gdLst/>
            <a:ahLst/>
            <a:cxnLst/>
            <a:rect l="l" t="t" r="r" b="b"/>
            <a:pathLst>
              <a:path w="2809264" h="0">
                <a:moveTo>
                  <a:pt x="0" y="0"/>
                </a:moveTo>
                <a:lnTo>
                  <a:pt x="2809264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803861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00199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6743" y="1970037"/>
            <a:ext cx="781396" cy="400110"/>
          </a:xfrm>
          <a:custGeom>
            <a:avLst/>
            <a:gdLst/>
            <a:ahLst/>
            <a:cxnLst/>
            <a:rect l="l" t="t" r="r" b="b"/>
            <a:pathLst>
              <a:path w="781396" h="400110">
                <a:moveTo>
                  <a:pt x="0" y="400110"/>
                </a:moveTo>
                <a:lnTo>
                  <a:pt x="0" y="0"/>
                </a:lnTo>
                <a:lnTo>
                  <a:pt x="781396" y="0"/>
                </a:lnTo>
                <a:lnTo>
                  <a:pt x="781396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 2: Graphing a Linear Equation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22959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Start with the linear equation: y = -x - 2.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equation is in slope-intercept form, where the slope (m) is -1 and the y-intercept (b) is -2.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38" y="2947331"/>
            <a:ext cx="3291840" cy="411653"/>
          </a:xfrm>
          <a:custGeom>
            <a:avLst/>
            <a:gdLst/>
            <a:ahLst/>
            <a:cxnLst/>
            <a:rect l="l" t="t" r="r" b="b"/>
            <a:pathLst>
              <a:path w="3291840" h="411653">
                <a:moveTo>
                  <a:pt x="0" y="411653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 the Equation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586733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863"/>
              </a:spcAft>
              <a:buNone/>
            </a:pPr>
            <a:r>
              <a:rPr lang="en-US" sz="103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From the y-intercept, apply the slope of -1.</a:t>
            </a:r>
            <a:endParaRPr lang="en-US" sz="1036" dirty="0"/>
          </a:p>
          <a:p>
            <a:pPr algn="ctr" marL="0" indent="0">
              <a:lnSpc>
                <a:spcPct val="116667"/>
              </a:lnSpc>
              <a:spcAft>
                <a:spcPts val="863"/>
              </a:spcAft>
              <a:buNone/>
            </a:pPr>
            <a:r>
              <a:rPr lang="en-US" sz="103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means for every 1 unit you move to the right (positive x-direction), move 1 unit down (negative y-direction).</a:t>
            </a:r>
            <a:endParaRPr lang="en-US" sz="1036" dirty="0"/>
          </a:p>
          <a:p>
            <a:pPr algn="ctr" marL="0" indent="0">
              <a:lnSpc>
                <a:spcPct val="116667"/>
              </a:lnSpc>
              <a:spcAft>
                <a:spcPts val="863"/>
              </a:spcAft>
              <a:buNone/>
            </a:pPr>
            <a:r>
              <a:rPr lang="en-US" sz="103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Plot another point at (1, -3) and draw a straight line through the points to complete the graph.</a:t>
            </a:r>
            <a:endParaRPr lang="en-US" sz="1036" dirty="0"/>
          </a:p>
        </p:txBody>
      </p:sp>
      <p:sp>
        <p:nvSpPr>
          <p:cNvPr id="26" name="Text 24"/>
          <p:cNvSpPr/>
          <p:nvPr/>
        </p:nvSpPr>
        <p:spPr>
          <a:xfrm>
            <a:off x="8351520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Use the Slope to Draw the Line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724400" y="3530400"/>
            <a:ext cx="2743200" cy="1336601"/>
          </a:xfrm>
          <a:custGeom>
            <a:avLst/>
            <a:gdLst/>
            <a:ahLst/>
            <a:cxnLst/>
            <a:rect l="l" t="t" r="r" b="b"/>
            <a:pathLst>
              <a:path w="2743200" h="1336601">
                <a:moveTo>
                  <a:pt x="0" y="1336601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Locate the y-intercept on the graph at the point (0, -2).</a:t>
            </a:r>
            <a:endParaRPr lang="en-US" sz="1200" dirty="0"/>
          </a:p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is where the line crosses the y-axis.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427217" y="2947331"/>
            <a:ext cx="3291841" cy="411653"/>
          </a:xfrm>
          <a:custGeom>
            <a:avLst/>
            <a:gdLst/>
            <a:ahLst/>
            <a:cxnLst/>
            <a:rect l="l" t="t" r="r" b="b"/>
            <a:pathLst>
              <a:path w="3291841" h="411653">
                <a:moveTo>
                  <a:pt x="0" y="411653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the Y-Intercept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48122" y="2445968"/>
            <a:ext cx="4780280" cy="3108960"/>
          </a:xfrm>
          <a:custGeom>
            <a:avLst/>
            <a:gdLst/>
            <a:ahLst/>
            <a:cxnLst/>
            <a:rect l="l" t="t" r="r" b="b"/>
            <a:pathLst>
              <a:path w="4780280" h="3108960">
                <a:moveTo>
                  <a:pt x="0" y="3108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Slope-intercept form can illustrate the relationship between price and demand in economics.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A product's price decreases by $2 for every additional unit sold, modeled as y = -2x + p, where p is the starting price.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857886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Transactions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445968"/>
            <a:ext cx="4780280" cy="3108960"/>
          </a:xfrm>
          <a:custGeom>
            <a:avLst/>
            <a:gdLst/>
            <a:ahLst/>
            <a:cxnLst/>
            <a:rect l="l" t="t" r="r" b="b"/>
            <a:pathLst>
              <a:path w="4780280" h="3108960">
                <a:moveTo>
                  <a:pt x="0" y="3108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Slope-intercept form can model the growth of a population over time.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Example: A population of rabbits increases by 50 each year, represented as y = 50x + b, where b is the initial population.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857886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Population Growth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Error Analysis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92" r="32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14358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Re-check Calculations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Verify each step in finding slope and y-intercept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graphing tools to visualize and confirm results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214358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Correction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14460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Incorrectly calculating the slope (m) or y-intercept (b)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Misinterpreting the graph or coordinates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314460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258562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1506600"/>
            <a:ext cx="5384800" cy="4376040"/>
          </a:xfrm>
          <a:custGeom>
            <a:avLst/>
            <a:gdLst/>
            <a:ahLst/>
            <a:cxnLst/>
            <a:rect l="l" t="t" r="r" b="b"/>
            <a:pathLst>
              <a:path w="5384800" h="4376040">
                <a:moveTo>
                  <a:pt x="122748" y="4376040"/>
                </a:moveTo>
                <a:cubicBezTo>
                  <a:pt x="54956" y="4376040"/>
                  <a:pt x="0" y="4321084"/>
                  <a:pt x="0" y="4253292"/>
                </a:cubicBezTo>
                <a:lnTo>
                  <a:pt x="0" y="122748"/>
                </a:lnTo>
                <a:cubicBezTo>
                  <a:pt x="0" y="54956"/>
                  <a:pt x="54956" y="0"/>
                  <a:pt x="122748" y="0"/>
                </a:cubicBezTo>
                <a:lnTo>
                  <a:pt x="5262052" y="0"/>
                </a:lnTo>
                <a:cubicBezTo>
                  <a:pt x="5329844" y="0"/>
                  <a:pt x="5384800" y="54956"/>
                  <a:pt x="5384800" y="122748"/>
                </a:cubicBezTo>
                <a:lnTo>
                  <a:pt x="5384800" y="4253292"/>
                </a:lnTo>
                <a:cubicBezTo>
                  <a:pt x="5384800" y="4321084"/>
                  <a:pt x="5329844" y="4376040"/>
                  <a:pt x="5262052" y="4376040"/>
                </a:cubicBezTo>
                <a:lnTo>
                  <a:pt x="122748" y="43760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819097" y="6318000"/>
            <a:ext cx="7363463" cy="540000"/>
          </a:xfrm>
          <a:custGeom>
            <a:avLst/>
            <a:gdLst/>
            <a:ahLst/>
            <a:cxnLst/>
            <a:rect l="l" t="t" r="r" b="b"/>
            <a:pathLst>
              <a:path w="7363463" h="540000">
                <a:moveTo>
                  <a:pt x="0" y="54000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Challenges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48122" y="2445968"/>
            <a:ext cx="4780280" cy="3108960"/>
          </a:xfrm>
          <a:custGeom>
            <a:avLst/>
            <a:gdLst/>
            <a:ahLst/>
            <a:cxnLst/>
            <a:rect l="l" t="t" r="r" b="b"/>
            <a:pathLst>
              <a:path w="4780280" h="3108960">
                <a:moveTo>
                  <a:pt x="0" y="3108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Fractions: Convert fractions to decimals or find equivalent ratios to simplify the graphing process.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Decimals: Use calculators for precision or convert decimals to fractions for easier handling when plotting points.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48122" y="1857886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Strategies for Success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8200" y="2445968"/>
            <a:ext cx="4780280" cy="3108960"/>
          </a:xfrm>
          <a:custGeom>
            <a:avLst/>
            <a:gdLst/>
            <a:ahLst/>
            <a:cxnLst/>
            <a:rect l="l" t="t" r="r" b="b"/>
            <a:pathLst>
              <a:path w="4780280" h="3108960">
                <a:moveTo>
                  <a:pt x="0" y="3108960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3108960"/>
                </a:lnTo>
                <a:lnTo>
                  <a:pt x="0" y="31089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Graphing linear equations that include fractions or decimals can be particularly challenging for students.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types of equations may require additional steps to accurately plot points on the graph.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38200" y="1857886"/>
            <a:ext cx="4780280" cy="457521"/>
          </a:xfrm>
          <a:custGeom>
            <a:avLst/>
            <a:gdLst/>
            <a:ahLst/>
            <a:cxnLst/>
            <a:rect l="l" t="t" r="r" b="b"/>
            <a:pathLst>
              <a:path w="4780280" h="457521">
                <a:moveTo>
                  <a:pt x="0" y="457521"/>
                </a:moveTo>
                <a:lnTo>
                  <a:pt x="0" y="0"/>
                </a:lnTo>
                <a:lnTo>
                  <a:pt x="4780280" y="0"/>
                </a:lnTo>
                <a:lnTo>
                  <a:pt x="478028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Difficulty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0000" r="3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14358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Programs such as Desmos and GeoGebra provide interactive graphing experiences.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Facilitate exploration of linear relationships and real-time adjustments to equations.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214358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Computer Software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14460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Tools like TI-83 or TI-84 allow for efficient graphing of linear equations.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Enable students to visualize slope and y-intercept dynamically.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314460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Calculators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Learning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14358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Think-Pair-Share: Students think individually, then discuss with a partner.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Discussions: Foster critical thinking and collaborative problem-solving.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214358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14460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students in discussions enhances understanding.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Encourages sharing of diverse perspectives and solutions.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314460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Promoting Active Learning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062" r="3306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14358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Quizzes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Quick checks for understanding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areas needing review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Class Discussions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critical thinking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214358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Formative Assessments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14460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 student understanding in real-time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Inform instructional adjustments to meet learning needs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314460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Formative Assessments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14358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Tests: Standardized evaluations that measure knowledge and understanding of concepts.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Projects: Assignments that require students to apply their knowledge and skills to real-world situations, demonstrating their understanding in a practical context.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214358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Summative Assessments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14460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Summative assessments are designed to evaluate student learning and understanding at the end of an instructional unit.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314460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Student Learning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663440"/>
          </a:xfrm>
          <a:custGeom>
            <a:avLst/>
            <a:gdLst/>
            <a:ahLst/>
            <a:cxnLst/>
            <a:rect l="l" t="t" r="r" b="b"/>
            <a:pathLst>
              <a:path w="3657600" h="4663440">
                <a:moveTo>
                  <a:pt x="102596" y="4663440"/>
                </a:moveTo>
                <a:cubicBezTo>
                  <a:pt x="45934" y="4663440"/>
                  <a:pt x="0" y="4617506"/>
                  <a:pt x="0" y="4560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560844"/>
                </a:lnTo>
                <a:cubicBezTo>
                  <a:pt x="3657600" y="4617506"/>
                  <a:pt x="3611666" y="4663440"/>
                  <a:pt x="3555004" y="4663440"/>
                </a:cubicBezTo>
                <a:lnTo>
                  <a:pt x="102596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82560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085861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47260" y="6318000"/>
            <a:ext cx="6435300" cy="540000"/>
          </a:xfrm>
          <a:custGeom>
            <a:avLst/>
            <a:gdLst/>
            <a:ahLst/>
            <a:cxnLst/>
            <a:rect l="l" t="t" r="r" b="b"/>
            <a:pathLst>
              <a:path w="6435300" h="540000">
                <a:moveTo>
                  <a:pt x="0" y="540000"/>
                </a:moveTo>
                <a:lnTo>
                  <a:pt x="0" y="0"/>
                </a:lnTo>
                <a:lnTo>
                  <a:pt x="6435300" y="0"/>
                </a:lnTo>
                <a:lnTo>
                  <a:pt x="6435300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Review and Practice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3854" r="3385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14358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Problems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variety of problems to apply knowledge and skills.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independent problem-solving and critical thinking.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Group Activities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practice to promote discussion and peer learning.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214358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Opportunities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14460" y="2363586"/>
            <a:ext cx="3200400" cy="3566160"/>
          </a:xfrm>
          <a:custGeom>
            <a:avLst/>
            <a:gdLst/>
            <a:ahLst/>
            <a:cxnLst/>
            <a:rect l="l" t="t" r="r" b="b"/>
            <a:pathLst>
              <a:path w="3200400" h="3566160">
                <a:moveTo>
                  <a:pt x="0" y="35661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566160"/>
                </a:lnTo>
                <a:lnTo>
                  <a:pt x="0" y="3566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Worksheets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Designed to reinforce understanding of slope-intercept form and graphing basics.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Help identify areas that need further clarification.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Interactive Quizzes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students in a fun way to assess their knowledge.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314460" y="1752445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Methods for Review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91360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10639" y="6318000"/>
            <a:ext cx="9871921" cy="540000"/>
          </a:xfrm>
          <a:custGeom>
            <a:avLst/>
            <a:gdLst/>
            <a:ahLst/>
            <a:cxnLst/>
            <a:rect l="l" t="t" r="r" b="b"/>
            <a:pathLst>
              <a:path w="9871921" h="540000">
                <a:moveTo>
                  <a:pt x="0" y="540000"/>
                </a:moveTo>
                <a:lnTo>
                  <a:pt x="0" y="0"/>
                </a:lnTo>
                <a:lnTo>
                  <a:pt x="9871921" y="0"/>
                </a:lnTo>
                <a:lnTo>
                  <a:pt x="9871921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548639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4288535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flipH="1" flipV="1">
            <a:off x="8028431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0" y="246937"/>
                </a:moveTo>
                <a:lnTo>
                  <a:pt x="201168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29599" y="1925558"/>
            <a:ext cx="3291840" cy="3657600"/>
          </a:xfrm>
          <a:custGeom>
            <a:avLst/>
            <a:gdLst/>
            <a:ahLst/>
            <a:cxnLst/>
            <a:rect l="l" t="t" r="r" b="b"/>
            <a:pathLst>
              <a:path w="3291840" h="3657600">
                <a:moveTo>
                  <a:pt x="0" y="36576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0"/>
                </a:lnTo>
                <a:lnTo>
                  <a:pt x="0" y="365760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Slope-intercept form is not just theoretical; it has practical applications in various fields, including economics and population modeling, demonstrating its relevance in everyday life.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027813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Real-World Applications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490012" y="1925558"/>
            <a:ext cx="3291840" cy="3657600"/>
          </a:xfrm>
          <a:custGeom>
            <a:avLst/>
            <a:gdLst/>
            <a:ahLst/>
            <a:cxnLst/>
            <a:rect l="l" t="t" r="r" b="b"/>
            <a:pathLst>
              <a:path w="3291840" h="3657600">
                <a:moveTo>
                  <a:pt x="0" y="36576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0"/>
                </a:lnTo>
                <a:lnTo>
                  <a:pt x="0" y="365760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 coordinate plane and how to plot points is crucial for accurately graphing linear equations and interpreting their behavior.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88226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Graphing Basics Recap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50425" y="1925558"/>
            <a:ext cx="3291840" cy="3657600"/>
          </a:xfrm>
          <a:custGeom>
            <a:avLst/>
            <a:gdLst/>
            <a:ahLst/>
            <a:cxnLst/>
            <a:rect l="l" t="t" r="r" b="b"/>
            <a:pathLst>
              <a:path w="3291840" h="3657600">
                <a:moveTo>
                  <a:pt x="0" y="365760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3657600"/>
                </a:lnTo>
                <a:lnTo>
                  <a:pt x="0" y="365760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82880" tIns="594360" rIns="18288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Slope-intercept form, expressed as y = mx + b, is a fundamental way to represent linear equations, where m is the slope and b is the y-intercept.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48639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0" y="0"/>
                </a:lnTo>
                <a:lnTo>
                  <a:pt x="3291840" y="365760"/>
                </a:lnTo>
                <a:lnTo>
                  <a:pt x="292608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91440" bIns="9144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Slope-Intercept Form Overview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50375" y="6318000"/>
            <a:ext cx="108375" cy="540000"/>
          </a:xfrm>
          <a:custGeom>
            <a:avLst/>
            <a:gdLst/>
            <a:ahLst/>
            <a:cxnLst/>
            <a:rect l="l" t="t" r="r" b="b"/>
            <a:pathLst>
              <a:path w="108375" h="540000">
                <a:moveTo>
                  <a:pt x="0" y="540000"/>
                </a:moveTo>
                <a:lnTo>
                  <a:pt x="0" y="0"/>
                </a:lnTo>
                <a:lnTo>
                  <a:pt x="108375" y="0"/>
                </a:lnTo>
                <a:lnTo>
                  <a:pt x="108375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093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59175" y="6318250"/>
            <a:ext cx="460375" cy="539750"/>
          </a:xfrm>
          <a:custGeom>
            <a:avLst/>
            <a:gdLst/>
            <a:ahLst/>
            <a:cxnLst/>
            <a:rect l="l" t="t" r="r" b="b"/>
            <a:pathLst>
              <a:path w="460375" h="539750">
                <a:moveTo>
                  <a:pt x="0" y="539750"/>
                </a:moveTo>
                <a:lnTo>
                  <a:pt x="0" y="0"/>
                </a:lnTo>
                <a:lnTo>
                  <a:pt x="460375" y="0"/>
                </a:lnTo>
                <a:lnTo>
                  <a:pt x="460375" y="539750"/>
                </a:lnTo>
                <a:lnTo>
                  <a:pt x="0" y="53975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86266" y="6318000"/>
            <a:ext cx="7164109" cy="540000"/>
          </a:xfrm>
          <a:custGeom>
            <a:avLst/>
            <a:gdLst/>
            <a:ahLst/>
            <a:cxnLst/>
            <a:rect l="l" t="t" r="r" b="b"/>
            <a:pathLst>
              <a:path w="7164109" h="540000">
                <a:moveTo>
                  <a:pt x="0" y="540000"/>
                </a:moveTo>
                <a:lnTo>
                  <a:pt x="0" y="0"/>
                </a:lnTo>
                <a:lnTo>
                  <a:pt x="7164109" y="0"/>
                </a:lnTo>
                <a:lnTo>
                  <a:pt x="7164109" y="540000"/>
                </a:lnTo>
                <a:lnTo>
                  <a:pt x="0" y="5400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Slope-Intercept Form and Its Applications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542" r="3454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group activities to foster teamwork and critical thinking.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 think-pair-share strategies to discuss solutions and approaches.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Encouraging Collaborative Learning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507658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Integrate graphing calculators and software like Desmos for enhanced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Leverage online resources for interactive problem-solving.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Utilizing Technology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02270" y="231138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real-world problems and challenges using slope-intercept form.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Analyze scenarios such as population growth and financial trends.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02269" y="18015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Applying Slope-Intercept Form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2025-02-03T22:42:15Z</dcterms:created>
  <dcterms:modified xsi:type="dcterms:W3CDTF">2025-02-03T22:42:15Z</dcterms:modified>
</cp:coreProperties>
</file>