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b2dfd4ae0fcb1ec28a45bd885fc2c08bb33e671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42a45bc7ec62a1abf1d83a6eb77ac6285389541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80f5390835d9ba95601d4bd4b68980c01d06314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f86f4f4203fe5ca57e006f04e4e0fac8ddcffb5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4dba1428c7b10f720c38f584867f1771aa40c89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74ef32ecda1b1780457903ab028c850fde5cc97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7393e0fe845b1eeb56172cfbe61adeaaee6156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434e3b99ca49a1e0125085bf723674b7d691886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d36f0dc42173784d2cdf386b7da4390e24e086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87dc1782fd502ff3ba35aa4c384b0648cf142b8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2f1a940ef6acd934cf86541e80521788c737c26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13479b2aafe76063ed8606cca302e802748bd01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204a5b88b751d0c4b2c91db733499882d9cc072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Mastering the Basics of Language: Nouns and Verbs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Comprehensive Guide to Understanding and Using Nouns and Verbs in Sentence Structure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Nouns and Verbs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Nouns?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Verbs?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Noun and Verb Functions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Identifying Nouns and Verbs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Using Nouns and Verbs in Sentences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Errors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Support for Students with Dyslexia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Real-Life Applications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Takeaways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Basics of Language: Nouns and Verbs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Additional Resources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Assessment and Evaluation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 and Final Thoughts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Final Slide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Basics of Language: Nouns and Verbs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the end of this lesson, you will be able to identify and use nouns and verbs correctly in sentences.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skill will enhance your writing and speaking abilities.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Achieving Mastery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will explore how nouns and verbs contribute to sentence structure.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will help you understand their importance in communication.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Sentence Structure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Welcome to the lesson on nouns and verbs!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this lesson, we will explore the definitions, functions, and roles of nouns and verbs in sentence structure.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Welcome to the Lesson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Basics of Language: Nouns and Verbs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Nouns and Verbs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8077221" y="2196125"/>
            <a:ext cx="548601" cy="548640"/>
          </a:xfrm>
          <a:custGeom>
            <a:avLst/>
            <a:gdLst/>
            <a:ahLst/>
            <a:cxnLst/>
            <a:rect l="l" t="t" r="r" b="b"/>
            <a:pathLst>
              <a:path w="548601" h="548640">
                <a:moveTo>
                  <a:pt x="39038" y="386528"/>
                </a:moveTo>
                <a:lnTo>
                  <a:pt x="14368" y="470300"/>
                </a:lnTo>
                <a:lnTo>
                  <a:pt x="1070" y="515568"/>
                </a:lnTo>
                <a:cubicBezTo>
                  <a:pt x="-1613" y="524686"/>
                  <a:pt x="856" y="534447"/>
                  <a:pt x="7505" y="541096"/>
                </a:cubicBezTo>
                <a:cubicBezTo>
                  <a:pt x="14154" y="547746"/>
                  <a:pt x="23919" y="550215"/>
                  <a:pt x="32927" y="547641"/>
                </a:cubicBezTo>
                <a:lnTo>
                  <a:pt x="78302" y="534233"/>
                </a:lnTo>
                <a:lnTo>
                  <a:pt x="162073" y="509560"/>
                </a:lnTo>
                <a:cubicBezTo>
                  <a:pt x="173226" y="506340"/>
                  <a:pt x="183633" y="500980"/>
                  <a:pt x="192751" y="494007"/>
                </a:cubicBezTo>
                <a:lnTo>
                  <a:pt x="193075" y="494220"/>
                </a:lnTo>
                <a:lnTo>
                  <a:pt x="193612" y="493365"/>
                </a:lnTo>
                <a:cubicBezTo>
                  <a:pt x="195115" y="492185"/>
                  <a:pt x="196509" y="491005"/>
                  <a:pt x="197902" y="489826"/>
                </a:cubicBezTo>
                <a:cubicBezTo>
                  <a:pt x="199405" y="488536"/>
                  <a:pt x="200799" y="487143"/>
                  <a:pt x="202192" y="485749"/>
                </a:cubicBezTo>
                <a:lnTo>
                  <a:pt x="528489" y="159555"/>
                </a:lnTo>
                <a:cubicBezTo>
                  <a:pt x="551980" y="136063"/>
                  <a:pt x="554877" y="99918"/>
                  <a:pt x="537283" y="73205"/>
                </a:cubicBezTo>
                <a:cubicBezTo>
                  <a:pt x="534814" y="69452"/>
                  <a:pt x="531814" y="65804"/>
                  <a:pt x="528489" y="62479"/>
                </a:cubicBezTo>
                <a:lnTo>
                  <a:pt x="486225" y="20108"/>
                </a:lnTo>
                <a:cubicBezTo>
                  <a:pt x="459409" y="-6710"/>
                  <a:pt x="415965" y="-6710"/>
                  <a:pt x="389150" y="20108"/>
                </a:cubicBezTo>
                <a:lnTo>
                  <a:pt x="62853" y="346406"/>
                </a:lnTo>
                <a:cubicBezTo>
                  <a:pt x="60170" y="349089"/>
                  <a:pt x="57597" y="351985"/>
                  <a:pt x="55239" y="354986"/>
                </a:cubicBezTo>
                <a:lnTo>
                  <a:pt x="54383" y="355524"/>
                </a:lnTo>
                <a:lnTo>
                  <a:pt x="54597" y="355848"/>
                </a:lnTo>
                <a:cubicBezTo>
                  <a:pt x="47624" y="364966"/>
                  <a:pt x="42368" y="375368"/>
                  <a:pt x="39044" y="386528"/>
                </a:cubicBezTo>
                <a:lnTo>
                  <a:pt x="39038" y="386528"/>
                </a:lnTo>
                <a:moveTo>
                  <a:pt x="410814" y="204286"/>
                </a:moveTo>
                <a:lnTo>
                  <a:pt x="211733" y="403371"/>
                </a:lnTo>
                <a:lnTo>
                  <a:pt x="158529" y="390072"/>
                </a:lnTo>
                <a:lnTo>
                  <a:pt x="145231" y="336870"/>
                </a:lnTo>
                <a:lnTo>
                  <a:pt x="344313" y="137786"/>
                </a:lnTo>
                <a:lnTo>
                  <a:pt x="410814" y="204286"/>
                </a:lnTo>
                <a:moveTo>
                  <a:pt x="104037" y="384383"/>
                </a:moveTo>
                <a:lnTo>
                  <a:pt x="112299" y="417636"/>
                </a:lnTo>
                <a:cubicBezTo>
                  <a:pt x="114553" y="426858"/>
                  <a:pt x="121844" y="434046"/>
                  <a:pt x="131072" y="436405"/>
                </a:cubicBezTo>
                <a:lnTo>
                  <a:pt x="164322" y="444662"/>
                </a:lnTo>
                <a:lnTo>
                  <a:pt x="156384" y="456677"/>
                </a:lnTo>
                <a:cubicBezTo>
                  <a:pt x="153597" y="458180"/>
                  <a:pt x="150701" y="459464"/>
                  <a:pt x="147694" y="460326"/>
                </a:cubicBezTo>
                <a:lnTo>
                  <a:pt x="122596" y="467727"/>
                </a:lnTo>
                <a:lnTo>
                  <a:pt x="63709" y="484888"/>
                </a:lnTo>
                <a:lnTo>
                  <a:pt x="80979" y="426107"/>
                </a:lnTo>
                <a:lnTo>
                  <a:pt x="88380" y="401007"/>
                </a:lnTo>
                <a:cubicBezTo>
                  <a:pt x="89235" y="398006"/>
                  <a:pt x="90525" y="394999"/>
                  <a:pt x="92028" y="392316"/>
                </a:cubicBezTo>
                <a:lnTo>
                  <a:pt x="104037" y="384383"/>
                </a:lnTo>
                <a:moveTo>
                  <a:pt x="338196" y="233995"/>
                </a:moveTo>
                <a:cubicBezTo>
                  <a:pt x="344845" y="227345"/>
                  <a:pt x="344845" y="216406"/>
                  <a:pt x="338196" y="209751"/>
                </a:cubicBezTo>
                <a:cubicBezTo>
                  <a:pt x="331547" y="203101"/>
                  <a:pt x="320602" y="203101"/>
                  <a:pt x="313953" y="209751"/>
                </a:cubicBezTo>
                <a:lnTo>
                  <a:pt x="210981" y="312725"/>
                </a:lnTo>
                <a:cubicBezTo>
                  <a:pt x="204332" y="319374"/>
                  <a:pt x="204332" y="330314"/>
                  <a:pt x="210981" y="336969"/>
                </a:cubicBezTo>
                <a:cubicBezTo>
                  <a:pt x="217630" y="343619"/>
                  <a:pt x="228575" y="343619"/>
                  <a:pt x="235224" y="336969"/>
                </a:cubicBezTo>
                <a:lnTo>
                  <a:pt x="338196" y="23399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21506" y="2196125"/>
            <a:ext cx="514350" cy="548640"/>
          </a:xfrm>
          <a:custGeom>
            <a:avLst/>
            <a:gdLst/>
            <a:ahLst/>
            <a:cxnLst/>
            <a:rect l="l" t="t" r="r" b="b"/>
            <a:pathLst>
              <a:path w="514350" h="548640">
                <a:moveTo>
                  <a:pt x="257175" y="51435"/>
                </a:moveTo>
                <a:lnTo>
                  <a:pt x="445772" y="51435"/>
                </a:lnTo>
                <a:cubicBezTo>
                  <a:pt x="455200" y="51435"/>
                  <a:pt x="462915" y="59149"/>
                  <a:pt x="462915" y="68580"/>
                </a:cubicBezTo>
                <a:lnTo>
                  <a:pt x="462915" y="480060"/>
                </a:lnTo>
                <a:cubicBezTo>
                  <a:pt x="462915" y="489491"/>
                  <a:pt x="455200" y="497205"/>
                  <a:pt x="445772" y="497205"/>
                </a:cubicBezTo>
                <a:lnTo>
                  <a:pt x="257175" y="497205"/>
                </a:lnTo>
                <a:lnTo>
                  <a:pt x="257175" y="51435"/>
                </a:lnTo>
                <a:moveTo>
                  <a:pt x="205740" y="51435"/>
                </a:moveTo>
                <a:lnTo>
                  <a:pt x="205740" y="497205"/>
                </a:lnTo>
                <a:lnTo>
                  <a:pt x="137162" y="497205"/>
                </a:lnTo>
                <a:cubicBezTo>
                  <a:pt x="127734" y="497205"/>
                  <a:pt x="120018" y="489491"/>
                  <a:pt x="120018" y="480060"/>
                </a:cubicBezTo>
                <a:lnTo>
                  <a:pt x="120018" y="445770"/>
                </a:lnTo>
                <a:lnTo>
                  <a:pt x="145736" y="445770"/>
                </a:lnTo>
                <a:cubicBezTo>
                  <a:pt x="159989" y="445770"/>
                  <a:pt x="171453" y="434303"/>
                  <a:pt x="171453" y="420055"/>
                </a:cubicBezTo>
                <a:cubicBezTo>
                  <a:pt x="171453" y="405802"/>
                  <a:pt x="159989" y="394341"/>
                  <a:pt x="145736" y="394341"/>
                </a:cubicBezTo>
                <a:lnTo>
                  <a:pt x="120018" y="394341"/>
                </a:lnTo>
                <a:lnTo>
                  <a:pt x="120018" y="300046"/>
                </a:lnTo>
                <a:lnTo>
                  <a:pt x="145736" y="300046"/>
                </a:lnTo>
                <a:cubicBezTo>
                  <a:pt x="159989" y="300046"/>
                  <a:pt x="171453" y="288579"/>
                  <a:pt x="171453" y="274331"/>
                </a:cubicBezTo>
                <a:cubicBezTo>
                  <a:pt x="171453" y="260077"/>
                  <a:pt x="159989" y="248616"/>
                  <a:pt x="145736" y="248616"/>
                </a:cubicBezTo>
                <a:lnTo>
                  <a:pt x="120018" y="248616"/>
                </a:lnTo>
                <a:lnTo>
                  <a:pt x="120018" y="154322"/>
                </a:lnTo>
                <a:lnTo>
                  <a:pt x="145736" y="154322"/>
                </a:lnTo>
                <a:cubicBezTo>
                  <a:pt x="159989" y="154322"/>
                  <a:pt x="171453" y="142855"/>
                  <a:pt x="171453" y="128607"/>
                </a:cubicBezTo>
                <a:cubicBezTo>
                  <a:pt x="171453" y="114353"/>
                  <a:pt x="159989" y="102892"/>
                  <a:pt x="145736" y="102892"/>
                </a:cubicBezTo>
                <a:lnTo>
                  <a:pt x="120018" y="102892"/>
                </a:lnTo>
                <a:lnTo>
                  <a:pt x="120018" y="68602"/>
                </a:lnTo>
                <a:cubicBezTo>
                  <a:pt x="120018" y="59171"/>
                  <a:pt x="127734" y="51457"/>
                  <a:pt x="137162" y="51457"/>
                </a:cubicBezTo>
                <a:lnTo>
                  <a:pt x="205740" y="51435"/>
                </a:lnTo>
                <a:moveTo>
                  <a:pt x="68578" y="445770"/>
                </a:moveTo>
                <a:lnTo>
                  <a:pt x="68578" y="480060"/>
                </a:lnTo>
                <a:cubicBezTo>
                  <a:pt x="68578" y="517889"/>
                  <a:pt x="99331" y="548640"/>
                  <a:pt x="137157" y="548640"/>
                </a:cubicBezTo>
                <a:lnTo>
                  <a:pt x="445767" y="548640"/>
                </a:lnTo>
                <a:cubicBezTo>
                  <a:pt x="483592" y="548640"/>
                  <a:pt x="514345" y="517889"/>
                  <a:pt x="514345" y="480060"/>
                </a:cubicBezTo>
                <a:lnTo>
                  <a:pt x="514345" y="68580"/>
                </a:lnTo>
                <a:cubicBezTo>
                  <a:pt x="514345" y="30751"/>
                  <a:pt x="483592" y="0"/>
                  <a:pt x="445767" y="0"/>
                </a:cubicBezTo>
                <a:lnTo>
                  <a:pt x="137157" y="0"/>
                </a:lnTo>
                <a:cubicBezTo>
                  <a:pt x="99331" y="0"/>
                  <a:pt x="68578" y="30751"/>
                  <a:pt x="68578" y="68580"/>
                </a:cubicBezTo>
                <a:lnTo>
                  <a:pt x="68578" y="102870"/>
                </a:lnTo>
                <a:lnTo>
                  <a:pt x="25717" y="102870"/>
                </a:lnTo>
                <a:cubicBezTo>
                  <a:pt x="11465" y="102870"/>
                  <a:pt x="0" y="114337"/>
                  <a:pt x="0" y="128590"/>
                </a:cubicBezTo>
                <a:cubicBezTo>
                  <a:pt x="0" y="142844"/>
                  <a:pt x="11465" y="154311"/>
                  <a:pt x="25717" y="154311"/>
                </a:cubicBezTo>
                <a:lnTo>
                  <a:pt x="68578" y="154311"/>
                </a:lnTo>
                <a:lnTo>
                  <a:pt x="68578" y="248611"/>
                </a:lnTo>
                <a:lnTo>
                  <a:pt x="25717" y="248611"/>
                </a:lnTo>
                <a:cubicBezTo>
                  <a:pt x="11465" y="248611"/>
                  <a:pt x="0" y="260077"/>
                  <a:pt x="0" y="274331"/>
                </a:cubicBezTo>
                <a:cubicBezTo>
                  <a:pt x="0" y="288585"/>
                  <a:pt x="11465" y="300051"/>
                  <a:pt x="25717" y="300051"/>
                </a:cubicBezTo>
                <a:lnTo>
                  <a:pt x="68578" y="300051"/>
                </a:lnTo>
                <a:lnTo>
                  <a:pt x="68578" y="394352"/>
                </a:lnTo>
                <a:lnTo>
                  <a:pt x="25717" y="394352"/>
                </a:lnTo>
                <a:cubicBezTo>
                  <a:pt x="11465" y="394352"/>
                  <a:pt x="0" y="405818"/>
                  <a:pt x="0" y="420072"/>
                </a:cubicBezTo>
                <a:cubicBezTo>
                  <a:pt x="0" y="434326"/>
                  <a:pt x="11465" y="445792"/>
                  <a:pt x="25717" y="445792"/>
                </a:cubicBezTo>
                <a:lnTo>
                  <a:pt x="68578" y="44577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5808" y="2196125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82482" r="-8248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noun is a word that refers to a person, place, thing, or idea.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serves as a fundamental building block in language.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a Noun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 book, city, happiness, and teacher.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examples showcase both tangible and intangible nouns.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45426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Nouns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92"/>
              </a:spcBef>
              <a:buNone/>
            </a:pPr>
            <a:r>
              <a:rPr lang="en-US" sz="119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Nouns can be concrete, referring to tangible objects, or abstract, referring to intangible concepts.</a:t>
            </a:r>
            <a:endParaRPr lang="en-US" sz="1192" dirty="0"/>
          </a:p>
          <a:p>
            <a:pPr algn="l" marL="0" indent="0">
              <a:lnSpc>
                <a:spcPct val="100000"/>
              </a:lnSpc>
              <a:spcBef>
                <a:spcPts val="1192"/>
              </a:spcBef>
              <a:buNone/>
            </a:pPr>
            <a:r>
              <a:rPr lang="en-US" sz="119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distinction helps in understanding their usage in language.</a:t>
            </a:r>
            <a:endParaRPr lang="en-US" sz="1192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Types of Nouns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Nouns are essential for effective communication in writing, speaking, and reading.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used in various contexts to convey meaning clearly.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Nouns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05814" y="2215279"/>
            <a:ext cx="217169" cy="365760"/>
          </a:xfrm>
          <a:custGeom>
            <a:avLst/>
            <a:gdLst/>
            <a:ahLst/>
            <a:cxnLst/>
            <a:rect l="l" t="t" r="r" b="b"/>
            <a:pathLst>
              <a:path w="217169" h="365760">
                <a:moveTo>
                  <a:pt x="74287" y="34290"/>
                </a:moveTo>
                <a:cubicBezTo>
                  <a:pt x="74287" y="15351"/>
                  <a:pt x="89639" y="0"/>
                  <a:pt x="108578" y="0"/>
                </a:cubicBezTo>
                <a:cubicBezTo>
                  <a:pt x="127515" y="0"/>
                  <a:pt x="142869" y="15351"/>
                  <a:pt x="142869" y="34290"/>
                </a:cubicBezTo>
                <a:cubicBezTo>
                  <a:pt x="142869" y="53229"/>
                  <a:pt x="127517" y="68580"/>
                  <a:pt x="108578" y="68580"/>
                </a:cubicBezTo>
                <a:cubicBezTo>
                  <a:pt x="89641" y="68580"/>
                  <a:pt x="74287" y="53229"/>
                  <a:pt x="74287" y="34290"/>
                </a:cubicBezTo>
                <a:lnTo>
                  <a:pt x="74287" y="34290"/>
                </a:lnTo>
                <a:moveTo>
                  <a:pt x="97146" y="125803"/>
                </a:moveTo>
                <a:lnTo>
                  <a:pt x="97146" y="217170"/>
                </a:lnTo>
                <a:lnTo>
                  <a:pt x="120005" y="217170"/>
                </a:lnTo>
                <a:lnTo>
                  <a:pt x="120005" y="125803"/>
                </a:lnTo>
                <a:cubicBezTo>
                  <a:pt x="119506" y="125803"/>
                  <a:pt x="118935" y="125730"/>
                  <a:pt x="118361" y="125730"/>
                </a:cubicBezTo>
                <a:lnTo>
                  <a:pt x="98716" y="125730"/>
                </a:lnTo>
                <a:cubicBezTo>
                  <a:pt x="98145" y="125730"/>
                  <a:pt x="97646" y="125730"/>
                  <a:pt x="97072" y="125803"/>
                </a:cubicBezTo>
                <a:lnTo>
                  <a:pt x="97146" y="125803"/>
                </a:lnTo>
                <a:moveTo>
                  <a:pt x="97146" y="251460"/>
                </a:moveTo>
                <a:lnTo>
                  <a:pt x="97146" y="348617"/>
                </a:lnTo>
                <a:cubicBezTo>
                  <a:pt x="97146" y="358119"/>
                  <a:pt x="89502" y="365764"/>
                  <a:pt x="80001" y="365764"/>
                </a:cubicBezTo>
                <a:cubicBezTo>
                  <a:pt x="70500" y="365764"/>
                  <a:pt x="62855" y="358119"/>
                  <a:pt x="62855" y="348620"/>
                </a:cubicBezTo>
                <a:lnTo>
                  <a:pt x="62855" y="159738"/>
                </a:lnTo>
                <a:lnTo>
                  <a:pt x="32065" y="214174"/>
                </a:lnTo>
                <a:cubicBezTo>
                  <a:pt x="27422" y="222389"/>
                  <a:pt x="16920" y="225319"/>
                  <a:pt x="8704" y="220674"/>
                </a:cubicBezTo>
                <a:cubicBezTo>
                  <a:pt x="489" y="216029"/>
                  <a:pt x="-2441" y="205528"/>
                  <a:pt x="2204" y="197313"/>
                </a:cubicBezTo>
                <a:lnTo>
                  <a:pt x="44066" y="123374"/>
                </a:lnTo>
                <a:cubicBezTo>
                  <a:pt x="55211" y="103656"/>
                  <a:pt x="76142" y="91444"/>
                  <a:pt x="98786" y="91444"/>
                </a:cubicBezTo>
                <a:lnTo>
                  <a:pt x="118431" y="91444"/>
                </a:lnTo>
                <a:cubicBezTo>
                  <a:pt x="141077" y="91444"/>
                  <a:pt x="162008" y="103660"/>
                  <a:pt x="173151" y="123374"/>
                </a:cubicBezTo>
                <a:lnTo>
                  <a:pt x="214943" y="197313"/>
                </a:lnTo>
                <a:cubicBezTo>
                  <a:pt x="219586" y="205528"/>
                  <a:pt x="216728" y="216029"/>
                  <a:pt x="208443" y="220674"/>
                </a:cubicBezTo>
                <a:cubicBezTo>
                  <a:pt x="200156" y="225319"/>
                  <a:pt x="189728" y="222459"/>
                  <a:pt x="185082" y="214174"/>
                </a:cubicBezTo>
                <a:lnTo>
                  <a:pt x="154292" y="159738"/>
                </a:lnTo>
                <a:lnTo>
                  <a:pt x="154292" y="348620"/>
                </a:lnTo>
                <a:cubicBezTo>
                  <a:pt x="154292" y="358123"/>
                  <a:pt x="146648" y="365767"/>
                  <a:pt x="137147" y="365767"/>
                </a:cubicBezTo>
                <a:cubicBezTo>
                  <a:pt x="127646" y="365767"/>
                  <a:pt x="120001" y="358123"/>
                  <a:pt x="120001" y="348624"/>
                </a:cubicBezTo>
                <a:lnTo>
                  <a:pt x="120001" y="251471"/>
                </a:lnTo>
                <a:lnTo>
                  <a:pt x="97146" y="2514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91146" y="2213222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45721" y="34290"/>
                </a:moveTo>
                <a:cubicBezTo>
                  <a:pt x="39434" y="34290"/>
                  <a:pt x="34290" y="39433"/>
                  <a:pt x="34290" y="4572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102870" y="331470"/>
                </a:lnTo>
                <a:lnTo>
                  <a:pt x="102870" y="285750"/>
                </a:lnTo>
                <a:cubicBezTo>
                  <a:pt x="102870" y="266818"/>
                  <a:pt x="118229" y="251460"/>
                  <a:pt x="137160" y="251460"/>
                </a:cubicBezTo>
                <a:cubicBezTo>
                  <a:pt x="156091" y="251460"/>
                  <a:pt x="171450" y="266818"/>
                  <a:pt x="171450" y="285750"/>
                </a:cubicBezTo>
                <a:lnTo>
                  <a:pt x="171450" y="331470"/>
                </a:lnTo>
                <a:lnTo>
                  <a:pt x="228599" y="331470"/>
                </a:lnTo>
                <a:cubicBezTo>
                  <a:pt x="234887" y="331470"/>
                  <a:pt x="240030" y="326327"/>
                  <a:pt x="240030" y="320040"/>
                </a:cubicBezTo>
                <a:lnTo>
                  <a:pt x="240030" y="45720"/>
                </a:lnTo>
                <a:cubicBezTo>
                  <a:pt x="240030" y="39433"/>
                  <a:pt x="234887" y="34290"/>
                  <a:pt x="228599" y="34290"/>
                </a:cubicBezTo>
                <a:lnTo>
                  <a:pt x="45721" y="34290"/>
                </a:lnTo>
                <a:moveTo>
                  <a:pt x="0" y="45720"/>
                </a:moveTo>
                <a:cubicBezTo>
                  <a:pt x="0" y="20501"/>
                  <a:pt x="20503" y="0"/>
                  <a:pt x="45721" y="0"/>
                </a:cubicBezTo>
                <a:lnTo>
                  <a:pt x="228602" y="0"/>
                </a:lnTo>
                <a:cubicBezTo>
                  <a:pt x="253820" y="0"/>
                  <a:pt x="274323" y="20501"/>
                  <a:pt x="274323" y="4572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45720"/>
                </a:lnTo>
                <a:moveTo>
                  <a:pt x="62866" y="74297"/>
                </a:moveTo>
                <a:cubicBezTo>
                  <a:pt x="62866" y="68009"/>
                  <a:pt x="68009" y="62867"/>
                  <a:pt x="74297" y="62867"/>
                </a:cubicBezTo>
                <a:lnTo>
                  <a:pt x="108587" y="62867"/>
                </a:lnTo>
                <a:cubicBezTo>
                  <a:pt x="114874" y="62867"/>
                  <a:pt x="120018" y="68009"/>
                  <a:pt x="120018" y="74297"/>
                </a:cubicBezTo>
                <a:lnTo>
                  <a:pt x="120018" y="108587"/>
                </a:lnTo>
                <a:cubicBezTo>
                  <a:pt x="120018" y="114874"/>
                  <a:pt x="114874" y="120017"/>
                  <a:pt x="108587" y="120017"/>
                </a:cubicBezTo>
                <a:lnTo>
                  <a:pt x="74297" y="120017"/>
                </a:lnTo>
                <a:cubicBezTo>
                  <a:pt x="68009" y="120017"/>
                  <a:pt x="62866" y="114874"/>
                  <a:pt x="62866" y="108587"/>
                </a:cubicBezTo>
                <a:lnTo>
                  <a:pt x="62866" y="74297"/>
                </a:lnTo>
                <a:moveTo>
                  <a:pt x="165736" y="62867"/>
                </a:moveTo>
                <a:lnTo>
                  <a:pt x="200026" y="62867"/>
                </a:lnTo>
                <a:cubicBezTo>
                  <a:pt x="206313" y="62867"/>
                  <a:pt x="211457" y="68009"/>
                  <a:pt x="211457" y="74297"/>
                </a:cubicBezTo>
                <a:lnTo>
                  <a:pt x="211457" y="108587"/>
                </a:lnTo>
                <a:cubicBezTo>
                  <a:pt x="211457" y="114874"/>
                  <a:pt x="206313" y="120017"/>
                  <a:pt x="200026" y="120017"/>
                </a:cubicBezTo>
                <a:lnTo>
                  <a:pt x="165736" y="120017"/>
                </a:lnTo>
                <a:cubicBezTo>
                  <a:pt x="159448" y="120017"/>
                  <a:pt x="154305" y="114874"/>
                  <a:pt x="154305" y="108587"/>
                </a:cubicBezTo>
                <a:lnTo>
                  <a:pt x="154305" y="74297"/>
                </a:lnTo>
                <a:cubicBezTo>
                  <a:pt x="154305" y="68009"/>
                  <a:pt x="159448" y="62867"/>
                  <a:pt x="165736" y="62867"/>
                </a:cubicBezTo>
                <a:lnTo>
                  <a:pt x="165736" y="62867"/>
                </a:lnTo>
                <a:moveTo>
                  <a:pt x="62866" y="165737"/>
                </a:moveTo>
                <a:cubicBezTo>
                  <a:pt x="62866" y="159449"/>
                  <a:pt x="68009" y="154307"/>
                  <a:pt x="74297" y="154307"/>
                </a:cubicBezTo>
                <a:lnTo>
                  <a:pt x="108587" y="154307"/>
                </a:lnTo>
                <a:cubicBezTo>
                  <a:pt x="114874" y="154307"/>
                  <a:pt x="120018" y="159449"/>
                  <a:pt x="120018" y="165737"/>
                </a:cubicBezTo>
                <a:lnTo>
                  <a:pt x="120018" y="200027"/>
                </a:lnTo>
                <a:cubicBezTo>
                  <a:pt x="120018" y="206314"/>
                  <a:pt x="114874" y="211457"/>
                  <a:pt x="108587" y="211457"/>
                </a:cubicBezTo>
                <a:lnTo>
                  <a:pt x="74297" y="211457"/>
                </a:lnTo>
                <a:cubicBezTo>
                  <a:pt x="68009" y="211457"/>
                  <a:pt x="62866" y="206314"/>
                  <a:pt x="62866" y="200027"/>
                </a:cubicBezTo>
                <a:lnTo>
                  <a:pt x="62866" y="165737"/>
                </a:lnTo>
                <a:moveTo>
                  <a:pt x="165736" y="154307"/>
                </a:moveTo>
                <a:lnTo>
                  <a:pt x="200026" y="154307"/>
                </a:lnTo>
                <a:cubicBezTo>
                  <a:pt x="206313" y="154307"/>
                  <a:pt x="211457" y="159449"/>
                  <a:pt x="211457" y="165737"/>
                </a:cubicBezTo>
                <a:lnTo>
                  <a:pt x="211457" y="200027"/>
                </a:lnTo>
                <a:cubicBezTo>
                  <a:pt x="211457" y="206314"/>
                  <a:pt x="206313" y="211457"/>
                  <a:pt x="200026" y="211457"/>
                </a:cubicBezTo>
                <a:lnTo>
                  <a:pt x="165736" y="211457"/>
                </a:lnTo>
                <a:cubicBezTo>
                  <a:pt x="159448" y="211457"/>
                  <a:pt x="154305" y="206314"/>
                  <a:pt x="154305" y="200027"/>
                </a:cubicBezTo>
                <a:lnTo>
                  <a:pt x="154305" y="165737"/>
                </a:lnTo>
                <a:cubicBezTo>
                  <a:pt x="154305" y="159449"/>
                  <a:pt x="159448" y="154307"/>
                  <a:pt x="165736" y="154307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54378" y="4313952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702576" y="4313952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Basics of Language: Nouns and Verbs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are Nouns?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verb is a word that shows action or a state of being.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essential for constructing meaningful sentences.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Verbs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 run, jump, read, and think.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words demonstrate actions or mental processes.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Verbs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Verbs can be action verbs, which are physical or mental actions.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can also be linking verbs, connecting the subject to additional information.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Types of Verbs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Verbs are crucial for conveying meaning and context in sentences.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help in expressing actions, states, and relationships.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Verbs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Basics of Language: Nouns and Verbs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are Verbs?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functions of nouns and verbs is essential for constructing grammatically correct sentences.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knowledge forms the foundation of effective communication.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Grammar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Verbs can function as actions, links, or helpers in sentences.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functions of verbs is essential for constructing grammatically correct sentences.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Verb Functions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Nouns can function as subjects, objects, or modifiers in sentences.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functions of nouns is essential for constructing grammatically correct sentences.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Noun Functions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Basics of Language: Nouns and Verbs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Noun and Verb Functions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To identify nouns, look for words that refer to people, places, things, or ideas.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context clues, such as surrounding words and sentence structure, to help identify nouns.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Nouns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To identify verbs, look for words that show action or a state of being.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context clues, such as surrounding words and sentence structure, to help identify verbs.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Recognizing Verbs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Context clues, such as surrounding words and sentence structure, are essential for identifying nouns.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equally important for recognizing verbs in sentences.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Using Context Clues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Basics of Language: Nouns and Verbs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Identifying Nouns and Verbs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895" r="-11589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91237" r="-9123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Basics of Language: Nouns and Verbs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09"/>
              </a:spcBef>
              <a:buNone/>
            </a:pPr>
            <a:r>
              <a:rPr lang="en-US" sz="3273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Using Nouns and Verbs in Sentences</a:t>
            </a:r>
            <a:endParaRPr lang="en-US" sz="3273" dirty="0"/>
          </a:p>
        </p:txBody>
      </p:sp>
      <p:sp>
        <p:nvSpPr>
          <p:cNvPr id="7" name="Text 5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Nouns and verbs work together to convey meaning in sentences.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Their interaction creates a complete and engaging sentence structure.</a:t>
            </a:r>
            <a:endParaRPr lang="en-US" sz="984" dirty="0"/>
          </a:p>
        </p:txBody>
      </p:sp>
      <p:sp>
        <p:nvSpPr>
          <p:cNvPr id="8" name="Text 6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Collaboration of Nouns and Verbs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Verbs are used to show action, link ideas, or provide additional information.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essential for conveying the dynamics of a sentence.</a:t>
            </a:r>
            <a:endParaRPr lang="en-US" sz="984" dirty="0"/>
          </a:p>
        </p:txBody>
      </p:sp>
      <p:sp>
        <p:nvSpPr>
          <p:cNvPr id="10" name="Text 8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Function of Verbs in Sentences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Nouns serve as subjects, objects, or modifiers in sentences.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add context and interest to the overall meaning of the sentence.</a:t>
            </a:r>
            <a:endParaRPr lang="en-US" sz="984" dirty="0"/>
          </a:p>
        </p:txBody>
      </p:sp>
      <p:sp>
        <p:nvSpPr>
          <p:cNvPr id="12" name="Text 10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Role of Nouns in Sentences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13371" b="-1337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Reviewing sentences for correct noun and verb usage is essential.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Consistent practice ensures better understanding and application of language rules.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Review and Practice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Practice using nouns and verbs in context to improve your language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Careful practice helps in reducing mistakes and enhancing sentence construction.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Improving Sentence Accuracy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errors include confusing nouns and verbs or using them incorrectly in sentences.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To avoid errors, carefully read and review sentences for noun and verb usage.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Common Errors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Basics of Language: Nouns and Verbs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94346" y="3139054"/>
            <a:ext cx="514350" cy="548640"/>
          </a:xfrm>
          <a:custGeom>
            <a:avLst/>
            <a:gdLst/>
            <a:ahLst/>
            <a:cxnLst/>
            <a:rect l="l" t="t" r="r" b="b"/>
            <a:pathLst>
              <a:path w="514350" h="548640">
                <a:moveTo>
                  <a:pt x="257175" y="51435"/>
                </a:moveTo>
                <a:lnTo>
                  <a:pt x="445772" y="51435"/>
                </a:lnTo>
                <a:cubicBezTo>
                  <a:pt x="455200" y="51435"/>
                  <a:pt x="462915" y="59149"/>
                  <a:pt x="462915" y="68580"/>
                </a:cubicBezTo>
                <a:lnTo>
                  <a:pt x="462915" y="480060"/>
                </a:lnTo>
                <a:cubicBezTo>
                  <a:pt x="462915" y="489491"/>
                  <a:pt x="455200" y="497205"/>
                  <a:pt x="445772" y="497205"/>
                </a:cubicBezTo>
                <a:lnTo>
                  <a:pt x="257175" y="497205"/>
                </a:lnTo>
                <a:lnTo>
                  <a:pt x="257175" y="51435"/>
                </a:lnTo>
                <a:moveTo>
                  <a:pt x="205740" y="51435"/>
                </a:moveTo>
                <a:lnTo>
                  <a:pt x="205740" y="497205"/>
                </a:lnTo>
                <a:lnTo>
                  <a:pt x="137162" y="497205"/>
                </a:lnTo>
                <a:cubicBezTo>
                  <a:pt x="127734" y="497205"/>
                  <a:pt x="120018" y="489491"/>
                  <a:pt x="120018" y="480060"/>
                </a:cubicBezTo>
                <a:lnTo>
                  <a:pt x="120018" y="445770"/>
                </a:lnTo>
                <a:lnTo>
                  <a:pt x="145736" y="445770"/>
                </a:lnTo>
                <a:cubicBezTo>
                  <a:pt x="159989" y="445770"/>
                  <a:pt x="171453" y="434303"/>
                  <a:pt x="171453" y="420055"/>
                </a:cubicBezTo>
                <a:cubicBezTo>
                  <a:pt x="171453" y="405802"/>
                  <a:pt x="159989" y="394341"/>
                  <a:pt x="145736" y="394341"/>
                </a:cubicBezTo>
                <a:lnTo>
                  <a:pt x="120018" y="394341"/>
                </a:lnTo>
                <a:lnTo>
                  <a:pt x="120018" y="300046"/>
                </a:lnTo>
                <a:lnTo>
                  <a:pt x="145736" y="300046"/>
                </a:lnTo>
                <a:cubicBezTo>
                  <a:pt x="159989" y="300046"/>
                  <a:pt x="171453" y="288579"/>
                  <a:pt x="171453" y="274331"/>
                </a:cubicBezTo>
                <a:cubicBezTo>
                  <a:pt x="171453" y="260077"/>
                  <a:pt x="159989" y="248616"/>
                  <a:pt x="145736" y="248616"/>
                </a:cubicBezTo>
                <a:lnTo>
                  <a:pt x="120018" y="248616"/>
                </a:lnTo>
                <a:lnTo>
                  <a:pt x="120018" y="154322"/>
                </a:lnTo>
                <a:lnTo>
                  <a:pt x="145736" y="154322"/>
                </a:lnTo>
                <a:cubicBezTo>
                  <a:pt x="159989" y="154322"/>
                  <a:pt x="171453" y="142855"/>
                  <a:pt x="171453" y="128607"/>
                </a:cubicBezTo>
                <a:cubicBezTo>
                  <a:pt x="171453" y="114353"/>
                  <a:pt x="159989" y="102892"/>
                  <a:pt x="145736" y="102892"/>
                </a:cubicBezTo>
                <a:lnTo>
                  <a:pt x="120018" y="102892"/>
                </a:lnTo>
                <a:lnTo>
                  <a:pt x="120018" y="68602"/>
                </a:lnTo>
                <a:cubicBezTo>
                  <a:pt x="120018" y="59171"/>
                  <a:pt x="127734" y="51457"/>
                  <a:pt x="137162" y="51457"/>
                </a:cubicBezTo>
                <a:lnTo>
                  <a:pt x="205740" y="51435"/>
                </a:lnTo>
                <a:moveTo>
                  <a:pt x="68578" y="445770"/>
                </a:moveTo>
                <a:lnTo>
                  <a:pt x="68578" y="480060"/>
                </a:lnTo>
                <a:cubicBezTo>
                  <a:pt x="68578" y="517889"/>
                  <a:pt x="99331" y="548640"/>
                  <a:pt x="137157" y="548640"/>
                </a:cubicBezTo>
                <a:lnTo>
                  <a:pt x="445767" y="548640"/>
                </a:lnTo>
                <a:cubicBezTo>
                  <a:pt x="483592" y="548640"/>
                  <a:pt x="514345" y="517889"/>
                  <a:pt x="514345" y="480060"/>
                </a:cubicBezTo>
                <a:lnTo>
                  <a:pt x="514345" y="68580"/>
                </a:lnTo>
                <a:cubicBezTo>
                  <a:pt x="514345" y="30751"/>
                  <a:pt x="483592" y="0"/>
                  <a:pt x="445767" y="0"/>
                </a:cubicBezTo>
                <a:lnTo>
                  <a:pt x="137157" y="0"/>
                </a:lnTo>
                <a:cubicBezTo>
                  <a:pt x="99331" y="0"/>
                  <a:pt x="68578" y="30751"/>
                  <a:pt x="68578" y="68580"/>
                </a:cubicBezTo>
                <a:lnTo>
                  <a:pt x="68578" y="102870"/>
                </a:lnTo>
                <a:lnTo>
                  <a:pt x="25717" y="102870"/>
                </a:lnTo>
                <a:cubicBezTo>
                  <a:pt x="11465" y="102870"/>
                  <a:pt x="0" y="114337"/>
                  <a:pt x="0" y="128590"/>
                </a:cubicBezTo>
                <a:cubicBezTo>
                  <a:pt x="0" y="142844"/>
                  <a:pt x="11465" y="154311"/>
                  <a:pt x="25717" y="154311"/>
                </a:cubicBezTo>
                <a:lnTo>
                  <a:pt x="68578" y="154311"/>
                </a:lnTo>
                <a:lnTo>
                  <a:pt x="68578" y="248611"/>
                </a:lnTo>
                <a:lnTo>
                  <a:pt x="25717" y="248611"/>
                </a:lnTo>
                <a:cubicBezTo>
                  <a:pt x="11465" y="248611"/>
                  <a:pt x="0" y="260077"/>
                  <a:pt x="0" y="274331"/>
                </a:cubicBezTo>
                <a:cubicBezTo>
                  <a:pt x="0" y="288585"/>
                  <a:pt x="11465" y="300051"/>
                  <a:pt x="25717" y="300051"/>
                </a:cubicBezTo>
                <a:lnTo>
                  <a:pt x="68578" y="300051"/>
                </a:lnTo>
                <a:lnTo>
                  <a:pt x="68578" y="394352"/>
                </a:lnTo>
                <a:lnTo>
                  <a:pt x="25717" y="394352"/>
                </a:lnTo>
                <a:cubicBezTo>
                  <a:pt x="11465" y="394352"/>
                  <a:pt x="0" y="405818"/>
                  <a:pt x="0" y="420072"/>
                </a:cubicBezTo>
                <a:cubicBezTo>
                  <a:pt x="0" y="434326"/>
                  <a:pt x="11465" y="445792"/>
                  <a:pt x="25717" y="445792"/>
                </a:cubicBezTo>
                <a:lnTo>
                  <a:pt x="68578" y="44577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04381" y="3139054"/>
            <a:ext cx="548601" cy="548640"/>
          </a:xfrm>
          <a:custGeom>
            <a:avLst/>
            <a:gdLst/>
            <a:ahLst/>
            <a:cxnLst/>
            <a:rect l="l" t="t" r="r" b="b"/>
            <a:pathLst>
              <a:path w="548601" h="548640">
                <a:moveTo>
                  <a:pt x="39038" y="386528"/>
                </a:moveTo>
                <a:lnTo>
                  <a:pt x="14368" y="470300"/>
                </a:lnTo>
                <a:lnTo>
                  <a:pt x="1070" y="515568"/>
                </a:lnTo>
                <a:cubicBezTo>
                  <a:pt x="-1613" y="524686"/>
                  <a:pt x="856" y="534447"/>
                  <a:pt x="7505" y="541096"/>
                </a:cubicBezTo>
                <a:cubicBezTo>
                  <a:pt x="14154" y="547746"/>
                  <a:pt x="23919" y="550215"/>
                  <a:pt x="32927" y="547641"/>
                </a:cubicBezTo>
                <a:lnTo>
                  <a:pt x="78302" y="534233"/>
                </a:lnTo>
                <a:lnTo>
                  <a:pt x="162073" y="509560"/>
                </a:lnTo>
                <a:cubicBezTo>
                  <a:pt x="173226" y="506340"/>
                  <a:pt x="183633" y="500980"/>
                  <a:pt x="192751" y="494007"/>
                </a:cubicBezTo>
                <a:lnTo>
                  <a:pt x="193075" y="494220"/>
                </a:lnTo>
                <a:lnTo>
                  <a:pt x="193612" y="493365"/>
                </a:lnTo>
                <a:cubicBezTo>
                  <a:pt x="195115" y="492185"/>
                  <a:pt x="196509" y="491005"/>
                  <a:pt x="197902" y="489826"/>
                </a:cubicBezTo>
                <a:cubicBezTo>
                  <a:pt x="199405" y="488536"/>
                  <a:pt x="200799" y="487143"/>
                  <a:pt x="202192" y="485749"/>
                </a:cubicBezTo>
                <a:lnTo>
                  <a:pt x="528489" y="159555"/>
                </a:lnTo>
                <a:cubicBezTo>
                  <a:pt x="551980" y="136063"/>
                  <a:pt x="554877" y="99918"/>
                  <a:pt x="537283" y="73205"/>
                </a:cubicBezTo>
                <a:cubicBezTo>
                  <a:pt x="534814" y="69452"/>
                  <a:pt x="531814" y="65804"/>
                  <a:pt x="528489" y="62479"/>
                </a:cubicBezTo>
                <a:lnTo>
                  <a:pt x="486225" y="20108"/>
                </a:lnTo>
                <a:cubicBezTo>
                  <a:pt x="459409" y="-6710"/>
                  <a:pt x="415965" y="-6710"/>
                  <a:pt x="389150" y="20108"/>
                </a:cubicBezTo>
                <a:lnTo>
                  <a:pt x="62853" y="346406"/>
                </a:lnTo>
                <a:cubicBezTo>
                  <a:pt x="60170" y="349089"/>
                  <a:pt x="57597" y="351985"/>
                  <a:pt x="55239" y="354986"/>
                </a:cubicBezTo>
                <a:lnTo>
                  <a:pt x="54383" y="355524"/>
                </a:lnTo>
                <a:lnTo>
                  <a:pt x="54597" y="355848"/>
                </a:lnTo>
                <a:cubicBezTo>
                  <a:pt x="47624" y="364966"/>
                  <a:pt x="42368" y="375368"/>
                  <a:pt x="39044" y="386528"/>
                </a:cubicBezTo>
                <a:lnTo>
                  <a:pt x="39038" y="386528"/>
                </a:lnTo>
                <a:moveTo>
                  <a:pt x="410814" y="204286"/>
                </a:moveTo>
                <a:lnTo>
                  <a:pt x="211733" y="403371"/>
                </a:lnTo>
                <a:lnTo>
                  <a:pt x="158529" y="390072"/>
                </a:lnTo>
                <a:lnTo>
                  <a:pt x="145231" y="336870"/>
                </a:lnTo>
                <a:lnTo>
                  <a:pt x="344313" y="137786"/>
                </a:lnTo>
                <a:lnTo>
                  <a:pt x="410814" y="204286"/>
                </a:lnTo>
                <a:moveTo>
                  <a:pt x="104037" y="384383"/>
                </a:moveTo>
                <a:lnTo>
                  <a:pt x="112299" y="417636"/>
                </a:lnTo>
                <a:cubicBezTo>
                  <a:pt x="114553" y="426858"/>
                  <a:pt x="121844" y="434046"/>
                  <a:pt x="131072" y="436405"/>
                </a:cubicBezTo>
                <a:lnTo>
                  <a:pt x="164322" y="444662"/>
                </a:lnTo>
                <a:lnTo>
                  <a:pt x="156384" y="456677"/>
                </a:lnTo>
                <a:cubicBezTo>
                  <a:pt x="153597" y="458180"/>
                  <a:pt x="150701" y="459464"/>
                  <a:pt x="147694" y="460326"/>
                </a:cubicBezTo>
                <a:lnTo>
                  <a:pt x="122596" y="467727"/>
                </a:lnTo>
                <a:lnTo>
                  <a:pt x="63709" y="484888"/>
                </a:lnTo>
                <a:lnTo>
                  <a:pt x="80979" y="426107"/>
                </a:lnTo>
                <a:lnTo>
                  <a:pt x="88380" y="401007"/>
                </a:lnTo>
                <a:cubicBezTo>
                  <a:pt x="89235" y="398006"/>
                  <a:pt x="90525" y="394999"/>
                  <a:pt x="92028" y="392316"/>
                </a:cubicBezTo>
                <a:lnTo>
                  <a:pt x="104037" y="384383"/>
                </a:lnTo>
                <a:moveTo>
                  <a:pt x="338196" y="233995"/>
                </a:moveTo>
                <a:cubicBezTo>
                  <a:pt x="344845" y="227345"/>
                  <a:pt x="344845" y="216406"/>
                  <a:pt x="338196" y="209751"/>
                </a:cubicBezTo>
                <a:cubicBezTo>
                  <a:pt x="331547" y="203101"/>
                  <a:pt x="320602" y="203101"/>
                  <a:pt x="313953" y="209751"/>
                </a:cubicBezTo>
                <a:lnTo>
                  <a:pt x="210981" y="312725"/>
                </a:lnTo>
                <a:cubicBezTo>
                  <a:pt x="204332" y="319374"/>
                  <a:pt x="204332" y="330314"/>
                  <a:pt x="210981" y="336969"/>
                </a:cubicBezTo>
                <a:cubicBezTo>
                  <a:pt x="217630" y="343619"/>
                  <a:pt x="228575" y="343619"/>
                  <a:pt x="235224" y="336969"/>
                </a:cubicBezTo>
                <a:lnTo>
                  <a:pt x="338196" y="23399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66649" y="3139054"/>
            <a:ext cx="78377" cy="548640"/>
          </a:xfrm>
          <a:custGeom>
            <a:avLst/>
            <a:gdLst/>
            <a:ahLst/>
            <a:cxnLst/>
            <a:rect l="l" t="t" r="r" b="b"/>
            <a:pathLst>
              <a:path w="78377" h="548640">
                <a:moveTo>
                  <a:pt x="68580" y="29391"/>
                </a:moveTo>
                <a:cubicBezTo>
                  <a:pt x="68580" y="13102"/>
                  <a:pt x="55476" y="0"/>
                  <a:pt x="39189" y="0"/>
                </a:cubicBezTo>
                <a:cubicBezTo>
                  <a:pt x="22901" y="0"/>
                  <a:pt x="9797" y="13102"/>
                  <a:pt x="9797" y="29391"/>
                </a:cubicBezTo>
                <a:lnTo>
                  <a:pt x="9797" y="382089"/>
                </a:lnTo>
                <a:cubicBezTo>
                  <a:pt x="9797" y="398378"/>
                  <a:pt x="22901" y="411480"/>
                  <a:pt x="39189" y="411480"/>
                </a:cubicBezTo>
                <a:cubicBezTo>
                  <a:pt x="55476" y="411480"/>
                  <a:pt x="68580" y="398378"/>
                  <a:pt x="68580" y="382089"/>
                </a:cubicBezTo>
                <a:lnTo>
                  <a:pt x="68580" y="29391"/>
                </a:lnTo>
                <a:moveTo>
                  <a:pt x="39189" y="548640"/>
                </a:moveTo>
                <a:cubicBezTo>
                  <a:pt x="60832" y="548640"/>
                  <a:pt x="78377" y="531094"/>
                  <a:pt x="78377" y="509451"/>
                </a:cubicBezTo>
                <a:cubicBezTo>
                  <a:pt x="78377" y="487807"/>
                  <a:pt x="60832" y="470261"/>
                  <a:pt x="39189" y="470261"/>
                </a:cubicBezTo>
                <a:cubicBezTo>
                  <a:pt x="17546" y="470261"/>
                  <a:pt x="0" y="487807"/>
                  <a:pt x="0" y="509451"/>
                </a:cubicBezTo>
                <a:cubicBezTo>
                  <a:pt x="0" y="531094"/>
                  <a:pt x="17546" y="548640"/>
                  <a:pt x="39189" y="54864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assistive technology, such as text-to-speech software, to facilitate reading and writing.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empower students with dyslexia to overcome challenges in literacy tasks.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Assistive Technology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extra time for assignments and offer one-on-one support to help students with dyslexia.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personalized assistance ensures that students can work at their own pace and receive targeted help.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Individualized Support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Multisensory approaches, such as visual aids and assistive technology, can help students with dyslexia.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methods engage multiple senses to enhance learning and comprehension.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Multisensory Approaches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9942" y="2407775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44294" y="205382"/>
                </a:moveTo>
                <a:cubicBezTo>
                  <a:pt x="55724" y="113762"/>
                  <a:pt x="133859" y="42861"/>
                  <a:pt x="228605" y="42861"/>
                </a:cubicBezTo>
                <a:cubicBezTo>
                  <a:pt x="323350" y="42861"/>
                  <a:pt x="401486" y="113762"/>
                  <a:pt x="412911" y="205382"/>
                </a:cubicBezTo>
                <a:cubicBezTo>
                  <a:pt x="404517" y="201897"/>
                  <a:pt x="395409" y="200025"/>
                  <a:pt x="385767" y="200025"/>
                </a:cubicBezTo>
                <a:cubicBezTo>
                  <a:pt x="362102" y="200025"/>
                  <a:pt x="342905" y="219223"/>
                  <a:pt x="342905" y="242886"/>
                </a:cubicBezTo>
                <a:lnTo>
                  <a:pt x="342905" y="357185"/>
                </a:lnTo>
                <a:cubicBezTo>
                  <a:pt x="342905" y="380848"/>
                  <a:pt x="362102" y="400046"/>
                  <a:pt x="385767" y="400046"/>
                </a:cubicBezTo>
                <a:cubicBezTo>
                  <a:pt x="425237" y="400046"/>
                  <a:pt x="457205" y="368078"/>
                  <a:pt x="457205" y="328609"/>
                </a:cubicBezTo>
                <a:lnTo>
                  <a:pt x="457205" y="300033"/>
                </a:lnTo>
                <a:lnTo>
                  <a:pt x="457205" y="271458"/>
                </a:lnTo>
                <a:lnTo>
                  <a:pt x="457205" y="228597"/>
                </a:lnTo>
                <a:cubicBezTo>
                  <a:pt x="457205" y="102333"/>
                  <a:pt x="354869" y="-4"/>
                  <a:pt x="228605" y="-4"/>
                </a:cubicBezTo>
                <a:cubicBezTo>
                  <a:pt x="102340" y="-4"/>
                  <a:pt x="5" y="102329"/>
                  <a:pt x="5" y="228597"/>
                </a:cubicBezTo>
                <a:lnTo>
                  <a:pt x="5" y="271458"/>
                </a:lnTo>
                <a:lnTo>
                  <a:pt x="5" y="300033"/>
                </a:lnTo>
                <a:lnTo>
                  <a:pt x="5" y="328609"/>
                </a:lnTo>
                <a:cubicBezTo>
                  <a:pt x="5" y="368078"/>
                  <a:pt x="31972" y="400046"/>
                  <a:pt x="71442" y="400046"/>
                </a:cubicBezTo>
                <a:cubicBezTo>
                  <a:pt x="95107" y="400046"/>
                  <a:pt x="114305" y="380848"/>
                  <a:pt x="114305" y="357185"/>
                </a:cubicBezTo>
                <a:lnTo>
                  <a:pt x="114305" y="242886"/>
                </a:lnTo>
                <a:cubicBezTo>
                  <a:pt x="114305" y="219223"/>
                  <a:pt x="95107" y="200025"/>
                  <a:pt x="71442" y="200025"/>
                </a:cubicBezTo>
                <a:cubicBezTo>
                  <a:pt x="61800" y="200025"/>
                  <a:pt x="52688" y="201901"/>
                  <a:pt x="44298" y="205382"/>
                </a:cubicBezTo>
                <a:lnTo>
                  <a:pt x="44294" y="205382"/>
                </a:lnTo>
                <a:moveTo>
                  <a:pt x="42863" y="271462"/>
                </a:moveTo>
                <a:cubicBezTo>
                  <a:pt x="42863" y="255656"/>
                  <a:pt x="55632" y="242886"/>
                  <a:pt x="71438" y="242886"/>
                </a:cubicBezTo>
                <a:lnTo>
                  <a:pt x="71438" y="357185"/>
                </a:lnTo>
                <a:cubicBezTo>
                  <a:pt x="55632" y="357185"/>
                  <a:pt x="42863" y="344415"/>
                  <a:pt x="42863" y="328609"/>
                </a:cubicBezTo>
                <a:lnTo>
                  <a:pt x="42863" y="300033"/>
                </a:lnTo>
                <a:lnTo>
                  <a:pt x="42863" y="271462"/>
                </a:lnTo>
                <a:moveTo>
                  <a:pt x="414338" y="271462"/>
                </a:moveTo>
                <a:lnTo>
                  <a:pt x="414338" y="300038"/>
                </a:lnTo>
                <a:lnTo>
                  <a:pt x="414338" y="328613"/>
                </a:lnTo>
                <a:cubicBezTo>
                  <a:pt x="414338" y="344419"/>
                  <a:pt x="401568" y="357189"/>
                  <a:pt x="385763" y="357189"/>
                </a:cubicBezTo>
                <a:lnTo>
                  <a:pt x="385763" y="242890"/>
                </a:lnTo>
                <a:cubicBezTo>
                  <a:pt x="401568" y="242890"/>
                  <a:pt x="414338" y="255660"/>
                  <a:pt x="414338" y="271466"/>
                </a:cubicBezTo>
                <a:lnTo>
                  <a:pt x="414338" y="27146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53557" y="2379200"/>
            <a:ext cx="371548" cy="457200"/>
          </a:xfrm>
          <a:custGeom>
            <a:avLst/>
            <a:gdLst/>
            <a:ahLst/>
            <a:cxnLst/>
            <a:rect l="l" t="t" r="r" b="b"/>
            <a:pathLst>
              <a:path w="371548" h="457200">
                <a:moveTo>
                  <a:pt x="114321" y="21434"/>
                </a:moveTo>
                <a:cubicBezTo>
                  <a:pt x="114321" y="9555"/>
                  <a:pt x="123878" y="0"/>
                  <a:pt x="135756" y="0"/>
                </a:cubicBezTo>
                <a:lnTo>
                  <a:pt x="235788" y="0"/>
                </a:lnTo>
                <a:cubicBezTo>
                  <a:pt x="247666" y="0"/>
                  <a:pt x="257222" y="9555"/>
                  <a:pt x="257222" y="21434"/>
                </a:cubicBezTo>
                <a:cubicBezTo>
                  <a:pt x="257222" y="33312"/>
                  <a:pt x="247666" y="42867"/>
                  <a:pt x="235788" y="42867"/>
                </a:cubicBezTo>
                <a:lnTo>
                  <a:pt x="207208" y="42867"/>
                </a:lnTo>
                <a:lnTo>
                  <a:pt x="207208" y="86987"/>
                </a:lnTo>
                <a:cubicBezTo>
                  <a:pt x="245972" y="91454"/>
                  <a:pt x="281161" y="107799"/>
                  <a:pt x="308849" y="132446"/>
                </a:cubicBezTo>
                <a:lnTo>
                  <a:pt x="334928" y="106276"/>
                </a:lnTo>
                <a:cubicBezTo>
                  <a:pt x="343325" y="97882"/>
                  <a:pt x="356897" y="97882"/>
                  <a:pt x="365205" y="106276"/>
                </a:cubicBezTo>
                <a:cubicBezTo>
                  <a:pt x="373513" y="114670"/>
                  <a:pt x="373602" y="128249"/>
                  <a:pt x="365205" y="136552"/>
                </a:cubicBezTo>
                <a:lnTo>
                  <a:pt x="337517" y="164240"/>
                </a:lnTo>
                <a:cubicBezTo>
                  <a:pt x="358952" y="194516"/>
                  <a:pt x="371547" y="231494"/>
                  <a:pt x="371547" y="271417"/>
                </a:cubicBezTo>
                <a:cubicBezTo>
                  <a:pt x="371547" y="374040"/>
                  <a:pt x="288395" y="457191"/>
                  <a:pt x="185774" y="457191"/>
                </a:cubicBezTo>
                <a:cubicBezTo>
                  <a:pt x="83152" y="457191"/>
                  <a:pt x="0" y="374127"/>
                  <a:pt x="0" y="271508"/>
                </a:cubicBezTo>
                <a:cubicBezTo>
                  <a:pt x="0" y="176123"/>
                  <a:pt x="71809" y="97612"/>
                  <a:pt x="164339" y="86987"/>
                </a:cubicBezTo>
                <a:lnTo>
                  <a:pt x="164339" y="42867"/>
                </a:lnTo>
                <a:lnTo>
                  <a:pt x="135760" y="42867"/>
                </a:lnTo>
                <a:cubicBezTo>
                  <a:pt x="123881" y="42867"/>
                  <a:pt x="114325" y="33312"/>
                  <a:pt x="114325" y="21434"/>
                </a:cubicBezTo>
                <a:lnTo>
                  <a:pt x="114321" y="21434"/>
                </a:lnTo>
                <a:moveTo>
                  <a:pt x="185774" y="414420"/>
                </a:moveTo>
                <a:cubicBezTo>
                  <a:pt x="264698" y="414420"/>
                  <a:pt x="328678" y="350439"/>
                  <a:pt x="328678" y="271517"/>
                </a:cubicBezTo>
                <a:cubicBezTo>
                  <a:pt x="328678" y="192596"/>
                  <a:pt x="264698" y="128615"/>
                  <a:pt x="185774" y="128615"/>
                </a:cubicBezTo>
                <a:cubicBezTo>
                  <a:pt x="106850" y="128615"/>
                  <a:pt x="42869" y="192596"/>
                  <a:pt x="42869" y="271517"/>
                </a:cubicBezTo>
                <a:cubicBezTo>
                  <a:pt x="42869" y="350439"/>
                  <a:pt x="106850" y="414420"/>
                  <a:pt x="185774" y="414420"/>
                </a:cubicBezTo>
                <a:moveTo>
                  <a:pt x="207208" y="192920"/>
                </a:moveTo>
                <a:lnTo>
                  <a:pt x="207208" y="285805"/>
                </a:lnTo>
                <a:cubicBezTo>
                  <a:pt x="207208" y="297683"/>
                  <a:pt x="197652" y="307238"/>
                  <a:pt x="185774" y="307238"/>
                </a:cubicBezTo>
                <a:cubicBezTo>
                  <a:pt x="173895" y="307238"/>
                  <a:pt x="164339" y="297683"/>
                  <a:pt x="164339" y="285805"/>
                </a:cubicBezTo>
                <a:lnTo>
                  <a:pt x="164339" y="192920"/>
                </a:lnTo>
                <a:cubicBezTo>
                  <a:pt x="164339" y="181042"/>
                  <a:pt x="173895" y="171487"/>
                  <a:pt x="185774" y="171487"/>
                </a:cubicBezTo>
                <a:cubicBezTo>
                  <a:pt x="197652" y="171487"/>
                  <a:pt x="207208" y="181042"/>
                  <a:pt x="207208" y="192920"/>
                </a:cubicBezTo>
                <a:lnTo>
                  <a:pt x="207208" y="19292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54662" y="2379200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Basics of Language: Nouns and Verbs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Support for Students with Dyslexia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-20434" r="-2043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Mastery of nouns and verbs allows individuals to convey their thoughts effectively.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skill is vital for creating impactful and understandable messages.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Expressing Ideas Clearly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Nouns and verbs are used in various real-life contexts, such as writing, speaking, and reading.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elements of language play a crucial role in everyday interactions and tasks.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Real-Life Contexts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nouns and verbs is essential for effective communication in personal and professional settings.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Apply your knowledge of nouns and verbs to create meaningful expressions and convey your ideas clearly.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Effective Communication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Basics of Language: Nouns and Verbs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Real-Life Applications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75000" r="-750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mastering the use of nouns and verbs, individuals can enhance their ability to express ideas clearly.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understanding is crucial for effective communication in both personal and professional settings.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754879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Communication Skills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754879" y="2908567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438148" y="0"/>
                </a:moveTo>
                <a:cubicBezTo>
                  <a:pt x="427592" y="0"/>
                  <a:pt x="419097" y="8492"/>
                  <a:pt x="419097" y="19050"/>
                </a:cubicBezTo>
                <a:lnTo>
                  <a:pt x="419097" y="23573"/>
                </a:lnTo>
                <a:lnTo>
                  <a:pt x="38098" y="127476"/>
                </a:lnTo>
                <a:lnTo>
                  <a:pt x="38098" y="120648"/>
                </a:lnTo>
                <a:cubicBezTo>
                  <a:pt x="38098" y="110090"/>
                  <a:pt x="29604" y="101599"/>
                  <a:pt x="19047" y="101599"/>
                </a:cubicBezTo>
                <a:cubicBezTo>
                  <a:pt x="8490" y="101599"/>
                  <a:pt x="-5" y="110090"/>
                  <a:pt x="-5" y="120648"/>
                </a:cubicBezTo>
                <a:lnTo>
                  <a:pt x="-5" y="137873"/>
                </a:lnTo>
                <a:lnTo>
                  <a:pt x="-5" y="152400"/>
                </a:lnTo>
                <a:lnTo>
                  <a:pt x="-5" y="203201"/>
                </a:lnTo>
                <a:lnTo>
                  <a:pt x="-5" y="217727"/>
                </a:lnTo>
                <a:lnTo>
                  <a:pt x="-5" y="234952"/>
                </a:lnTo>
                <a:cubicBezTo>
                  <a:pt x="-5" y="245510"/>
                  <a:pt x="8490" y="254002"/>
                  <a:pt x="19047" y="254002"/>
                </a:cubicBezTo>
                <a:cubicBezTo>
                  <a:pt x="29604" y="254002"/>
                  <a:pt x="38098" y="245510"/>
                  <a:pt x="38098" y="234952"/>
                </a:cubicBezTo>
                <a:lnTo>
                  <a:pt x="38098" y="228125"/>
                </a:lnTo>
                <a:lnTo>
                  <a:pt x="131445" y="253603"/>
                </a:lnTo>
                <a:cubicBezTo>
                  <a:pt x="128587" y="261700"/>
                  <a:pt x="127001" y="270352"/>
                  <a:pt x="127001" y="279399"/>
                </a:cubicBezTo>
                <a:cubicBezTo>
                  <a:pt x="127001" y="321466"/>
                  <a:pt x="161131" y="355600"/>
                  <a:pt x="203203" y="355600"/>
                </a:cubicBezTo>
                <a:cubicBezTo>
                  <a:pt x="240428" y="355600"/>
                  <a:pt x="271467" y="328930"/>
                  <a:pt x="278055" y="293608"/>
                </a:cubicBezTo>
                <a:lnTo>
                  <a:pt x="419106" y="332027"/>
                </a:lnTo>
                <a:lnTo>
                  <a:pt x="419106" y="336551"/>
                </a:lnTo>
                <a:cubicBezTo>
                  <a:pt x="419106" y="347108"/>
                  <a:pt x="427601" y="355600"/>
                  <a:pt x="438158" y="355600"/>
                </a:cubicBezTo>
                <a:cubicBezTo>
                  <a:pt x="448714" y="355600"/>
                  <a:pt x="457209" y="347108"/>
                  <a:pt x="457209" y="336551"/>
                </a:cubicBezTo>
                <a:lnTo>
                  <a:pt x="457209" y="317501"/>
                </a:lnTo>
                <a:lnTo>
                  <a:pt x="457209" y="38103"/>
                </a:lnTo>
                <a:lnTo>
                  <a:pt x="457209" y="19053"/>
                </a:lnTo>
                <a:cubicBezTo>
                  <a:pt x="457209" y="8495"/>
                  <a:pt x="448714" y="4"/>
                  <a:pt x="438158" y="4"/>
                </a:cubicBezTo>
                <a:lnTo>
                  <a:pt x="438148" y="0"/>
                </a:lnTo>
                <a:moveTo>
                  <a:pt x="419102" y="292577"/>
                </a:moveTo>
                <a:lnTo>
                  <a:pt x="38103" y="188674"/>
                </a:lnTo>
                <a:lnTo>
                  <a:pt x="38103" y="167004"/>
                </a:lnTo>
                <a:lnTo>
                  <a:pt x="419102" y="63023"/>
                </a:lnTo>
                <a:lnTo>
                  <a:pt x="419102" y="292577"/>
                </a:lnTo>
                <a:moveTo>
                  <a:pt x="165099" y="279398"/>
                </a:moveTo>
                <a:cubicBezTo>
                  <a:pt x="165099" y="273762"/>
                  <a:pt x="166288" y="268446"/>
                  <a:pt x="168515" y="263681"/>
                </a:cubicBezTo>
                <a:lnTo>
                  <a:pt x="241141" y="283445"/>
                </a:lnTo>
                <a:cubicBezTo>
                  <a:pt x="239079" y="302573"/>
                  <a:pt x="222885" y="317419"/>
                  <a:pt x="203280" y="317419"/>
                </a:cubicBezTo>
                <a:cubicBezTo>
                  <a:pt x="182244" y="317419"/>
                  <a:pt x="165182" y="300354"/>
                  <a:pt x="165182" y="279320"/>
                </a:cubicBezTo>
                <a:lnTo>
                  <a:pt x="165099" y="27939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05836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conclusion, nouns and verbs are fundamental language elements that work together to convey meaning in sentences.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understanding and using nouns and verbs correctly, you can improve your language skills and communicate effectively in various contexts.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1005836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Role of Nouns and Verbs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34411" y="2857767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Basics of Language: Nouns and Verbs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2237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Nouns refer to people, places, things, or ideas.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fundamental components of sentence construction.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Nouns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Verbs show action or a state of being.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essential for expressing what the subject does or experiences.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 of Verbs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functions and roles of nouns and verbs is essential for constructing grammatically correct sentences.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knowledge ensures clarity and precision in communication.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Grammar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064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Basics of Language: Nouns and Verbs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Takeaways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97059" r="-9705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385935" y="220120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31047" y="2233876"/>
            <a:ext cx="457200" cy="391861"/>
          </a:xfrm>
          <a:custGeom>
            <a:avLst/>
            <a:gdLst/>
            <a:ahLst/>
            <a:cxnLst/>
            <a:rect l="l" t="t" r="r" b="b"/>
            <a:pathLst>
              <a:path w="457200" h="391861">
                <a:moveTo>
                  <a:pt x="449647" y="213760"/>
                </a:moveTo>
                <a:cubicBezTo>
                  <a:pt x="454443" y="209168"/>
                  <a:pt x="457200" y="202737"/>
                  <a:pt x="457200" y="196001"/>
                </a:cubicBezTo>
                <a:cubicBezTo>
                  <a:pt x="457200" y="189265"/>
                  <a:pt x="454443" y="182936"/>
                  <a:pt x="449647" y="178242"/>
                </a:cubicBezTo>
                <a:lnTo>
                  <a:pt x="270031" y="6791"/>
                </a:lnTo>
                <a:cubicBezTo>
                  <a:pt x="260234" y="-2598"/>
                  <a:pt x="244721" y="-2191"/>
                  <a:pt x="235435" y="7606"/>
                </a:cubicBezTo>
                <a:cubicBezTo>
                  <a:pt x="226149" y="17402"/>
                  <a:pt x="226456" y="32916"/>
                  <a:pt x="236254" y="42203"/>
                </a:cubicBezTo>
                <a:lnTo>
                  <a:pt x="371576" y="171506"/>
                </a:lnTo>
                <a:lnTo>
                  <a:pt x="24492" y="171506"/>
                </a:lnTo>
                <a:cubicBezTo>
                  <a:pt x="10918" y="171506"/>
                  <a:pt x="0" y="182427"/>
                  <a:pt x="0" y="195997"/>
                </a:cubicBezTo>
                <a:cubicBezTo>
                  <a:pt x="0" y="209571"/>
                  <a:pt x="10918" y="220488"/>
                  <a:pt x="24492" y="220488"/>
                </a:cubicBezTo>
                <a:lnTo>
                  <a:pt x="371576" y="220488"/>
                </a:lnTo>
                <a:lnTo>
                  <a:pt x="236148" y="349689"/>
                </a:lnTo>
                <a:cubicBezTo>
                  <a:pt x="226351" y="359078"/>
                  <a:pt x="226044" y="374490"/>
                  <a:pt x="235330" y="384286"/>
                </a:cubicBezTo>
                <a:cubicBezTo>
                  <a:pt x="244616" y="394083"/>
                  <a:pt x="260129" y="394388"/>
                  <a:pt x="269926" y="385101"/>
                </a:cubicBezTo>
                <a:lnTo>
                  <a:pt x="449542" y="213650"/>
                </a:lnTo>
                <a:lnTo>
                  <a:pt x="449647" y="2137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97603" y="2201206"/>
            <a:ext cx="271461" cy="457200"/>
          </a:xfrm>
          <a:custGeom>
            <a:avLst/>
            <a:gdLst/>
            <a:ahLst/>
            <a:cxnLst/>
            <a:rect l="l" t="t" r="r" b="b"/>
            <a:pathLst>
              <a:path w="271461" h="457200">
                <a:moveTo>
                  <a:pt x="92859" y="42863"/>
                </a:moveTo>
                <a:cubicBezTo>
                  <a:pt x="92859" y="19189"/>
                  <a:pt x="112048" y="0"/>
                  <a:pt x="135722" y="0"/>
                </a:cubicBezTo>
                <a:cubicBezTo>
                  <a:pt x="159394" y="0"/>
                  <a:pt x="178586" y="19189"/>
                  <a:pt x="178586" y="42863"/>
                </a:cubicBezTo>
                <a:cubicBezTo>
                  <a:pt x="178586" y="66536"/>
                  <a:pt x="159397" y="85725"/>
                  <a:pt x="135722" y="85725"/>
                </a:cubicBezTo>
                <a:cubicBezTo>
                  <a:pt x="112051" y="85725"/>
                  <a:pt x="92859" y="66536"/>
                  <a:pt x="92859" y="42863"/>
                </a:cubicBezTo>
                <a:moveTo>
                  <a:pt x="121433" y="157254"/>
                </a:moveTo>
                <a:lnTo>
                  <a:pt x="121433" y="271463"/>
                </a:lnTo>
                <a:lnTo>
                  <a:pt x="150007" y="271463"/>
                </a:lnTo>
                <a:lnTo>
                  <a:pt x="150007" y="157254"/>
                </a:lnTo>
                <a:cubicBezTo>
                  <a:pt x="149382" y="157254"/>
                  <a:pt x="148669" y="157163"/>
                  <a:pt x="147952" y="157163"/>
                </a:cubicBezTo>
                <a:lnTo>
                  <a:pt x="123396" y="157163"/>
                </a:lnTo>
                <a:cubicBezTo>
                  <a:pt x="122682" y="157163"/>
                  <a:pt x="122057" y="157163"/>
                  <a:pt x="121341" y="157254"/>
                </a:cubicBezTo>
                <a:lnTo>
                  <a:pt x="121433" y="157254"/>
                </a:lnTo>
                <a:moveTo>
                  <a:pt x="121433" y="314325"/>
                </a:moveTo>
                <a:lnTo>
                  <a:pt x="121433" y="435771"/>
                </a:lnTo>
                <a:cubicBezTo>
                  <a:pt x="121433" y="447649"/>
                  <a:pt x="111877" y="457205"/>
                  <a:pt x="100001" y="457205"/>
                </a:cubicBezTo>
                <a:cubicBezTo>
                  <a:pt x="88125" y="457205"/>
                  <a:pt x="78569" y="447649"/>
                  <a:pt x="78569" y="435776"/>
                </a:cubicBezTo>
                <a:lnTo>
                  <a:pt x="78569" y="199673"/>
                </a:lnTo>
                <a:lnTo>
                  <a:pt x="40081" y="267718"/>
                </a:lnTo>
                <a:cubicBezTo>
                  <a:pt x="34278" y="277987"/>
                  <a:pt x="21150" y="281649"/>
                  <a:pt x="10880" y="275842"/>
                </a:cubicBezTo>
                <a:cubicBezTo>
                  <a:pt x="611" y="270036"/>
                  <a:pt x="-3051" y="256910"/>
                  <a:pt x="2755" y="246641"/>
                </a:cubicBezTo>
                <a:lnTo>
                  <a:pt x="55082" y="154218"/>
                </a:lnTo>
                <a:cubicBezTo>
                  <a:pt x="69014" y="129570"/>
                  <a:pt x="95177" y="114305"/>
                  <a:pt x="123482" y="114305"/>
                </a:cubicBezTo>
                <a:lnTo>
                  <a:pt x="148039" y="114305"/>
                </a:lnTo>
                <a:cubicBezTo>
                  <a:pt x="176347" y="114305"/>
                  <a:pt x="202510" y="129575"/>
                  <a:pt x="216439" y="154218"/>
                </a:cubicBezTo>
                <a:lnTo>
                  <a:pt x="268679" y="246641"/>
                </a:lnTo>
                <a:cubicBezTo>
                  <a:pt x="274483" y="256910"/>
                  <a:pt x="270910" y="270036"/>
                  <a:pt x="260554" y="275842"/>
                </a:cubicBezTo>
                <a:cubicBezTo>
                  <a:pt x="250195" y="281649"/>
                  <a:pt x="237159" y="278074"/>
                  <a:pt x="231353" y="267718"/>
                </a:cubicBezTo>
                <a:lnTo>
                  <a:pt x="192865" y="199673"/>
                </a:lnTo>
                <a:lnTo>
                  <a:pt x="192865" y="435776"/>
                </a:lnTo>
                <a:cubicBezTo>
                  <a:pt x="192865" y="447654"/>
                  <a:pt x="183310" y="457209"/>
                  <a:pt x="171433" y="457209"/>
                </a:cubicBezTo>
                <a:cubicBezTo>
                  <a:pt x="159557" y="457209"/>
                  <a:pt x="150002" y="447654"/>
                  <a:pt x="150002" y="435780"/>
                </a:cubicBezTo>
                <a:lnTo>
                  <a:pt x="150002" y="314339"/>
                </a:lnTo>
                <a:lnTo>
                  <a:pt x="121433" y="31432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285078"/>
            <a:ext cx="4572000" cy="3474720"/>
          </a:xfrm>
          <a:custGeom>
            <a:avLst/>
            <a:gdLst/>
            <a:ahLst/>
            <a:cxnLst/>
            <a:rect l="l" t="t" r="r" b="b"/>
            <a:pathLst>
              <a:path w="4572000" h="3474720">
                <a:moveTo>
                  <a:pt x="113614" y="3474720"/>
                </a:moveTo>
                <a:cubicBezTo>
                  <a:pt x="50841" y="3474720"/>
                  <a:pt x="0" y="3423850"/>
                  <a:pt x="0" y="3361097"/>
                </a:cubicBezTo>
                <a:lnTo>
                  <a:pt x="0" y="113623"/>
                </a:lnTo>
                <a:cubicBezTo>
                  <a:pt x="0" y="50870"/>
                  <a:pt x="50886" y="0"/>
                  <a:pt x="113614" y="0"/>
                </a:cubicBezTo>
                <a:lnTo>
                  <a:pt x="4458386" y="0"/>
                </a:lnTo>
                <a:cubicBezTo>
                  <a:pt x="4521159" y="0"/>
                  <a:pt x="4572000" y="50870"/>
                  <a:pt x="4572000" y="113623"/>
                </a:cubicBezTo>
                <a:lnTo>
                  <a:pt x="4572000" y="3361097"/>
                </a:lnTo>
                <a:cubicBezTo>
                  <a:pt x="4572000" y="3423850"/>
                  <a:pt x="4521114" y="3474720"/>
                  <a:pt x="4458386" y="3474720"/>
                </a:cubicBezTo>
                <a:lnTo>
                  <a:pt x="113614" y="3474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753903" y="2285078"/>
            <a:ext cx="4572000" cy="3474720"/>
          </a:xfrm>
          <a:custGeom>
            <a:avLst/>
            <a:gdLst/>
            <a:ahLst/>
            <a:cxnLst/>
            <a:rect l="l" t="t" r="r" b="b"/>
            <a:pathLst>
              <a:path w="4572000" h="3474720">
                <a:moveTo>
                  <a:pt x="101498" y="3474720"/>
                </a:moveTo>
                <a:cubicBezTo>
                  <a:pt x="45446" y="3474720"/>
                  <a:pt x="0" y="3429271"/>
                  <a:pt x="0" y="3373223"/>
                </a:cubicBezTo>
                <a:lnTo>
                  <a:pt x="0" y="101497"/>
                </a:lnTo>
                <a:cubicBezTo>
                  <a:pt x="0" y="45449"/>
                  <a:pt x="45446" y="0"/>
                  <a:pt x="101498" y="0"/>
                </a:cubicBezTo>
                <a:lnTo>
                  <a:pt x="4470502" y="0"/>
                </a:lnTo>
                <a:cubicBezTo>
                  <a:pt x="4526554" y="0"/>
                  <a:pt x="4572000" y="45449"/>
                  <a:pt x="4572000" y="101497"/>
                </a:cubicBezTo>
                <a:lnTo>
                  <a:pt x="4572000" y="3373223"/>
                </a:lnTo>
                <a:cubicBezTo>
                  <a:pt x="4572000" y="3429271"/>
                  <a:pt x="4526554" y="3474720"/>
                  <a:pt x="4470502" y="3474720"/>
                </a:cubicBezTo>
                <a:lnTo>
                  <a:pt x="101498" y="3474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51556" y="25631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C28A6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41556" y="2609927"/>
            <a:ext cx="36864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E1453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119663" y="25631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C28A6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209663" y="2609927"/>
            <a:ext cx="36864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E1453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119663" y="3768756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did you learn about nouns and verbs in this lesson?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you apply your knowledge of nouns and verbs to improve your language skills?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119663" y="328639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Applying Language Skills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51556" y="3768756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did you learn about nouns and verbs in this lesson?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you apply your knowledge of nouns and verbs to improve your language skills?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51556" y="328639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Nouns and Verbs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Basics of Language: Nouns and Verbs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439868"/>
            <a:ext cx="4572000" cy="3657600"/>
          </a:xfrm>
          <a:custGeom>
            <a:avLst/>
            <a:gdLst/>
            <a:ahLst/>
            <a:cxnLst/>
            <a:rect l="l" t="t" r="r" b="b"/>
            <a:pathLst>
              <a:path w="4572000" h="3657600">
                <a:moveTo>
                  <a:pt x="119604" y="3657600"/>
                </a:moveTo>
                <a:cubicBezTo>
                  <a:pt x="53538" y="3657600"/>
                  <a:pt x="0" y="3604053"/>
                  <a:pt x="0" y="3537996"/>
                </a:cubicBezTo>
                <a:lnTo>
                  <a:pt x="0" y="119604"/>
                </a:lnTo>
                <a:cubicBezTo>
                  <a:pt x="0" y="53547"/>
                  <a:pt x="53538" y="0"/>
                  <a:pt x="119604" y="0"/>
                </a:cubicBezTo>
                <a:lnTo>
                  <a:pt x="4452396" y="0"/>
                </a:lnTo>
                <a:cubicBezTo>
                  <a:pt x="4518462" y="0"/>
                  <a:pt x="4572000" y="53547"/>
                  <a:pt x="4572000" y="119604"/>
                </a:cubicBezTo>
                <a:lnTo>
                  <a:pt x="4572000" y="3537996"/>
                </a:lnTo>
                <a:cubicBezTo>
                  <a:pt x="4572000" y="3604053"/>
                  <a:pt x="4518462" y="3657600"/>
                  <a:pt x="4452396" y="3657600"/>
                </a:cubicBezTo>
                <a:lnTo>
                  <a:pt x="119604" y="36576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713263" y="2439868"/>
            <a:ext cx="4572000" cy="3657600"/>
          </a:xfrm>
          <a:custGeom>
            <a:avLst/>
            <a:gdLst/>
            <a:ahLst/>
            <a:cxnLst/>
            <a:rect l="l" t="t" r="r" b="b"/>
            <a:pathLst>
              <a:path w="4572000" h="3657600">
                <a:moveTo>
                  <a:pt x="106848" y="3657600"/>
                </a:moveTo>
                <a:cubicBezTo>
                  <a:pt x="47823" y="3657600"/>
                  <a:pt x="0" y="3609759"/>
                  <a:pt x="0" y="3550762"/>
                </a:cubicBezTo>
                <a:lnTo>
                  <a:pt x="0" y="106838"/>
                </a:lnTo>
                <a:cubicBezTo>
                  <a:pt x="0" y="47841"/>
                  <a:pt x="47823" y="0"/>
                  <a:pt x="106848" y="0"/>
                </a:cubicBezTo>
                <a:lnTo>
                  <a:pt x="4465152" y="0"/>
                </a:lnTo>
                <a:cubicBezTo>
                  <a:pt x="4524177" y="0"/>
                  <a:pt x="4572000" y="47841"/>
                  <a:pt x="4572000" y="106838"/>
                </a:cubicBezTo>
                <a:lnTo>
                  <a:pt x="4572000" y="3550762"/>
                </a:lnTo>
                <a:cubicBezTo>
                  <a:pt x="4572000" y="3609759"/>
                  <a:pt x="4524177" y="3657600"/>
                  <a:pt x="4465152" y="3657600"/>
                </a:cubicBezTo>
                <a:lnTo>
                  <a:pt x="106848" y="36576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079023" y="3895838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Continue to practice using nouns and verbs in context to reinforce your understanding.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will help improve your language skills.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079023" y="341347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for Mastery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096016" y="2717917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51556" y="3895838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next lesson will cover adjectives and adverbs.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will expand your understanding of descriptive language.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51556" y="341347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Upcoming Lesson Focus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65843" y="2724243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Basics of Language: Nouns and Verbs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16795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Consult your textbook or online resources for further information on nouns and verbs.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references provide in-depth explanations and examples to solidify your knowledge.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316795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Nouns and Verbs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634888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additional practice and review, visit our website for interactive exercises and quizzes.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resources are designed to enhance your understanding and retention of the material.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34888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Interactive Exercises and Quizzes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890890" cy="6857999"/>
          </a:xfrm>
          <a:prstGeom prst="rect">
            <a:avLst/>
          </a:prstGeom>
          <a:blipFill>
            <a:blip r:embed="rId1"/>
            <a:srcRect/>
            <a:stretch>
              <a:fillRect l="-82245" r="-8224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45370" y="221510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716549" y="2215106"/>
            <a:ext cx="293878" cy="457200"/>
          </a:xfrm>
          <a:custGeom>
            <a:avLst/>
            <a:gdLst/>
            <a:ahLst/>
            <a:cxnLst/>
            <a:rect l="l" t="t" r="r" b="b"/>
            <a:pathLst>
              <a:path w="293878" h="457200">
                <a:moveTo>
                  <a:pt x="48995" y="130558"/>
                </a:moveTo>
                <a:cubicBezTo>
                  <a:pt x="48995" y="85442"/>
                  <a:pt x="85539" y="48898"/>
                  <a:pt x="130655" y="48898"/>
                </a:cubicBezTo>
                <a:lnTo>
                  <a:pt x="163320" y="48898"/>
                </a:lnTo>
                <a:cubicBezTo>
                  <a:pt x="208439" y="48898"/>
                  <a:pt x="244979" y="85442"/>
                  <a:pt x="244979" y="130558"/>
                </a:cubicBezTo>
                <a:lnTo>
                  <a:pt x="244979" y="135253"/>
                </a:lnTo>
                <a:cubicBezTo>
                  <a:pt x="244979" y="159855"/>
                  <a:pt x="232731" y="182821"/>
                  <a:pt x="212212" y="196399"/>
                </a:cubicBezTo>
                <a:lnTo>
                  <a:pt x="158826" y="232024"/>
                </a:lnTo>
                <a:cubicBezTo>
                  <a:pt x="136165" y="247130"/>
                  <a:pt x="122488" y="272651"/>
                  <a:pt x="122488" y="300005"/>
                </a:cubicBezTo>
                <a:lnTo>
                  <a:pt x="122488" y="302049"/>
                </a:lnTo>
                <a:cubicBezTo>
                  <a:pt x="122488" y="315623"/>
                  <a:pt x="133412" y="326546"/>
                  <a:pt x="146986" y="326546"/>
                </a:cubicBezTo>
                <a:cubicBezTo>
                  <a:pt x="160563" y="326546"/>
                  <a:pt x="171484" y="315623"/>
                  <a:pt x="171484" y="302049"/>
                </a:cubicBezTo>
                <a:lnTo>
                  <a:pt x="171484" y="300005"/>
                </a:lnTo>
                <a:cubicBezTo>
                  <a:pt x="171484" y="289083"/>
                  <a:pt x="176894" y="278874"/>
                  <a:pt x="185978" y="272852"/>
                </a:cubicBezTo>
                <a:lnTo>
                  <a:pt x="239364" y="237227"/>
                </a:lnTo>
                <a:cubicBezTo>
                  <a:pt x="273456" y="214463"/>
                  <a:pt x="293872" y="176287"/>
                  <a:pt x="293872" y="135354"/>
                </a:cubicBezTo>
                <a:lnTo>
                  <a:pt x="293872" y="130659"/>
                </a:lnTo>
                <a:cubicBezTo>
                  <a:pt x="293872" y="58490"/>
                  <a:pt x="235382" y="0"/>
                  <a:pt x="163214" y="0"/>
                </a:cubicBezTo>
                <a:lnTo>
                  <a:pt x="130549" y="0"/>
                </a:lnTo>
                <a:cubicBezTo>
                  <a:pt x="58485" y="-101"/>
                  <a:pt x="-6" y="58389"/>
                  <a:pt x="-6" y="130553"/>
                </a:cubicBezTo>
                <a:cubicBezTo>
                  <a:pt x="-6" y="144128"/>
                  <a:pt x="10918" y="155050"/>
                  <a:pt x="24492" y="155050"/>
                </a:cubicBezTo>
                <a:cubicBezTo>
                  <a:pt x="38069" y="155050"/>
                  <a:pt x="48989" y="144128"/>
                  <a:pt x="48989" y="130553"/>
                </a:cubicBezTo>
                <a:lnTo>
                  <a:pt x="48995" y="130558"/>
                </a:lnTo>
                <a:moveTo>
                  <a:pt x="146989" y="457200"/>
                </a:moveTo>
                <a:cubicBezTo>
                  <a:pt x="165030" y="457200"/>
                  <a:pt x="179653" y="442574"/>
                  <a:pt x="179653" y="424538"/>
                </a:cubicBezTo>
                <a:cubicBezTo>
                  <a:pt x="179653" y="406497"/>
                  <a:pt x="165030" y="391875"/>
                  <a:pt x="146989" y="391875"/>
                </a:cubicBezTo>
                <a:cubicBezTo>
                  <a:pt x="128948" y="391875"/>
                  <a:pt x="114324" y="406501"/>
                  <a:pt x="114324" y="424538"/>
                </a:cubicBezTo>
                <a:cubicBezTo>
                  <a:pt x="114324" y="442579"/>
                  <a:pt x="128948" y="457200"/>
                  <a:pt x="146989" y="457200"/>
                </a:cubicBezTo>
                <a:lnTo>
                  <a:pt x="146989" y="457200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34886" y="0"/>
            <a:ext cx="450911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Basics of Language: Nouns and Verbs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34887" y="932927"/>
            <a:ext cx="691703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Additional Resources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-1"/>
            <a:ext cx="3708399" cy="6858001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Basics of Language: Nouns and Verbs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10820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Evaluation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23999" y="5294440"/>
            <a:ext cx="620879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6"/>
              </a:spcBef>
              <a:buNone/>
            </a:pPr>
            <a:r>
              <a:rPr lang="en-US" sz="11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the assessment criteria to evaluate your own learning and identify areas for improvement.</a:t>
            </a:r>
            <a:endParaRPr lang="en-US" sz="1126" dirty="0"/>
          </a:p>
          <a:p>
            <a:pPr algn="l" marL="0" indent="0">
              <a:lnSpc>
                <a:spcPct val="110000"/>
              </a:lnSpc>
              <a:spcBef>
                <a:spcPts val="986"/>
              </a:spcBef>
              <a:buNone/>
            </a:pPr>
            <a:r>
              <a:rPr lang="en-US" sz="11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Your understanding of nouns and verbs will be assessed through quizzes, class discussions, and written assignments.</a:t>
            </a:r>
            <a:endParaRPr lang="en-US" sz="1126" dirty="0"/>
          </a:p>
        </p:txBody>
      </p:sp>
      <p:sp>
        <p:nvSpPr>
          <p:cNvPr id="8" name="Text 6"/>
          <p:cNvSpPr/>
          <p:nvPr/>
        </p:nvSpPr>
        <p:spPr>
          <a:xfrm>
            <a:off x="1523999" y="4551685"/>
            <a:ext cx="620879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Self-Evaluation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3999" y="3303080"/>
            <a:ext cx="620879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6"/>
              </a:spcBef>
              <a:buNone/>
            </a:pPr>
            <a:r>
              <a:rPr lang="en-US" sz="11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Your understanding of nouns and verbs will be assessed through quizzes, class discussions, and written assignments.</a:t>
            </a:r>
            <a:endParaRPr lang="en-US" sz="1126" dirty="0"/>
          </a:p>
          <a:p>
            <a:pPr algn="l" marL="0" indent="0">
              <a:lnSpc>
                <a:spcPct val="110000"/>
              </a:lnSpc>
              <a:spcBef>
                <a:spcPts val="986"/>
              </a:spcBef>
              <a:buNone/>
            </a:pPr>
            <a:r>
              <a:rPr lang="en-US" sz="11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the assessment criteria to evaluate your own learning and identify areas for improvement.</a:t>
            </a:r>
            <a:endParaRPr lang="en-US" sz="1126" dirty="0"/>
          </a:p>
        </p:txBody>
      </p:sp>
      <p:sp>
        <p:nvSpPr>
          <p:cNvPr id="10" name="Text 8"/>
          <p:cNvSpPr/>
          <p:nvPr/>
        </p:nvSpPr>
        <p:spPr>
          <a:xfrm>
            <a:off x="1523999" y="2560325"/>
            <a:ext cx="620879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Assessment Methods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00099" y="4551685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00039" y="68580"/>
                </a:moveTo>
                <a:lnTo>
                  <a:pt x="342903" y="68580"/>
                </a:lnTo>
                <a:cubicBezTo>
                  <a:pt x="380730" y="68580"/>
                  <a:pt x="411484" y="99331"/>
                  <a:pt x="411484" y="137160"/>
                </a:cubicBezTo>
                <a:lnTo>
                  <a:pt x="411484" y="480060"/>
                </a:lnTo>
                <a:cubicBezTo>
                  <a:pt x="411484" y="517889"/>
                  <a:pt x="380730" y="548640"/>
                  <a:pt x="342903" y="548640"/>
                </a:cubicBezTo>
                <a:lnTo>
                  <a:pt x="68581" y="548640"/>
                </a:lnTo>
                <a:cubicBezTo>
                  <a:pt x="30754" y="548640"/>
                  <a:pt x="0" y="517889"/>
                  <a:pt x="0" y="480060"/>
                </a:cubicBezTo>
                <a:lnTo>
                  <a:pt x="0" y="137160"/>
                </a:lnTo>
                <a:cubicBezTo>
                  <a:pt x="0" y="99331"/>
                  <a:pt x="30754" y="68580"/>
                  <a:pt x="68581" y="68580"/>
                </a:cubicBezTo>
                <a:lnTo>
                  <a:pt x="111445" y="68580"/>
                </a:lnTo>
                <a:lnTo>
                  <a:pt x="121732" y="68580"/>
                </a:lnTo>
                <a:cubicBezTo>
                  <a:pt x="129661" y="29467"/>
                  <a:pt x="164275" y="0"/>
                  <a:pt x="205744" y="0"/>
                </a:cubicBezTo>
                <a:cubicBezTo>
                  <a:pt x="247213" y="0"/>
                  <a:pt x="281827" y="29467"/>
                  <a:pt x="289756" y="68580"/>
                </a:cubicBezTo>
                <a:lnTo>
                  <a:pt x="300039" y="68580"/>
                </a:lnTo>
                <a:moveTo>
                  <a:pt x="68581" y="120015"/>
                </a:moveTo>
                <a:cubicBezTo>
                  <a:pt x="59150" y="120015"/>
                  <a:pt x="51435" y="127729"/>
                  <a:pt x="51435" y="137160"/>
                </a:cubicBezTo>
                <a:lnTo>
                  <a:pt x="51435" y="480060"/>
                </a:lnTo>
                <a:cubicBezTo>
                  <a:pt x="51435" y="489491"/>
                  <a:pt x="59150" y="497205"/>
                  <a:pt x="68581" y="497205"/>
                </a:cubicBezTo>
                <a:lnTo>
                  <a:pt x="342903" y="497205"/>
                </a:lnTo>
                <a:cubicBezTo>
                  <a:pt x="352334" y="497205"/>
                  <a:pt x="360049" y="489491"/>
                  <a:pt x="360049" y="480060"/>
                </a:cubicBezTo>
                <a:lnTo>
                  <a:pt x="360049" y="137160"/>
                </a:lnTo>
                <a:cubicBezTo>
                  <a:pt x="360049" y="127729"/>
                  <a:pt x="352334" y="120015"/>
                  <a:pt x="342903" y="120015"/>
                </a:cubicBezTo>
                <a:lnTo>
                  <a:pt x="325756" y="120015"/>
                </a:lnTo>
                <a:lnTo>
                  <a:pt x="325756" y="145735"/>
                </a:lnTo>
                <a:cubicBezTo>
                  <a:pt x="325756" y="159989"/>
                  <a:pt x="314293" y="171456"/>
                  <a:pt x="300039" y="171456"/>
                </a:cubicBezTo>
                <a:lnTo>
                  <a:pt x="205740" y="171456"/>
                </a:lnTo>
                <a:lnTo>
                  <a:pt x="111441" y="171456"/>
                </a:lnTo>
                <a:cubicBezTo>
                  <a:pt x="97187" y="171456"/>
                  <a:pt x="85724" y="159989"/>
                  <a:pt x="85724" y="145741"/>
                </a:cubicBezTo>
                <a:lnTo>
                  <a:pt x="85724" y="120026"/>
                </a:lnTo>
                <a:lnTo>
                  <a:pt x="68581" y="120015"/>
                </a:lnTo>
                <a:moveTo>
                  <a:pt x="205740" y="111445"/>
                </a:moveTo>
                <a:cubicBezTo>
                  <a:pt x="219944" y="111445"/>
                  <a:pt x="231458" y="99929"/>
                  <a:pt x="231458" y="85731"/>
                </a:cubicBezTo>
                <a:cubicBezTo>
                  <a:pt x="231458" y="71526"/>
                  <a:pt x="219944" y="60016"/>
                  <a:pt x="205740" y="60016"/>
                </a:cubicBezTo>
                <a:cubicBezTo>
                  <a:pt x="191536" y="60016"/>
                  <a:pt x="180023" y="71532"/>
                  <a:pt x="180023" y="85736"/>
                </a:cubicBezTo>
                <a:cubicBezTo>
                  <a:pt x="180023" y="99940"/>
                  <a:pt x="191536" y="111456"/>
                  <a:pt x="205740" y="111456"/>
                </a:cubicBezTo>
                <a:lnTo>
                  <a:pt x="205740" y="11144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29512" y="2560325"/>
            <a:ext cx="352653" cy="548640"/>
          </a:xfrm>
          <a:custGeom>
            <a:avLst/>
            <a:gdLst/>
            <a:ahLst/>
            <a:cxnLst/>
            <a:rect l="l" t="t" r="r" b="b"/>
            <a:pathLst>
              <a:path w="352653" h="548640">
                <a:moveTo>
                  <a:pt x="58794" y="156670"/>
                </a:moveTo>
                <a:cubicBezTo>
                  <a:pt x="58794" y="102530"/>
                  <a:pt x="102647" y="58677"/>
                  <a:pt x="156786" y="58677"/>
                </a:cubicBezTo>
                <a:lnTo>
                  <a:pt x="195984" y="58677"/>
                </a:lnTo>
                <a:cubicBezTo>
                  <a:pt x="250126" y="58677"/>
                  <a:pt x="293975" y="102530"/>
                  <a:pt x="293975" y="156670"/>
                </a:cubicBezTo>
                <a:lnTo>
                  <a:pt x="293975" y="162304"/>
                </a:lnTo>
                <a:cubicBezTo>
                  <a:pt x="293975" y="191827"/>
                  <a:pt x="279277" y="219385"/>
                  <a:pt x="254654" y="235679"/>
                </a:cubicBezTo>
                <a:lnTo>
                  <a:pt x="190592" y="278429"/>
                </a:lnTo>
                <a:cubicBezTo>
                  <a:pt x="163398" y="296556"/>
                  <a:pt x="146986" y="327181"/>
                  <a:pt x="146986" y="360007"/>
                </a:cubicBezTo>
                <a:lnTo>
                  <a:pt x="146986" y="362459"/>
                </a:lnTo>
                <a:cubicBezTo>
                  <a:pt x="146986" y="378748"/>
                  <a:pt x="160094" y="391855"/>
                  <a:pt x="176383" y="391855"/>
                </a:cubicBezTo>
                <a:cubicBezTo>
                  <a:pt x="192676" y="391855"/>
                  <a:pt x="205780" y="378748"/>
                  <a:pt x="205780" y="362459"/>
                </a:cubicBezTo>
                <a:lnTo>
                  <a:pt x="205780" y="360007"/>
                </a:lnTo>
                <a:cubicBezTo>
                  <a:pt x="205780" y="346900"/>
                  <a:pt x="212273" y="334648"/>
                  <a:pt x="223173" y="327423"/>
                </a:cubicBezTo>
                <a:lnTo>
                  <a:pt x="287236" y="284673"/>
                </a:lnTo>
                <a:cubicBezTo>
                  <a:pt x="328147" y="257356"/>
                  <a:pt x="352646" y="211545"/>
                  <a:pt x="352646" y="162425"/>
                </a:cubicBezTo>
                <a:lnTo>
                  <a:pt x="352646" y="156790"/>
                </a:lnTo>
                <a:cubicBezTo>
                  <a:pt x="352646" y="70188"/>
                  <a:pt x="282458" y="0"/>
                  <a:pt x="195857" y="0"/>
                </a:cubicBezTo>
                <a:lnTo>
                  <a:pt x="156659" y="0"/>
                </a:lnTo>
                <a:cubicBezTo>
                  <a:pt x="70182" y="-121"/>
                  <a:pt x="-7" y="70067"/>
                  <a:pt x="-7" y="156664"/>
                </a:cubicBezTo>
                <a:cubicBezTo>
                  <a:pt x="-7" y="172953"/>
                  <a:pt x="13101" y="186060"/>
                  <a:pt x="29390" y="186060"/>
                </a:cubicBezTo>
                <a:cubicBezTo>
                  <a:pt x="45683" y="186060"/>
                  <a:pt x="58787" y="172953"/>
                  <a:pt x="58787" y="156664"/>
                </a:cubicBezTo>
                <a:lnTo>
                  <a:pt x="58794" y="156670"/>
                </a:lnTo>
                <a:moveTo>
                  <a:pt x="176387" y="548640"/>
                </a:moveTo>
                <a:cubicBezTo>
                  <a:pt x="198036" y="548640"/>
                  <a:pt x="215584" y="531089"/>
                  <a:pt x="215584" y="509445"/>
                </a:cubicBezTo>
                <a:cubicBezTo>
                  <a:pt x="215584" y="487796"/>
                  <a:pt x="198036" y="470250"/>
                  <a:pt x="176387" y="470250"/>
                </a:cubicBezTo>
                <a:cubicBezTo>
                  <a:pt x="154737" y="470250"/>
                  <a:pt x="137189" y="487801"/>
                  <a:pt x="137189" y="509445"/>
                </a:cubicBezTo>
                <a:cubicBezTo>
                  <a:pt x="137189" y="531095"/>
                  <a:pt x="154737" y="548640"/>
                  <a:pt x="176387" y="54864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2484582"/>
            <a:ext cx="12192000" cy="4373418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28480" y="-1"/>
            <a:ext cx="4163519" cy="6858001"/>
          </a:xfrm>
          <a:prstGeom prst="rect">
            <a:avLst/>
          </a:prstGeom>
          <a:blipFill>
            <a:blip r:embed="rId1"/>
            <a:srcRect/>
            <a:stretch>
              <a:fillRect l="-59697" r="-596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45807" y="2890982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Basics of Language: Nouns and Verbs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520" y="932927"/>
            <a:ext cx="67665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Final Thoughts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1534277" y="3496887"/>
            <a:ext cx="5963803" cy="267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conclusion, this lesson has provided a comprehensive introduction to nouns and verbs.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covered their definitions, functions, and roles in sentence structure.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534277" y="2890982"/>
            <a:ext cx="59638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Final Thoughts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596582" y="0"/>
            <a:ext cx="2595417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495818" y="0"/>
            <a:ext cx="3696182" cy="6858000"/>
          </a:xfrm>
          <a:prstGeom prst="rect">
            <a:avLst/>
          </a:prstGeom>
          <a:blipFill>
            <a:blip r:embed="rId1"/>
            <a:srcRect/>
            <a:stretch>
              <a:fillRect l="-79637" r="-7963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22867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59590" y="109134"/>
                </a:moveTo>
                <a:cubicBezTo>
                  <a:pt x="169594" y="103327"/>
                  <a:pt x="176827" y="93772"/>
                  <a:pt x="179684" y="82520"/>
                </a:cubicBezTo>
                <a:lnTo>
                  <a:pt x="184416" y="63857"/>
                </a:lnTo>
                <a:lnTo>
                  <a:pt x="197812" y="77701"/>
                </a:lnTo>
                <a:cubicBezTo>
                  <a:pt x="205850" y="86008"/>
                  <a:pt x="216923" y="90649"/>
                  <a:pt x="228536" y="90649"/>
                </a:cubicBezTo>
                <a:cubicBezTo>
                  <a:pt x="240144" y="90649"/>
                  <a:pt x="251222" y="86004"/>
                  <a:pt x="259260" y="77701"/>
                </a:cubicBezTo>
                <a:lnTo>
                  <a:pt x="272656" y="63857"/>
                </a:lnTo>
                <a:lnTo>
                  <a:pt x="277388" y="82520"/>
                </a:lnTo>
                <a:cubicBezTo>
                  <a:pt x="280245" y="93772"/>
                  <a:pt x="287478" y="103327"/>
                  <a:pt x="297482" y="109134"/>
                </a:cubicBezTo>
                <a:cubicBezTo>
                  <a:pt x="307485" y="114940"/>
                  <a:pt x="319450" y="116367"/>
                  <a:pt x="330524" y="113244"/>
                </a:cubicBezTo>
                <a:lnTo>
                  <a:pt x="349100" y="107977"/>
                </a:lnTo>
                <a:lnTo>
                  <a:pt x="343833" y="126553"/>
                </a:lnTo>
                <a:cubicBezTo>
                  <a:pt x="340705" y="137718"/>
                  <a:pt x="342136" y="149596"/>
                  <a:pt x="347943" y="159595"/>
                </a:cubicBezTo>
                <a:cubicBezTo>
                  <a:pt x="353749" y="169598"/>
                  <a:pt x="363305" y="176831"/>
                  <a:pt x="374557" y="179689"/>
                </a:cubicBezTo>
                <a:lnTo>
                  <a:pt x="393219" y="184421"/>
                </a:lnTo>
                <a:lnTo>
                  <a:pt x="379375" y="197817"/>
                </a:lnTo>
                <a:cubicBezTo>
                  <a:pt x="371068" y="205854"/>
                  <a:pt x="366428" y="216928"/>
                  <a:pt x="366428" y="228541"/>
                </a:cubicBezTo>
                <a:cubicBezTo>
                  <a:pt x="366428" y="240149"/>
                  <a:pt x="371073" y="251227"/>
                  <a:pt x="379375" y="259264"/>
                </a:cubicBezTo>
                <a:lnTo>
                  <a:pt x="393219" y="272660"/>
                </a:lnTo>
                <a:lnTo>
                  <a:pt x="374557" y="277392"/>
                </a:lnTo>
                <a:cubicBezTo>
                  <a:pt x="363305" y="280250"/>
                  <a:pt x="353749" y="287483"/>
                  <a:pt x="347943" y="297486"/>
                </a:cubicBezTo>
                <a:cubicBezTo>
                  <a:pt x="342136" y="307490"/>
                  <a:pt x="340710" y="319455"/>
                  <a:pt x="343833" y="330528"/>
                </a:cubicBezTo>
                <a:lnTo>
                  <a:pt x="349100" y="349104"/>
                </a:lnTo>
                <a:lnTo>
                  <a:pt x="330524" y="343837"/>
                </a:lnTo>
                <a:cubicBezTo>
                  <a:pt x="319359" y="340710"/>
                  <a:pt x="307481" y="342141"/>
                  <a:pt x="297482" y="347947"/>
                </a:cubicBezTo>
                <a:cubicBezTo>
                  <a:pt x="287478" y="353754"/>
                  <a:pt x="280245" y="363309"/>
                  <a:pt x="277388" y="374561"/>
                </a:cubicBezTo>
                <a:lnTo>
                  <a:pt x="272656" y="393224"/>
                </a:lnTo>
                <a:lnTo>
                  <a:pt x="259260" y="379380"/>
                </a:lnTo>
                <a:cubicBezTo>
                  <a:pt x="251222" y="371073"/>
                  <a:pt x="240149" y="366432"/>
                  <a:pt x="228536" y="366432"/>
                </a:cubicBezTo>
                <a:cubicBezTo>
                  <a:pt x="216928" y="366432"/>
                  <a:pt x="205850" y="371077"/>
                  <a:pt x="197812" y="379380"/>
                </a:cubicBezTo>
                <a:lnTo>
                  <a:pt x="184416" y="393224"/>
                </a:lnTo>
                <a:lnTo>
                  <a:pt x="179684" y="374561"/>
                </a:lnTo>
                <a:cubicBezTo>
                  <a:pt x="176827" y="363309"/>
                  <a:pt x="169594" y="353754"/>
                  <a:pt x="159590" y="347947"/>
                </a:cubicBezTo>
                <a:cubicBezTo>
                  <a:pt x="149587" y="342141"/>
                  <a:pt x="137622" y="340715"/>
                  <a:pt x="126548" y="343837"/>
                </a:cubicBezTo>
                <a:lnTo>
                  <a:pt x="107972" y="349104"/>
                </a:lnTo>
                <a:lnTo>
                  <a:pt x="113239" y="330528"/>
                </a:lnTo>
                <a:cubicBezTo>
                  <a:pt x="116367" y="319363"/>
                  <a:pt x="114936" y="307485"/>
                  <a:pt x="109129" y="297486"/>
                </a:cubicBezTo>
                <a:cubicBezTo>
                  <a:pt x="103323" y="287483"/>
                  <a:pt x="93767" y="280250"/>
                  <a:pt x="82515" y="277392"/>
                </a:cubicBezTo>
                <a:lnTo>
                  <a:pt x="63853" y="272660"/>
                </a:lnTo>
                <a:lnTo>
                  <a:pt x="77697" y="259264"/>
                </a:lnTo>
                <a:cubicBezTo>
                  <a:pt x="86004" y="251227"/>
                  <a:pt x="90644" y="240153"/>
                  <a:pt x="90644" y="228541"/>
                </a:cubicBezTo>
                <a:cubicBezTo>
                  <a:pt x="90644" y="216932"/>
                  <a:pt x="85999" y="205854"/>
                  <a:pt x="77697" y="197817"/>
                </a:cubicBezTo>
                <a:lnTo>
                  <a:pt x="63853" y="184421"/>
                </a:lnTo>
                <a:lnTo>
                  <a:pt x="82515" y="179689"/>
                </a:lnTo>
                <a:cubicBezTo>
                  <a:pt x="93767" y="176831"/>
                  <a:pt x="103323" y="169598"/>
                  <a:pt x="109129" y="159595"/>
                </a:cubicBezTo>
                <a:cubicBezTo>
                  <a:pt x="114936" y="149591"/>
                  <a:pt x="116362" y="137626"/>
                  <a:pt x="113239" y="126553"/>
                </a:cubicBezTo>
                <a:lnTo>
                  <a:pt x="107972" y="107977"/>
                </a:lnTo>
                <a:lnTo>
                  <a:pt x="126548" y="113244"/>
                </a:lnTo>
                <a:cubicBezTo>
                  <a:pt x="137713" y="116371"/>
                  <a:pt x="149591" y="114940"/>
                  <a:pt x="159682" y="109134"/>
                </a:cubicBezTo>
                <a:lnTo>
                  <a:pt x="159590" y="109134"/>
                </a:lnTo>
                <a:moveTo>
                  <a:pt x="198708" y="17058"/>
                </a:moveTo>
                <a:lnTo>
                  <a:pt x="188440" y="6520"/>
                </a:lnTo>
                <a:cubicBezTo>
                  <a:pt x="183081" y="892"/>
                  <a:pt x="175044" y="-1248"/>
                  <a:pt x="167541" y="713"/>
                </a:cubicBezTo>
                <a:cubicBezTo>
                  <a:pt x="160038" y="2679"/>
                  <a:pt x="154236" y="8659"/>
                  <a:pt x="152270" y="16162"/>
                </a:cubicBezTo>
                <a:lnTo>
                  <a:pt x="148700" y="30363"/>
                </a:lnTo>
                <a:lnTo>
                  <a:pt x="138161" y="71982"/>
                </a:lnTo>
                <a:lnTo>
                  <a:pt x="96904" y="60282"/>
                </a:lnTo>
                <a:lnTo>
                  <a:pt x="82794" y="56354"/>
                </a:lnTo>
                <a:cubicBezTo>
                  <a:pt x="75292" y="54210"/>
                  <a:pt x="67254" y="56354"/>
                  <a:pt x="61809" y="61804"/>
                </a:cubicBezTo>
                <a:cubicBezTo>
                  <a:pt x="56359" y="67254"/>
                  <a:pt x="54219" y="75292"/>
                  <a:pt x="56359" y="82790"/>
                </a:cubicBezTo>
                <a:lnTo>
                  <a:pt x="60378" y="96899"/>
                </a:lnTo>
                <a:lnTo>
                  <a:pt x="72078" y="138157"/>
                </a:lnTo>
                <a:lnTo>
                  <a:pt x="30459" y="148695"/>
                </a:lnTo>
                <a:lnTo>
                  <a:pt x="16258" y="152266"/>
                </a:lnTo>
                <a:cubicBezTo>
                  <a:pt x="8755" y="154140"/>
                  <a:pt x="2862" y="160034"/>
                  <a:pt x="809" y="167536"/>
                </a:cubicBezTo>
                <a:cubicBezTo>
                  <a:pt x="-1244" y="175039"/>
                  <a:pt x="901" y="183077"/>
                  <a:pt x="6524" y="188435"/>
                </a:cubicBezTo>
                <a:lnTo>
                  <a:pt x="17063" y="198704"/>
                </a:lnTo>
                <a:lnTo>
                  <a:pt x="47787" y="228623"/>
                </a:lnTo>
                <a:lnTo>
                  <a:pt x="17063" y="258542"/>
                </a:lnTo>
                <a:lnTo>
                  <a:pt x="6524" y="268811"/>
                </a:lnTo>
                <a:cubicBezTo>
                  <a:pt x="896" y="274169"/>
                  <a:pt x="-1244" y="282207"/>
                  <a:pt x="718" y="289709"/>
                </a:cubicBezTo>
                <a:cubicBezTo>
                  <a:pt x="2684" y="297212"/>
                  <a:pt x="8664" y="303014"/>
                  <a:pt x="16167" y="304980"/>
                </a:cubicBezTo>
                <a:lnTo>
                  <a:pt x="30367" y="308551"/>
                </a:lnTo>
                <a:lnTo>
                  <a:pt x="71895" y="319089"/>
                </a:lnTo>
                <a:lnTo>
                  <a:pt x="60286" y="360347"/>
                </a:lnTo>
                <a:lnTo>
                  <a:pt x="56268" y="374456"/>
                </a:lnTo>
                <a:cubicBezTo>
                  <a:pt x="54123" y="381959"/>
                  <a:pt x="56268" y="389996"/>
                  <a:pt x="61717" y="395441"/>
                </a:cubicBezTo>
                <a:cubicBezTo>
                  <a:pt x="67167" y="400891"/>
                  <a:pt x="75205" y="403031"/>
                  <a:pt x="82703" y="400891"/>
                </a:cubicBezTo>
                <a:lnTo>
                  <a:pt x="96812" y="396872"/>
                </a:lnTo>
                <a:lnTo>
                  <a:pt x="138070" y="385173"/>
                </a:lnTo>
                <a:lnTo>
                  <a:pt x="148608" y="426700"/>
                </a:lnTo>
                <a:lnTo>
                  <a:pt x="152179" y="440901"/>
                </a:lnTo>
                <a:cubicBezTo>
                  <a:pt x="154054" y="448403"/>
                  <a:pt x="159947" y="454297"/>
                  <a:pt x="167449" y="456350"/>
                </a:cubicBezTo>
                <a:cubicBezTo>
                  <a:pt x="174952" y="458402"/>
                  <a:pt x="182898" y="456171"/>
                  <a:pt x="188348" y="450635"/>
                </a:cubicBezTo>
                <a:lnTo>
                  <a:pt x="198708" y="440274"/>
                </a:lnTo>
                <a:lnTo>
                  <a:pt x="228627" y="409464"/>
                </a:lnTo>
                <a:lnTo>
                  <a:pt x="258547" y="440274"/>
                </a:lnTo>
                <a:lnTo>
                  <a:pt x="268815" y="450721"/>
                </a:lnTo>
                <a:cubicBezTo>
                  <a:pt x="274265" y="456258"/>
                  <a:pt x="282211" y="458489"/>
                  <a:pt x="289714" y="456436"/>
                </a:cubicBezTo>
                <a:cubicBezTo>
                  <a:pt x="297217" y="454384"/>
                  <a:pt x="303018" y="448490"/>
                  <a:pt x="304984" y="440988"/>
                </a:cubicBezTo>
                <a:lnTo>
                  <a:pt x="308555" y="426787"/>
                </a:lnTo>
                <a:lnTo>
                  <a:pt x="319094" y="385260"/>
                </a:lnTo>
                <a:lnTo>
                  <a:pt x="360351" y="396959"/>
                </a:lnTo>
                <a:lnTo>
                  <a:pt x="374461" y="400978"/>
                </a:lnTo>
                <a:cubicBezTo>
                  <a:pt x="381963" y="403122"/>
                  <a:pt x="390001" y="400978"/>
                  <a:pt x="395446" y="395528"/>
                </a:cubicBezTo>
                <a:cubicBezTo>
                  <a:pt x="400896" y="390078"/>
                  <a:pt x="403036" y="382041"/>
                  <a:pt x="400896" y="374543"/>
                </a:cubicBezTo>
                <a:lnTo>
                  <a:pt x="396877" y="360434"/>
                </a:lnTo>
                <a:lnTo>
                  <a:pt x="385177" y="319176"/>
                </a:lnTo>
                <a:lnTo>
                  <a:pt x="426705" y="308637"/>
                </a:lnTo>
                <a:lnTo>
                  <a:pt x="440905" y="305067"/>
                </a:lnTo>
                <a:cubicBezTo>
                  <a:pt x="448408" y="303192"/>
                  <a:pt x="454301" y="297299"/>
                  <a:pt x="456354" y="289796"/>
                </a:cubicBezTo>
                <a:cubicBezTo>
                  <a:pt x="458407" y="282294"/>
                  <a:pt x="456176" y="274256"/>
                  <a:pt x="450639" y="268898"/>
                </a:cubicBezTo>
                <a:lnTo>
                  <a:pt x="440279" y="258537"/>
                </a:lnTo>
                <a:lnTo>
                  <a:pt x="409468" y="228618"/>
                </a:lnTo>
                <a:lnTo>
                  <a:pt x="440279" y="198699"/>
                </a:lnTo>
                <a:lnTo>
                  <a:pt x="450726" y="188430"/>
                </a:lnTo>
                <a:cubicBezTo>
                  <a:pt x="456263" y="182981"/>
                  <a:pt x="458494" y="175034"/>
                  <a:pt x="456441" y="167532"/>
                </a:cubicBezTo>
                <a:cubicBezTo>
                  <a:pt x="454388" y="160029"/>
                  <a:pt x="448495" y="154227"/>
                  <a:pt x="440992" y="152261"/>
                </a:cubicBezTo>
                <a:lnTo>
                  <a:pt x="426792" y="148691"/>
                </a:lnTo>
                <a:lnTo>
                  <a:pt x="385264" y="138152"/>
                </a:lnTo>
                <a:lnTo>
                  <a:pt x="396964" y="96894"/>
                </a:lnTo>
                <a:lnTo>
                  <a:pt x="400983" y="82785"/>
                </a:lnTo>
                <a:cubicBezTo>
                  <a:pt x="403127" y="75283"/>
                  <a:pt x="400983" y="67245"/>
                  <a:pt x="395533" y="61800"/>
                </a:cubicBezTo>
                <a:cubicBezTo>
                  <a:pt x="390083" y="56350"/>
                  <a:pt x="382045" y="54210"/>
                  <a:pt x="374547" y="56350"/>
                </a:cubicBezTo>
                <a:lnTo>
                  <a:pt x="360438" y="60369"/>
                </a:lnTo>
                <a:lnTo>
                  <a:pt x="319089" y="71977"/>
                </a:lnTo>
                <a:lnTo>
                  <a:pt x="308551" y="30450"/>
                </a:lnTo>
                <a:lnTo>
                  <a:pt x="304980" y="16249"/>
                </a:lnTo>
                <a:cubicBezTo>
                  <a:pt x="303105" y="8746"/>
                  <a:pt x="297212" y="2853"/>
                  <a:pt x="289709" y="800"/>
                </a:cubicBezTo>
                <a:cubicBezTo>
                  <a:pt x="282207" y="-1253"/>
                  <a:pt x="274169" y="892"/>
                  <a:pt x="268811" y="6515"/>
                </a:cubicBezTo>
                <a:lnTo>
                  <a:pt x="258542" y="17054"/>
                </a:lnTo>
                <a:lnTo>
                  <a:pt x="228623" y="47777"/>
                </a:lnTo>
                <a:lnTo>
                  <a:pt x="198708" y="1705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Basics of Language: Nouns and Verbs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Final Slide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1690255" y="2892605"/>
            <a:ext cx="6492881" cy="341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Thank you for participating in this lesson!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hope you have a better understanding of nouns and verbs and are ready to apply your knowledge in various contexts.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690255" y="2286700"/>
            <a:ext cx="649288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Final Slide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2025-08-28T05:56:21Z</dcterms:created>
  <dcterms:modified xsi:type="dcterms:W3CDTF">2025-08-28T05:56:21Z</dcterms:modified>
</cp:coreProperties>
</file>