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1dc45bf53b3d454d9f794d41b0ea115c4e6aa4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fd49499b783713824191f8bf91e075d9e4d5f0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8b714a5ebc2e33b163cfef04de4018b847aa40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01d5c01344ab77fcac61544c1f32d8e1a420130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97c5412ddc88e5b7b9f7d6f0d8589a6d543ad7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54f4eb39446b4388f45c9ca22aa771eb090359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77861c49af8257f028bf4d96b1129e06a4454bc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ea59366efa427c540b85ab94fe24dd95291557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6a098ed0a845e0ec1d93249629f4b17c54583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114908" r="-11490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Growth of Characters and the Framework of Storytelling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Character Development and Plot Structure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Character Development?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Plot Structure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Character Traits and Motivations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Plot Patterns and Structure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Character Profile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Plot Structure Diagrams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a Short Story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to Avoid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 Structure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Character Development and Plot Structure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Characters grow and change throughout a story, shaping the narrative.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plot structure helps in analyzing and crafting compelling stories.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Growth and Change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529" y="147877"/>
                </a:moveTo>
                <a:cubicBezTo>
                  <a:pt x="278749" y="141377"/>
                  <a:pt x="325541" y="93869"/>
                  <a:pt x="330973" y="34290"/>
                </a:cubicBezTo>
                <a:lnTo>
                  <a:pt x="325757" y="34290"/>
                </a:lnTo>
                <a:cubicBezTo>
                  <a:pt x="270966" y="34290"/>
                  <a:pt x="224317" y="69366"/>
                  <a:pt x="207101" y="118228"/>
                </a:cubicBezTo>
                <a:cubicBezTo>
                  <a:pt x="200813" y="106228"/>
                  <a:pt x="193242" y="94940"/>
                  <a:pt x="184526" y="84582"/>
                </a:cubicBezTo>
                <a:cubicBezTo>
                  <a:pt x="211530" y="34290"/>
                  <a:pt x="264679" y="0"/>
                  <a:pt x="325757" y="0"/>
                </a:cubicBezTo>
                <a:lnTo>
                  <a:pt x="342904" y="0"/>
                </a:lnTo>
                <a:cubicBezTo>
                  <a:pt x="355548" y="0"/>
                  <a:pt x="365764" y="10216"/>
                  <a:pt x="365764" y="22860"/>
                </a:cubicBezTo>
                <a:cubicBezTo>
                  <a:pt x="365764" y="104015"/>
                  <a:pt x="305329" y="171022"/>
                  <a:pt x="227031" y="181450"/>
                </a:cubicBezTo>
                <a:cubicBezTo>
                  <a:pt x="225531" y="169877"/>
                  <a:pt x="223029" y="158663"/>
                  <a:pt x="219529" y="147804"/>
                </a:cubicBezTo>
                <a:lnTo>
                  <a:pt x="219529" y="147877"/>
                </a:lnTo>
                <a:moveTo>
                  <a:pt x="34290" y="80010"/>
                </a:moveTo>
                <a:lnTo>
                  <a:pt x="34290" y="91440"/>
                </a:lnTo>
                <a:cubicBezTo>
                  <a:pt x="34290" y="160876"/>
                  <a:pt x="90584" y="217170"/>
                  <a:pt x="160020" y="217170"/>
                </a:cubicBezTo>
                <a:lnTo>
                  <a:pt x="165737" y="217170"/>
                </a:lnTo>
                <a:lnTo>
                  <a:pt x="165737" y="205740"/>
                </a:lnTo>
                <a:lnTo>
                  <a:pt x="165737" y="205740"/>
                </a:lnTo>
                <a:cubicBezTo>
                  <a:pt x="165737" y="136304"/>
                  <a:pt x="109443" y="80010"/>
                  <a:pt x="40007" y="80010"/>
                </a:cubicBezTo>
                <a:lnTo>
                  <a:pt x="34290" y="80010"/>
                </a:lnTo>
                <a:moveTo>
                  <a:pt x="200027" y="205740"/>
                </a:moveTo>
                <a:lnTo>
                  <a:pt x="200027" y="217170"/>
                </a:lnTo>
                <a:lnTo>
                  <a:pt x="200027" y="251460"/>
                </a:lnTo>
                <a:lnTo>
                  <a:pt x="200027" y="348617"/>
                </a:lnTo>
                <a:cubicBezTo>
                  <a:pt x="200027" y="358119"/>
                  <a:pt x="192382" y="365764"/>
                  <a:pt x="182884" y="365764"/>
                </a:cubicBezTo>
                <a:cubicBezTo>
                  <a:pt x="173381" y="365764"/>
                  <a:pt x="165740" y="358119"/>
                  <a:pt x="165740" y="348620"/>
                </a:cubicBezTo>
                <a:lnTo>
                  <a:pt x="165740" y="251467"/>
                </a:lnTo>
                <a:lnTo>
                  <a:pt x="160027" y="251467"/>
                </a:lnTo>
                <a:cubicBezTo>
                  <a:pt x="71660" y="251467"/>
                  <a:pt x="7" y="179815"/>
                  <a:pt x="7" y="91447"/>
                </a:cubicBezTo>
                <a:lnTo>
                  <a:pt x="7" y="68587"/>
                </a:lnTo>
                <a:cubicBezTo>
                  <a:pt x="7" y="55943"/>
                  <a:pt x="10223" y="45727"/>
                  <a:pt x="22867" y="45727"/>
                </a:cubicBezTo>
                <a:lnTo>
                  <a:pt x="40014" y="45727"/>
                </a:lnTo>
                <a:cubicBezTo>
                  <a:pt x="128382" y="45727"/>
                  <a:pt x="200034" y="117380"/>
                  <a:pt x="200034" y="205747"/>
                </a:cubicBezTo>
                <a:lnTo>
                  <a:pt x="200027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be able to identify and analyze character traits.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also recognize plot patterns and apply your knowledge to create your own short stories.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517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our exciting journey into the world of character development and plot structure!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explore how characters grow and change throughout a story, and how the plot structure contributes to the overall narrative.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the Journey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027" r="-1100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Character Development?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Character development refers to the process of creating and revealing a character's personality, traits, and motivations throughout a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fundamental aspect of storytelling that shapes how characters evolve and interact with the plot.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Character Development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character development is essential to creating believable and relatable characters that engage readers.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contributes significantly to the plot and helps in building a connection with the audience.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Character Development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Authors use character development to explore themes, create tension, and resolve conflicts.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makes it a crucial element of storytelling that enhances the depth and complexity of a narrative.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in Storytelling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Character development can be achieved through a variety of techniques, including dialogue, description, and action.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allow authors to vividly portray characters and their journeys.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Techniques for Character Development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 Structure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 Structure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2"/>
            <a:srcRect/>
            <a:stretch>
              <a:fillRect l="-137354" r="-13735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Plot Structure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plot structure is essential to creating a compelling narrative that engages readers and explores themes.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be used to create suspense, surprise, and emotional resonance in a story.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Plot Structure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falling action and resolution follow the climax, resolving the conflict and tying up loose ends.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stages provide closure and ensure the story feels complete.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Falling Action and Resolution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climax is the most intense and critical moment in the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represents the turning point where the main conflict reaches its peak.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Climax: The Turning Point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exposition introduces the setting, characters, and situation, while the rising action builds tension and conflict.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set the stage for the story and engage the audience early on.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Exposition and Rising Action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Plot structure refers to the underlying framework of a story, including the exposition, rising action, climax, falling action, and resolution.</a:t>
            </a:r>
            <a:endParaRPr lang="en-US" sz="1173" dirty="0"/>
          </a:p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the backbone of a narrative, guiding the progression of events.</a:t>
            </a:r>
            <a:endParaRPr lang="en-US" sz="1173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Exposition and Rising Action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78572" r="-17857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Traits and Motivations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Character traits refer to the characteristics that define a character, such as personality, appearance, and background.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traits help shape how a character interacts with the world and other characters.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Defining Character Traits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Motivations are the reasons behind a character's actions and decisions, and can be driven by desires, needs, or goals.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depth to a character and make their actions more relatable.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Motivations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Character traits and motivations are essential to creating believable and relatable characters that drive the plot forward.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that the story remains engaging and emotionally impactful for the audience.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Storytelling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Authors use character traits and motivations to create tension, conflict, and emotional resonance in a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dynamic keeps readers invested in the narrative and its outcomes.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Tension and Conflict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 Structure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2238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8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4904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7570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14904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9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Patterns and Structure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3192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plot patterns and structure is essential to creating a well-crafted story that engages readers.</a:t>
            </a:r>
            <a:endParaRPr lang="en-US" sz="1173" dirty="0"/>
          </a:p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serves as the foundation for effective storytelling and thematic development.</a:t>
            </a:r>
            <a:endParaRPr lang="en-US" sz="1173" dirty="0"/>
          </a:p>
        </p:txBody>
      </p:sp>
      <p:sp>
        <p:nvSpPr>
          <p:cNvPr id="12" name="Text 10"/>
          <p:cNvSpPr/>
          <p:nvPr/>
        </p:nvSpPr>
        <p:spPr>
          <a:xfrm>
            <a:off x="633192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Understanding Plot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0526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Plot patterns and structure can be used to create a sense of tension, conflict, and resolution in a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are crucial for maintaining reader interest and providing a satisfying conclusion.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0526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Tension and Resolution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5858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Authors use plot patterns and structure to create a compelling narrative that engages readers and explores themes.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deliberate use of structure allows for deeper exploration of ideas and emotions.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25858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Authors in Narrative Creation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3192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Plot structure can be used to create a variety of effects, such as suspense, surprise, and emotional resonance.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effects help to captivate readers and keep them invested in the story.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3192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Effects of Plot Structure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0526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Plot patterns refer to the sequence of events that make up a story, including the exposition, rising action, climax, falling action, and resolution.</a:t>
            </a:r>
            <a:endParaRPr lang="en-US" sz="1173" dirty="0"/>
          </a:p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elements is essential to crafting a coherent and engaging narrative.</a:t>
            </a:r>
            <a:endParaRPr lang="en-US" sz="1173" dirty="0"/>
          </a:p>
        </p:txBody>
      </p:sp>
      <p:sp>
        <p:nvSpPr>
          <p:cNvPr id="20" name="Text 18"/>
          <p:cNvSpPr/>
          <p:nvPr/>
        </p:nvSpPr>
        <p:spPr>
          <a:xfrm>
            <a:off x="340526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Sequence of Events in a Story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0594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 Structure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22238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90335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 Structure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Character Profile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Authors can use character profiles to keep track of their characters' development throughout a 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consistency and depth in character portrayal.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Utility in Story Development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character profile should include information about the character's physical appearance, personality, background, and motivations.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provide a comprehensive view of the character.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a Character Profile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character profile can help authors develop a deeper understanding of their characters.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leads to the creation of more believable and relatable characters.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Character Profiles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character profile is a detailed description of a character's traits, motivations, and background.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serves as a tool for authors to understand their characters better.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Character Profiles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 Structure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Structure Diagrams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Plot structure diagrams serve as a guide for organizing and refining story elements.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instrumental in crafting a cohesive and engaging narrative.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Plot Structure Diagrams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84970" y="1631405"/>
            <a:ext cx="205740" cy="365760"/>
          </a:xfrm>
          <a:custGeom>
            <a:avLst/>
            <a:gdLst/>
            <a:ahLst/>
            <a:cxnLst/>
            <a:rect l="l" t="t" r="r" b="b"/>
            <a:pathLst>
              <a:path w="205740" h="365760">
                <a:moveTo>
                  <a:pt x="34291" y="102870"/>
                </a:moveTo>
                <a:cubicBezTo>
                  <a:pt x="34291" y="64996"/>
                  <a:pt x="64995" y="34290"/>
                  <a:pt x="102870" y="34290"/>
                </a:cubicBezTo>
                <a:cubicBezTo>
                  <a:pt x="140745" y="34290"/>
                  <a:pt x="171449" y="64996"/>
                  <a:pt x="171449" y="102870"/>
                </a:cubicBezTo>
                <a:cubicBezTo>
                  <a:pt x="171449" y="140744"/>
                  <a:pt x="140745" y="171450"/>
                  <a:pt x="102870" y="171450"/>
                </a:cubicBezTo>
                <a:cubicBezTo>
                  <a:pt x="64995" y="171450"/>
                  <a:pt x="34291" y="140744"/>
                  <a:pt x="34291" y="102870"/>
                </a:cubicBezTo>
                <a:lnTo>
                  <a:pt x="34291" y="102870"/>
                </a:lnTo>
                <a:moveTo>
                  <a:pt x="120014" y="204310"/>
                </a:moveTo>
                <a:cubicBezTo>
                  <a:pt x="168664" y="196164"/>
                  <a:pt x="205740" y="153802"/>
                  <a:pt x="205740" y="102870"/>
                </a:cubicBezTo>
                <a:cubicBezTo>
                  <a:pt x="205740" y="46078"/>
                  <a:pt x="159662" y="0"/>
                  <a:pt x="102870" y="0"/>
                </a:cubicBezTo>
                <a:cubicBezTo>
                  <a:pt x="46078" y="0"/>
                  <a:pt x="0" y="46078"/>
                  <a:pt x="0" y="102870"/>
                </a:cubicBezTo>
                <a:cubicBezTo>
                  <a:pt x="0" y="153875"/>
                  <a:pt x="37076" y="196168"/>
                  <a:pt x="85726" y="204310"/>
                </a:cubicBezTo>
                <a:lnTo>
                  <a:pt x="85726" y="348613"/>
                </a:lnTo>
                <a:cubicBezTo>
                  <a:pt x="85726" y="358116"/>
                  <a:pt x="93369" y="365760"/>
                  <a:pt x="102870" y="365760"/>
                </a:cubicBezTo>
                <a:cubicBezTo>
                  <a:pt x="112371" y="365760"/>
                  <a:pt x="120014" y="358116"/>
                  <a:pt x="120014" y="348617"/>
                </a:cubicBezTo>
                <a:lnTo>
                  <a:pt x="120014" y="20431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Authors can use plot structure diagrams to identify areas of tension, conflict, and resolution in a story.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tool aids in making revisions to improve the narrative flow.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Narrative Through Visualization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plot structure diagram should include the exposition, rising action, climax, falling action, and resolution.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are essential for outlining the progression of a story.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Plot Structure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648347"/>
            <a:ext cx="365760" cy="325152"/>
          </a:xfrm>
          <a:custGeom>
            <a:avLst/>
            <a:gdLst/>
            <a:ahLst/>
            <a:cxnLst/>
            <a:rect l="l" t="t" r="r" b="b"/>
            <a:pathLst>
              <a:path w="365760" h="325152">
                <a:moveTo>
                  <a:pt x="15241" y="0"/>
                </a:moveTo>
                <a:cubicBezTo>
                  <a:pt x="6796" y="0"/>
                  <a:pt x="0" y="6796"/>
                  <a:pt x="0" y="15240"/>
                </a:cubicBezTo>
                <a:cubicBezTo>
                  <a:pt x="0" y="23684"/>
                  <a:pt x="6796" y="30480"/>
                  <a:pt x="15241" y="30480"/>
                </a:cubicBezTo>
                <a:lnTo>
                  <a:pt x="350522" y="30480"/>
                </a:lnTo>
                <a:cubicBezTo>
                  <a:pt x="358968" y="30480"/>
                  <a:pt x="365764" y="23684"/>
                  <a:pt x="365764" y="15240"/>
                </a:cubicBezTo>
                <a:cubicBezTo>
                  <a:pt x="365764" y="6796"/>
                  <a:pt x="358968" y="0"/>
                  <a:pt x="350522" y="0"/>
                </a:cubicBezTo>
                <a:lnTo>
                  <a:pt x="15241" y="0"/>
                </a:lnTo>
                <a:moveTo>
                  <a:pt x="20322" y="50798"/>
                </a:moveTo>
                <a:lnTo>
                  <a:pt x="20322" y="187957"/>
                </a:lnTo>
                <a:cubicBezTo>
                  <a:pt x="20322" y="207580"/>
                  <a:pt x="36261" y="223516"/>
                  <a:pt x="55881" y="223516"/>
                </a:cubicBezTo>
                <a:lnTo>
                  <a:pt x="167642" y="223516"/>
                </a:lnTo>
                <a:lnTo>
                  <a:pt x="167642" y="252789"/>
                </a:lnTo>
                <a:lnTo>
                  <a:pt x="121286" y="299143"/>
                </a:lnTo>
                <a:cubicBezTo>
                  <a:pt x="115317" y="305113"/>
                  <a:pt x="115317" y="314763"/>
                  <a:pt x="121286" y="320668"/>
                </a:cubicBezTo>
                <a:cubicBezTo>
                  <a:pt x="127255" y="326573"/>
                  <a:pt x="136907" y="326638"/>
                  <a:pt x="142811" y="320668"/>
                </a:cubicBezTo>
                <a:lnTo>
                  <a:pt x="182814" y="280665"/>
                </a:lnTo>
                <a:lnTo>
                  <a:pt x="222821" y="320668"/>
                </a:lnTo>
                <a:cubicBezTo>
                  <a:pt x="228790" y="326638"/>
                  <a:pt x="238442" y="326638"/>
                  <a:pt x="244346" y="320668"/>
                </a:cubicBezTo>
                <a:cubicBezTo>
                  <a:pt x="250253" y="314698"/>
                  <a:pt x="250315" y="305048"/>
                  <a:pt x="244346" y="299143"/>
                </a:cubicBezTo>
                <a:lnTo>
                  <a:pt x="197989" y="252789"/>
                </a:lnTo>
                <a:lnTo>
                  <a:pt x="197989" y="223516"/>
                </a:lnTo>
                <a:lnTo>
                  <a:pt x="309751" y="223516"/>
                </a:lnTo>
                <a:cubicBezTo>
                  <a:pt x="329374" y="223516"/>
                  <a:pt x="345310" y="207577"/>
                  <a:pt x="345310" y="187957"/>
                </a:cubicBezTo>
                <a:lnTo>
                  <a:pt x="345310" y="50798"/>
                </a:lnTo>
                <a:lnTo>
                  <a:pt x="314831" y="50798"/>
                </a:lnTo>
                <a:lnTo>
                  <a:pt x="314831" y="187957"/>
                </a:lnTo>
                <a:cubicBezTo>
                  <a:pt x="314831" y="190750"/>
                  <a:pt x="312545" y="193036"/>
                  <a:pt x="309751" y="193036"/>
                </a:cubicBezTo>
                <a:lnTo>
                  <a:pt x="182752" y="193036"/>
                </a:lnTo>
                <a:lnTo>
                  <a:pt x="55881" y="193036"/>
                </a:lnTo>
                <a:cubicBezTo>
                  <a:pt x="53086" y="193036"/>
                  <a:pt x="50800" y="190750"/>
                  <a:pt x="50800" y="187957"/>
                </a:cubicBezTo>
                <a:lnTo>
                  <a:pt x="50800" y="50798"/>
                </a:lnTo>
                <a:lnTo>
                  <a:pt x="20322" y="507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plot structure diagram is a visual representation of the plot patterns and structure of a story.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authors visualize the sequence of events in a story and create a more compelling narrative.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Plot Structure Diagrams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70614"/>
            <a:ext cx="365760" cy="274320"/>
          </a:xfrm>
          <a:custGeom>
            <a:avLst/>
            <a:gdLst/>
            <a:ahLst/>
            <a:cxnLst/>
            <a:rect l="l" t="t" r="r" b="b"/>
            <a:pathLst>
              <a:path w="365760" h="274320">
                <a:moveTo>
                  <a:pt x="73152" y="27432"/>
                </a:moveTo>
                <a:cubicBezTo>
                  <a:pt x="83251" y="27432"/>
                  <a:pt x="91440" y="35620"/>
                  <a:pt x="91440" y="45721"/>
                </a:cubicBezTo>
                <a:cubicBezTo>
                  <a:pt x="91440" y="55821"/>
                  <a:pt x="83251" y="64010"/>
                  <a:pt x="73152" y="64010"/>
                </a:cubicBezTo>
                <a:cubicBezTo>
                  <a:pt x="63053" y="64010"/>
                  <a:pt x="54864" y="55821"/>
                  <a:pt x="54864" y="45721"/>
                </a:cubicBezTo>
                <a:cubicBezTo>
                  <a:pt x="54864" y="35620"/>
                  <a:pt x="63053" y="27432"/>
                  <a:pt x="73152" y="27432"/>
                </a:cubicBezTo>
                <a:moveTo>
                  <a:pt x="86868" y="89327"/>
                </a:moveTo>
                <a:cubicBezTo>
                  <a:pt x="105441" y="83497"/>
                  <a:pt x="118872" y="66182"/>
                  <a:pt x="118872" y="45721"/>
                </a:cubicBezTo>
                <a:cubicBezTo>
                  <a:pt x="118872" y="20462"/>
                  <a:pt x="98411" y="0"/>
                  <a:pt x="73152" y="0"/>
                </a:cubicBezTo>
                <a:cubicBezTo>
                  <a:pt x="47893" y="0"/>
                  <a:pt x="27432" y="20459"/>
                  <a:pt x="27432" y="45721"/>
                </a:cubicBezTo>
                <a:cubicBezTo>
                  <a:pt x="27432" y="66180"/>
                  <a:pt x="40863" y="83497"/>
                  <a:pt x="59436" y="89327"/>
                </a:cubicBezTo>
                <a:lnTo>
                  <a:pt x="59436" y="123447"/>
                </a:lnTo>
                <a:lnTo>
                  <a:pt x="13716" y="123447"/>
                </a:lnTo>
                <a:cubicBezTo>
                  <a:pt x="6116" y="123447"/>
                  <a:pt x="0" y="129561"/>
                  <a:pt x="0" y="137163"/>
                </a:cubicBezTo>
                <a:cubicBezTo>
                  <a:pt x="0" y="144764"/>
                  <a:pt x="6116" y="150879"/>
                  <a:pt x="13716" y="150879"/>
                </a:cubicBezTo>
                <a:lnTo>
                  <a:pt x="169164" y="150879"/>
                </a:lnTo>
                <a:lnTo>
                  <a:pt x="169164" y="184996"/>
                </a:lnTo>
                <a:cubicBezTo>
                  <a:pt x="150591" y="190825"/>
                  <a:pt x="137160" y="208140"/>
                  <a:pt x="137160" y="228602"/>
                </a:cubicBezTo>
                <a:cubicBezTo>
                  <a:pt x="137160" y="253861"/>
                  <a:pt x="157621" y="274323"/>
                  <a:pt x="182880" y="274323"/>
                </a:cubicBezTo>
                <a:cubicBezTo>
                  <a:pt x="208139" y="274323"/>
                  <a:pt x="228600" y="253864"/>
                  <a:pt x="228600" y="228602"/>
                </a:cubicBezTo>
                <a:cubicBezTo>
                  <a:pt x="228600" y="208143"/>
                  <a:pt x="215169" y="190825"/>
                  <a:pt x="196596" y="184996"/>
                </a:cubicBezTo>
                <a:lnTo>
                  <a:pt x="196596" y="150879"/>
                </a:lnTo>
                <a:lnTo>
                  <a:pt x="352044" y="150879"/>
                </a:lnTo>
                <a:cubicBezTo>
                  <a:pt x="359644" y="150879"/>
                  <a:pt x="365760" y="144764"/>
                  <a:pt x="365760" y="137163"/>
                </a:cubicBezTo>
                <a:cubicBezTo>
                  <a:pt x="365760" y="129561"/>
                  <a:pt x="359644" y="123447"/>
                  <a:pt x="352044" y="123447"/>
                </a:cubicBezTo>
                <a:lnTo>
                  <a:pt x="306324" y="123447"/>
                </a:lnTo>
                <a:lnTo>
                  <a:pt x="306324" y="89327"/>
                </a:lnTo>
                <a:cubicBezTo>
                  <a:pt x="324897" y="83497"/>
                  <a:pt x="338328" y="66182"/>
                  <a:pt x="338328" y="45721"/>
                </a:cubicBezTo>
                <a:cubicBezTo>
                  <a:pt x="338328" y="20462"/>
                  <a:pt x="317867" y="0"/>
                  <a:pt x="292608" y="0"/>
                </a:cubicBezTo>
                <a:cubicBezTo>
                  <a:pt x="267349" y="0"/>
                  <a:pt x="246888" y="20459"/>
                  <a:pt x="246888" y="45721"/>
                </a:cubicBezTo>
                <a:cubicBezTo>
                  <a:pt x="246888" y="66180"/>
                  <a:pt x="260319" y="83497"/>
                  <a:pt x="278892" y="89327"/>
                </a:cubicBezTo>
                <a:lnTo>
                  <a:pt x="278892" y="123447"/>
                </a:lnTo>
                <a:lnTo>
                  <a:pt x="86868" y="123447"/>
                </a:lnTo>
                <a:lnTo>
                  <a:pt x="86868" y="89327"/>
                </a:lnTo>
                <a:moveTo>
                  <a:pt x="182880" y="246888"/>
                </a:moveTo>
                <a:cubicBezTo>
                  <a:pt x="172781" y="246888"/>
                  <a:pt x="164592" y="238700"/>
                  <a:pt x="164592" y="228599"/>
                </a:cubicBezTo>
                <a:cubicBezTo>
                  <a:pt x="164592" y="218499"/>
                  <a:pt x="172781" y="210310"/>
                  <a:pt x="182880" y="210310"/>
                </a:cubicBezTo>
                <a:cubicBezTo>
                  <a:pt x="192979" y="210310"/>
                  <a:pt x="201168" y="218499"/>
                  <a:pt x="201168" y="228599"/>
                </a:cubicBezTo>
                <a:cubicBezTo>
                  <a:pt x="201168" y="238700"/>
                  <a:pt x="192979" y="246888"/>
                  <a:pt x="182880" y="246888"/>
                </a:cubicBezTo>
                <a:lnTo>
                  <a:pt x="182880" y="246888"/>
                </a:lnTo>
                <a:moveTo>
                  <a:pt x="274320" y="45721"/>
                </a:moveTo>
                <a:cubicBezTo>
                  <a:pt x="274320" y="35620"/>
                  <a:pt x="282509" y="27432"/>
                  <a:pt x="292608" y="27432"/>
                </a:cubicBezTo>
                <a:cubicBezTo>
                  <a:pt x="302707" y="27432"/>
                  <a:pt x="310896" y="35620"/>
                  <a:pt x="310896" y="45721"/>
                </a:cubicBezTo>
                <a:cubicBezTo>
                  <a:pt x="310896" y="55821"/>
                  <a:pt x="302707" y="64010"/>
                  <a:pt x="292608" y="64010"/>
                </a:cubicBezTo>
                <a:cubicBezTo>
                  <a:pt x="282509" y="64010"/>
                  <a:pt x="274320" y="55821"/>
                  <a:pt x="274320" y="45721"/>
                </a:cubicBezTo>
                <a:lnTo>
                  <a:pt x="274320" y="4572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 Structure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2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a Short Story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48639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39" y="31351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13519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56899" y="468108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56899" y="4681085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910288" y="313096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910288" y="313096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10288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10288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88862" y="5122261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21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character profile and plot structure diagram serves as a roadmap for the story.</a:t>
            </a:r>
            <a:endParaRPr lang="en-US" sz="1213" dirty="0"/>
          </a:p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21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preparation helps authors stay focused and organized throughout the writing process.</a:t>
            </a:r>
            <a:endParaRPr lang="en-US" sz="1213" dirty="0"/>
          </a:p>
        </p:txBody>
      </p:sp>
      <p:sp>
        <p:nvSpPr>
          <p:cNvPr id="20" name="Text 18"/>
          <p:cNvSpPr/>
          <p:nvPr/>
        </p:nvSpPr>
        <p:spPr>
          <a:xfrm>
            <a:off x="1188863" y="468365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Guiding the Writing Process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577838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story should have a clear theme and message that resonates with readers.</a:t>
            </a:r>
            <a:endParaRPr lang="en-US" sz="1287" dirty="0"/>
          </a:p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strong theme adds depth and meaning to the story.</a:t>
            </a:r>
            <a:endParaRPr lang="en-US" sz="1287" dirty="0"/>
          </a:p>
        </p:txBody>
      </p:sp>
      <p:sp>
        <p:nvSpPr>
          <p:cNvPr id="22" name="Text 20"/>
          <p:cNvSpPr/>
          <p:nvPr/>
        </p:nvSpPr>
        <p:spPr>
          <a:xfrm>
            <a:off x="5577838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Conveying a Theme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98117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6"/>
              </a:spcBef>
              <a:buNone/>
            </a:pPr>
            <a:r>
              <a:rPr lang="en-US" sz="128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Authors should use descriptive language and sensory details to bring the story to life.</a:t>
            </a:r>
            <a:endParaRPr lang="en-US" sz="1283" dirty="0"/>
          </a:p>
          <a:p>
            <a:pPr algn="l" marL="0" indent="0">
              <a:lnSpc>
                <a:spcPct val="90000"/>
              </a:lnSpc>
              <a:spcBef>
                <a:spcPts val="916"/>
              </a:spcBef>
              <a:buNone/>
            </a:pPr>
            <a:r>
              <a:rPr lang="en-US" sz="128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create vivid imagery and immerses readers in the narrative.</a:t>
            </a:r>
            <a:endParaRPr lang="en-US" sz="1283" dirty="0"/>
          </a:p>
        </p:txBody>
      </p:sp>
      <p:sp>
        <p:nvSpPr>
          <p:cNvPr id="24" name="Text 22"/>
          <p:cNvSpPr/>
          <p:nvPr/>
        </p:nvSpPr>
        <p:spPr>
          <a:xfrm>
            <a:off x="1198117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Descriptive Language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577839" y="2049575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story should include a clear exposition, rising action, climax, falling action, and resolution.</a:t>
            </a:r>
            <a:endParaRPr lang="en-US" sz="1155" dirty="0"/>
          </a:p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ensure the story flows logically and keeps readers engaged.</a:t>
            </a:r>
            <a:endParaRPr lang="en-US" sz="1155" dirty="0"/>
          </a:p>
        </p:txBody>
      </p:sp>
      <p:sp>
        <p:nvSpPr>
          <p:cNvPr id="26" name="Text 24"/>
          <p:cNvSpPr/>
          <p:nvPr/>
        </p:nvSpPr>
        <p:spPr>
          <a:xfrm>
            <a:off x="5577839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Crafting the Plot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188863" y="2043843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8"/>
              </a:spcBef>
              <a:buNone/>
            </a:pPr>
            <a:r>
              <a:rPr lang="en-US" sz="110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a short story requires a clear understanding of character development and plot structure.</a:t>
            </a:r>
            <a:endParaRPr lang="en-US" sz="1104" dirty="0"/>
          </a:p>
          <a:p>
            <a:pPr algn="l" marL="0" indent="0">
              <a:lnSpc>
                <a:spcPct val="90000"/>
              </a:lnSpc>
              <a:spcBef>
                <a:spcPts val="788"/>
              </a:spcBef>
              <a:buNone/>
            </a:pPr>
            <a:r>
              <a:rPr lang="en-US" sz="110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Authors should start by creating a character profile and plot structure diagram to guide their writing.</a:t>
            </a:r>
            <a:endParaRPr lang="en-US" sz="1104" dirty="0"/>
          </a:p>
        </p:txBody>
      </p:sp>
      <p:sp>
        <p:nvSpPr>
          <p:cNvPr id="28" name="Text 26"/>
          <p:cNvSpPr/>
          <p:nvPr/>
        </p:nvSpPr>
        <p:spPr>
          <a:xfrm>
            <a:off x="1188863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Character Development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to Avoid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 Structure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Additionally, authors should avoid assuming that character development and plot structure are separate entities.</a:t>
            </a:r>
            <a:endParaRPr lang="en-US" sz="1118" dirty="0"/>
          </a:p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their interconnectedness is crucial for a compelling story.</a:t>
            </a:r>
            <a:endParaRPr lang="en-US" sz="1118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Interconnection of Character Development and Plot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Considering the Role of Setting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Authors should also avoid neglecting to consider the role of setting in character development and plot structure.</a:t>
            </a:r>
            <a:endParaRPr lang="en-US" sz="1118" dirty="0"/>
          </a:p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setting can significantly influence the dynamics of the story.</a:t>
            </a:r>
            <a:endParaRPr lang="en-US" sz="1118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Distinguishing Plot Structure from Sequence of Events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8"/>
              </a:spcBef>
              <a:buNone/>
            </a:pPr>
            <a:r>
              <a:rPr lang="en-US" sz="151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Another error is confusing plot structure with the sequence of events in a story.</a:t>
            </a:r>
            <a:endParaRPr lang="en-US" sz="1517" dirty="0"/>
          </a:p>
          <a:p>
            <a:pPr algn="l" marL="0" indent="0">
              <a:lnSpc>
                <a:spcPct val="90000"/>
              </a:lnSpc>
              <a:spcBef>
                <a:spcPts val="948"/>
              </a:spcBef>
              <a:buNone/>
            </a:pPr>
            <a:r>
              <a:rPr lang="en-US" sz="151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misunderstanding can disrupt the coherence of the narrative.</a:t>
            </a:r>
            <a:endParaRPr lang="en-US" sz="1517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Avoiding One-Dimensional Characters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08"/>
              </a:spcBef>
              <a:buNone/>
            </a:pPr>
            <a:r>
              <a:rPr lang="en-US" sz="113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One common error is assuming that characters are one-dimensional and do not change throughout a story.</a:t>
            </a:r>
            <a:endParaRPr lang="en-US" sz="1133" dirty="0"/>
          </a:p>
          <a:p>
            <a:pPr algn="l" marL="0" indent="0">
              <a:lnSpc>
                <a:spcPct val="90000"/>
              </a:lnSpc>
              <a:spcBef>
                <a:spcPts val="708"/>
              </a:spcBef>
              <a:buNone/>
            </a:pPr>
            <a:r>
              <a:rPr lang="en-US" sz="113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lead to flat and unengaging narratives.</a:t>
            </a:r>
            <a:endParaRPr lang="en-US" sz="113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 Structure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the concepts learned in this lesson, authors can create believable and relatable characters.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Crafting a story that resonates with readers is a key outcome of understanding these storytelling principles.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Relatable Characters and Resonating Stories</a:t>
            </a:r>
            <a:endParaRPr lang="en-US" sz="1667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Remember, character development and plot structure are essential elements of storytelling.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these concepts can help authors create stories that captivate and inspire readers.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Elements of Storytelling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understanding character development and plot structure is crucial for creating a compelling narrative that engages readers and explores themes.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the concepts learned in this lesson, authors can create believable and relatable characters, and craft a story that resonates with readers.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Character Development and Plot Structure</a:t>
            </a:r>
            <a:endParaRPr lang="en-US" sz="16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78181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8015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74673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56429" y="2011680"/>
                </a:moveTo>
                <a:cubicBezTo>
                  <a:pt x="25245" y="2011680"/>
                  <a:pt x="0" y="1986413"/>
                  <a:pt x="0" y="1955252"/>
                </a:cubicBezTo>
                <a:lnTo>
                  <a:pt x="0" y="56428"/>
                </a:lnTo>
                <a:cubicBezTo>
                  <a:pt x="0" y="25267"/>
                  <a:pt x="25245" y="0"/>
                  <a:pt x="56429" y="0"/>
                </a:cubicBezTo>
                <a:lnTo>
                  <a:pt x="5247091" y="0"/>
                </a:lnTo>
                <a:cubicBezTo>
                  <a:pt x="5278275" y="0"/>
                  <a:pt x="5303520" y="25267"/>
                  <a:pt x="5303520" y="56428"/>
                </a:cubicBezTo>
                <a:lnTo>
                  <a:pt x="5303520" y="1955252"/>
                </a:lnTo>
                <a:cubicBezTo>
                  <a:pt x="5303520" y="1986413"/>
                  <a:pt x="5278275" y="2011680"/>
                  <a:pt x="5247091" y="2011680"/>
                </a:cubicBezTo>
                <a:lnTo>
                  <a:pt x="564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8015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 Structure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0959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0959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0959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0959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14992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514992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14992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514992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477557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7"/>
              </a:spcBef>
              <a:buNone/>
            </a:pPr>
            <a:r>
              <a:rPr lang="en-US" sz="111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mastering these concepts, authors can improve their writing skills, create more compelling stories, and engage readers.</a:t>
            </a:r>
            <a:endParaRPr lang="en-US" sz="1116" dirty="0"/>
          </a:p>
          <a:p>
            <a:pPr algn="l" marL="0" indent="0">
              <a:lnSpc>
                <a:spcPct val="90000"/>
              </a:lnSpc>
              <a:spcBef>
                <a:spcPts val="797"/>
              </a:spcBef>
              <a:buNone/>
            </a:pPr>
            <a:r>
              <a:rPr lang="en-US" sz="111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Plot structure is the framework that holds the story together, and it typically includes elements such as exposition, rising action, climax, falling action, and resolution.</a:t>
            </a:r>
            <a:endParaRPr lang="en-US" sz="1116" dirty="0"/>
          </a:p>
        </p:txBody>
      </p:sp>
      <p:sp>
        <p:nvSpPr>
          <p:cNvPr id="22" name="Text 20"/>
          <p:cNvSpPr/>
          <p:nvPr/>
        </p:nvSpPr>
        <p:spPr>
          <a:xfrm>
            <a:off x="7477557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Storytelling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776228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and engaging exercises, such as character profiling and plot mapping, can help authors develop a deeper understanding of character development and plot structure.</a:t>
            </a:r>
            <a:endParaRPr lang="en-US" sz="1201" dirty="0"/>
          </a:p>
          <a:p>
            <a:pPr algn="l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Characters are the heart of any story, and their development is critical to the plot.</a:t>
            </a:r>
            <a:endParaRPr lang="en-US" sz="1201" dirty="0"/>
          </a:p>
        </p:txBody>
      </p:sp>
      <p:sp>
        <p:nvSpPr>
          <p:cNvPr id="24" name="Text 22"/>
          <p:cNvSpPr/>
          <p:nvPr/>
        </p:nvSpPr>
        <p:spPr>
          <a:xfrm>
            <a:off x="1776228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Profiling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477557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2"/>
              </a:spcBef>
              <a:buNone/>
            </a:pPr>
            <a:r>
              <a:rPr lang="en-US" sz="109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Plot structure is the framework that holds the story together, and it typically includes elements such as exposition, rising action, climax, falling action, and resolution.</a:t>
            </a:r>
            <a:endParaRPr lang="en-US" sz="1095" dirty="0"/>
          </a:p>
          <a:p>
            <a:pPr algn="l" marL="0" indent="0">
              <a:lnSpc>
                <a:spcPct val="90000"/>
              </a:lnSpc>
              <a:spcBef>
                <a:spcPts val="782"/>
              </a:spcBef>
              <a:buNone/>
            </a:pPr>
            <a:r>
              <a:rPr lang="en-US" sz="109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and engaging exercises, such as character profiling and plot mapping, can help authors develop a deeper understanding of character development and plot structure.</a:t>
            </a:r>
            <a:endParaRPr lang="en-US" sz="1095" dirty="0"/>
          </a:p>
        </p:txBody>
      </p:sp>
      <p:sp>
        <p:nvSpPr>
          <p:cNvPr id="26" name="Text 24"/>
          <p:cNvSpPr/>
          <p:nvPr/>
        </p:nvSpPr>
        <p:spPr>
          <a:xfrm>
            <a:off x="7477557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Structure Framework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776228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Characters are the heart of any story, and their development is critical to the plot.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mastering these concepts, authors can improve their writing skills, create more compelling stories, and engage readers.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776228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Characters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opportunities were provided for you to apply your knowledge and skills in a creative and meaningful way, and how can future lessons build on this foundation?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practical applications of the lesson and suggest ways to expand on these experiences in upcoming sessions.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and Future Growth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worked well, and what areas need improvement?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teaching methods that were successful and identify aspects that could be enhanced.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and Improvements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effectively did the lesson engage you and promote your understanding of character development and plot structure?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ways the lesson captured your interest and deepened your comprehension of these literary elements.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and Understanding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 Structure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84322" r="-8432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keep practicing and refining your writing skills, and don't be afraid to experiment and try new things.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Continuous practice and experimentation are key to becoming a versatile and confident writer.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Practicing and Experimenting</a:t>
            </a:r>
            <a:endParaRPr lang="en-US" sz="1406" dirty="0"/>
          </a:p>
        </p:txBody>
      </p:sp>
      <p:sp>
        <p:nvSpPr>
          <p:cNvPr id="11" name="Text 9"/>
          <p:cNvSpPr/>
          <p:nvPr/>
        </p:nvSpPr>
        <p:spPr>
          <a:xfrm>
            <a:off x="9287752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also apply your knowledge of character development and plot structure to write your own short story.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exercise will help you put theory into practice and develop your creative writing abilities.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Your Own Short Story</a:t>
            </a:r>
            <a:endParaRPr lang="en-US" sz="1381" dirty="0"/>
          </a:p>
        </p:txBody>
      </p:sp>
      <p:sp>
        <p:nvSpPr>
          <p:cNvPr id="14" name="Text 12"/>
          <p:cNvSpPr/>
          <p:nvPr/>
        </p:nvSpPr>
        <p:spPr>
          <a:xfrm>
            <a:off x="6493781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build on the foundation established in this lesson, consider exploring theme and symbolism in your next lesson.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deepen your understanding of literary elements and enhance your analytical skills.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Themes and Symbolism</a:t>
            </a:r>
            <a:endParaRPr lang="en-US" sz="1231" dirty="0"/>
          </a:p>
        </p:txBody>
      </p:sp>
      <p:sp>
        <p:nvSpPr>
          <p:cNvPr id="17" name="Text 15"/>
          <p:cNvSpPr/>
          <p:nvPr/>
        </p:nvSpPr>
        <p:spPr>
          <a:xfrm>
            <a:off x="3676963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 Structure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709" r="-927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 Structure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forget to keep writing and practicing, and remember that writing is a skill that takes time and effort to develop.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 practice is key to improving and mastering the art of writing.</a:t>
            </a:r>
            <a:endParaRPr lang="en-US" sz="1092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Consistently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 Books on Writing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Additionally, consider reading books on writing and storytelling to deepen your understanding of character development and plot structure.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Books can provide in-depth knowledge and techniques to refine your craft.</a:t>
            </a:r>
            <a:endParaRPr lang="en-US" sz="1092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Join Writing Communities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06"/>
              </a:spcBef>
              <a:buNone/>
            </a:pPr>
            <a:r>
              <a:rPr lang="en-US" sz="126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also join a writing community or find a writing buddy to provide support and feedback.</a:t>
            </a:r>
            <a:endParaRPr lang="en-US" sz="1269" dirty="0"/>
          </a:p>
          <a:p>
            <a:pPr algn="l" marL="0" indent="0">
              <a:lnSpc>
                <a:spcPct val="90000"/>
              </a:lnSpc>
              <a:spcBef>
                <a:spcPts val="906"/>
              </a:spcBef>
              <a:buNone/>
            </a:pPr>
            <a:r>
              <a:rPr lang="en-US" sz="126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Collaborating with others can help you grow and stay motivated in your writing journey.</a:t>
            </a:r>
            <a:endParaRPr lang="en-US" sz="1269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Explore Online Resources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8"/>
              </a:spcBef>
              <a:buNone/>
            </a:pPr>
            <a:r>
              <a:rPr lang="en-US" sz="11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further learning, consider checking out online resources such as writing websites, blogs, and podcasts.</a:t>
            </a:r>
            <a:endParaRPr lang="en-US" sz="1145" dirty="0"/>
          </a:p>
          <a:p>
            <a:pPr algn="l" marL="0" indent="0">
              <a:lnSpc>
                <a:spcPct val="90000"/>
              </a:lnSpc>
              <a:spcBef>
                <a:spcPts val="818"/>
              </a:spcBef>
              <a:buNone/>
            </a:pPr>
            <a:r>
              <a:rPr lang="en-US" sz="11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offer valuable insights and tips to enhance your writing skills.</a:t>
            </a:r>
            <a:endParaRPr lang="en-US" sz="11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 Structure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Storytelling is a journey that requires dedication and imagination.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Embrace the process and let your passion for writing guide you.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Encouragement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keep practicing, stay creative, and always keep your readers in mind.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habits will help you refine your storytelling abilities and maintain a strong connection with your audience.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Keys to Writing Success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character development and plot structure are essential elements of storytelling that can help authors create compelling narratives that engage readers.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mastering these concepts, authors can improve their writing skills, create more believable and relatable characters, and craft stories that resonate with readers.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Storytelling Elements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 Structure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3"/>
              </a:spcBef>
              <a:buNone/>
            </a:pPr>
            <a:r>
              <a:rPr lang="en-US" sz="136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forget to seek feedback from others, whether it's a teacher, peer, or writing buddy.</a:t>
            </a:r>
            <a:endParaRPr lang="en-US" sz="1362" dirty="0"/>
          </a:p>
          <a:p>
            <a:pPr algn="l" marL="0" indent="0">
              <a:lnSpc>
                <a:spcPct val="90000"/>
              </a:lnSpc>
              <a:spcBef>
                <a:spcPts val="973"/>
              </a:spcBef>
              <a:buNone/>
            </a:pPr>
            <a:r>
              <a:rPr lang="en-US" sz="136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External perspectives can provide insights and suggestions to refine your work.</a:t>
            </a:r>
            <a:endParaRPr lang="en-US" sz="1362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 Constructive Feedback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 and Improve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83"/>
              </a:spcBef>
              <a:buNone/>
            </a:pPr>
            <a:r>
              <a:rPr lang="en-US" sz="137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Additionally, consider reflecting on your learning and identifying areas for improvement.</a:t>
            </a:r>
            <a:endParaRPr lang="en-US" sz="1376" dirty="0"/>
          </a:p>
          <a:p>
            <a:pPr algn="l" marL="0" indent="0">
              <a:lnSpc>
                <a:spcPct val="90000"/>
              </a:lnSpc>
              <a:spcBef>
                <a:spcPts val="983"/>
              </a:spcBef>
              <a:buNone/>
            </a:pPr>
            <a:r>
              <a:rPr lang="en-US" sz="137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Self-assessment is a valuable step in enhancing your skills and understanding.</a:t>
            </a:r>
            <a:endParaRPr lang="en-US" sz="1376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Short Story Practice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also write a short story that demonstrates your understanding of these concepts.</a:t>
            </a:r>
            <a:endParaRPr lang="en-US" sz="1345" dirty="0"/>
          </a:p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exercise allows you to apply theoretical knowledge in a creative and practical way.</a:t>
            </a:r>
            <a:endParaRPr lang="en-US" sz="1345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Profile and Plot Diagram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assess your understanding of character development and plot structure, consider completing a character profile or plot structure diagram.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can help you organize your thoughts and analyze the elements of storytelling effectively.</a:t>
            </a:r>
            <a:endParaRPr lang="en-US" sz="10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Character Development and Plot Structure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Commitment to Writing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is a skill that takes time and effort to develop, so keep practicing and stay creative.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Always keep your readers in mind to ensure your stories connect with them.</a:t>
            </a:r>
            <a:endParaRPr lang="en-US" sz="125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Learned Concepts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42"/>
              </a:spcBef>
              <a:buNone/>
            </a:pPr>
            <a:r>
              <a:rPr lang="en-US" sz="117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applying the concepts learned in this lesson, authors can create believable and relatable characters.</a:t>
            </a:r>
            <a:endParaRPr lang="en-US" sz="1178" dirty="0"/>
          </a:p>
          <a:p>
            <a:pPr algn="l" marL="0" indent="0">
              <a:lnSpc>
                <a:spcPct val="90000"/>
              </a:lnSpc>
              <a:spcBef>
                <a:spcPts val="842"/>
              </a:spcBef>
              <a:buNone/>
            </a:pPr>
            <a:r>
              <a:rPr lang="en-US" sz="117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craft a story that resonates deeply with readers.</a:t>
            </a:r>
            <a:endParaRPr lang="en-US" sz="1178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Narrative Elements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character development and plot structure is crucial for creating a compelling narrative that engages readers and explores themes.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form the backbone of any story, making it memorable and impactful.</a:t>
            </a:r>
            <a:endParaRPr lang="en-US" sz="9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2025-07-29T09:04:31Z</dcterms:created>
  <dcterms:modified xsi:type="dcterms:W3CDTF">2025-07-29T09:04:31Z</dcterms:modified>
</cp:coreProperties>
</file>