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notesMasterIdLst>
    <p:notesMasterId r:id="rId2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5bbbcf05075264e3033652658f528a82aa70cb90.png"/><Relationship Id="rId2" Type="http://schemas.openxmlformats.org/officeDocument/2006/relationships/image" Target="../media/ef738a560ef423c0c9f62c3d39c3f4fed5645908.png"/><Relationship Id="rId3" Type="http://schemas.openxmlformats.org/officeDocument/2006/relationships/image" Target="../media/8634328a3486b157715cae6eda4723c7874e9a62.png"/><Relationship Id="rId4" Type="http://schemas.openxmlformats.org/officeDocument/2006/relationships/image" Target="../media/ef738a560ef423c0c9f62c3d39c3f4fed5645908.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5bbbcf05075264e3033652658f528a82aa70cb90.png"/><Relationship Id="rId2" Type="http://schemas.openxmlformats.org/officeDocument/2006/relationships/image" Target="../media/ef738a560ef423c0c9f62c3d39c3f4fed5645908.png"/><Relationship Id="rId3" Type="http://schemas.openxmlformats.org/officeDocument/2006/relationships/image" Target="../media/8634328a3486b157715cae6eda4723c7874e9a62.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5bbbcf05075264e3033652658f528a82aa70cb90.png"/><Relationship Id="rId2" Type="http://schemas.openxmlformats.org/officeDocument/2006/relationships/image" Target="../media/ef738a560ef423c0c9f62c3d39c3f4fed5645908.png"/><Relationship Id="rId3" Type="http://schemas.openxmlformats.org/officeDocument/2006/relationships/image" Target="../media/8634328a3486b157715cae6eda4723c7874e9a62.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5bbbcf05075264e3033652658f528a82aa70cb90.png"/><Relationship Id="rId2" Type="http://schemas.openxmlformats.org/officeDocument/2006/relationships/image" Target="../media/ef738a560ef423c0c9f62c3d39c3f4fed5645908.png"/><Relationship Id="rId3" Type="http://schemas.openxmlformats.org/officeDocument/2006/relationships/image" Target="../media/8634328a3486b157715cae6eda4723c7874e9a62.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5bbbcf05075264e3033652658f528a82aa70cb90.png"/><Relationship Id="rId2" Type="http://schemas.openxmlformats.org/officeDocument/2006/relationships/image" Target="../media/ef738a560ef423c0c9f62c3d39c3f4fed5645908.png"/><Relationship Id="rId3" Type="http://schemas.openxmlformats.org/officeDocument/2006/relationships/image" Target="../media/8634328a3486b157715cae6eda4723c7874e9a62.png"/><Relationship Id="rId4" Type="http://schemas.openxmlformats.org/officeDocument/2006/relationships/image" Target="../media/01c6fb50ea0767d50fb0e72a7bb736d33970d903.jpg"/><Relationship Id="rId5" Type="http://schemas.openxmlformats.org/officeDocument/2006/relationships/image" Target="../media/01c6fb50ea0767d50fb0e72a7bb736d33970d903.jpg"/><Relationship Id="rId6" Type="http://schemas.openxmlformats.org/officeDocument/2006/relationships/image" Target="../media/01c6fb50ea0767d50fb0e72a7bb736d33970d903.jp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5bbbcf05075264e3033652658f528a82aa70cb90.png"/><Relationship Id="rId2" Type="http://schemas.openxmlformats.org/officeDocument/2006/relationships/image" Target="../media/ef738a560ef423c0c9f62c3d39c3f4fed5645908.png"/><Relationship Id="rId3" Type="http://schemas.openxmlformats.org/officeDocument/2006/relationships/image" Target="../media/8634328a3486b157715cae6eda4723c7874e9a62.png"/><Relationship Id="rId4" Type="http://schemas.openxmlformats.org/officeDocument/2006/relationships/image" Target="../media/8ef3b51f45b10326994eafc006681c0903f50962.jp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5bbbcf05075264e3033652658f528a82aa70cb90.png"/><Relationship Id="rId2" Type="http://schemas.openxmlformats.org/officeDocument/2006/relationships/image" Target="../media/ef738a560ef423c0c9f62c3d39c3f4fed5645908.png"/><Relationship Id="rId3" Type="http://schemas.openxmlformats.org/officeDocument/2006/relationships/image" Target="../media/8634328a3486b157715cae6eda4723c7874e9a62.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5bbbcf05075264e3033652658f528a82aa70cb90.png"/><Relationship Id="rId2" Type="http://schemas.openxmlformats.org/officeDocument/2006/relationships/image" Target="../media/ef738a560ef423c0c9f62c3d39c3f4fed5645908.png"/><Relationship Id="rId3" Type="http://schemas.openxmlformats.org/officeDocument/2006/relationships/image" Target="../media/8634328a3486b157715cae6eda4723c7874e9a62.png"/><Relationship Id="rId4" Type="http://schemas.openxmlformats.org/officeDocument/2006/relationships/image" Target="../media/01c6fb50ea0767d50fb0e72a7bb736d33970d903.jpg"/><Relationship Id="rId5" Type="http://schemas.openxmlformats.org/officeDocument/2006/relationships/image" Target="../media/01c6fb50ea0767d50fb0e72a7bb736d33970d903.jpg"/><Relationship Id="rId6" Type="http://schemas.openxmlformats.org/officeDocument/2006/relationships/image" Target="../media/01c6fb50ea0767d50fb0e72a7bb736d33970d903.jp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5bbbcf05075264e3033652658f528a82aa70cb90.png"/><Relationship Id="rId2" Type="http://schemas.openxmlformats.org/officeDocument/2006/relationships/image" Target="../media/ef738a560ef423c0c9f62c3d39c3f4fed5645908.png"/><Relationship Id="rId3" Type="http://schemas.openxmlformats.org/officeDocument/2006/relationships/image" Target="../media/8634328a3486b157715cae6eda4723c7874e9a62.png"/><Relationship Id="rId4" Type="http://schemas.openxmlformats.org/officeDocument/2006/relationships/slideLayout" Target="../slideLayouts/slideLayout1.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5bbbcf05075264e3033652658f528a82aa70cb90.png"/><Relationship Id="rId2" Type="http://schemas.openxmlformats.org/officeDocument/2006/relationships/image" Target="../media/ef738a560ef423c0c9f62c3d39c3f4fed5645908.png"/><Relationship Id="rId3" Type="http://schemas.openxmlformats.org/officeDocument/2006/relationships/image" Target="../media/8634328a3486b157715cae6eda4723c7874e9a62.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5bbbcf05075264e3033652658f528a82aa70cb90.png"/><Relationship Id="rId2" Type="http://schemas.openxmlformats.org/officeDocument/2006/relationships/image" Target="../media/ef738a560ef423c0c9f62c3d39c3f4fed5645908.png"/><Relationship Id="rId3" Type="http://schemas.openxmlformats.org/officeDocument/2006/relationships/image" Target="../media/8634328a3486b157715cae6eda4723c7874e9a62.png"/><Relationship Id="rId4" Type="http://schemas.openxmlformats.org/officeDocument/2006/relationships/image" Target="../media/797cbcd323d5052b68cb68e338dd98e79fe3f059.jp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5bbbcf05075264e3033652658f528a82aa70cb90.png"/><Relationship Id="rId2" Type="http://schemas.openxmlformats.org/officeDocument/2006/relationships/image" Target="../media/ef738a560ef423c0c9f62c3d39c3f4fed5645908.png"/><Relationship Id="rId3" Type="http://schemas.openxmlformats.org/officeDocument/2006/relationships/image" Target="../media/8634328a3486b157715cae6eda4723c7874e9a62.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5bbbcf05075264e3033652658f528a82aa70cb90.png"/><Relationship Id="rId2" Type="http://schemas.openxmlformats.org/officeDocument/2006/relationships/image" Target="../media/ef738a560ef423c0c9f62c3d39c3f4fed5645908.png"/><Relationship Id="rId3" Type="http://schemas.openxmlformats.org/officeDocument/2006/relationships/image" Target="../media/8634328a3486b157715cae6eda4723c7874e9a62.png"/><Relationship Id="rId4" Type="http://schemas.openxmlformats.org/officeDocument/2006/relationships/image" Target="../media/62a0a4661817154e2a7b101cd34b20958d8ec419.jp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5bbbcf05075264e3033652658f528a82aa70cb90.png"/><Relationship Id="rId2" Type="http://schemas.openxmlformats.org/officeDocument/2006/relationships/image" Target="../media/ef738a560ef423c0c9f62c3d39c3f4fed5645908.png"/><Relationship Id="rId3" Type="http://schemas.openxmlformats.org/officeDocument/2006/relationships/image" Target="../media/8634328a3486b157715cae6eda4723c7874e9a62.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5bbbcf05075264e3033652658f528a82aa70cb90.png"/><Relationship Id="rId2" Type="http://schemas.openxmlformats.org/officeDocument/2006/relationships/image" Target="../media/ef738a560ef423c0c9f62c3d39c3f4fed5645908.png"/><Relationship Id="rId3" Type="http://schemas.openxmlformats.org/officeDocument/2006/relationships/image" Target="../media/8634328a3486b157715cae6eda4723c7874e9a62.png"/><Relationship Id="rId4" Type="http://schemas.openxmlformats.org/officeDocument/2006/relationships/image" Target="../media/415d9a5fce7fc4cea2776edca98632e0f7fd981b.jp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5bbbcf05075264e3033652658f528a82aa70cb90.png"/><Relationship Id="rId2" Type="http://schemas.openxmlformats.org/officeDocument/2006/relationships/image" Target="../media/ef738a560ef423c0c9f62c3d39c3f4fed5645908.png"/><Relationship Id="rId3" Type="http://schemas.openxmlformats.org/officeDocument/2006/relationships/image" Target="../media/8634328a3486b157715cae6eda4723c7874e9a62.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5bbbcf05075264e3033652658f528a82aa70cb90.png"/><Relationship Id="rId2" Type="http://schemas.openxmlformats.org/officeDocument/2006/relationships/image" Target="../media/ef738a560ef423c0c9f62c3d39c3f4fed5645908.png"/><Relationship Id="rId3" Type="http://schemas.openxmlformats.org/officeDocument/2006/relationships/image" Target="../media/8634328a3486b157715cae6eda4723c7874e9a62.png"/><Relationship Id="rId4" Type="http://schemas.openxmlformats.org/officeDocument/2006/relationships/image" Target="../media/a5d92a484cfe6fff5c33c41172ab6939c314c4fa.jpg"/><Relationship Id="rId5" Type="http://schemas.openxmlformats.org/officeDocument/2006/relationships/slideLayout" Target="../slideLayouts/slideLayout1.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5bbbcf05075264e3033652658f528a82aa70cb90.png"/><Relationship Id="rId2" Type="http://schemas.openxmlformats.org/officeDocument/2006/relationships/image" Target="../media/ef738a560ef423c0c9f62c3d39c3f4fed5645908.png"/><Relationship Id="rId3" Type="http://schemas.openxmlformats.org/officeDocument/2006/relationships/image" Target="../media/8634328a3486b157715cae6eda4723c7874e9a62.png"/><Relationship Id="rId4" Type="http://schemas.openxmlformats.org/officeDocument/2006/relationships/image" Target="../media/01c6fb50ea0767d50fb0e72a7bb736d33970d903.jpg"/><Relationship Id="rId5" Type="http://schemas.openxmlformats.org/officeDocument/2006/relationships/image" Target="../media/01c6fb50ea0767d50fb0e72a7bb736d33970d903.jpg"/><Relationship Id="rId6" Type="http://schemas.openxmlformats.org/officeDocument/2006/relationships/image" Target="../media/01c6fb50ea0767d50fb0e72a7bb736d33970d903.jp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5bbbcf05075264e3033652658f528a82aa70cb90.png"/><Relationship Id="rId2" Type="http://schemas.openxmlformats.org/officeDocument/2006/relationships/image" Target="../media/ef738a560ef423c0c9f62c3d39c3f4fed5645908.png"/><Relationship Id="rId3" Type="http://schemas.openxmlformats.org/officeDocument/2006/relationships/image" Target="../media/8634328a3486b157715cae6eda4723c7874e9a62.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5bbbcf05075264e3033652658f528a82aa70cb90.png"/><Relationship Id="rId2" Type="http://schemas.openxmlformats.org/officeDocument/2006/relationships/image" Target="../media/ef738a560ef423c0c9f62c3d39c3f4fed5645908.png"/><Relationship Id="rId3" Type="http://schemas.openxmlformats.org/officeDocument/2006/relationships/image" Target="../media/8634328a3486b157715cae6eda4723c7874e9a62.png"/><Relationship Id="rId4" Type="http://schemas.openxmlformats.org/officeDocument/2006/relationships/image" Target="../media/01c6fb50ea0767d50fb0e72a7bb736d33970d903.jpg"/><Relationship Id="rId5" Type="http://schemas.openxmlformats.org/officeDocument/2006/relationships/image" Target="../media/01c6fb50ea0767d50fb0e72a7bb736d33970d903.jpg"/><Relationship Id="rId6" Type="http://schemas.openxmlformats.org/officeDocument/2006/relationships/image" Target="../media/01c6fb50ea0767d50fb0e72a7bb736d33970d903.jpg"/><Relationship Id="rId7" Type="http://schemas.openxmlformats.org/officeDocument/2006/relationships/slideLayout" Target="../slideLayouts/slideLayout1.xml"/><Relationship Id="rId8"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5bbbcf05075264e3033652658f528a82aa70cb90.png"/><Relationship Id="rId2" Type="http://schemas.openxmlformats.org/officeDocument/2006/relationships/image" Target="../media/ef738a560ef423c0c9f62c3d39c3f4fed5645908.png"/><Relationship Id="rId3" Type="http://schemas.openxmlformats.org/officeDocument/2006/relationships/image" Target="../media/8634328a3486b157715cae6eda4723c7874e9a62.png"/><Relationship Id="rId4" Type="http://schemas.openxmlformats.org/officeDocument/2006/relationships/image" Target="../media/f455bc5fe6c134b9b2b6287a77eae45a27ef6e54.jpg"/><Relationship Id="rId5" Type="http://schemas.openxmlformats.org/officeDocument/2006/relationships/slideLayout" Target="../slideLayouts/slideLayout1.xml"/><Relationship Id="rId6"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5bbbcf05075264e3033652658f528a82aa70cb90.png"/><Relationship Id="rId2" Type="http://schemas.openxmlformats.org/officeDocument/2006/relationships/image" Target="../media/ef738a560ef423c0c9f62c3d39c3f4fed5645908.png"/><Relationship Id="rId3" Type="http://schemas.openxmlformats.org/officeDocument/2006/relationships/image" Target="../media/8634328a3486b157715cae6eda4723c7874e9a62.png"/><Relationship Id="rId4" Type="http://schemas.openxmlformats.org/officeDocument/2006/relationships/slideLayout" Target="../slideLayouts/slideLayout1.xml"/><Relationship Id="rId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5bbbcf05075264e3033652658f528a82aa70cb90.png"/><Relationship Id="rId2" Type="http://schemas.openxmlformats.org/officeDocument/2006/relationships/image" Target="../media/ef738a560ef423c0c9f62c3d39c3f4fed5645908.png"/><Relationship Id="rId3" Type="http://schemas.openxmlformats.org/officeDocument/2006/relationships/image" Target="../media/8634328a3486b157715cae6eda4723c7874e9a62.png"/><Relationship Id="rId4" Type="http://schemas.openxmlformats.org/officeDocument/2006/relationships/slideLayout" Target="../slideLayouts/slideLayout1.xml"/><Relationship Id="rId5"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83333"/>
              </a:lnSpc>
              <a:buNone/>
            </a:pPr>
            <a:endParaRPr lang="en-US" sz="1800" dirty="0"/>
          </a:p>
        </p:txBody>
      </p:sp>
      <p:sp>
        <p:nvSpPr>
          <p:cNvPr id="3" name="Text 1"/>
          <p:cNvSpPr/>
          <p:nvPr/>
        </p:nvSpPr>
        <p:spPr>
          <a:xfrm>
            <a:off x="-1" y="2769619"/>
            <a:ext cx="5072033" cy="4088382"/>
          </a:xfrm>
          <a:custGeom>
            <a:avLst/>
            <a:gdLst/>
            <a:ahLst/>
            <a:cxnLst/>
            <a:rect l="l" t="t" r="r" b="b"/>
            <a:pathLst>
              <a:path w="5072033" h="4088382">
                <a:moveTo>
                  <a:pt x="0" y="4088382"/>
                </a:moveTo>
                <a:lnTo>
                  <a:pt x="0" y="0"/>
                </a:lnTo>
                <a:lnTo>
                  <a:pt x="5072033" y="0"/>
                </a:lnTo>
                <a:lnTo>
                  <a:pt x="5072033" y="4088382"/>
                </a:lnTo>
                <a:lnTo>
                  <a:pt x="0" y="4088382"/>
                </a:lnTo>
              </a:path>
            </a:pathLst>
          </a:custGeom>
          <a:blipFill>
            <a:blip r:embed="rId1"/>
            <a:srcRect l="39337" t="0" r="0" b="51874"/>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a:off x="5145240" y="-1"/>
            <a:ext cx="7046760" cy="6466023"/>
          </a:xfrm>
          <a:custGeom>
            <a:avLst/>
            <a:gdLst/>
            <a:ahLst/>
            <a:cxnLst/>
            <a:rect l="l" t="t" r="r" b="b"/>
            <a:pathLst>
              <a:path w="7046760" h="6466023">
                <a:moveTo>
                  <a:pt x="0" y="6466023"/>
                </a:moveTo>
                <a:lnTo>
                  <a:pt x="0" y="0"/>
                </a:lnTo>
                <a:lnTo>
                  <a:pt x="7046760" y="0"/>
                </a:lnTo>
                <a:lnTo>
                  <a:pt x="7046760" y="6466023"/>
                </a:lnTo>
                <a:lnTo>
                  <a:pt x="0" y="6466023"/>
                </a:lnTo>
              </a:path>
            </a:pathLst>
          </a:custGeom>
          <a:blipFill>
            <a:blip r:embed="rId2"/>
            <a:srcRect l="0" t="0" r="39863" b="32282"/>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8931619" y="0"/>
            <a:ext cx="3260381" cy="6858000"/>
          </a:xfrm>
          <a:custGeom>
            <a:avLst/>
            <a:gdLst/>
            <a:ahLst/>
            <a:cxnLst/>
            <a:rect l="l" t="t" r="r" b="b"/>
            <a:pathLst>
              <a:path w="3260381" h="6858000">
                <a:moveTo>
                  <a:pt x="0" y="6858000"/>
                </a:moveTo>
                <a:lnTo>
                  <a:pt x="0" y="0"/>
                </a:lnTo>
                <a:lnTo>
                  <a:pt x="3260381" y="0"/>
                </a:lnTo>
                <a:lnTo>
                  <a:pt x="3260381" y="6858000"/>
                </a:lnTo>
                <a:lnTo>
                  <a:pt x="0" y="6858000"/>
                </a:lnTo>
              </a:path>
            </a:pathLst>
          </a:custGeom>
          <a:blipFill>
            <a:blip r:embed="rId3"/>
            <a:srcRect l="0" t="0" r="51569"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flipH="1">
            <a:off x="0" y="0"/>
            <a:ext cx="7840092" cy="6858000"/>
          </a:xfrm>
          <a:custGeom>
            <a:avLst/>
            <a:gdLst/>
            <a:ahLst/>
            <a:cxnLst/>
            <a:rect l="l" t="t" r="r" b="b"/>
            <a:pathLst>
              <a:path w="7840092" h="6858000">
                <a:moveTo>
                  <a:pt x="0" y="6858000"/>
                </a:moveTo>
                <a:lnTo>
                  <a:pt x="0" y="0"/>
                </a:lnTo>
                <a:lnTo>
                  <a:pt x="7840092" y="0"/>
                </a:lnTo>
                <a:lnTo>
                  <a:pt x="7840092" y="6858000"/>
                </a:lnTo>
                <a:lnTo>
                  <a:pt x="0" y="6858000"/>
                </a:lnTo>
              </a:path>
            </a:pathLst>
          </a:custGeom>
          <a:blipFill>
            <a:blip r:embed="rId4"/>
            <a:srcRect l="0" t="15751" r="33092" b="12425"/>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981200" y="4635990"/>
            <a:ext cx="8229600" cy="934319"/>
          </a:xfrm>
          <a:custGeom>
            <a:avLst/>
            <a:gdLst/>
            <a:ahLst/>
            <a:cxnLst/>
            <a:rect l="l" t="t" r="r" b="b"/>
            <a:pathLst>
              <a:path w="8229600" h="934319">
                <a:moveTo>
                  <a:pt x="0" y="934319"/>
                </a:moveTo>
                <a:lnTo>
                  <a:pt x="0" y="0"/>
                </a:lnTo>
                <a:lnTo>
                  <a:pt x="8229600" y="0"/>
                </a:lnTo>
                <a:lnTo>
                  <a:pt x="8229600" y="934319"/>
                </a:lnTo>
                <a:lnTo>
                  <a:pt x="0" y="934319"/>
                </a:lnTo>
              </a:path>
            </a:pathLst>
          </a:custGeom>
          <a:noFill/>
          <a:ln/>
        </p:spPr>
        <p:txBody>
          <a:bodyPr wrap="square" lIns="0" tIns="0" rIns="0" bIns="46800" rtlCol="0" anchor="t"/>
          <a:lstStyle/>
          <a:p>
            <a:pPr algn="ctr" marL="0" indent="0">
              <a:lnSpc>
                <a:spcPct val="120000"/>
              </a:lnSpc>
              <a:spcBef>
                <a:spcPts val="1000"/>
              </a:spcBef>
              <a:buNone/>
            </a:pPr>
            <a:r>
              <a:rPr lang="en-US" sz="2400" dirty="0">
                <a:solidFill>
                  <a:srgbClr val="FFFFFF"/>
                </a:solidFill>
                <a:latin typeface="Reddit Sans" pitchFamily="34" charset="0"/>
                <a:ea typeface="Reddit Sans" pitchFamily="34" charset="-122"/>
                <a:cs typeface="Reddit Sans" pitchFamily="34" charset="-120"/>
              </a:rPr>
              <a:t>Understanding the Mechanisms, Functions, and Health Implications of Excretory Processes</a:t>
            </a:r>
            <a:endParaRPr lang="en-US" sz="2400" dirty="0"/>
          </a:p>
        </p:txBody>
      </p:sp>
      <p:sp>
        <p:nvSpPr>
          <p:cNvPr id="8" name="Text 6"/>
          <p:cNvSpPr/>
          <p:nvPr/>
        </p:nvSpPr>
        <p:spPr>
          <a:xfrm>
            <a:off x="1981200" y="2044700"/>
            <a:ext cx="8229600" cy="2451100"/>
          </a:xfrm>
          <a:custGeom>
            <a:avLst/>
            <a:gdLst/>
            <a:ahLst/>
            <a:cxnLst/>
            <a:rect l="l" t="t" r="r" b="b"/>
            <a:pathLst>
              <a:path w="8229600" h="2451100">
                <a:moveTo>
                  <a:pt x="0" y="2451100"/>
                </a:moveTo>
                <a:lnTo>
                  <a:pt x="0" y="0"/>
                </a:lnTo>
                <a:lnTo>
                  <a:pt x="8229600" y="0"/>
                </a:lnTo>
                <a:lnTo>
                  <a:pt x="8229600" y="2451100"/>
                </a:lnTo>
                <a:lnTo>
                  <a:pt x="0" y="2451100"/>
                </a:lnTo>
              </a:path>
            </a:pathLst>
          </a:custGeom>
          <a:noFill/>
          <a:ln/>
        </p:spPr>
        <p:txBody>
          <a:bodyPr wrap="square" lIns="0" tIns="0" rIns="0" bIns="0" rtlCol="0" anchor="ctr"/>
          <a:lstStyle/>
          <a:p>
            <a:pPr algn="ctr" marL="0" indent="0">
              <a:lnSpc>
                <a:spcPct val="100000"/>
              </a:lnSpc>
              <a:spcBef>
                <a:spcPts val="1000"/>
              </a:spcBef>
              <a:buNone/>
            </a:pPr>
            <a:r>
              <a:rPr lang="en-US" sz="4800" dirty="0">
                <a:solidFill>
                  <a:srgbClr val="FFFFFF"/>
                </a:solidFill>
                <a:latin typeface="Reddit Sans Bold" pitchFamily="34" charset="0"/>
                <a:ea typeface="Reddit Sans Bold" pitchFamily="34" charset="-122"/>
                <a:cs typeface="Reddit Sans Bold" pitchFamily="34" charset="-120"/>
              </a:rPr>
              <a:t>Exploring Human Excretion: A Comprehensive Overview</a:t>
            </a:r>
            <a:endParaRPr lang="en-US" sz="4800" dirty="0"/>
          </a:p>
        </p:txBody>
      </p:sp>
      <p:sp>
        <p:nvSpPr>
          <p:cNvPr id="9" name="Text 7"/>
          <p:cNvSpPr/>
          <p:nvPr/>
        </p:nvSpPr>
        <p:spPr>
          <a:xfrm>
            <a:off x="5730240" y="822960"/>
            <a:ext cx="731520" cy="731520"/>
          </a:xfrm>
          <a:custGeom>
            <a:avLst/>
            <a:gdLst/>
            <a:ahLst/>
            <a:cxnLst/>
            <a:rect l="l" t="t" r="r" b="b"/>
            <a:pathLst>
              <a:path w="731520" h="731520">
                <a:moveTo>
                  <a:pt x="0" y="731520"/>
                </a:moveTo>
                <a:lnTo>
                  <a:pt x="0" y="0"/>
                </a:lnTo>
                <a:lnTo>
                  <a:pt x="731520" y="0"/>
                </a:lnTo>
                <a:lnTo>
                  <a:pt x="731520" y="731520"/>
                </a:lnTo>
                <a:lnTo>
                  <a:pt x="0" y="731520"/>
                </a:lnTo>
              </a:path>
            </a:pathLst>
          </a:custGeom>
          <a:noFill/>
          <a:ln/>
        </p:spPr>
        <p:txBody>
          <a:bodyPr wrap="square" lIns="90000" tIns="46800" rIns="90000" bIns="46800" rtlCol="0" anchor="ctr"/>
          <a:lstStyle/>
          <a:p>
            <a:pPr indent="0" marL="0">
              <a:buNone/>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83333"/>
              </a:lnSpc>
              <a:buNone/>
            </a:pPr>
            <a:endParaRPr lang="en-US" sz="1800" dirty="0"/>
          </a:p>
        </p:txBody>
      </p:sp>
      <p:sp>
        <p:nvSpPr>
          <p:cNvPr id="3" name="Text 1"/>
          <p:cNvSpPr/>
          <p:nvPr/>
        </p:nvSpPr>
        <p:spPr>
          <a:xfrm>
            <a:off x="-1" y="2769619"/>
            <a:ext cx="5072033" cy="4088382"/>
          </a:xfrm>
          <a:custGeom>
            <a:avLst/>
            <a:gdLst/>
            <a:ahLst/>
            <a:cxnLst/>
            <a:rect l="l" t="t" r="r" b="b"/>
            <a:pathLst>
              <a:path w="5072033" h="4088382">
                <a:moveTo>
                  <a:pt x="0" y="4088382"/>
                </a:moveTo>
                <a:lnTo>
                  <a:pt x="0" y="0"/>
                </a:lnTo>
                <a:lnTo>
                  <a:pt x="5072033" y="0"/>
                </a:lnTo>
                <a:lnTo>
                  <a:pt x="5072033" y="4088382"/>
                </a:lnTo>
                <a:lnTo>
                  <a:pt x="0" y="4088382"/>
                </a:lnTo>
              </a:path>
            </a:pathLst>
          </a:custGeom>
          <a:blipFill>
            <a:blip r:embed="rId1"/>
            <a:srcRect l="39337" t="0" r="0" b="51874"/>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a:off x="5145240" y="-1"/>
            <a:ext cx="7046760" cy="6466023"/>
          </a:xfrm>
          <a:custGeom>
            <a:avLst/>
            <a:gdLst/>
            <a:ahLst/>
            <a:cxnLst/>
            <a:rect l="l" t="t" r="r" b="b"/>
            <a:pathLst>
              <a:path w="7046760" h="6466023">
                <a:moveTo>
                  <a:pt x="0" y="6466023"/>
                </a:moveTo>
                <a:lnTo>
                  <a:pt x="0" y="0"/>
                </a:lnTo>
                <a:lnTo>
                  <a:pt x="7046760" y="0"/>
                </a:lnTo>
                <a:lnTo>
                  <a:pt x="7046760" y="6466023"/>
                </a:lnTo>
                <a:lnTo>
                  <a:pt x="0" y="6466023"/>
                </a:lnTo>
              </a:path>
            </a:pathLst>
          </a:custGeom>
          <a:blipFill>
            <a:blip r:embed="rId2"/>
            <a:srcRect l="0" t="0" r="39863" b="32282"/>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8931619" y="0"/>
            <a:ext cx="3260381" cy="6858000"/>
          </a:xfrm>
          <a:custGeom>
            <a:avLst/>
            <a:gdLst/>
            <a:ahLst/>
            <a:cxnLst/>
            <a:rect l="l" t="t" r="r" b="b"/>
            <a:pathLst>
              <a:path w="3260381" h="6858000">
                <a:moveTo>
                  <a:pt x="0" y="6858000"/>
                </a:moveTo>
                <a:lnTo>
                  <a:pt x="0" y="0"/>
                </a:lnTo>
                <a:lnTo>
                  <a:pt x="3260381" y="0"/>
                </a:lnTo>
                <a:lnTo>
                  <a:pt x="3260381" y="6858000"/>
                </a:lnTo>
                <a:lnTo>
                  <a:pt x="0" y="6858000"/>
                </a:lnTo>
              </a:path>
            </a:pathLst>
          </a:custGeom>
          <a:blipFill>
            <a:blip r:embed="rId3"/>
            <a:srcRect l="0" t="0" r="51569"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0796869" y="2039390"/>
            <a:ext cx="548640" cy="4115803"/>
          </a:xfrm>
          <a:custGeom>
            <a:avLst/>
            <a:gdLst/>
            <a:ahLst/>
            <a:cxnLst/>
            <a:rect l="l" t="t" r="r" b="b"/>
            <a:pathLst>
              <a:path w="548640" h="4115803">
                <a:moveTo>
                  <a:pt x="0" y="4115803"/>
                </a:moveTo>
                <a:lnTo>
                  <a:pt x="0" y="0"/>
                </a:lnTo>
                <a:lnTo>
                  <a:pt x="548640" y="0"/>
                </a:lnTo>
                <a:lnTo>
                  <a:pt x="548640" y="4115803"/>
                </a:lnTo>
                <a:lnTo>
                  <a:pt x="0" y="4115803"/>
                </a:lnTo>
              </a:path>
            </a:pathLst>
          </a:custGeom>
          <a:noFill/>
          <a:ln/>
        </p:spPr>
        <p:txBody>
          <a:bodyPr wrap="square" lIns="0" tIns="0" rIns="0" bIns="0" rtlCol="0" anchor="t"/>
          <a:lstStyle/>
          <a:p>
            <a:pPr algn="r" marL="0" indent="0">
              <a:lnSpc>
                <a:spcPct val="166667"/>
              </a:lnSpc>
              <a:buNone/>
            </a:pPr>
            <a:r>
              <a:rPr lang="en-US" sz="1620" dirty="0">
                <a:solidFill>
                  <a:srgbClr val="F0A8C7"/>
                </a:solidFill>
                <a:latin typeface="Reddit Sans" pitchFamily="34" charset="0"/>
                <a:ea typeface="Reddit Sans" pitchFamily="34" charset="-122"/>
                <a:cs typeface="Reddit Sans" pitchFamily="34" charset="-120"/>
              </a:rPr>
              <a:t>01</a:t>
            </a:r>
            <a:endParaRPr lang="en-US" sz="1620" dirty="0"/>
          </a:p>
          <a:p>
            <a:pPr algn="r" marL="0" indent="0">
              <a:lnSpc>
                <a:spcPct val="166667"/>
              </a:lnSpc>
              <a:buNone/>
            </a:pPr>
            <a:r>
              <a:rPr lang="en-US" sz="1620" dirty="0">
                <a:solidFill>
                  <a:srgbClr val="F0A8C7"/>
                </a:solidFill>
                <a:latin typeface="Reddit Sans" pitchFamily="34" charset="0"/>
                <a:ea typeface="Reddit Sans" pitchFamily="34" charset="-122"/>
                <a:cs typeface="Reddit Sans" pitchFamily="34" charset="-120"/>
              </a:rPr>
              <a:t>02</a:t>
            </a:r>
            <a:endParaRPr lang="en-US" sz="1620" dirty="0"/>
          </a:p>
          <a:p>
            <a:pPr algn="r" marL="0" indent="0">
              <a:lnSpc>
                <a:spcPct val="166667"/>
              </a:lnSpc>
              <a:buNone/>
            </a:pPr>
            <a:r>
              <a:rPr lang="en-US" sz="1620" dirty="0">
                <a:solidFill>
                  <a:srgbClr val="F0A8C7"/>
                </a:solidFill>
                <a:latin typeface="Reddit Sans" pitchFamily="34" charset="0"/>
                <a:ea typeface="Reddit Sans" pitchFamily="34" charset="-122"/>
                <a:cs typeface="Reddit Sans" pitchFamily="34" charset="-120"/>
              </a:rPr>
              <a:t>03</a:t>
            </a:r>
            <a:endParaRPr lang="en-US" sz="1620" dirty="0"/>
          </a:p>
          <a:p>
            <a:pPr algn="r" marL="0" indent="0">
              <a:lnSpc>
                <a:spcPct val="166667"/>
              </a:lnSpc>
              <a:buNone/>
            </a:pPr>
            <a:r>
              <a:rPr lang="en-US" sz="1620" dirty="0">
                <a:solidFill>
                  <a:srgbClr val="F0A8C7"/>
                </a:solidFill>
                <a:latin typeface="Reddit Sans" pitchFamily="34" charset="0"/>
                <a:ea typeface="Reddit Sans" pitchFamily="34" charset="-122"/>
                <a:cs typeface="Reddit Sans" pitchFamily="34" charset="-120"/>
              </a:rPr>
              <a:t>04</a:t>
            </a:r>
            <a:endParaRPr lang="en-US" sz="1620" dirty="0"/>
          </a:p>
          <a:p>
            <a:pPr algn="r" marL="0" indent="0">
              <a:lnSpc>
                <a:spcPct val="166667"/>
              </a:lnSpc>
              <a:buNone/>
            </a:pPr>
            <a:r>
              <a:rPr lang="en-US" sz="1620" dirty="0">
                <a:solidFill>
                  <a:srgbClr val="F0A8C7"/>
                </a:solidFill>
                <a:latin typeface="Reddit Sans" pitchFamily="34" charset="0"/>
                <a:ea typeface="Reddit Sans" pitchFamily="34" charset="-122"/>
                <a:cs typeface="Reddit Sans" pitchFamily="34" charset="-120"/>
              </a:rPr>
              <a:t>05</a:t>
            </a:r>
            <a:endParaRPr lang="en-US" sz="1620" dirty="0"/>
          </a:p>
          <a:p>
            <a:pPr algn="r" marL="0" indent="0">
              <a:lnSpc>
                <a:spcPct val="166667"/>
              </a:lnSpc>
              <a:buNone/>
            </a:pPr>
            <a:r>
              <a:rPr lang="en-US" sz="1620" dirty="0">
                <a:solidFill>
                  <a:srgbClr val="F0A8C7"/>
                </a:solidFill>
                <a:latin typeface="Reddit Sans" pitchFamily="34" charset="0"/>
                <a:ea typeface="Reddit Sans" pitchFamily="34" charset="-122"/>
                <a:cs typeface="Reddit Sans" pitchFamily="34" charset="-120"/>
              </a:rPr>
              <a:t>06</a:t>
            </a:r>
            <a:endParaRPr lang="en-US" sz="1620" dirty="0"/>
          </a:p>
          <a:p>
            <a:pPr algn="r" marL="0" indent="0">
              <a:lnSpc>
                <a:spcPct val="166667"/>
              </a:lnSpc>
              <a:buNone/>
            </a:pPr>
            <a:r>
              <a:rPr lang="en-US" sz="1620" dirty="0">
                <a:solidFill>
                  <a:srgbClr val="F0A8C7"/>
                </a:solidFill>
                <a:latin typeface="Reddit Sans" pitchFamily="34" charset="0"/>
                <a:ea typeface="Reddit Sans" pitchFamily="34" charset="-122"/>
                <a:cs typeface="Reddit Sans" pitchFamily="34" charset="-120"/>
              </a:rPr>
              <a:t>07</a:t>
            </a:r>
            <a:endParaRPr lang="en-US" sz="1620" dirty="0"/>
          </a:p>
          <a:p>
            <a:pPr algn="r" marL="0" indent="0">
              <a:lnSpc>
                <a:spcPct val="166667"/>
              </a:lnSpc>
              <a:buNone/>
            </a:pPr>
            <a:r>
              <a:rPr lang="en-US" sz="1620" dirty="0">
                <a:solidFill>
                  <a:srgbClr val="F0A8C7"/>
                </a:solidFill>
                <a:latin typeface="Reddit Sans" pitchFamily="34" charset="0"/>
                <a:ea typeface="Reddit Sans" pitchFamily="34" charset="-122"/>
                <a:cs typeface="Reddit Sans" pitchFamily="34" charset="-120"/>
              </a:rPr>
              <a:t>08</a:t>
            </a:r>
            <a:endParaRPr lang="en-US" sz="1620" dirty="0"/>
          </a:p>
          <a:p>
            <a:pPr algn="r" marL="0" indent="0">
              <a:lnSpc>
                <a:spcPct val="166667"/>
              </a:lnSpc>
              <a:buNone/>
            </a:pPr>
            <a:r>
              <a:rPr lang="en-US" sz="1620" dirty="0">
                <a:solidFill>
                  <a:srgbClr val="F0A8C7"/>
                </a:solidFill>
                <a:latin typeface="Reddit Sans" pitchFamily="34" charset="0"/>
                <a:ea typeface="Reddit Sans" pitchFamily="34" charset="-122"/>
                <a:cs typeface="Reddit Sans" pitchFamily="34" charset="-120"/>
              </a:rPr>
              <a:t>09</a:t>
            </a:r>
            <a:endParaRPr lang="en-US" sz="1620" dirty="0"/>
          </a:p>
          <a:p>
            <a:pPr algn="r" marL="0" indent="0">
              <a:lnSpc>
                <a:spcPct val="166667"/>
              </a:lnSpc>
              <a:buNone/>
            </a:pPr>
            <a:r>
              <a:rPr lang="en-US" sz="1620" dirty="0">
                <a:solidFill>
                  <a:srgbClr val="F0A8C7"/>
                </a:solidFill>
                <a:latin typeface="Reddit Sans" pitchFamily="34" charset="0"/>
                <a:ea typeface="Reddit Sans" pitchFamily="34" charset="-122"/>
                <a:cs typeface="Reddit Sans" pitchFamily="34" charset="-120"/>
              </a:rPr>
              <a:t>10</a:t>
            </a:r>
            <a:endParaRPr lang="en-US" sz="1620" dirty="0"/>
          </a:p>
        </p:txBody>
      </p:sp>
      <p:sp>
        <p:nvSpPr>
          <p:cNvPr id="7" name="Text 5"/>
          <p:cNvSpPr/>
          <p:nvPr/>
        </p:nvSpPr>
        <p:spPr>
          <a:xfrm>
            <a:off x="3586643" y="2039390"/>
            <a:ext cx="6945422" cy="4115803"/>
          </a:xfrm>
          <a:custGeom>
            <a:avLst/>
            <a:gdLst/>
            <a:ahLst/>
            <a:cxnLst/>
            <a:rect l="l" t="t" r="r" b="b"/>
            <a:pathLst>
              <a:path w="6945422" h="4115803">
                <a:moveTo>
                  <a:pt x="0" y="4115803"/>
                </a:moveTo>
                <a:lnTo>
                  <a:pt x="0" y="0"/>
                </a:lnTo>
                <a:lnTo>
                  <a:pt x="6945422" y="0"/>
                </a:lnTo>
                <a:lnTo>
                  <a:pt x="6945422" y="4115803"/>
                </a:lnTo>
                <a:lnTo>
                  <a:pt x="0" y="4115803"/>
                </a:lnTo>
              </a:path>
            </a:pathLst>
          </a:custGeom>
          <a:noFill/>
          <a:ln/>
        </p:spPr>
        <p:txBody>
          <a:bodyPr wrap="square" lIns="0" tIns="0" rIns="0" bIns="0" rtlCol="0" anchor="t" numCol="1" spcCol="548640"/>
          <a:lstStyle/>
          <a:p>
            <a:pPr algn="l" marL="0" indent="0">
              <a:lnSpc>
                <a:spcPct val="166667"/>
              </a:lnSpc>
              <a:buNone/>
            </a:pPr>
            <a:r>
              <a:rPr lang="en-US" sz="1620" dirty="0">
                <a:solidFill>
                  <a:srgbClr val="FFFFFF"/>
                </a:solidFill>
                <a:latin typeface="Reddit Sans" pitchFamily="34" charset="0"/>
                <a:ea typeface="Reddit Sans" pitchFamily="34" charset="-122"/>
                <a:cs typeface="Reddit Sans" pitchFamily="34" charset="-120"/>
              </a:rPr>
              <a:t>Physiological Processes Unveiled: Understanding Hum…</a:t>
            </a:r>
            <a:endParaRPr lang="en-US" sz="1620" dirty="0"/>
          </a:p>
          <a:p>
            <a:pPr algn="l" marL="0" indent="0">
              <a:lnSpc>
                <a:spcPct val="166667"/>
              </a:lnSpc>
              <a:buNone/>
            </a:pPr>
            <a:r>
              <a:rPr lang="en-US" sz="1620" dirty="0">
                <a:solidFill>
                  <a:srgbClr val="FFFFFF"/>
                </a:solidFill>
                <a:latin typeface="Reddit Sans" pitchFamily="34" charset="0"/>
                <a:ea typeface="Reddit Sans" pitchFamily="34" charset="-122"/>
                <a:cs typeface="Reddit Sans" pitchFamily="34" charset="-120"/>
              </a:rPr>
              <a:t>What is Excretion?</a:t>
            </a:r>
            <a:endParaRPr lang="en-US" sz="1620" dirty="0"/>
          </a:p>
          <a:p>
            <a:pPr algn="l" marL="0" indent="0">
              <a:lnSpc>
                <a:spcPct val="166667"/>
              </a:lnSpc>
              <a:buNone/>
            </a:pPr>
            <a:r>
              <a:rPr lang="en-US" sz="1620" dirty="0">
                <a:solidFill>
                  <a:srgbClr val="FFFFFF"/>
                </a:solidFill>
                <a:latin typeface="Reddit Sans" pitchFamily="34" charset="0"/>
                <a:ea typeface="Reddit Sans" pitchFamily="34" charset="-122"/>
                <a:cs typeface="Reddit Sans" pitchFamily="34" charset="-120"/>
              </a:rPr>
              <a:t>Primary Excretory Organs</a:t>
            </a:r>
            <a:endParaRPr lang="en-US" sz="1620" dirty="0"/>
          </a:p>
          <a:p>
            <a:pPr algn="l" marL="0" indent="0">
              <a:lnSpc>
                <a:spcPct val="166667"/>
              </a:lnSpc>
              <a:buNone/>
            </a:pPr>
            <a:r>
              <a:rPr lang="en-US" sz="1620" dirty="0">
                <a:solidFill>
                  <a:srgbClr val="FFFFFF"/>
                </a:solidFill>
                <a:latin typeface="Reddit Sans" pitchFamily="34" charset="0"/>
                <a:ea typeface="Reddit Sans" pitchFamily="34" charset="-122"/>
                <a:cs typeface="Reddit Sans" pitchFamily="34" charset="-120"/>
              </a:rPr>
              <a:t>Kidney Anatomy - Structural Overview</a:t>
            </a:r>
            <a:endParaRPr lang="en-US" sz="1620" dirty="0"/>
          </a:p>
          <a:p>
            <a:pPr algn="l" marL="0" indent="0">
              <a:lnSpc>
                <a:spcPct val="166667"/>
              </a:lnSpc>
              <a:buNone/>
            </a:pPr>
            <a:r>
              <a:rPr lang="en-US" sz="1620" dirty="0">
                <a:solidFill>
                  <a:srgbClr val="FFFFFF"/>
                </a:solidFill>
                <a:latin typeface="Reddit Sans" pitchFamily="34" charset="0"/>
                <a:ea typeface="Reddit Sans" pitchFamily="34" charset="-122"/>
                <a:cs typeface="Reddit Sans" pitchFamily="34" charset="-120"/>
              </a:rPr>
              <a:t>Nephron - The Functional Unit</a:t>
            </a:r>
            <a:endParaRPr lang="en-US" sz="1620" dirty="0"/>
          </a:p>
          <a:p>
            <a:pPr algn="l" marL="0" indent="0">
              <a:lnSpc>
                <a:spcPct val="166667"/>
              </a:lnSpc>
              <a:buNone/>
            </a:pPr>
            <a:r>
              <a:rPr lang="en-US" sz="1620" dirty="0">
                <a:solidFill>
                  <a:srgbClr val="FFFFFF"/>
                </a:solidFill>
                <a:latin typeface="Reddit Sans" pitchFamily="34" charset="0"/>
                <a:ea typeface="Reddit Sans" pitchFamily="34" charset="-122"/>
                <a:cs typeface="Reddit Sans" pitchFamily="34" charset="-120"/>
              </a:rPr>
              <a:t>Blood Filtration Process</a:t>
            </a:r>
            <a:endParaRPr lang="en-US" sz="1620" dirty="0"/>
          </a:p>
          <a:p>
            <a:pPr algn="l" marL="0" indent="0">
              <a:lnSpc>
                <a:spcPct val="166667"/>
              </a:lnSpc>
              <a:buNone/>
            </a:pPr>
            <a:r>
              <a:rPr lang="en-US" sz="1620" dirty="0">
                <a:solidFill>
                  <a:srgbClr val="FFFFFF"/>
                </a:solidFill>
                <a:latin typeface="Reddit Sans" pitchFamily="34" charset="0"/>
                <a:ea typeface="Reddit Sans" pitchFamily="34" charset="-122"/>
                <a:cs typeface="Reddit Sans" pitchFamily="34" charset="-120"/>
              </a:rPr>
              <a:t>Hormonal Regulation in Excretion</a:t>
            </a:r>
            <a:endParaRPr lang="en-US" sz="1620" dirty="0"/>
          </a:p>
          <a:p>
            <a:pPr algn="l" marL="0" indent="0">
              <a:lnSpc>
                <a:spcPct val="166667"/>
              </a:lnSpc>
              <a:buNone/>
            </a:pPr>
            <a:r>
              <a:rPr lang="en-US" sz="1620" dirty="0">
                <a:solidFill>
                  <a:srgbClr val="FFFFFF"/>
                </a:solidFill>
                <a:latin typeface="Reddit Sans" pitchFamily="34" charset="0"/>
                <a:ea typeface="Reddit Sans" pitchFamily="34" charset="-122"/>
                <a:cs typeface="Reddit Sans" pitchFamily="34" charset="-120"/>
              </a:rPr>
              <a:t>Metabolic Waste Characterization</a:t>
            </a:r>
            <a:endParaRPr lang="en-US" sz="1620" dirty="0"/>
          </a:p>
          <a:p>
            <a:pPr algn="l" marL="0" indent="0">
              <a:lnSpc>
                <a:spcPct val="166667"/>
              </a:lnSpc>
              <a:buNone/>
            </a:pPr>
            <a:r>
              <a:rPr lang="en-US" sz="1620" dirty="0">
                <a:solidFill>
                  <a:srgbClr val="FFFFFF"/>
                </a:solidFill>
                <a:latin typeface="Reddit Sans" pitchFamily="34" charset="0"/>
                <a:ea typeface="Reddit Sans" pitchFamily="34" charset="-122"/>
                <a:cs typeface="Reddit Sans" pitchFamily="34" charset="-120"/>
              </a:rPr>
              <a:t>Urine Formation Process</a:t>
            </a:r>
            <a:endParaRPr lang="en-US" sz="1620" dirty="0"/>
          </a:p>
          <a:p>
            <a:pPr algn="l" marL="0" indent="0">
              <a:lnSpc>
                <a:spcPct val="166667"/>
              </a:lnSpc>
              <a:buNone/>
            </a:pPr>
            <a:r>
              <a:rPr lang="en-US" sz="1620" dirty="0">
                <a:solidFill>
                  <a:srgbClr val="FFFFFF"/>
                </a:solidFill>
                <a:latin typeface="Reddit Sans" pitchFamily="34" charset="0"/>
                <a:ea typeface="Reddit Sans" pitchFamily="34" charset="-122"/>
                <a:cs typeface="Reddit Sans" pitchFamily="34" charset="-120"/>
              </a:rPr>
              <a:t>Factors Affecting Kidney Function</a:t>
            </a:r>
            <a:endParaRPr lang="en-US" sz="1620" dirty="0"/>
          </a:p>
        </p:txBody>
      </p:sp>
      <p:sp>
        <p:nvSpPr>
          <p:cNvPr id="8" name="Text 6"/>
          <p:cNvSpPr/>
          <p:nvPr/>
        </p:nvSpPr>
        <p:spPr>
          <a:xfrm>
            <a:off x="3594650" y="861536"/>
            <a:ext cx="7750859" cy="590931"/>
          </a:xfrm>
          <a:custGeom>
            <a:avLst/>
            <a:gdLst/>
            <a:ahLst/>
            <a:cxnLst/>
            <a:rect l="l" t="t" r="r" b="b"/>
            <a:pathLst>
              <a:path w="7750859" h="590931">
                <a:moveTo>
                  <a:pt x="0" y="590931"/>
                </a:moveTo>
                <a:lnTo>
                  <a:pt x="0" y="0"/>
                </a:lnTo>
                <a:lnTo>
                  <a:pt x="7750859" y="0"/>
                </a:lnTo>
                <a:lnTo>
                  <a:pt x="7750859" y="590931"/>
                </a:lnTo>
                <a:lnTo>
                  <a:pt x="0" y="590931"/>
                </a:lnTo>
              </a:path>
            </a:pathLst>
          </a:custGeom>
          <a:noFill/>
          <a:ln/>
        </p:spPr>
        <p:txBody>
          <a:bodyPr wrap="square" lIns="0" tIns="46800" rIns="90000" bIns="46800" rtlCol="0" anchor="t"/>
          <a:lstStyle/>
          <a:p>
            <a:pPr algn="l" marL="0" indent="0">
              <a:lnSpc>
                <a:spcPct val="90000"/>
              </a:lnSpc>
              <a:spcBef>
                <a:spcPts val="1000"/>
              </a:spcBef>
              <a:buNone/>
            </a:pPr>
            <a:r>
              <a:rPr lang="en-US" sz="3600" dirty="0">
                <a:solidFill>
                  <a:srgbClr val="FFFFFF"/>
                </a:solidFill>
                <a:latin typeface="Reddit Sans Bold" pitchFamily="34" charset="0"/>
                <a:ea typeface="Reddit Sans Bold" pitchFamily="34" charset="-122"/>
                <a:cs typeface="Reddit Sans Bold" pitchFamily="34" charset="-120"/>
              </a:rPr>
              <a:t>Table of contents</a:t>
            </a:r>
            <a:endParaRPr lang="en-US" sz="3600" dirty="0"/>
          </a:p>
        </p:txBody>
      </p:sp>
      <p:sp>
        <p:nvSpPr>
          <p:cNvPr id="9" name="Text 7"/>
          <p:cNvSpPr/>
          <p:nvPr/>
        </p:nvSpPr>
        <p:spPr>
          <a:xfrm>
            <a:off x="0" y="0"/>
            <a:ext cx="3108960" cy="6858000"/>
          </a:xfrm>
          <a:custGeom>
            <a:avLst/>
            <a:gdLst/>
            <a:ahLst/>
            <a:cxnLst/>
            <a:rect l="l" t="t" r="r" b="b"/>
            <a:pathLst>
              <a:path w="3108960" h="6858000">
                <a:moveTo>
                  <a:pt x="0" y="6858000"/>
                </a:moveTo>
                <a:lnTo>
                  <a:pt x="0" y="0"/>
                </a:lnTo>
                <a:lnTo>
                  <a:pt x="2549347" y="0"/>
                </a:lnTo>
                <a:cubicBezTo>
                  <a:pt x="2858413" y="0"/>
                  <a:pt x="3108960" y="250547"/>
                  <a:pt x="3108960" y="559613"/>
                </a:cubicBezTo>
                <a:lnTo>
                  <a:pt x="3108960" y="6858000"/>
                </a:lnTo>
                <a:lnTo>
                  <a:pt x="0" y="6858000"/>
                </a:lnTo>
              </a:path>
            </a:pathLst>
          </a:custGeom>
          <a:noFill/>
          <a:ln/>
        </p:spPr>
        <p:txBody>
          <a:bodyPr wrap="square" lIns="90000" tIns="46800" rIns="90000" bIns="46800" rtlCol="0" anchor="ctr"/>
          <a:lstStyle/>
          <a:p>
            <a:pPr indent="0" marL="0">
              <a:buNone/>
            </a:pPr>
            <a:endParaRPr lang="en-US" dirty="0"/>
          </a:p>
        </p:txBody>
      </p:sp>
      <p:sp>
        <p:nvSpPr>
          <p:cNvPr id="10" name="Text 8"/>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83333"/>
              </a:lnSpc>
              <a:buNone/>
            </a:pPr>
            <a:endParaRPr lang="en-US" sz="1800" dirty="0"/>
          </a:p>
        </p:txBody>
      </p:sp>
      <p:sp>
        <p:nvSpPr>
          <p:cNvPr id="3" name="Text 1"/>
          <p:cNvSpPr/>
          <p:nvPr/>
        </p:nvSpPr>
        <p:spPr>
          <a:xfrm>
            <a:off x="-1" y="2769619"/>
            <a:ext cx="5072033" cy="4088382"/>
          </a:xfrm>
          <a:custGeom>
            <a:avLst/>
            <a:gdLst/>
            <a:ahLst/>
            <a:cxnLst/>
            <a:rect l="l" t="t" r="r" b="b"/>
            <a:pathLst>
              <a:path w="5072033" h="4088382">
                <a:moveTo>
                  <a:pt x="0" y="4088382"/>
                </a:moveTo>
                <a:lnTo>
                  <a:pt x="0" y="0"/>
                </a:lnTo>
                <a:lnTo>
                  <a:pt x="5072033" y="0"/>
                </a:lnTo>
                <a:lnTo>
                  <a:pt x="5072033" y="4088382"/>
                </a:lnTo>
                <a:lnTo>
                  <a:pt x="0" y="4088382"/>
                </a:lnTo>
              </a:path>
            </a:pathLst>
          </a:custGeom>
          <a:blipFill>
            <a:blip r:embed="rId1"/>
            <a:srcRect l="39337" t="0" r="0" b="51874"/>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a:off x="5145240" y="-1"/>
            <a:ext cx="7046760" cy="6466023"/>
          </a:xfrm>
          <a:custGeom>
            <a:avLst/>
            <a:gdLst/>
            <a:ahLst/>
            <a:cxnLst/>
            <a:rect l="l" t="t" r="r" b="b"/>
            <a:pathLst>
              <a:path w="7046760" h="6466023">
                <a:moveTo>
                  <a:pt x="0" y="6466023"/>
                </a:moveTo>
                <a:lnTo>
                  <a:pt x="0" y="0"/>
                </a:lnTo>
                <a:lnTo>
                  <a:pt x="7046760" y="0"/>
                </a:lnTo>
                <a:lnTo>
                  <a:pt x="7046760" y="6466023"/>
                </a:lnTo>
                <a:lnTo>
                  <a:pt x="0" y="6466023"/>
                </a:lnTo>
              </a:path>
            </a:pathLst>
          </a:custGeom>
          <a:blipFill>
            <a:blip r:embed="rId2"/>
            <a:srcRect l="0" t="0" r="39863" b="32282"/>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8931619" y="0"/>
            <a:ext cx="3260381" cy="6858000"/>
          </a:xfrm>
          <a:custGeom>
            <a:avLst/>
            <a:gdLst/>
            <a:ahLst/>
            <a:cxnLst/>
            <a:rect l="l" t="t" r="r" b="b"/>
            <a:pathLst>
              <a:path w="3260381" h="6858000">
                <a:moveTo>
                  <a:pt x="0" y="6858000"/>
                </a:moveTo>
                <a:lnTo>
                  <a:pt x="0" y="0"/>
                </a:lnTo>
                <a:lnTo>
                  <a:pt x="3260381" y="0"/>
                </a:lnTo>
                <a:lnTo>
                  <a:pt x="3260381" y="6858000"/>
                </a:lnTo>
                <a:lnTo>
                  <a:pt x="0" y="6858000"/>
                </a:lnTo>
              </a:path>
            </a:pathLst>
          </a:custGeom>
          <a:blipFill>
            <a:blip r:embed="rId3"/>
            <a:srcRect l="0" t="0" r="51569"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0796869" y="2039390"/>
            <a:ext cx="548640" cy="4115803"/>
          </a:xfrm>
          <a:custGeom>
            <a:avLst/>
            <a:gdLst/>
            <a:ahLst/>
            <a:cxnLst/>
            <a:rect l="l" t="t" r="r" b="b"/>
            <a:pathLst>
              <a:path w="548640" h="4115803">
                <a:moveTo>
                  <a:pt x="0" y="4115803"/>
                </a:moveTo>
                <a:lnTo>
                  <a:pt x="0" y="0"/>
                </a:lnTo>
                <a:lnTo>
                  <a:pt x="548640" y="0"/>
                </a:lnTo>
                <a:lnTo>
                  <a:pt x="548640" y="4115803"/>
                </a:lnTo>
                <a:lnTo>
                  <a:pt x="0" y="4115803"/>
                </a:lnTo>
              </a:path>
            </a:pathLst>
          </a:custGeom>
          <a:noFill/>
          <a:ln/>
        </p:spPr>
        <p:txBody>
          <a:bodyPr wrap="square" lIns="0" tIns="0" rIns="0" bIns="0" rtlCol="0" anchor="t"/>
          <a:lstStyle/>
          <a:p>
            <a:pPr algn="r" marL="0" indent="0">
              <a:lnSpc>
                <a:spcPct val="166667"/>
              </a:lnSpc>
              <a:buNone/>
            </a:pPr>
            <a:r>
              <a:rPr lang="en-US" sz="1620" dirty="0">
                <a:solidFill>
                  <a:srgbClr val="F0A8C7"/>
                </a:solidFill>
                <a:latin typeface="Reddit Sans" pitchFamily="34" charset="0"/>
                <a:ea typeface="Reddit Sans" pitchFamily="34" charset="-122"/>
                <a:cs typeface="Reddit Sans" pitchFamily="34" charset="-120"/>
              </a:rPr>
              <a:t>11</a:t>
            </a:r>
            <a:endParaRPr lang="en-US" sz="1620" dirty="0"/>
          </a:p>
          <a:p>
            <a:pPr algn="r" marL="0" indent="0">
              <a:lnSpc>
                <a:spcPct val="166667"/>
              </a:lnSpc>
              <a:buNone/>
            </a:pPr>
            <a:r>
              <a:rPr lang="en-US" sz="1620" dirty="0">
                <a:solidFill>
                  <a:srgbClr val="F0A8C7"/>
                </a:solidFill>
                <a:latin typeface="Reddit Sans" pitchFamily="34" charset="0"/>
                <a:ea typeface="Reddit Sans" pitchFamily="34" charset="-122"/>
                <a:cs typeface="Reddit Sans" pitchFamily="34" charset="-120"/>
              </a:rPr>
              <a:t>12</a:t>
            </a:r>
            <a:endParaRPr lang="en-US" sz="1620" dirty="0"/>
          </a:p>
          <a:p>
            <a:pPr algn="r" marL="0" indent="0">
              <a:lnSpc>
                <a:spcPct val="166667"/>
              </a:lnSpc>
              <a:buNone/>
            </a:pPr>
            <a:r>
              <a:rPr lang="en-US" sz="1620" dirty="0">
                <a:solidFill>
                  <a:srgbClr val="F0A8C7"/>
                </a:solidFill>
                <a:latin typeface="Reddit Sans" pitchFamily="34" charset="0"/>
                <a:ea typeface="Reddit Sans" pitchFamily="34" charset="-122"/>
                <a:cs typeface="Reddit Sans" pitchFamily="34" charset="-120"/>
              </a:rPr>
              <a:t>13</a:t>
            </a:r>
            <a:endParaRPr lang="en-US" sz="1620" dirty="0"/>
          </a:p>
          <a:p>
            <a:pPr algn="r" marL="0" indent="0">
              <a:lnSpc>
                <a:spcPct val="166667"/>
              </a:lnSpc>
              <a:buNone/>
            </a:pPr>
            <a:r>
              <a:rPr lang="en-US" sz="1620" dirty="0">
                <a:solidFill>
                  <a:srgbClr val="F0A8C7"/>
                </a:solidFill>
                <a:latin typeface="Reddit Sans" pitchFamily="34" charset="0"/>
                <a:ea typeface="Reddit Sans" pitchFamily="34" charset="-122"/>
                <a:cs typeface="Reddit Sans" pitchFamily="34" charset="-120"/>
              </a:rPr>
              <a:t>14</a:t>
            </a:r>
            <a:endParaRPr lang="en-US" sz="1620" dirty="0"/>
          </a:p>
          <a:p>
            <a:pPr algn="r" marL="0" indent="0">
              <a:lnSpc>
                <a:spcPct val="166667"/>
              </a:lnSpc>
              <a:buNone/>
            </a:pPr>
            <a:r>
              <a:rPr lang="en-US" sz="1620" dirty="0">
                <a:solidFill>
                  <a:srgbClr val="F0A8C7"/>
                </a:solidFill>
                <a:latin typeface="Reddit Sans" pitchFamily="34" charset="0"/>
                <a:ea typeface="Reddit Sans" pitchFamily="34" charset="-122"/>
                <a:cs typeface="Reddit Sans" pitchFamily="34" charset="-120"/>
              </a:rPr>
              <a:t>15</a:t>
            </a:r>
            <a:endParaRPr lang="en-US" sz="1620" dirty="0"/>
          </a:p>
          <a:p>
            <a:pPr algn="r" marL="0" indent="0">
              <a:lnSpc>
                <a:spcPct val="166667"/>
              </a:lnSpc>
              <a:buNone/>
            </a:pPr>
            <a:r>
              <a:rPr lang="en-US" sz="1620" dirty="0">
                <a:solidFill>
                  <a:srgbClr val="F0A8C7"/>
                </a:solidFill>
                <a:latin typeface="Reddit Sans" pitchFamily="34" charset="0"/>
                <a:ea typeface="Reddit Sans" pitchFamily="34" charset="-122"/>
                <a:cs typeface="Reddit Sans" pitchFamily="34" charset="-120"/>
              </a:rPr>
              <a:t>16</a:t>
            </a:r>
            <a:endParaRPr lang="en-US" sz="1620" dirty="0"/>
          </a:p>
          <a:p>
            <a:pPr algn="r" marL="0" indent="0">
              <a:lnSpc>
                <a:spcPct val="166667"/>
              </a:lnSpc>
              <a:buNone/>
            </a:pPr>
            <a:r>
              <a:rPr lang="en-US" sz="1620" dirty="0">
                <a:solidFill>
                  <a:srgbClr val="F0A8C7"/>
                </a:solidFill>
                <a:latin typeface="Reddit Sans" pitchFamily="34" charset="0"/>
                <a:ea typeface="Reddit Sans" pitchFamily="34" charset="-122"/>
                <a:cs typeface="Reddit Sans" pitchFamily="34" charset="-120"/>
              </a:rPr>
              <a:t>17</a:t>
            </a:r>
            <a:endParaRPr lang="en-US" sz="1620" dirty="0"/>
          </a:p>
          <a:p>
            <a:pPr algn="r" marL="0" indent="0">
              <a:lnSpc>
                <a:spcPct val="166667"/>
              </a:lnSpc>
              <a:buNone/>
            </a:pPr>
            <a:r>
              <a:rPr lang="en-US" sz="1620" dirty="0">
                <a:solidFill>
                  <a:srgbClr val="F0A8C7"/>
                </a:solidFill>
                <a:latin typeface="Reddit Sans" pitchFamily="34" charset="0"/>
                <a:ea typeface="Reddit Sans" pitchFamily="34" charset="-122"/>
                <a:cs typeface="Reddit Sans" pitchFamily="34" charset="-120"/>
              </a:rPr>
              <a:t>18</a:t>
            </a:r>
            <a:endParaRPr lang="en-US" sz="1620" dirty="0"/>
          </a:p>
          <a:p>
            <a:pPr algn="r" marL="0" indent="0">
              <a:lnSpc>
                <a:spcPct val="166667"/>
              </a:lnSpc>
              <a:buNone/>
            </a:pPr>
            <a:r>
              <a:rPr lang="en-US" sz="1620" dirty="0">
                <a:solidFill>
                  <a:srgbClr val="F0A8C7"/>
                </a:solidFill>
                <a:latin typeface="Reddit Sans" pitchFamily="34" charset="0"/>
                <a:ea typeface="Reddit Sans" pitchFamily="34" charset="-122"/>
                <a:cs typeface="Reddit Sans" pitchFamily="34" charset="-120"/>
              </a:rPr>
              <a:t>19</a:t>
            </a:r>
            <a:endParaRPr lang="en-US" sz="1620" dirty="0"/>
          </a:p>
          <a:p>
            <a:pPr algn="r" marL="0" indent="0">
              <a:lnSpc>
                <a:spcPct val="166667"/>
              </a:lnSpc>
              <a:buNone/>
            </a:pPr>
            <a:r>
              <a:rPr lang="en-US" sz="1620" dirty="0">
                <a:solidFill>
                  <a:srgbClr val="F0A8C7"/>
                </a:solidFill>
                <a:latin typeface="Reddit Sans" pitchFamily="34" charset="0"/>
                <a:ea typeface="Reddit Sans" pitchFamily="34" charset="-122"/>
                <a:cs typeface="Reddit Sans" pitchFamily="34" charset="-120"/>
              </a:rPr>
              <a:t>20</a:t>
            </a:r>
            <a:endParaRPr lang="en-US" sz="1620" dirty="0"/>
          </a:p>
        </p:txBody>
      </p:sp>
      <p:sp>
        <p:nvSpPr>
          <p:cNvPr id="7" name="Text 5"/>
          <p:cNvSpPr/>
          <p:nvPr/>
        </p:nvSpPr>
        <p:spPr>
          <a:xfrm>
            <a:off x="3586643" y="2039390"/>
            <a:ext cx="6945422" cy="4115803"/>
          </a:xfrm>
          <a:custGeom>
            <a:avLst/>
            <a:gdLst/>
            <a:ahLst/>
            <a:cxnLst/>
            <a:rect l="l" t="t" r="r" b="b"/>
            <a:pathLst>
              <a:path w="6945422" h="4115803">
                <a:moveTo>
                  <a:pt x="0" y="4115803"/>
                </a:moveTo>
                <a:lnTo>
                  <a:pt x="0" y="0"/>
                </a:lnTo>
                <a:lnTo>
                  <a:pt x="6945422" y="0"/>
                </a:lnTo>
                <a:lnTo>
                  <a:pt x="6945422" y="4115803"/>
                </a:lnTo>
                <a:lnTo>
                  <a:pt x="0" y="4115803"/>
                </a:lnTo>
              </a:path>
            </a:pathLst>
          </a:custGeom>
          <a:noFill/>
          <a:ln/>
        </p:spPr>
        <p:txBody>
          <a:bodyPr wrap="square" lIns="0" tIns="0" rIns="0" bIns="0" rtlCol="0" anchor="t" numCol="1" spcCol="548640"/>
          <a:lstStyle/>
          <a:p>
            <a:pPr algn="l" marL="0" indent="0">
              <a:lnSpc>
                <a:spcPct val="166667"/>
              </a:lnSpc>
              <a:buNone/>
            </a:pPr>
            <a:r>
              <a:rPr lang="en-US" sz="1620" dirty="0">
                <a:solidFill>
                  <a:srgbClr val="FFFFFF"/>
                </a:solidFill>
                <a:latin typeface="Reddit Sans" pitchFamily="34" charset="0"/>
                <a:ea typeface="Reddit Sans" pitchFamily="34" charset="-122"/>
                <a:cs typeface="Reddit Sans" pitchFamily="34" charset="-120"/>
              </a:rPr>
              <a:t>Common Kidney Disorders</a:t>
            </a:r>
            <a:endParaRPr lang="en-US" sz="1620" dirty="0"/>
          </a:p>
          <a:p>
            <a:pPr algn="l" marL="0" indent="0">
              <a:lnSpc>
                <a:spcPct val="166667"/>
              </a:lnSpc>
              <a:buNone/>
            </a:pPr>
            <a:r>
              <a:rPr lang="en-US" sz="1620" dirty="0">
                <a:solidFill>
                  <a:srgbClr val="FFFFFF"/>
                </a:solidFill>
                <a:latin typeface="Reddit Sans" pitchFamily="34" charset="0"/>
                <a:ea typeface="Reddit Sans" pitchFamily="34" charset="-122"/>
                <a:cs typeface="Reddit Sans" pitchFamily="34" charset="-120"/>
              </a:rPr>
              <a:t>Technological Interventions</a:t>
            </a:r>
            <a:endParaRPr lang="en-US" sz="1620" dirty="0"/>
          </a:p>
          <a:p>
            <a:pPr algn="l" marL="0" indent="0">
              <a:lnSpc>
                <a:spcPct val="166667"/>
              </a:lnSpc>
              <a:buNone/>
            </a:pPr>
            <a:r>
              <a:rPr lang="en-US" sz="1620" dirty="0">
                <a:solidFill>
                  <a:srgbClr val="FFFFFF"/>
                </a:solidFill>
                <a:latin typeface="Reddit Sans" pitchFamily="34" charset="0"/>
                <a:ea typeface="Reddit Sans" pitchFamily="34" charset="-122"/>
                <a:cs typeface="Reddit Sans" pitchFamily="34" charset="-120"/>
              </a:rPr>
              <a:t>Excretion Across Different Organisms</a:t>
            </a:r>
            <a:endParaRPr lang="en-US" sz="1620" dirty="0"/>
          </a:p>
          <a:p>
            <a:pPr algn="l" marL="0" indent="0">
              <a:lnSpc>
                <a:spcPct val="166667"/>
              </a:lnSpc>
              <a:buNone/>
            </a:pPr>
            <a:r>
              <a:rPr lang="en-US" sz="1620" dirty="0">
                <a:solidFill>
                  <a:srgbClr val="FFFFFF"/>
                </a:solidFill>
                <a:latin typeface="Reddit Sans" pitchFamily="34" charset="0"/>
                <a:ea typeface="Reddit Sans" pitchFamily="34" charset="-122"/>
                <a:cs typeface="Reddit Sans" pitchFamily="34" charset="-120"/>
              </a:rPr>
              <a:t>Maintaining Kidney Health</a:t>
            </a:r>
            <a:endParaRPr lang="en-US" sz="1620" dirty="0"/>
          </a:p>
          <a:p>
            <a:pPr algn="l" marL="0" indent="0">
              <a:lnSpc>
                <a:spcPct val="166667"/>
              </a:lnSpc>
              <a:buNone/>
            </a:pPr>
            <a:r>
              <a:rPr lang="en-US" sz="1620" dirty="0">
                <a:solidFill>
                  <a:srgbClr val="FFFFFF"/>
                </a:solidFill>
                <a:latin typeface="Reddit Sans" pitchFamily="34" charset="0"/>
                <a:ea typeface="Reddit Sans" pitchFamily="34" charset="-122"/>
                <a:cs typeface="Reddit Sans" pitchFamily="34" charset="-120"/>
              </a:rPr>
              <a:t>Misconceptions About Excretion</a:t>
            </a:r>
            <a:endParaRPr lang="en-US" sz="1620" dirty="0"/>
          </a:p>
          <a:p>
            <a:pPr algn="l" marL="0" indent="0">
              <a:lnSpc>
                <a:spcPct val="166667"/>
              </a:lnSpc>
              <a:buNone/>
            </a:pPr>
            <a:r>
              <a:rPr lang="en-US" sz="1620" dirty="0">
                <a:solidFill>
                  <a:srgbClr val="FFFFFF"/>
                </a:solidFill>
                <a:latin typeface="Reddit Sans" pitchFamily="34" charset="0"/>
                <a:ea typeface="Reddit Sans" pitchFamily="34" charset="-122"/>
                <a:cs typeface="Reddit Sans" pitchFamily="34" charset="-120"/>
              </a:rPr>
              <a:t>Interactive Learning Challenge</a:t>
            </a:r>
            <a:endParaRPr lang="en-US" sz="1620" dirty="0"/>
          </a:p>
          <a:p>
            <a:pPr algn="l" marL="0" indent="0">
              <a:lnSpc>
                <a:spcPct val="166667"/>
              </a:lnSpc>
              <a:buNone/>
            </a:pPr>
            <a:r>
              <a:rPr lang="en-US" sz="1620" dirty="0">
                <a:solidFill>
                  <a:srgbClr val="FFFFFF"/>
                </a:solidFill>
                <a:latin typeface="Reddit Sans" pitchFamily="34" charset="0"/>
                <a:ea typeface="Reddit Sans" pitchFamily="34" charset="-122"/>
                <a:cs typeface="Reddit Sans" pitchFamily="34" charset="-120"/>
              </a:rPr>
              <a:t>Real-World Health Connections</a:t>
            </a:r>
            <a:endParaRPr lang="en-US" sz="1620" dirty="0"/>
          </a:p>
          <a:p>
            <a:pPr algn="l" marL="0" indent="0">
              <a:lnSpc>
                <a:spcPct val="166667"/>
              </a:lnSpc>
              <a:buNone/>
            </a:pPr>
            <a:r>
              <a:rPr lang="en-US" sz="1620" dirty="0">
                <a:solidFill>
                  <a:srgbClr val="FFFFFF"/>
                </a:solidFill>
                <a:latin typeface="Reddit Sans" pitchFamily="34" charset="0"/>
                <a:ea typeface="Reddit Sans" pitchFamily="34" charset="-122"/>
                <a:cs typeface="Reddit Sans" pitchFamily="34" charset="-120"/>
              </a:rPr>
              <a:t>Future of Excretion Research</a:t>
            </a:r>
            <a:endParaRPr lang="en-US" sz="1620" dirty="0"/>
          </a:p>
          <a:p>
            <a:pPr algn="l" marL="0" indent="0">
              <a:lnSpc>
                <a:spcPct val="166667"/>
              </a:lnSpc>
              <a:buNone/>
            </a:pPr>
            <a:r>
              <a:rPr lang="en-US" sz="1620" dirty="0">
                <a:solidFill>
                  <a:srgbClr val="FFFFFF"/>
                </a:solidFill>
                <a:latin typeface="Reddit Sans" pitchFamily="34" charset="0"/>
                <a:ea typeface="Reddit Sans" pitchFamily="34" charset="-122"/>
                <a:cs typeface="Reddit Sans" pitchFamily="34" charset="-120"/>
              </a:rPr>
              <a:t>Key Takeaways</a:t>
            </a:r>
            <a:endParaRPr lang="en-US" sz="1620" dirty="0"/>
          </a:p>
          <a:p>
            <a:pPr algn="l" marL="0" indent="0">
              <a:lnSpc>
                <a:spcPct val="166667"/>
              </a:lnSpc>
              <a:buNone/>
            </a:pPr>
            <a:r>
              <a:rPr lang="en-US" sz="1620" dirty="0">
                <a:solidFill>
                  <a:srgbClr val="FFFFFF"/>
                </a:solidFill>
                <a:latin typeface="Reddit Sans" pitchFamily="34" charset="0"/>
                <a:ea typeface="Reddit Sans" pitchFamily="34" charset="-122"/>
                <a:cs typeface="Reddit Sans" pitchFamily="34" charset="-120"/>
              </a:rPr>
              <a:t>Conclusion and Further Exploration</a:t>
            </a:r>
            <a:endParaRPr lang="en-US" sz="1620" dirty="0"/>
          </a:p>
        </p:txBody>
      </p:sp>
      <p:sp>
        <p:nvSpPr>
          <p:cNvPr id="8" name="Text 6"/>
          <p:cNvSpPr/>
          <p:nvPr/>
        </p:nvSpPr>
        <p:spPr>
          <a:xfrm>
            <a:off x="3594650" y="861536"/>
            <a:ext cx="7750859" cy="590931"/>
          </a:xfrm>
          <a:custGeom>
            <a:avLst/>
            <a:gdLst/>
            <a:ahLst/>
            <a:cxnLst/>
            <a:rect l="l" t="t" r="r" b="b"/>
            <a:pathLst>
              <a:path w="7750859" h="590931">
                <a:moveTo>
                  <a:pt x="0" y="590931"/>
                </a:moveTo>
                <a:lnTo>
                  <a:pt x="0" y="0"/>
                </a:lnTo>
                <a:lnTo>
                  <a:pt x="7750859" y="0"/>
                </a:lnTo>
                <a:lnTo>
                  <a:pt x="7750859" y="590931"/>
                </a:lnTo>
                <a:lnTo>
                  <a:pt x="0" y="590931"/>
                </a:lnTo>
              </a:path>
            </a:pathLst>
          </a:custGeom>
          <a:noFill/>
          <a:ln/>
        </p:spPr>
        <p:txBody>
          <a:bodyPr wrap="square" lIns="0" tIns="46800" rIns="90000" bIns="46800" rtlCol="0" anchor="t"/>
          <a:lstStyle/>
          <a:p>
            <a:pPr algn="l" marL="0" indent="0">
              <a:lnSpc>
                <a:spcPct val="90000"/>
              </a:lnSpc>
              <a:spcBef>
                <a:spcPts val="1000"/>
              </a:spcBef>
              <a:buNone/>
            </a:pPr>
            <a:r>
              <a:rPr lang="en-US" sz="3600" dirty="0">
                <a:solidFill>
                  <a:srgbClr val="FFFFFF"/>
                </a:solidFill>
                <a:latin typeface="Reddit Sans Bold" pitchFamily="34" charset="0"/>
                <a:ea typeface="Reddit Sans Bold" pitchFamily="34" charset="-122"/>
                <a:cs typeface="Reddit Sans Bold" pitchFamily="34" charset="-120"/>
              </a:rPr>
              <a:t>Table of contents</a:t>
            </a:r>
            <a:endParaRPr lang="en-US" sz="3600" dirty="0"/>
          </a:p>
        </p:txBody>
      </p:sp>
      <p:sp>
        <p:nvSpPr>
          <p:cNvPr id="9" name="Text 7"/>
          <p:cNvSpPr/>
          <p:nvPr/>
        </p:nvSpPr>
        <p:spPr>
          <a:xfrm>
            <a:off x="0" y="0"/>
            <a:ext cx="3108960" cy="6858000"/>
          </a:xfrm>
          <a:custGeom>
            <a:avLst/>
            <a:gdLst/>
            <a:ahLst/>
            <a:cxnLst/>
            <a:rect l="l" t="t" r="r" b="b"/>
            <a:pathLst>
              <a:path w="3108960" h="6858000">
                <a:moveTo>
                  <a:pt x="0" y="6858000"/>
                </a:moveTo>
                <a:lnTo>
                  <a:pt x="0" y="0"/>
                </a:lnTo>
                <a:lnTo>
                  <a:pt x="2549347" y="0"/>
                </a:lnTo>
                <a:cubicBezTo>
                  <a:pt x="2858413" y="0"/>
                  <a:pt x="3108960" y="250547"/>
                  <a:pt x="3108960" y="559613"/>
                </a:cubicBezTo>
                <a:lnTo>
                  <a:pt x="3108960" y="6858000"/>
                </a:lnTo>
                <a:lnTo>
                  <a:pt x="0" y="6858000"/>
                </a:lnTo>
              </a:path>
            </a:pathLst>
          </a:custGeom>
          <a:noFill/>
          <a:ln/>
        </p:spPr>
        <p:txBody>
          <a:bodyPr wrap="square" lIns="90000" tIns="46800" rIns="90000" bIns="46800" rtlCol="0" anchor="ctr"/>
          <a:lstStyle/>
          <a:p>
            <a:pPr indent="0" marL="0">
              <a:buNone/>
            </a:pPr>
            <a:endParaRPr lang="en-US" dirty="0"/>
          </a:p>
        </p:txBody>
      </p:sp>
      <p:sp>
        <p:nvSpPr>
          <p:cNvPr id="10" name="Text 8"/>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83333"/>
              </a:lnSpc>
              <a:buNone/>
            </a:pPr>
            <a:endParaRPr lang="en-US" sz="1800" dirty="0"/>
          </a:p>
        </p:txBody>
      </p:sp>
      <p:sp>
        <p:nvSpPr>
          <p:cNvPr id="3" name="Text 1"/>
          <p:cNvSpPr/>
          <p:nvPr/>
        </p:nvSpPr>
        <p:spPr>
          <a:xfrm>
            <a:off x="-1" y="2769619"/>
            <a:ext cx="5072033" cy="4088382"/>
          </a:xfrm>
          <a:custGeom>
            <a:avLst/>
            <a:gdLst/>
            <a:ahLst/>
            <a:cxnLst/>
            <a:rect l="l" t="t" r="r" b="b"/>
            <a:pathLst>
              <a:path w="5072033" h="4088382">
                <a:moveTo>
                  <a:pt x="0" y="4088382"/>
                </a:moveTo>
                <a:lnTo>
                  <a:pt x="0" y="0"/>
                </a:lnTo>
                <a:lnTo>
                  <a:pt x="5072033" y="0"/>
                </a:lnTo>
                <a:lnTo>
                  <a:pt x="5072033" y="4088382"/>
                </a:lnTo>
                <a:lnTo>
                  <a:pt x="0" y="4088382"/>
                </a:lnTo>
              </a:path>
            </a:pathLst>
          </a:custGeom>
          <a:blipFill>
            <a:blip r:embed="rId1"/>
            <a:srcRect l="39337" t="0" r="0" b="51874"/>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a:off x="5145240" y="-1"/>
            <a:ext cx="7046760" cy="6466023"/>
          </a:xfrm>
          <a:custGeom>
            <a:avLst/>
            <a:gdLst/>
            <a:ahLst/>
            <a:cxnLst/>
            <a:rect l="l" t="t" r="r" b="b"/>
            <a:pathLst>
              <a:path w="7046760" h="6466023">
                <a:moveTo>
                  <a:pt x="0" y="6466023"/>
                </a:moveTo>
                <a:lnTo>
                  <a:pt x="0" y="0"/>
                </a:lnTo>
                <a:lnTo>
                  <a:pt x="7046760" y="0"/>
                </a:lnTo>
                <a:lnTo>
                  <a:pt x="7046760" y="6466023"/>
                </a:lnTo>
                <a:lnTo>
                  <a:pt x="0" y="6466023"/>
                </a:lnTo>
              </a:path>
            </a:pathLst>
          </a:custGeom>
          <a:blipFill>
            <a:blip r:embed="rId2"/>
            <a:srcRect l="0" t="0" r="39863" b="32282"/>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8931619" y="0"/>
            <a:ext cx="3260381" cy="6858000"/>
          </a:xfrm>
          <a:custGeom>
            <a:avLst/>
            <a:gdLst/>
            <a:ahLst/>
            <a:cxnLst/>
            <a:rect l="l" t="t" r="r" b="b"/>
            <a:pathLst>
              <a:path w="3260381" h="6858000">
                <a:moveTo>
                  <a:pt x="0" y="6858000"/>
                </a:moveTo>
                <a:lnTo>
                  <a:pt x="0" y="0"/>
                </a:lnTo>
                <a:lnTo>
                  <a:pt x="3260381" y="0"/>
                </a:lnTo>
                <a:lnTo>
                  <a:pt x="3260381" y="6858000"/>
                </a:lnTo>
                <a:lnTo>
                  <a:pt x="0" y="6858000"/>
                </a:lnTo>
              </a:path>
            </a:pathLst>
          </a:custGeom>
          <a:blipFill>
            <a:blip r:embed="rId3"/>
            <a:srcRect l="0" t="0" r="51569"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6385559" y="1017281"/>
            <a:ext cx="5120639" cy="5007920"/>
          </a:xfrm>
          <a:custGeom>
            <a:avLst/>
            <a:gdLst/>
            <a:ahLst/>
            <a:cxnLst/>
            <a:rect l="l" t="t" r="r" b="b"/>
            <a:pathLst>
              <a:path w="5120639" h="5007920">
                <a:moveTo>
                  <a:pt x="255905" y="5007920"/>
                </a:moveTo>
                <a:cubicBezTo>
                  <a:pt x="114573" y="5007920"/>
                  <a:pt x="0" y="4893348"/>
                  <a:pt x="0" y="4752015"/>
                </a:cubicBezTo>
                <a:lnTo>
                  <a:pt x="0" y="255905"/>
                </a:lnTo>
                <a:cubicBezTo>
                  <a:pt x="0" y="114572"/>
                  <a:pt x="114572" y="0"/>
                  <a:pt x="255905" y="0"/>
                </a:cubicBezTo>
                <a:lnTo>
                  <a:pt x="4864734" y="0"/>
                </a:lnTo>
                <a:cubicBezTo>
                  <a:pt x="5006067" y="0"/>
                  <a:pt x="5120639" y="114572"/>
                  <a:pt x="5120639" y="255905"/>
                </a:cubicBezTo>
                <a:lnTo>
                  <a:pt x="5120639" y="4752015"/>
                </a:lnTo>
                <a:cubicBezTo>
                  <a:pt x="5120639" y="4893347"/>
                  <a:pt x="5006067" y="5007920"/>
                  <a:pt x="4864734" y="5007920"/>
                </a:cubicBezTo>
                <a:lnTo>
                  <a:pt x="255905" y="5007920"/>
                </a:lnTo>
              </a:path>
            </a:pathLst>
          </a:custGeom>
          <a:solidFill>
            <a:srgbClr val="6D1339">
              <a:alpha val="20000"/>
            </a:srgbClr>
          </a:solidFill>
          <a:ln/>
        </p:spPr>
        <p:txBody>
          <a:bodyPr wrap="square" lIns="90000" tIns="46800" rIns="90000" bIns="46800" rtlCol="0" anchor="ctr"/>
          <a:lstStyle/>
          <a:p>
            <a:pPr algn="ctr" marL="0" indent="0">
              <a:lnSpc>
                <a:spcPct val="83333"/>
              </a:lnSpc>
              <a:buNone/>
            </a:pPr>
            <a:endParaRPr lang="en-US" sz="1800" dirty="0"/>
          </a:p>
        </p:txBody>
      </p:sp>
      <p:sp>
        <p:nvSpPr>
          <p:cNvPr id="7" name="Text 5"/>
          <p:cNvSpPr/>
          <p:nvPr/>
        </p:nvSpPr>
        <p:spPr>
          <a:xfrm>
            <a:off x="11190287"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1</a:t>
            </a:r>
            <a:endParaRPr lang="en-US" sz="800" dirty="0"/>
          </a:p>
        </p:txBody>
      </p:sp>
      <p:sp>
        <p:nvSpPr>
          <p:cNvPr id="8" name="Text 6"/>
          <p:cNvSpPr/>
          <p:nvPr/>
        </p:nvSpPr>
        <p:spPr>
          <a:xfrm>
            <a:off x="685800"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Exploring Human Excretion: A Comprehensive Overview</a:t>
            </a:r>
            <a:endParaRPr lang="en-US" sz="800" dirty="0"/>
          </a:p>
        </p:txBody>
      </p:sp>
      <p:sp>
        <p:nvSpPr>
          <p:cNvPr id="9" name="Text 7"/>
          <p:cNvSpPr/>
          <p:nvPr/>
        </p:nvSpPr>
        <p:spPr>
          <a:xfrm>
            <a:off x="685800" y="1017281"/>
            <a:ext cx="5146040" cy="5007920"/>
          </a:xfrm>
          <a:custGeom>
            <a:avLst/>
            <a:gdLst/>
            <a:ahLst/>
            <a:cxnLst/>
            <a:rect l="l" t="t" r="r" b="b"/>
            <a:pathLst>
              <a:path w="5146040" h="5007920">
                <a:moveTo>
                  <a:pt x="0" y="5007920"/>
                </a:moveTo>
                <a:lnTo>
                  <a:pt x="0" y="0"/>
                </a:lnTo>
                <a:lnTo>
                  <a:pt x="5146040" y="0"/>
                </a:lnTo>
                <a:lnTo>
                  <a:pt x="5146040" y="5007920"/>
                </a:lnTo>
                <a:lnTo>
                  <a:pt x="0" y="5007920"/>
                </a:lnTo>
              </a:path>
            </a:pathLst>
          </a:custGeom>
          <a:noFill/>
          <a:ln/>
        </p:spPr>
        <p:txBody>
          <a:bodyPr wrap="square" lIns="0" tIns="0" rIns="0" bIns="0" rtlCol="0" anchor="t"/>
          <a:lstStyle/>
          <a:p>
            <a:pPr algn="l" marL="0" indent="0">
              <a:lnSpc>
                <a:spcPct val="100000"/>
              </a:lnSpc>
              <a:spcBef>
                <a:spcPts val="1000"/>
              </a:spcBef>
              <a:buNone/>
            </a:pPr>
            <a:r>
              <a:rPr lang="en-US" sz="3600" dirty="0">
                <a:solidFill>
                  <a:srgbClr val="FFFFFF"/>
                </a:solidFill>
                <a:latin typeface="Reddit Sans Bold" pitchFamily="34" charset="0"/>
                <a:ea typeface="Reddit Sans Bold" pitchFamily="34" charset="-122"/>
                <a:cs typeface="Reddit Sans Bold" pitchFamily="34" charset="-120"/>
              </a:rPr>
              <a:t>Physiological Processes Unveiled: Understanding Human Excretion</a:t>
            </a:r>
            <a:endParaRPr lang="en-US" sz="3600" dirty="0"/>
          </a:p>
        </p:txBody>
      </p:sp>
      <p:sp>
        <p:nvSpPr>
          <p:cNvPr id="10" name="Text 8"/>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11" name="Text 9"/>
          <p:cNvSpPr/>
          <p:nvPr/>
        </p:nvSpPr>
        <p:spPr>
          <a:xfrm>
            <a:off x="6787859" y="2080962"/>
            <a:ext cx="4316043" cy="3657600"/>
          </a:xfrm>
          <a:custGeom>
            <a:avLst/>
            <a:gdLst/>
            <a:ahLst/>
            <a:cxnLst/>
            <a:rect l="l" t="t" r="r" b="b"/>
            <a:pathLst>
              <a:path w="4316043" h="3657600">
                <a:moveTo>
                  <a:pt x="0" y="3657600"/>
                </a:moveTo>
                <a:lnTo>
                  <a:pt x="0" y="0"/>
                </a:lnTo>
                <a:lnTo>
                  <a:pt x="4316043" y="0"/>
                </a:lnTo>
                <a:lnTo>
                  <a:pt x="4316043" y="3657600"/>
                </a:lnTo>
                <a:lnTo>
                  <a:pt x="0" y="3657600"/>
                </a:lnTo>
              </a:path>
            </a:pathLst>
          </a:custGeom>
          <a:noFill/>
          <a:ln/>
        </p:spPr>
        <p:txBody>
          <a:bodyPr wrap="square" lIns="0" tIns="0" rIns="0" bIns="0" rtlCol="0" anchor="t"/>
          <a:lstStyle/>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Definition and Importance</a:t>
            </a:r>
            <a:endParaRPr lang="en-US" sz="14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Biological process of removing metabolic waste products</a:t>
            </a:r>
            <a:endParaRPr lang="en-US" sz="14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Essential for maintaining homeostasis and preventing toxic accumulation</a:t>
            </a:r>
            <a:endParaRPr lang="en-US" sz="14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Key Excretory Organs</a:t>
            </a:r>
            <a:endParaRPr lang="en-US" sz="1400" dirty="0"/>
          </a:p>
          <a:p>
            <a:pPr algn="l" marL="0" indent="0">
              <a:lnSpc>
                <a:spcPct val="100000"/>
              </a:lnSpc>
              <a:spcBef>
                <a:spcPts val="1200"/>
              </a:spcBef>
              <a:buNone/>
            </a:pPr>
            <a:r>
              <a:rPr lang="en-US" sz="1400" dirty="0">
                <a:solidFill>
                  <a:srgbClr val="FFFFFF"/>
                </a:solidFill>
                <a:latin typeface="Reddit Sans" pitchFamily="34" charset="0"/>
                <a:ea typeface="Reddit Sans" pitchFamily="34" charset="-122"/>
                <a:cs typeface="Reddit Sans" pitchFamily="34" charset="-120"/>
              </a:rPr>
              <a:t>Kidneys: Primary organs responsible for filtering blood and producing urine</a:t>
            </a:r>
            <a:endParaRPr lang="en-US" sz="1400" dirty="0"/>
          </a:p>
        </p:txBody>
      </p:sp>
      <p:sp>
        <p:nvSpPr>
          <p:cNvPr id="12" name="Text 10"/>
          <p:cNvSpPr/>
          <p:nvPr/>
        </p:nvSpPr>
        <p:spPr>
          <a:xfrm>
            <a:off x="6787859" y="1420628"/>
            <a:ext cx="4316043" cy="457200"/>
          </a:xfrm>
          <a:custGeom>
            <a:avLst/>
            <a:gdLst/>
            <a:ahLst/>
            <a:cxnLst/>
            <a:rect l="l" t="t" r="r" b="b"/>
            <a:pathLst>
              <a:path w="4316043" h="457200">
                <a:moveTo>
                  <a:pt x="0" y="457200"/>
                </a:moveTo>
                <a:lnTo>
                  <a:pt x="0" y="0"/>
                </a:lnTo>
                <a:lnTo>
                  <a:pt x="4316043" y="0"/>
                </a:lnTo>
                <a:lnTo>
                  <a:pt x="4316043" y="457200"/>
                </a:lnTo>
                <a:lnTo>
                  <a:pt x="0" y="457200"/>
                </a:lnTo>
              </a:path>
            </a:pathLst>
          </a:custGeom>
          <a:noFill/>
          <a:ln/>
        </p:spPr>
        <p:txBody>
          <a:bodyPr wrap="square" lIns="0" tIns="0" rIns="0" bIns="0" rtlCol="0" anchor="b"/>
          <a:lstStyle/>
          <a:p>
            <a:pPr algn="l" marL="0" indent="0">
              <a:lnSpc>
                <a:spcPct val="90000"/>
              </a:lnSpc>
              <a:buNone/>
            </a:pPr>
            <a:r>
              <a:rPr lang="en-US" sz="1600" dirty="0">
                <a:solidFill>
                  <a:srgbClr val="D92773"/>
                </a:solidFill>
                <a:latin typeface="Reddit Sans Bold" pitchFamily="34" charset="0"/>
                <a:ea typeface="Reddit Sans Bold" pitchFamily="34" charset="-122"/>
                <a:cs typeface="Reddit Sans Bold" pitchFamily="34" charset="-120"/>
              </a:rPr>
              <a:t>Physiological Processes Unveiled: Understanding Human Excretion</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83333"/>
              </a:lnSpc>
              <a:buNone/>
            </a:pPr>
            <a:endParaRPr lang="en-US" sz="1800" dirty="0"/>
          </a:p>
        </p:txBody>
      </p:sp>
      <p:sp>
        <p:nvSpPr>
          <p:cNvPr id="3" name="Text 1"/>
          <p:cNvSpPr/>
          <p:nvPr/>
        </p:nvSpPr>
        <p:spPr>
          <a:xfrm>
            <a:off x="-1" y="2769619"/>
            <a:ext cx="5072033" cy="4088382"/>
          </a:xfrm>
          <a:custGeom>
            <a:avLst/>
            <a:gdLst/>
            <a:ahLst/>
            <a:cxnLst/>
            <a:rect l="l" t="t" r="r" b="b"/>
            <a:pathLst>
              <a:path w="5072033" h="4088382">
                <a:moveTo>
                  <a:pt x="0" y="4088382"/>
                </a:moveTo>
                <a:lnTo>
                  <a:pt x="0" y="0"/>
                </a:lnTo>
                <a:lnTo>
                  <a:pt x="5072033" y="0"/>
                </a:lnTo>
                <a:lnTo>
                  <a:pt x="5072033" y="4088382"/>
                </a:lnTo>
                <a:lnTo>
                  <a:pt x="0" y="4088382"/>
                </a:lnTo>
              </a:path>
            </a:pathLst>
          </a:custGeom>
          <a:blipFill>
            <a:blip r:embed="rId1"/>
            <a:srcRect l="39337" t="0" r="0" b="51874"/>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a:off x="5145240" y="-1"/>
            <a:ext cx="7046760" cy="6466023"/>
          </a:xfrm>
          <a:custGeom>
            <a:avLst/>
            <a:gdLst/>
            <a:ahLst/>
            <a:cxnLst/>
            <a:rect l="l" t="t" r="r" b="b"/>
            <a:pathLst>
              <a:path w="7046760" h="6466023">
                <a:moveTo>
                  <a:pt x="0" y="6466023"/>
                </a:moveTo>
                <a:lnTo>
                  <a:pt x="0" y="0"/>
                </a:lnTo>
                <a:lnTo>
                  <a:pt x="7046760" y="0"/>
                </a:lnTo>
                <a:lnTo>
                  <a:pt x="7046760" y="6466023"/>
                </a:lnTo>
                <a:lnTo>
                  <a:pt x="0" y="6466023"/>
                </a:lnTo>
              </a:path>
            </a:pathLst>
          </a:custGeom>
          <a:blipFill>
            <a:blip r:embed="rId2"/>
            <a:srcRect l="0" t="0" r="39863" b="32282"/>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8931619" y="0"/>
            <a:ext cx="3260381" cy="6858000"/>
          </a:xfrm>
          <a:custGeom>
            <a:avLst/>
            <a:gdLst/>
            <a:ahLst/>
            <a:cxnLst/>
            <a:rect l="l" t="t" r="r" b="b"/>
            <a:pathLst>
              <a:path w="3260381" h="6858000">
                <a:moveTo>
                  <a:pt x="0" y="6858000"/>
                </a:moveTo>
                <a:lnTo>
                  <a:pt x="0" y="0"/>
                </a:lnTo>
                <a:lnTo>
                  <a:pt x="3260381" y="0"/>
                </a:lnTo>
                <a:lnTo>
                  <a:pt x="3260381" y="6858000"/>
                </a:lnTo>
                <a:lnTo>
                  <a:pt x="0" y="6858000"/>
                </a:lnTo>
              </a:path>
            </a:pathLst>
          </a:custGeom>
          <a:blipFill>
            <a:blip r:embed="rId3"/>
            <a:srcRect l="0" t="0" r="51569"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685800" y="3185509"/>
            <a:ext cx="3474720" cy="2733361"/>
          </a:xfrm>
          <a:custGeom>
            <a:avLst/>
            <a:gdLst/>
            <a:ahLst/>
            <a:cxnLst/>
            <a:rect l="l" t="t" r="r" b="b"/>
            <a:pathLst>
              <a:path w="3474720" h="2733361">
                <a:moveTo>
                  <a:pt x="165997" y="2733361"/>
                </a:moveTo>
                <a:cubicBezTo>
                  <a:pt x="74319" y="2733361"/>
                  <a:pt x="0" y="2659042"/>
                  <a:pt x="0" y="2567364"/>
                </a:cubicBezTo>
                <a:lnTo>
                  <a:pt x="0" y="165997"/>
                </a:lnTo>
                <a:cubicBezTo>
                  <a:pt x="0" y="74319"/>
                  <a:pt x="74319" y="0"/>
                  <a:pt x="165997" y="0"/>
                </a:cubicBezTo>
                <a:lnTo>
                  <a:pt x="3308723" y="0"/>
                </a:lnTo>
                <a:cubicBezTo>
                  <a:pt x="3400401" y="0"/>
                  <a:pt x="3474720" y="74319"/>
                  <a:pt x="3474720" y="165997"/>
                </a:cubicBezTo>
                <a:lnTo>
                  <a:pt x="3474720" y="2567364"/>
                </a:lnTo>
                <a:cubicBezTo>
                  <a:pt x="3474720" y="2659042"/>
                  <a:pt x="3400401" y="2733361"/>
                  <a:pt x="3308723" y="2733361"/>
                </a:cubicBezTo>
                <a:lnTo>
                  <a:pt x="165997" y="2733361"/>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7" name="Text 5"/>
          <p:cNvSpPr/>
          <p:nvPr/>
        </p:nvSpPr>
        <p:spPr>
          <a:xfrm>
            <a:off x="4360097" y="3185509"/>
            <a:ext cx="3474720" cy="2733362"/>
          </a:xfrm>
          <a:custGeom>
            <a:avLst/>
            <a:gdLst/>
            <a:ahLst/>
            <a:cxnLst/>
            <a:rect l="l" t="t" r="r" b="b"/>
            <a:pathLst>
              <a:path w="3474720" h="2733362">
                <a:moveTo>
                  <a:pt x="165997" y="2733362"/>
                </a:moveTo>
                <a:cubicBezTo>
                  <a:pt x="74319" y="2733362"/>
                  <a:pt x="0" y="2659043"/>
                  <a:pt x="0" y="2567365"/>
                </a:cubicBezTo>
                <a:lnTo>
                  <a:pt x="0" y="165997"/>
                </a:lnTo>
                <a:cubicBezTo>
                  <a:pt x="0" y="74319"/>
                  <a:pt x="74319" y="0"/>
                  <a:pt x="165997" y="0"/>
                </a:cubicBezTo>
                <a:lnTo>
                  <a:pt x="3308723" y="0"/>
                </a:lnTo>
                <a:cubicBezTo>
                  <a:pt x="3400401" y="0"/>
                  <a:pt x="3474720" y="74319"/>
                  <a:pt x="3474720" y="165997"/>
                </a:cubicBezTo>
                <a:lnTo>
                  <a:pt x="3474720" y="2567365"/>
                </a:lnTo>
                <a:cubicBezTo>
                  <a:pt x="3474720" y="2659043"/>
                  <a:pt x="3400401" y="2733362"/>
                  <a:pt x="3308723" y="2733362"/>
                </a:cubicBezTo>
                <a:lnTo>
                  <a:pt x="165997" y="2733362"/>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8" name="Text 6"/>
          <p:cNvSpPr/>
          <p:nvPr/>
        </p:nvSpPr>
        <p:spPr>
          <a:xfrm>
            <a:off x="685800" y="2641921"/>
            <a:ext cx="185667" cy="185667"/>
          </a:xfrm>
          <a:custGeom>
            <a:avLst/>
            <a:gdLst/>
            <a:ahLst/>
            <a:cxnLst/>
            <a:rect l="l" t="t" r="r" b="b"/>
            <a:pathLst>
              <a:path w="185667" h="185667">
                <a:moveTo>
                  <a:pt x="0" y="185667"/>
                </a:moveTo>
                <a:lnTo>
                  <a:pt x="0" y="0"/>
                </a:lnTo>
                <a:lnTo>
                  <a:pt x="185667" y="0"/>
                </a:lnTo>
                <a:lnTo>
                  <a:pt x="185667" y="185667"/>
                </a:lnTo>
                <a:lnTo>
                  <a:pt x="0" y="185667"/>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4360097" y="2641921"/>
            <a:ext cx="185667" cy="185667"/>
          </a:xfrm>
          <a:custGeom>
            <a:avLst/>
            <a:gdLst/>
            <a:ahLst/>
            <a:cxnLst/>
            <a:rect l="l" t="t" r="r" b="b"/>
            <a:pathLst>
              <a:path w="185667" h="185667">
                <a:moveTo>
                  <a:pt x="0" y="185667"/>
                </a:moveTo>
                <a:lnTo>
                  <a:pt x="0" y="0"/>
                </a:lnTo>
                <a:lnTo>
                  <a:pt x="185667" y="0"/>
                </a:lnTo>
                <a:lnTo>
                  <a:pt x="185667" y="185667"/>
                </a:lnTo>
                <a:lnTo>
                  <a:pt x="0" y="185667"/>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8034395" y="3185509"/>
            <a:ext cx="3474720" cy="2733362"/>
          </a:xfrm>
          <a:custGeom>
            <a:avLst/>
            <a:gdLst/>
            <a:ahLst/>
            <a:cxnLst/>
            <a:rect l="l" t="t" r="r" b="b"/>
            <a:pathLst>
              <a:path w="3474720" h="2733362">
                <a:moveTo>
                  <a:pt x="242203" y="2733362"/>
                </a:moveTo>
                <a:cubicBezTo>
                  <a:pt x="108438" y="2733362"/>
                  <a:pt x="0" y="2624924"/>
                  <a:pt x="0" y="2491159"/>
                </a:cubicBezTo>
                <a:lnTo>
                  <a:pt x="0" y="242203"/>
                </a:lnTo>
                <a:cubicBezTo>
                  <a:pt x="0" y="108438"/>
                  <a:pt x="108438" y="0"/>
                  <a:pt x="242203" y="0"/>
                </a:cubicBezTo>
                <a:lnTo>
                  <a:pt x="3232517" y="0"/>
                </a:lnTo>
                <a:cubicBezTo>
                  <a:pt x="3366282" y="0"/>
                  <a:pt x="3474720" y="108438"/>
                  <a:pt x="3474720" y="242203"/>
                </a:cubicBezTo>
                <a:lnTo>
                  <a:pt x="3474720" y="2491159"/>
                </a:lnTo>
                <a:cubicBezTo>
                  <a:pt x="3474720" y="2624924"/>
                  <a:pt x="3366282" y="2733362"/>
                  <a:pt x="3232517" y="2733362"/>
                </a:cubicBezTo>
                <a:lnTo>
                  <a:pt x="242203" y="2733362"/>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11" name="Text 9"/>
          <p:cNvSpPr/>
          <p:nvPr/>
        </p:nvSpPr>
        <p:spPr>
          <a:xfrm>
            <a:off x="8021231" y="2641921"/>
            <a:ext cx="185667" cy="185667"/>
          </a:xfrm>
          <a:custGeom>
            <a:avLst/>
            <a:gdLst/>
            <a:ahLst/>
            <a:cxnLst/>
            <a:rect l="l" t="t" r="r" b="b"/>
            <a:pathLst>
              <a:path w="185667" h="185667">
                <a:moveTo>
                  <a:pt x="0" y="185667"/>
                </a:moveTo>
                <a:lnTo>
                  <a:pt x="0" y="0"/>
                </a:lnTo>
                <a:lnTo>
                  <a:pt x="185667" y="0"/>
                </a:lnTo>
                <a:lnTo>
                  <a:pt x="185667" y="185667"/>
                </a:lnTo>
                <a:lnTo>
                  <a:pt x="0" y="185667"/>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11190287"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2</a:t>
            </a:r>
            <a:endParaRPr lang="en-US" sz="800" dirty="0"/>
          </a:p>
        </p:txBody>
      </p:sp>
      <p:sp>
        <p:nvSpPr>
          <p:cNvPr id="13" name="Text 11"/>
          <p:cNvSpPr/>
          <p:nvPr/>
        </p:nvSpPr>
        <p:spPr>
          <a:xfrm>
            <a:off x="685800"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Exploring Human Excretion: A Comprehensive Overview</a:t>
            </a:r>
            <a:endParaRPr lang="en-US" sz="800" dirty="0"/>
          </a:p>
        </p:txBody>
      </p:sp>
      <p:sp>
        <p:nvSpPr>
          <p:cNvPr id="14" name="Text 12"/>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15" name="Text 13"/>
          <p:cNvSpPr/>
          <p:nvPr/>
        </p:nvSpPr>
        <p:spPr>
          <a:xfrm>
            <a:off x="685800" y="1017281"/>
            <a:ext cx="10820400" cy="1247927"/>
          </a:xfrm>
          <a:custGeom>
            <a:avLst/>
            <a:gdLst/>
            <a:ahLst/>
            <a:cxnLst/>
            <a:rect l="l" t="t" r="r" b="b"/>
            <a:pathLst>
              <a:path w="10820400" h="1247927">
                <a:moveTo>
                  <a:pt x="0" y="1247927"/>
                </a:moveTo>
                <a:lnTo>
                  <a:pt x="0" y="0"/>
                </a:lnTo>
                <a:lnTo>
                  <a:pt x="10820400" y="0"/>
                </a:lnTo>
                <a:lnTo>
                  <a:pt x="10820400" y="1247927"/>
                </a:lnTo>
                <a:lnTo>
                  <a:pt x="0" y="1247927"/>
                </a:lnTo>
              </a:path>
            </a:pathLst>
          </a:custGeom>
          <a:noFill/>
          <a:ln/>
        </p:spPr>
        <p:txBody>
          <a:bodyPr wrap="square" lIns="0" tIns="0" rIns="0" bIns="0" rtlCol="0" anchor="t"/>
          <a:lstStyle/>
          <a:p>
            <a:pPr algn="l" marL="0" indent="0">
              <a:lnSpc>
                <a:spcPct val="100000"/>
              </a:lnSpc>
              <a:spcBef>
                <a:spcPts val="1000"/>
              </a:spcBef>
              <a:buNone/>
            </a:pPr>
            <a:r>
              <a:rPr lang="en-US" sz="4000" dirty="0">
                <a:solidFill>
                  <a:srgbClr val="FFFFFF"/>
                </a:solidFill>
                <a:latin typeface="Reddit Sans Bold" pitchFamily="34" charset="0"/>
                <a:ea typeface="Reddit Sans Bold" pitchFamily="34" charset="-122"/>
                <a:cs typeface="Reddit Sans Bold" pitchFamily="34" charset="-120"/>
              </a:rPr>
              <a:t>What is Excretion?</a:t>
            </a:r>
            <a:endParaRPr lang="en-US" sz="4000" dirty="0"/>
          </a:p>
        </p:txBody>
      </p:sp>
      <p:sp>
        <p:nvSpPr>
          <p:cNvPr id="16" name="Text 14"/>
          <p:cNvSpPr/>
          <p:nvPr/>
        </p:nvSpPr>
        <p:spPr>
          <a:xfrm>
            <a:off x="914400" y="3409189"/>
            <a:ext cx="3017520" cy="2286000"/>
          </a:xfrm>
          <a:custGeom>
            <a:avLst/>
            <a:gdLst/>
            <a:ahLst/>
            <a:cxnLst/>
            <a:rect l="l" t="t" r="r" b="b"/>
            <a:pathLst>
              <a:path w="3017520" h="2286000">
                <a:moveTo>
                  <a:pt x="0" y="2286000"/>
                </a:moveTo>
                <a:lnTo>
                  <a:pt x="0" y="0"/>
                </a:lnTo>
                <a:lnTo>
                  <a:pt x="3017520" y="0"/>
                </a:lnTo>
                <a:lnTo>
                  <a:pt x="3017520" y="2286000"/>
                </a:lnTo>
                <a:lnTo>
                  <a:pt x="0" y="2286000"/>
                </a:lnTo>
              </a:path>
            </a:pathLst>
          </a:custGeom>
          <a:noFill/>
          <a:ln/>
        </p:spPr>
        <p:txBody>
          <a:bodyPr wrap="square" lIns="0" tIns="0" rIns="0" bIns="0" rtlCol="0" anchor="t"/>
          <a:lstStyle/>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Biological process of removing metabolic waste products.</a:t>
            </a:r>
            <a:endParaRPr lang="en-US" sz="1200" dirty="0"/>
          </a:p>
        </p:txBody>
      </p:sp>
      <p:sp>
        <p:nvSpPr>
          <p:cNvPr id="17" name="Text 15"/>
          <p:cNvSpPr/>
          <p:nvPr/>
        </p:nvSpPr>
        <p:spPr>
          <a:xfrm>
            <a:off x="1027597" y="2641921"/>
            <a:ext cx="3020435" cy="365760"/>
          </a:xfrm>
          <a:custGeom>
            <a:avLst/>
            <a:gdLst/>
            <a:ahLst/>
            <a:cxnLst/>
            <a:rect l="l" t="t" r="r" b="b"/>
            <a:pathLst>
              <a:path w="3020435" h="365760">
                <a:moveTo>
                  <a:pt x="0" y="365760"/>
                </a:moveTo>
                <a:lnTo>
                  <a:pt x="0" y="0"/>
                </a:lnTo>
                <a:lnTo>
                  <a:pt x="3020435" y="0"/>
                </a:lnTo>
                <a:lnTo>
                  <a:pt x="3020435" y="365760"/>
                </a:lnTo>
                <a:lnTo>
                  <a:pt x="0" y="365760"/>
                </a:lnTo>
              </a:path>
            </a:pathLst>
          </a:custGeom>
          <a:noFill/>
          <a:ln/>
        </p:spPr>
        <p:txBody>
          <a:bodyPr wrap="square" lIns="0" tIns="0" rIns="0" bIns="0" rtlCol="0" anchor="t"/>
          <a:lstStyle/>
          <a:p>
            <a:pPr algn="l" marL="0" indent="0">
              <a:lnSpc>
                <a:spcPct val="90000"/>
              </a:lnSpc>
              <a:buNone/>
            </a:pPr>
            <a:r>
              <a:rPr lang="en-US" sz="1400" dirty="0">
                <a:solidFill>
                  <a:srgbClr val="D92773"/>
                </a:solidFill>
                <a:latin typeface="Reddit Sans Bold" pitchFamily="34" charset="0"/>
                <a:ea typeface="Reddit Sans Bold" pitchFamily="34" charset="-122"/>
                <a:cs typeface="Reddit Sans Bold" pitchFamily="34" charset="-120"/>
              </a:rPr>
              <a:t>Definition</a:t>
            </a:r>
            <a:endParaRPr lang="en-US" sz="1400" dirty="0"/>
          </a:p>
        </p:txBody>
      </p:sp>
      <p:sp>
        <p:nvSpPr>
          <p:cNvPr id="18" name="Text 16"/>
          <p:cNvSpPr/>
          <p:nvPr/>
        </p:nvSpPr>
        <p:spPr>
          <a:xfrm>
            <a:off x="4588697" y="3409190"/>
            <a:ext cx="3017520" cy="2286000"/>
          </a:xfrm>
          <a:custGeom>
            <a:avLst/>
            <a:gdLst/>
            <a:ahLst/>
            <a:cxnLst/>
            <a:rect l="l" t="t" r="r" b="b"/>
            <a:pathLst>
              <a:path w="3017520" h="2286000">
                <a:moveTo>
                  <a:pt x="0" y="2286000"/>
                </a:moveTo>
                <a:lnTo>
                  <a:pt x="0" y="0"/>
                </a:lnTo>
                <a:lnTo>
                  <a:pt x="3017520" y="0"/>
                </a:lnTo>
                <a:lnTo>
                  <a:pt x="3017520" y="2286000"/>
                </a:lnTo>
                <a:lnTo>
                  <a:pt x="0" y="2286000"/>
                </a:lnTo>
              </a:path>
            </a:pathLst>
          </a:custGeom>
          <a:noFill/>
          <a:ln/>
        </p:spPr>
        <p:txBody>
          <a:bodyPr wrap="square" lIns="0" tIns="0" rIns="0" bIns="0" rtlCol="0" anchor="t"/>
          <a:lstStyle/>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Maintains Homeostasis - Regulates internal balance of fluids and electrolytes.</a:t>
            </a:r>
            <a:endParaRPr lang="en-US" sz="1200" dirty="0"/>
          </a:p>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Prevents Toxic Waste Accumulation - Eliminates harmful substances to protect the body.</a:t>
            </a:r>
            <a:endParaRPr lang="en-US" sz="1200" dirty="0"/>
          </a:p>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Protects Cellular Health - Ensures optimal functioning of cells by removing waste.</a:t>
            </a:r>
            <a:endParaRPr lang="en-US" sz="1200" dirty="0"/>
          </a:p>
        </p:txBody>
      </p:sp>
      <p:sp>
        <p:nvSpPr>
          <p:cNvPr id="19" name="Text 17"/>
          <p:cNvSpPr/>
          <p:nvPr/>
        </p:nvSpPr>
        <p:spPr>
          <a:xfrm>
            <a:off x="4701894" y="2641921"/>
            <a:ext cx="3020435" cy="365760"/>
          </a:xfrm>
          <a:custGeom>
            <a:avLst/>
            <a:gdLst/>
            <a:ahLst/>
            <a:cxnLst/>
            <a:rect l="l" t="t" r="r" b="b"/>
            <a:pathLst>
              <a:path w="3020435" h="365760">
                <a:moveTo>
                  <a:pt x="0" y="365760"/>
                </a:moveTo>
                <a:lnTo>
                  <a:pt x="0" y="0"/>
                </a:lnTo>
                <a:lnTo>
                  <a:pt x="3020435" y="0"/>
                </a:lnTo>
                <a:lnTo>
                  <a:pt x="3020435" y="365760"/>
                </a:lnTo>
                <a:lnTo>
                  <a:pt x="0" y="365760"/>
                </a:lnTo>
              </a:path>
            </a:pathLst>
          </a:custGeom>
          <a:noFill/>
          <a:ln/>
        </p:spPr>
        <p:txBody>
          <a:bodyPr wrap="square" lIns="0" tIns="0" rIns="0" bIns="0" rtlCol="0" anchor="t"/>
          <a:lstStyle/>
          <a:p>
            <a:pPr algn="l" marL="0" indent="0">
              <a:lnSpc>
                <a:spcPct val="90000"/>
              </a:lnSpc>
              <a:buNone/>
            </a:pPr>
            <a:r>
              <a:rPr lang="en-US" sz="1400" dirty="0">
                <a:solidFill>
                  <a:srgbClr val="D92773"/>
                </a:solidFill>
                <a:latin typeface="Reddit Sans Bold" pitchFamily="34" charset="0"/>
                <a:ea typeface="Reddit Sans Bold" pitchFamily="34" charset="-122"/>
                <a:cs typeface="Reddit Sans Bold" pitchFamily="34" charset="-120"/>
              </a:rPr>
              <a:t>Key Functions</a:t>
            </a:r>
            <a:endParaRPr lang="en-US" sz="1400" dirty="0"/>
          </a:p>
        </p:txBody>
      </p:sp>
      <p:sp>
        <p:nvSpPr>
          <p:cNvPr id="20" name="Text 18"/>
          <p:cNvSpPr/>
          <p:nvPr/>
        </p:nvSpPr>
        <p:spPr>
          <a:xfrm>
            <a:off x="8262995" y="3409190"/>
            <a:ext cx="3017520" cy="2286000"/>
          </a:xfrm>
          <a:custGeom>
            <a:avLst/>
            <a:gdLst/>
            <a:ahLst/>
            <a:cxnLst/>
            <a:rect l="l" t="t" r="r" b="b"/>
            <a:pathLst>
              <a:path w="3017520" h="2286000">
                <a:moveTo>
                  <a:pt x="0" y="2286000"/>
                </a:moveTo>
                <a:lnTo>
                  <a:pt x="0" y="0"/>
                </a:lnTo>
                <a:lnTo>
                  <a:pt x="3017520" y="0"/>
                </a:lnTo>
                <a:lnTo>
                  <a:pt x="3017520" y="2286000"/>
                </a:lnTo>
                <a:lnTo>
                  <a:pt x="0" y="2286000"/>
                </a:lnTo>
              </a:path>
            </a:pathLst>
          </a:custGeom>
          <a:noFill/>
          <a:ln/>
        </p:spPr>
        <p:txBody>
          <a:bodyPr wrap="square" lIns="0" tIns="0" rIns="0" bIns="0" rtlCol="0" anchor="t"/>
          <a:lstStyle/>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Infographic - Illustrates waste removal pathways in the body.</a:t>
            </a:r>
            <a:endParaRPr lang="en-US" sz="1200" dirty="0"/>
          </a:p>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Comparative Diagram - Shows waste elimination across different organ systems.</a:t>
            </a:r>
            <a:endParaRPr lang="en-US" sz="1200" dirty="0"/>
          </a:p>
        </p:txBody>
      </p:sp>
      <p:sp>
        <p:nvSpPr>
          <p:cNvPr id="21" name="Text 19"/>
          <p:cNvSpPr/>
          <p:nvPr/>
        </p:nvSpPr>
        <p:spPr>
          <a:xfrm>
            <a:off x="8376192" y="2641921"/>
            <a:ext cx="3020435" cy="365760"/>
          </a:xfrm>
          <a:custGeom>
            <a:avLst/>
            <a:gdLst/>
            <a:ahLst/>
            <a:cxnLst/>
            <a:rect l="l" t="t" r="r" b="b"/>
            <a:pathLst>
              <a:path w="3020435" h="365760">
                <a:moveTo>
                  <a:pt x="0" y="365760"/>
                </a:moveTo>
                <a:lnTo>
                  <a:pt x="0" y="0"/>
                </a:lnTo>
                <a:lnTo>
                  <a:pt x="3020435" y="0"/>
                </a:lnTo>
                <a:lnTo>
                  <a:pt x="3020435" y="365760"/>
                </a:lnTo>
                <a:lnTo>
                  <a:pt x="0" y="365760"/>
                </a:lnTo>
              </a:path>
            </a:pathLst>
          </a:custGeom>
          <a:noFill/>
          <a:ln/>
        </p:spPr>
        <p:txBody>
          <a:bodyPr wrap="square" lIns="0" tIns="0" rIns="0" bIns="0" rtlCol="0" anchor="t"/>
          <a:lstStyle/>
          <a:p>
            <a:pPr algn="l" marL="0" indent="0">
              <a:lnSpc>
                <a:spcPct val="90000"/>
              </a:lnSpc>
              <a:buNone/>
            </a:pPr>
            <a:r>
              <a:rPr lang="en-US" sz="1400" dirty="0">
                <a:solidFill>
                  <a:srgbClr val="D92773"/>
                </a:solidFill>
                <a:latin typeface="Reddit Sans Bold" pitchFamily="34" charset="0"/>
                <a:ea typeface="Reddit Sans Bold" pitchFamily="34" charset="-122"/>
                <a:cs typeface="Reddit Sans Bold" pitchFamily="34" charset="-120"/>
              </a:rPr>
              <a:t>Visual Aids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83333"/>
              </a:lnSpc>
              <a:buNone/>
            </a:pPr>
            <a:endParaRPr lang="en-US" sz="1800" dirty="0"/>
          </a:p>
        </p:txBody>
      </p:sp>
      <p:sp>
        <p:nvSpPr>
          <p:cNvPr id="3" name="Text 1"/>
          <p:cNvSpPr/>
          <p:nvPr/>
        </p:nvSpPr>
        <p:spPr>
          <a:xfrm>
            <a:off x="-1" y="2769619"/>
            <a:ext cx="5072033" cy="4088382"/>
          </a:xfrm>
          <a:custGeom>
            <a:avLst/>
            <a:gdLst/>
            <a:ahLst/>
            <a:cxnLst/>
            <a:rect l="l" t="t" r="r" b="b"/>
            <a:pathLst>
              <a:path w="5072033" h="4088382">
                <a:moveTo>
                  <a:pt x="0" y="4088382"/>
                </a:moveTo>
                <a:lnTo>
                  <a:pt x="0" y="0"/>
                </a:lnTo>
                <a:lnTo>
                  <a:pt x="5072033" y="0"/>
                </a:lnTo>
                <a:lnTo>
                  <a:pt x="5072033" y="4088382"/>
                </a:lnTo>
                <a:lnTo>
                  <a:pt x="0" y="4088382"/>
                </a:lnTo>
              </a:path>
            </a:pathLst>
          </a:custGeom>
          <a:blipFill>
            <a:blip r:embed="rId1"/>
            <a:srcRect l="39337" t="0" r="0" b="51874"/>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a:off x="5145240" y="-1"/>
            <a:ext cx="7046760" cy="6466023"/>
          </a:xfrm>
          <a:custGeom>
            <a:avLst/>
            <a:gdLst/>
            <a:ahLst/>
            <a:cxnLst/>
            <a:rect l="l" t="t" r="r" b="b"/>
            <a:pathLst>
              <a:path w="7046760" h="6466023">
                <a:moveTo>
                  <a:pt x="0" y="6466023"/>
                </a:moveTo>
                <a:lnTo>
                  <a:pt x="0" y="0"/>
                </a:lnTo>
                <a:lnTo>
                  <a:pt x="7046760" y="0"/>
                </a:lnTo>
                <a:lnTo>
                  <a:pt x="7046760" y="6466023"/>
                </a:lnTo>
                <a:lnTo>
                  <a:pt x="0" y="6466023"/>
                </a:lnTo>
              </a:path>
            </a:pathLst>
          </a:custGeom>
          <a:blipFill>
            <a:blip r:embed="rId2"/>
            <a:srcRect l="0" t="0" r="39863" b="32282"/>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8931619" y="0"/>
            <a:ext cx="3260381" cy="6858000"/>
          </a:xfrm>
          <a:custGeom>
            <a:avLst/>
            <a:gdLst/>
            <a:ahLst/>
            <a:cxnLst/>
            <a:rect l="l" t="t" r="r" b="b"/>
            <a:pathLst>
              <a:path w="3260381" h="6858000">
                <a:moveTo>
                  <a:pt x="0" y="6858000"/>
                </a:moveTo>
                <a:lnTo>
                  <a:pt x="0" y="0"/>
                </a:lnTo>
                <a:lnTo>
                  <a:pt x="3260381" y="0"/>
                </a:lnTo>
                <a:lnTo>
                  <a:pt x="3260381" y="6858000"/>
                </a:lnTo>
                <a:lnTo>
                  <a:pt x="0" y="6858000"/>
                </a:lnTo>
              </a:path>
            </a:pathLst>
          </a:custGeom>
          <a:blipFill>
            <a:blip r:embed="rId3"/>
            <a:srcRect l="0" t="0" r="51569"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3703320"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Exploring Human Excretion: A Comprehensive Overview</a:t>
            </a:r>
            <a:endParaRPr lang="en-US" sz="800" dirty="0"/>
          </a:p>
        </p:txBody>
      </p:sp>
      <p:sp>
        <p:nvSpPr>
          <p:cNvPr id="7" name="Text 5"/>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3</a:t>
            </a:r>
            <a:endParaRPr lang="en-US" sz="800" dirty="0"/>
          </a:p>
        </p:txBody>
      </p:sp>
      <p:sp>
        <p:nvSpPr>
          <p:cNvPr id="8" name="Text 6"/>
          <p:cNvSpPr/>
          <p:nvPr/>
        </p:nvSpPr>
        <p:spPr>
          <a:xfrm>
            <a:off x="3703320" y="930524"/>
            <a:ext cx="7802880" cy="790122"/>
          </a:xfrm>
          <a:custGeom>
            <a:avLst/>
            <a:gdLst/>
            <a:ahLst/>
            <a:cxnLst/>
            <a:rect l="l" t="t" r="r" b="b"/>
            <a:pathLst>
              <a:path w="7802880" h="790122">
                <a:moveTo>
                  <a:pt x="0" y="790122"/>
                </a:moveTo>
                <a:lnTo>
                  <a:pt x="0" y="0"/>
                </a:lnTo>
                <a:lnTo>
                  <a:pt x="7802880" y="0"/>
                </a:lnTo>
                <a:lnTo>
                  <a:pt x="7802880" y="790122"/>
                </a:lnTo>
                <a:lnTo>
                  <a:pt x="0" y="790122"/>
                </a:lnTo>
              </a:path>
            </a:pathLst>
          </a:custGeom>
          <a:noFill/>
          <a:ln/>
        </p:spPr>
        <p:txBody>
          <a:bodyPr wrap="square" lIns="0" tIns="0" rIns="0" bIns="0" rtlCol="0" anchor="t"/>
          <a:lstStyle/>
          <a:p>
            <a:pPr algn="l" marL="0" indent="0">
              <a:lnSpc>
                <a:spcPct val="100000"/>
              </a:lnSpc>
              <a:spcBef>
                <a:spcPts val="1000"/>
              </a:spcBef>
              <a:buNone/>
            </a:pPr>
            <a:r>
              <a:rPr lang="en-US" sz="3600" dirty="0">
                <a:solidFill>
                  <a:srgbClr val="FFFFFF"/>
                </a:solidFill>
                <a:latin typeface="Reddit Sans Bold" pitchFamily="34" charset="0"/>
                <a:ea typeface="Reddit Sans Bold" pitchFamily="34" charset="-122"/>
                <a:cs typeface="Reddit Sans Bold" pitchFamily="34" charset="-120"/>
              </a:rPr>
              <a:t>Primary Excretory Organs</a:t>
            </a:r>
            <a:endParaRPr lang="en-US" sz="3600" dirty="0"/>
          </a:p>
        </p:txBody>
      </p:sp>
      <p:sp>
        <p:nvSpPr>
          <p:cNvPr id="9" name="Text 7"/>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10" name="Text 8"/>
          <p:cNvSpPr/>
          <p:nvPr/>
        </p:nvSpPr>
        <p:spPr>
          <a:xfrm>
            <a:off x="0" y="0"/>
            <a:ext cx="3108960" cy="6858000"/>
          </a:xfrm>
          <a:custGeom>
            <a:avLst/>
            <a:gdLst/>
            <a:ahLst/>
            <a:cxnLst/>
            <a:rect l="l" t="t" r="r" b="b"/>
            <a:pathLst>
              <a:path w="3108960" h="6858000">
                <a:moveTo>
                  <a:pt x="0" y="6858000"/>
                </a:moveTo>
                <a:lnTo>
                  <a:pt x="0" y="0"/>
                </a:lnTo>
                <a:lnTo>
                  <a:pt x="2549347" y="0"/>
                </a:lnTo>
                <a:cubicBezTo>
                  <a:pt x="2858413" y="0"/>
                  <a:pt x="3108960" y="250547"/>
                  <a:pt x="3108960" y="559613"/>
                </a:cubicBezTo>
                <a:lnTo>
                  <a:pt x="3108960" y="6858000"/>
                </a:lnTo>
                <a:lnTo>
                  <a:pt x="0" y="6858000"/>
                </a:lnTo>
              </a:path>
            </a:pathLst>
          </a:custGeom>
          <a:blipFill>
            <a:blip r:embed="rId4"/>
            <a:srcRect l="37250" r="37250" t="0" b="0"/>
            <a:stretch/>
          </a:blipFill>
          <a:ln/>
        </p:spPr>
        <p:txBody>
          <a:bodyPr wrap="square" lIns="90000" tIns="46800" rIns="90000" bIns="46800" rtlCol="0" anchor="ctr"/>
          <a:lstStyle/>
          <a:p>
            <a:pPr indent="0" marL="0">
              <a:buNone/>
            </a:pPr>
            <a:endParaRPr lang="en-US" dirty="0"/>
          </a:p>
        </p:txBody>
      </p:sp>
      <p:sp>
        <p:nvSpPr>
          <p:cNvPr id="11" name="Text 9"/>
          <p:cNvSpPr/>
          <p:nvPr/>
        </p:nvSpPr>
        <p:spPr>
          <a:xfrm>
            <a:off x="7848600" y="4532468"/>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Processes and detoxifies various metabolites.</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Converts ammonia to urea for safe excretion via kidneys.</a:t>
            </a:r>
            <a:endParaRPr lang="en-US" sz="1100" dirty="0"/>
          </a:p>
        </p:txBody>
      </p:sp>
      <p:sp>
        <p:nvSpPr>
          <p:cNvPr id="12" name="Text 10"/>
          <p:cNvSpPr/>
          <p:nvPr/>
        </p:nvSpPr>
        <p:spPr>
          <a:xfrm>
            <a:off x="7848600" y="4192541"/>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400" b="1" dirty="0">
                <a:solidFill>
                  <a:srgbClr val="D92773"/>
                </a:solidFill>
                <a:latin typeface="Reddit Sans Bold" pitchFamily="34" charset="0"/>
                <a:ea typeface="Reddit Sans Bold" pitchFamily="34" charset="-122"/>
                <a:cs typeface="Reddit Sans Bold" pitchFamily="34" charset="-120"/>
              </a:rPr>
              <a:t>Liver</a:t>
            </a:r>
            <a:endParaRPr lang="en-US" sz="1400" dirty="0"/>
          </a:p>
        </p:txBody>
      </p:sp>
      <p:sp>
        <p:nvSpPr>
          <p:cNvPr id="13" name="Text 11"/>
          <p:cNvSpPr/>
          <p:nvPr/>
        </p:nvSpPr>
        <p:spPr>
          <a:xfrm>
            <a:off x="3703320" y="4532468"/>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Excretes waste products through sweat (e.g., salts, urea).</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Plays a role in thermoregulation and hydration.</a:t>
            </a:r>
            <a:endParaRPr lang="en-US" sz="1100" dirty="0"/>
          </a:p>
        </p:txBody>
      </p:sp>
      <p:sp>
        <p:nvSpPr>
          <p:cNvPr id="14" name="Text 12"/>
          <p:cNvSpPr/>
          <p:nvPr/>
        </p:nvSpPr>
        <p:spPr>
          <a:xfrm>
            <a:off x="3703320" y="4192541"/>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400" b="1" dirty="0">
                <a:solidFill>
                  <a:srgbClr val="D92773"/>
                </a:solidFill>
                <a:latin typeface="Reddit Sans Bold" pitchFamily="34" charset="0"/>
                <a:ea typeface="Reddit Sans Bold" pitchFamily="34" charset="-122"/>
                <a:cs typeface="Reddit Sans Bold" pitchFamily="34" charset="-120"/>
              </a:rPr>
              <a:t>Skin</a:t>
            </a:r>
            <a:endParaRPr lang="en-US" sz="1400" dirty="0"/>
          </a:p>
        </p:txBody>
      </p:sp>
      <p:sp>
        <p:nvSpPr>
          <p:cNvPr id="15" name="Text 13"/>
          <p:cNvSpPr/>
          <p:nvPr/>
        </p:nvSpPr>
        <p:spPr>
          <a:xfrm>
            <a:off x="7848600" y="2407809"/>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Facilitate the excretion of carbon dioxide through respiration.</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Help maintain acid-base balance in the body.</a:t>
            </a:r>
            <a:endParaRPr lang="en-US" sz="1100" dirty="0"/>
          </a:p>
        </p:txBody>
      </p:sp>
      <p:sp>
        <p:nvSpPr>
          <p:cNvPr id="16" name="Text 14"/>
          <p:cNvSpPr/>
          <p:nvPr/>
        </p:nvSpPr>
        <p:spPr>
          <a:xfrm>
            <a:off x="7848600" y="2067882"/>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400" b="1" dirty="0">
                <a:solidFill>
                  <a:srgbClr val="D92773"/>
                </a:solidFill>
                <a:latin typeface="Reddit Sans Bold" pitchFamily="34" charset="0"/>
                <a:ea typeface="Reddit Sans Bold" pitchFamily="34" charset="-122"/>
                <a:cs typeface="Reddit Sans Bold" pitchFamily="34" charset="-120"/>
              </a:rPr>
              <a:t>Lungs</a:t>
            </a:r>
            <a:endParaRPr lang="en-US" sz="1400" dirty="0"/>
          </a:p>
        </p:txBody>
      </p:sp>
      <p:sp>
        <p:nvSpPr>
          <p:cNvPr id="17" name="Text 15"/>
          <p:cNvSpPr/>
          <p:nvPr/>
        </p:nvSpPr>
        <p:spPr>
          <a:xfrm>
            <a:off x="3703320" y="2407809"/>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Primary organs responsible for filtering blood and producing urine.</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Remove nitrogenous wastes (urea) and excess salts.</a:t>
            </a:r>
            <a:endParaRPr lang="en-US" sz="1100" dirty="0"/>
          </a:p>
        </p:txBody>
      </p:sp>
      <p:sp>
        <p:nvSpPr>
          <p:cNvPr id="18" name="Text 16"/>
          <p:cNvSpPr/>
          <p:nvPr/>
        </p:nvSpPr>
        <p:spPr>
          <a:xfrm>
            <a:off x="3703320" y="2067882"/>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400" b="1" dirty="0">
                <a:solidFill>
                  <a:srgbClr val="D92773"/>
                </a:solidFill>
                <a:latin typeface="Reddit Sans Bold" pitchFamily="34" charset="0"/>
                <a:ea typeface="Reddit Sans Bold" pitchFamily="34" charset="-122"/>
                <a:cs typeface="Reddit Sans Bold" pitchFamily="34" charset="-120"/>
              </a:rPr>
              <a:t>Kidneys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83333"/>
              </a:lnSpc>
              <a:buNone/>
            </a:pPr>
            <a:endParaRPr lang="en-US" sz="1800" dirty="0"/>
          </a:p>
        </p:txBody>
      </p:sp>
      <p:sp>
        <p:nvSpPr>
          <p:cNvPr id="3" name="Text 1"/>
          <p:cNvSpPr/>
          <p:nvPr/>
        </p:nvSpPr>
        <p:spPr>
          <a:xfrm>
            <a:off x="-1" y="2769619"/>
            <a:ext cx="5072033" cy="4088382"/>
          </a:xfrm>
          <a:custGeom>
            <a:avLst/>
            <a:gdLst/>
            <a:ahLst/>
            <a:cxnLst/>
            <a:rect l="l" t="t" r="r" b="b"/>
            <a:pathLst>
              <a:path w="5072033" h="4088382">
                <a:moveTo>
                  <a:pt x="0" y="4088382"/>
                </a:moveTo>
                <a:lnTo>
                  <a:pt x="0" y="0"/>
                </a:lnTo>
                <a:lnTo>
                  <a:pt x="5072033" y="0"/>
                </a:lnTo>
                <a:lnTo>
                  <a:pt x="5072033" y="4088382"/>
                </a:lnTo>
                <a:lnTo>
                  <a:pt x="0" y="4088382"/>
                </a:lnTo>
              </a:path>
            </a:pathLst>
          </a:custGeom>
          <a:blipFill>
            <a:blip r:embed="rId1"/>
            <a:srcRect l="39337" t="0" r="0" b="51874"/>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a:off x="5145240" y="-1"/>
            <a:ext cx="7046760" cy="6466023"/>
          </a:xfrm>
          <a:custGeom>
            <a:avLst/>
            <a:gdLst/>
            <a:ahLst/>
            <a:cxnLst/>
            <a:rect l="l" t="t" r="r" b="b"/>
            <a:pathLst>
              <a:path w="7046760" h="6466023">
                <a:moveTo>
                  <a:pt x="0" y="6466023"/>
                </a:moveTo>
                <a:lnTo>
                  <a:pt x="0" y="0"/>
                </a:lnTo>
                <a:lnTo>
                  <a:pt x="7046760" y="0"/>
                </a:lnTo>
                <a:lnTo>
                  <a:pt x="7046760" y="6466023"/>
                </a:lnTo>
                <a:lnTo>
                  <a:pt x="0" y="6466023"/>
                </a:lnTo>
              </a:path>
            </a:pathLst>
          </a:custGeom>
          <a:blipFill>
            <a:blip r:embed="rId2"/>
            <a:srcRect l="0" t="0" r="39863" b="32282"/>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8931619" y="0"/>
            <a:ext cx="3260381" cy="6858000"/>
          </a:xfrm>
          <a:custGeom>
            <a:avLst/>
            <a:gdLst/>
            <a:ahLst/>
            <a:cxnLst/>
            <a:rect l="l" t="t" r="r" b="b"/>
            <a:pathLst>
              <a:path w="3260381" h="6858000">
                <a:moveTo>
                  <a:pt x="0" y="6858000"/>
                </a:moveTo>
                <a:lnTo>
                  <a:pt x="0" y="0"/>
                </a:lnTo>
                <a:lnTo>
                  <a:pt x="3260381" y="0"/>
                </a:lnTo>
                <a:lnTo>
                  <a:pt x="3260381" y="6858000"/>
                </a:lnTo>
                <a:lnTo>
                  <a:pt x="0" y="6858000"/>
                </a:lnTo>
              </a:path>
            </a:pathLst>
          </a:custGeom>
          <a:blipFill>
            <a:blip r:embed="rId3"/>
            <a:srcRect l="0" t="0" r="51569"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685800" y="2595644"/>
            <a:ext cx="2560320" cy="3383280"/>
          </a:xfrm>
          <a:custGeom>
            <a:avLst/>
            <a:gdLst/>
            <a:ahLst/>
            <a:cxnLst/>
            <a:rect l="l" t="t" r="r" b="b"/>
            <a:pathLst>
              <a:path w="2560320" h="3383280">
                <a:moveTo>
                  <a:pt x="172207" y="3383280"/>
                </a:moveTo>
                <a:cubicBezTo>
                  <a:pt x="77100" y="3383280"/>
                  <a:pt x="0" y="3306180"/>
                  <a:pt x="0" y="3211073"/>
                </a:cubicBezTo>
                <a:lnTo>
                  <a:pt x="0" y="172207"/>
                </a:lnTo>
                <a:cubicBezTo>
                  <a:pt x="0" y="77100"/>
                  <a:pt x="77100" y="0"/>
                  <a:pt x="172207" y="0"/>
                </a:cubicBezTo>
                <a:lnTo>
                  <a:pt x="2388113" y="0"/>
                </a:lnTo>
                <a:cubicBezTo>
                  <a:pt x="2483220" y="0"/>
                  <a:pt x="2560320" y="77100"/>
                  <a:pt x="2560320" y="172207"/>
                </a:cubicBezTo>
                <a:lnTo>
                  <a:pt x="2560320" y="3211073"/>
                </a:lnTo>
                <a:cubicBezTo>
                  <a:pt x="2560320" y="3306180"/>
                  <a:pt x="2483220" y="3383280"/>
                  <a:pt x="2388113" y="3383280"/>
                </a:cubicBezTo>
                <a:lnTo>
                  <a:pt x="172207"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7" name="Text 5"/>
          <p:cNvSpPr/>
          <p:nvPr/>
        </p:nvSpPr>
        <p:spPr>
          <a:xfrm>
            <a:off x="3438637" y="2595644"/>
            <a:ext cx="2560320" cy="3383280"/>
          </a:xfrm>
          <a:custGeom>
            <a:avLst/>
            <a:gdLst/>
            <a:ahLst/>
            <a:cxnLst/>
            <a:rect l="l" t="t" r="r" b="b"/>
            <a:pathLst>
              <a:path w="2560320" h="3383280">
                <a:moveTo>
                  <a:pt x="172207" y="3383280"/>
                </a:moveTo>
                <a:cubicBezTo>
                  <a:pt x="77100" y="3383280"/>
                  <a:pt x="0" y="3306180"/>
                  <a:pt x="0" y="3211073"/>
                </a:cubicBezTo>
                <a:lnTo>
                  <a:pt x="0" y="172207"/>
                </a:lnTo>
                <a:cubicBezTo>
                  <a:pt x="0" y="77100"/>
                  <a:pt x="77100" y="0"/>
                  <a:pt x="172207" y="0"/>
                </a:cubicBezTo>
                <a:lnTo>
                  <a:pt x="2388113" y="0"/>
                </a:lnTo>
                <a:cubicBezTo>
                  <a:pt x="2483220" y="0"/>
                  <a:pt x="2560320" y="77100"/>
                  <a:pt x="2560320" y="172207"/>
                </a:cubicBezTo>
                <a:lnTo>
                  <a:pt x="2560320" y="3211073"/>
                </a:lnTo>
                <a:cubicBezTo>
                  <a:pt x="2560320" y="3306180"/>
                  <a:pt x="2483220" y="3383280"/>
                  <a:pt x="2388113" y="3383280"/>
                </a:cubicBezTo>
                <a:lnTo>
                  <a:pt x="172207"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8" name="Text 6"/>
          <p:cNvSpPr/>
          <p:nvPr/>
        </p:nvSpPr>
        <p:spPr>
          <a:xfrm>
            <a:off x="6191474" y="2595644"/>
            <a:ext cx="2560320" cy="3383280"/>
          </a:xfrm>
          <a:custGeom>
            <a:avLst/>
            <a:gdLst/>
            <a:ahLst/>
            <a:cxnLst/>
            <a:rect l="l" t="t" r="r" b="b"/>
            <a:pathLst>
              <a:path w="2560320" h="3383280">
                <a:moveTo>
                  <a:pt x="172207" y="3383280"/>
                </a:moveTo>
                <a:cubicBezTo>
                  <a:pt x="77100" y="3383280"/>
                  <a:pt x="0" y="3306180"/>
                  <a:pt x="0" y="3211073"/>
                </a:cubicBezTo>
                <a:lnTo>
                  <a:pt x="0" y="172207"/>
                </a:lnTo>
                <a:cubicBezTo>
                  <a:pt x="0" y="77100"/>
                  <a:pt x="77100" y="0"/>
                  <a:pt x="172207" y="0"/>
                </a:cubicBezTo>
                <a:lnTo>
                  <a:pt x="2388113" y="0"/>
                </a:lnTo>
                <a:cubicBezTo>
                  <a:pt x="2483220" y="0"/>
                  <a:pt x="2560320" y="77100"/>
                  <a:pt x="2560320" y="172207"/>
                </a:cubicBezTo>
                <a:lnTo>
                  <a:pt x="2560320" y="3211073"/>
                </a:lnTo>
                <a:cubicBezTo>
                  <a:pt x="2560320" y="3306180"/>
                  <a:pt x="2483220" y="3383280"/>
                  <a:pt x="2388113" y="3383280"/>
                </a:cubicBezTo>
                <a:lnTo>
                  <a:pt x="172207"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9" name="Text 7"/>
          <p:cNvSpPr/>
          <p:nvPr/>
        </p:nvSpPr>
        <p:spPr>
          <a:xfrm>
            <a:off x="8944312" y="2595644"/>
            <a:ext cx="2560320" cy="3383280"/>
          </a:xfrm>
          <a:custGeom>
            <a:avLst/>
            <a:gdLst/>
            <a:ahLst/>
            <a:cxnLst/>
            <a:rect l="l" t="t" r="r" b="b"/>
            <a:pathLst>
              <a:path w="2560320" h="3383280">
                <a:moveTo>
                  <a:pt x="172207" y="3383280"/>
                </a:moveTo>
                <a:cubicBezTo>
                  <a:pt x="77100" y="3383280"/>
                  <a:pt x="0" y="3306180"/>
                  <a:pt x="0" y="3211073"/>
                </a:cubicBezTo>
                <a:lnTo>
                  <a:pt x="0" y="172207"/>
                </a:lnTo>
                <a:cubicBezTo>
                  <a:pt x="0" y="77100"/>
                  <a:pt x="77100" y="0"/>
                  <a:pt x="172207" y="0"/>
                </a:cubicBezTo>
                <a:lnTo>
                  <a:pt x="2388113" y="0"/>
                </a:lnTo>
                <a:cubicBezTo>
                  <a:pt x="2483220" y="0"/>
                  <a:pt x="2560320" y="77100"/>
                  <a:pt x="2560320" y="172207"/>
                </a:cubicBezTo>
                <a:lnTo>
                  <a:pt x="2560320" y="3211073"/>
                </a:lnTo>
                <a:cubicBezTo>
                  <a:pt x="2560320" y="3306180"/>
                  <a:pt x="2483220" y="3383280"/>
                  <a:pt x="2388113" y="3383280"/>
                </a:cubicBezTo>
                <a:lnTo>
                  <a:pt x="172207"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10" name="Text 8"/>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4</a:t>
            </a:r>
            <a:endParaRPr lang="en-US" sz="800" dirty="0"/>
          </a:p>
        </p:txBody>
      </p:sp>
      <p:sp>
        <p:nvSpPr>
          <p:cNvPr id="11" name="Text 9"/>
          <p:cNvSpPr/>
          <p:nvPr/>
        </p:nvSpPr>
        <p:spPr>
          <a:xfrm>
            <a:off x="685799" y="6309360"/>
            <a:ext cx="10033715" cy="548640"/>
          </a:xfrm>
          <a:custGeom>
            <a:avLst/>
            <a:gdLst/>
            <a:ahLst/>
            <a:cxnLst/>
            <a:rect l="l" t="t" r="r" b="b"/>
            <a:pathLst>
              <a:path w="10033715" h="548640">
                <a:moveTo>
                  <a:pt x="0" y="548640"/>
                </a:moveTo>
                <a:lnTo>
                  <a:pt x="0" y="0"/>
                </a:lnTo>
                <a:lnTo>
                  <a:pt x="10033715" y="0"/>
                </a:lnTo>
                <a:lnTo>
                  <a:pt x="10033715"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Exploring Human Excretion: A Comprehensive Overview</a:t>
            </a:r>
            <a:endParaRPr lang="en-US" sz="800" dirty="0"/>
          </a:p>
        </p:txBody>
      </p:sp>
      <p:sp>
        <p:nvSpPr>
          <p:cNvPr id="12" name="Text 10"/>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13" name="Text 11"/>
          <p:cNvSpPr/>
          <p:nvPr/>
        </p:nvSpPr>
        <p:spPr>
          <a:xfrm>
            <a:off x="685800" y="1017281"/>
            <a:ext cx="10820400" cy="1247927"/>
          </a:xfrm>
          <a:custGeom>
            <a:avLst/>
            <a:gdLst/>
            <a:ahLst/>
            <a:cxnLst/>
            <a:rect l="l" t="t" r="r" b="b"/>
            <a:pathLst>
              <a:path w="10820400" h="1247927">
                <a:moveTo>
                  <a:pt x="0" y="1247927"/>
                </a:moveTo>
                <a:lnTo>
                  <a:pt x="0" y="0"/>
                </a:lnTo>
                <a:lnTo>
                  <a:pt x="10820400" y="0"/>
                </a:lnTo>
                <a:lnTo>
                  <a:pt x="10820400" y="1247927"/>
                </a:lnTo>
                <a:lnTo>
                  <a:pt x="0" y="1247927"/>
                </a:lnTo>
              </a:path>
            </a:pathLst>
          </a:custGeom>
          <a:noFill/>
          <a:ln/>
        </p:spPr>
        <p:txBody>
          <a:bodyPr wrap="square" lIns="0" tIns="0" rIns="0" bIns="0" rtlCol="0" anchor="t"/>
          <a:lstStyle/>
          <a:p>
            <a:pPr algn="l" marL="0" indent="0">
              <a:lnSpc>
                <a:spcPct val="100000"/>
              </a:lnSpc>
              <a:spcBef>
                <a:spcPts val="1000"/>
              </a:spcBef>
              <a:buNone/>
            </a:pPr>
            <a:r>
              <a:rPr lang="en-US" sz="4000" dirty="0">
                <a:solidFill>
                  <a:srgbClr val="FFFFFF"/>
                </a:solidFill>
                <a:latin typeface="Reddit Sans Bold" pitchFamily="34" charset="0"/>
                <a:ea typeface="Reddit Sans Bold" pitchFamily="34" charset="-122"/>
                <a:cs typeface="Reddit Sans Bold" pitchFamily="34" charset="-120"/>
              </a:rPr>
              <a:t>Kidney Anatomy - Structural Overview</a:t>
            </a:r>
            <a:endParaRPr lang="en-US" sz="4000" dirty="0"/>
          </a:p>
        </p:txBody>
      </p:sp>
      <p:sp>
        <p:nvSpPr>
          <p:cNvPr id="14" name="Text 12"/>
          <p:cNvSpPr/>
          <p:nvPr/>
        </p:nvSpPr>
        <p:spPr>
          <a:xfrm>
            <a:off x="9128762" y="3326841"/>
            <a:ext cx="2194560" cy="2468880"/>
          </a:xfrm>
          <a:custGeom>
            <a:avLst/>
            <a:gdLst/>
            <a:ahLst/>
            <a:cxnLst/>
            <a:rect l="l" t="t" r="r" b="b"/>
            <a:pathLst>
              <a:path w="2194560" h="2468880">
                <a:moveTo>
                  <a:pt x="0" y="2468880"/>
                </a:moveTo>
                <a:lnTo>
                  <a:pt x="0" y="0"/>
                </a:lnTo>
                <a:lnTo>
                  <a:pt x="2194560" y="0"/>
                </a:lnTo>
                <a:lnTo>
                  <a:pt x="2194560" y="2468880"/>
                </a:lnTo>
                <a:lnTo>
                  <a:pt x="0" y="246888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Detailed examination of nephron components and their functions.</a:t>
            </a:r>
            <a:endParaRPr lang="en-US" sz="1100" dirty="0"/>
          </a:p>
        </p:txBody>
      </p:sp>
      <p:sp>
        <p:nvSpPr>
          <p:cNvPr id="15" name="Text 13"/>
          <p:cNvSpPr/>
          <p:nvPr/>
        </p:nvSpPr>
        <p:spPr>
          <a:xfrm>
            <a:off x="9128762" y="2784927"/>
            <a:ext cx="2194560" cy="365760"/>
          </a:xfrm>
          <a:custGeom>
            <a:avLst/>
            <a:gdLst/>
            <a:ahLst/>
            <a:cxnLst/>
            <a:rect l="l" t="t" r="r" b="b"/>
            <a:pathLst>
              <a:path w="2194560" h="365760">
                <a:moveTo>
                  <a:pt x="0" y="365760"/>
                </a:moveTo>
                <a:lnTo>
                  <a:pt x="0" y="0"/>
                </a:lnTo>
                <a:lnTo>
                  <a:pt x="2194560" y="0"/>
                </a:lnTo>
                <a:lnTo>
                  <a:pt x="2194560" y="365760"/>
                </a:lnTo>
                <a:lnTo>
                  <a:pt x="0" y="365760"/>
                </a:lnTo>
              </a:path>
            </a:pathLst>
          </a:custGeom>
          <a:noFill/>
          <a:ln/>
        </p:spPr>
        <p:txBody>
          <a:bodyPr wrap="square" lIns="0" tIns="0" rIns="0" bIns="0" rtlCol="0" anchor="b"/>
          <a:lstStyle/>
          <a:p>
            <a:pPr algn="l" marL="0" indent="0">
              <a:lnSpc>
                <a:spcPct val="90000"/>
              </a:lnSpc>
              <a:buNone/>
            </a:pPr>
            <a:r>
              <a:rPr lang="en-US" sz="1333" b="1" dirty="0">
                <a:solidFill>
                  <a:srgbClr val="D92773"/>
                </a:solidFill>
                <a:latin typeface="Reddit Sans Bold" pitchFamily="34" charset="0"/>
                <a:ea typeface="Reddit Sans Bold" pitchFamily="34" charset="-122"/>
                <a:cs typeface="Reddit Sans Bold" pitchFamily="34" charset="-120"/>
              </a:rPr>
              <a:t>Microscopic View of Nephron Complexity</a:t>
            </a:r>
            <a:endParaRPr lang="en-US" sz="1333" dirty="0"/>
          </a:p>
        </p:txBody>
      </p:sp>
      <p:sp>
        <p:nvSpPr>
          <p:cNvPr id="16" name="Text 14"/>
          <p:cNvSpPr/>
          <p:nvPr/>
        </p:nvSpPr>
        <p:spPr>
          <a:xfrm>
            <a:off x="6375402" y="3326841"/>
            <a:ext cx="2194560" cy="2468880"/>
          </a:xfrm>
          <a:custGeom>
            <a:avLst/>
            <a:gdLst/>
            <a:ahLst/>
            <a:cxnLst/>
            <a:rect l="l" t="t" r="r" b="b"/>
            <a:pathLst>
              <a:path w="2194560" h="2468880">
                <a:moveTo>
                  <a:pt x="0" y="2468880"/>
                </a:moveTo>
                <a:lnTo>
                  <a:pt x="0" y="0"/>
                </a:lnTo>
                <a:lnTo>
                  <a:pt x="2194560" y="0"/>
                </a:lnTo>
                <a:lnTo>
                  <a:pt x="2194560" y="2468880"/>
                </a:lnTo>
                <a:lnTo>
                  <a:pt x="0" y="246888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Illustrates internal kidney architecture and spatial relationships.</a:t>
            </a:r>
            <a:endParaRPr lang="en-US" sz="1100" dirty="0"/>
          </a:p>
        </p:txBody>
      </p:sp>
      <p:sp>
        <p:nvSpPr>
          <p:cNvPr id="17" name="Text 15"/>
          <p:cNvSpPr/>
          <p:nvPr/>
        </p:nvSpPr>
        <p:spPr>
          <a:xfrm>
            <a:off x="6375402" y="2784927"/>
            <a:ext cx="2194560" cy="365760"/>
          </a:xfrm>
          <a:custGeom>
            <a:avLst/>
            <a:gdLst/>
            <a:ahLst/>
            <a:cxnLst/>
            <a:rect l="l" t="t" r="r" b="b"/>
            <a:pathLst>
              <a:path w="2194560" h="365760">
                <a:moveTo>
                  <a:pt x="0" y="365760"/>
                </a:moveTo>
                <a:lnTo>
                  <a:pt x="0" y="0"/>
                </a:lnTo>
                <a:lnTo>
                  <a:pt x="2194560" y="0"/>
                </a:lnTo>
                <a:lnTo>
                  <a:pt x="2194560" y="365760"/>
                </a:lnTo>
                <a:lnTo>
                  <a:pt x="0" y="365760"/>
                </a:lnTo>
              </a:path>
            </a:pathLst>
          </a:custGeom>
          <a:noFill/>
          <a:ln/>
        </p:spPr>
        <p:txBody>
          <a:bodyPr wrap="square" lIns="0" tIns="0" rIns="0" bIns="0" rtlCol="0" anchor="b"/>
          <a:lstStyle/>
          <a:p>
            <a:pPr algn="l" marL="0" indent="0">
              <a:lnSpc>
                <a:spcPct val="90000"/>
              </a:lnSpc>
              <a:buNone/>
            </a:pPr>
            <a:r>
              <a:rPr lang="en-US" sz="1600" b="1" dirty="0">
                <a:solidFill>
                  <a:srgbClr val="D92773"/>
                </a:solidFill>
                <a:latin typeface="Reddit Sans Bold" pitchFamily="34" charset="0"/>
                <a:ea typeface="Reddit Sans Bold" pitchFamily="34" charset="-122"/>
                <a:cs typeface="Reddit Sans Bold" pitchFamily="34" charset="-120"/>
              </a:rPr>
              <a:t>3D Cross-Section</a:t>
            </a:r>
            <a:endParaRPr lang="en-US" sz="1600" dirty="0"/>
          </a:p>
        </p:txBody>
      </p:sp>
      <p:sp>
        <p:nvSpPr>
          <p:cNvPr id="18" name="Text 16"/>
          <p:cNvSpPr/>
          <p:nvPr/>
        </p:nvSpPr>
        <p:spPr>
          <a:xfrm>
            <a:off x="3622041" y="3326841"/>
            <a:ext cx="2194560" cy="2468880"/>
          </a:xfrm>
          <a:custGeom>
            <a:avLst/>
            <a:gdLst/>
            <a:ahLst/>
            <a:cxnLst/>
            <a:rect l="l" t="t" r="r" b="b"/>
            <a:pathLst>
              <a:path w="2194560" h="2468880">
                <a:moveTo>
                  <a:pt x="0" y="2468880"/>
                </a:moveTo>
                <a:lnTo>
                  <a:pt x="0" y="0"/>
                </a:lnTo>
                <a:lnTo>
                  <a:pt x="2194560" y="0"/>
                </a:lnTo>
                <a:lnTo>
                  <a:pt x="2194560" y="2468880"/>
                </a:lnTo>
                <a:lnTo>
                  <a:pt x="0" y="246888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Renal Cortex: Outer layer responsible for filtration.</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Renal Medulla: Inner region containing renal pyramids.</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Renal Pelvis: Funnel-shaped structure collecting urine.</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Nephron Structure: Functional unit of the kidney.</a:t>
            </a:r>
            <a:endParaRPr lang="en-US" sz="1100" dirty="0"/>
          </a:p>
        </p:txBody>
      </p:sp>
      <p:sp>
        <p:nvSpPr>
          <p:cNvPr id="19" name="Text 17"/>
          <p:cNvSpPr/>
          <p:nvPr/>
        </p:nvSpPr>
        <p:spPr>
          <a:xfrm>
            <a:off x="3622041" y="2784927"/>
            <a:ext cx="2194560" cy="365760"/>
          </a:xfrm>
          <a:custGeom>
            <a:avLst/>
            <a:gdLst/>
            <a:ahLst/>
            <a:cxnLst/>
            <a:rect l="l" t="t" r="r" b="b"/>
            <a:pathLst>
              <a:path w="2194560" h="365760">
                <a:moveTo>
                  <a:pt x="0" y="365760"/>
                </a:moveTo>
                <a:lnTo>
                  <a:pt x="0" y="0"/>
                </a:lnTo>
                <a:lnTo>
                  <a:pt x="2194560" y="0"/>
                </a:lnTo>
                <a:lnTo>
                  <a:pt x="2194560" y="365760"/>
                </a:lnTo>
                <a:lnTo>
                  <a:pt x="0" y="365760"/>
                </a:lnTo>
              </a:path>
            </a:pathLst>
          </a:custGeom>
          <a:noFill/>
          <a:ln/>
        </p:spPr>
        <p:txBody>
          <a:bodyPr wrap="square" lIns="0" tIns="0" rIns="0" bIns="0" rtlCol="0" anchor="b"/>
          <a:lstStyle/>
          <a:p>
            <a:pPr algn="l" marL="0" indent="0">
              <a:lnSpc>
                <a:spcPct val="90000"/>
              </a:lnSpc>
              <a:buNone/>
            </a:pPr>
            <a:r>
              <a:rPr lang="en-US" sz="1333" b="1" dirty="0">
                <a:solidFill>
                  <a:srgbClr val="D92773"/>
                </a:solidFill>
                <a:latin typeface="Reddit Sans Bold" pitchFamily="34" charset="0"/>
                <a:ea typeface="Reddit Sans Bold" pitchFamily="34" charset="-122"/>
                <a:cs typeface="Reddit Sans Bold" pitchFamily="34" charset="-120"/>
              </a:rPr>
              <a:t>Key Anatomical Components</a:t>
            </a:r>
            <a:endParaRPr lang="en-US" sz="1333" dirty="0"/>
          </a:p>
        </p:txBody>
      </p:sp>
      <p:sp>
        <p:nvSpPr>
          <p:cNvPr id="20" name="Text 18"/>
          <p:cNvSpPr/>
          <p:nvPr/>
        </p:nvSpPr>
        <p:spPr>
          <a:xfrm>
            <a:off x="868680" y="3326841"/>
            <a:ext cx="2194560" cy="2468880"/>
          </a:xfrm>
          <a:custGeom>
            <a:avLst/>
            <a:gdLst/>
            <a:ahLst/>
            <a:cxnLst/>
            <a:rect l="l" t="t" r="r" b="b"/>
            <a:pathLst>
              <a:path w="2194560" h="2468880">
                <a:moveTo>
                  <a:pt x="0" y="2468880"/>
                </a:moveTo>
                <a:lnTo>
                  <a:pt x="0" y="0"/>
                </a:lnTo>
                <a:lnTo>
                  <a:pt x="2194560" y="0"/>
                </a:lnTo>
                <a:lnTo>
                  <a:pt x="2194560" y="2468880"/>
                </a:lnTo>
                <a:lnTo>
                  <a:pt x="0" y="246888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Visual representation highlighting the kidney's anatomy.</a:t>
            </a:r>
            <a:endParaRPr lang="en-US" sz="1100" dirty="0"/>
          </a:p>
        </p:txBody>
      </p:sp>
      <p:sp>
        <p:nvSpPr>
          <p:cNvPr id="21" name="Text 19"/>
          <p:cNvSpPr/>
          <p:nvPr/>
        </p:nvSpPr>
        <p:spPr>
          <a:xfrm>
            <a:off x="868680" y="2784927"/>
            <a:ext cx="2194560" cy="365760"/>
          </a:xfrm>
          <a:custGeom>
            <a:avLst/>
            <a:gdLst/>
            <a:ahLst/>
            <a:cxnLst/>
            <a:rect l="l" t="t" r="r" b="b"/>
            <a:pathLst>
              <a:path w="2194560" h="365760">
                <a:moveTo>
                  <a:pt x="0" y="365760"/>
                </a:moveTo>
                <a:lnTo>
                  <a:pt x="0" y="0"/>
                </a:lnTo>
                <a:lnTo>
                  <a:pt x="2194560" y="0"/>
                </a:lnTo>
                <a:lnTo>
                  <a:pt x="2194560" y="365760"/>
                </a:lnTo>
                <a:lnTo>
                  <a:pt x="0" y="365760"/>
                </a:lnTo>
              </a:path>
            </a:pathLst>
          </a:custGeom>
          <a:noFill/>
          <a:ln/>
        </p:spPr>
        <p:txBody>
          <a:bodyPr wrap="square" lIns="0" tIns="0" rIns="0" bIns="0" rtlCol="0" anchor="b"/>
          <a:lstStyle/>
          <a:p>
            <a:pPr algn="l" marL="0" indent="0">
              <a:lnSpc>
                <a:spcPct val="90000"/>
              </a:lnSpc>
              <a:buNone/>
            </a:pPr>
            <a:r>
              <a:rPr lang="en-US" sz="1333" b="1" dirty="0">
                <a:solidFill>
                  <a:srgbClr val="D92773"/>
                </a:solidFill>
                <a:latin typeface="Reddit Sans Bold" pitchFamily="34" charset="0"/>
                <a:ea typeface="Reddit Sans Bold" pitchFamily="34" charset="-122"/>
                <a:cs typeface="Reddit Sans Bold" pitchFamily="34" charset="-120"/>
              </a:rPr>
              <a:t>Detailed Kidney Structure Diagram</a:t>
            </a:r>
            <a:endParaRPr lang="en-US" sz="1333"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83333"/>
              </a:lnSpc>
              <a:buNone/>
            </a:pPr>
            <a:endParaRPr lang="en-US" sz="1800" dirty="0"/>
          </a:p>
        </p:txBody>
      </p:sp>
      <p:sp>
        <p:nvSpPr>
          <p:cNvPr id="3" name="Text 1"/>
          <p:cNvSpPr/>
          <p:nvPr/>
        </p:nvSpPr>
        <p:spPr>
          <a:xfrm>
            <a:off x="-1" y="2769619"/>
            <a:ext cx="5072033" cy="4088382"/>
          </a:xfrm>
          <a:custGeom>
            <a:avLst/>
            <a:gdLst/>
            <a:ahLst/>
            <a:cxnLst/>
            <a:rect l="l" t="t" r="r" b="b"/>
            <a:pathLst>
              <a:path w="5072033" h="4088382">
                <a:moveTo>
                  <a:pt x="0" y="4088382"/>
                </a:moveTo>
                <a:lnTo>
                  <a:pt x="0" y="0"/>
                </a:lnTo>
                <a:lnTo>
                  <a:pt x="5072033" y="0"/>
                </a:lnTo>
                <a:lnTo>
                  <a:pt x="5072033" y="4088382"/>
                </a:lnTo>
                <a:lnTo>
                  <a:pt x="0" y="4088382"/>
                </a:lnTo>
              </a:path>
            </a:pathLst>
          </a:custGeom>
          <a:blipFill>
            <a:blip r:embed="rId1"/>
            <a:srcRect l="39337" t="0" r="0" b="51874"/>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a:off x="5145240" y="-1"/>
            <a:ext cx="7046760" cy="6466023"/>
          </a:xfrm>
          <a:custGeom>
            <a:avLst/>
            <a:gdLst/>
            <a:ahLst/>
            <a:cxnLst/>
            <a:rect l="l" t="t" r="r" b="b"/>
            <a:pathLst>
              <a:path w="7046760" h="6466023">
                <a:moveTo>
                  <a:pt x="0" y="6466023"/>
                </a:moveTo>
                <a:lnTo>
                  <a:pt x="0" y="0"/>
                </a:lnTo>
                <a:lnTo>
                  <a:pt x="7046760" y="0"/>
                </a:lnTo>
                <a:lnTo>
                  <a:pt x="7046760" y="6466023"/>
                </a:lnTo>
                <a:lnTo>
                  <a:pt x="0" y="6466023"/>
                </a:lnTo>
              </a:path>
            </a:pathLst>
          </a:custGeom>
          <a:blipFill>
            <a:blip r:embed="rId2"/>
            <a:srcRect l="0" t="0" r="39863" b="32282"/>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8931619" y="0"/>
            <a:ext cx="3260381" cy="6858000"/>
          </a:xfrm>
          <a:custGeom>
            <a:avLst/>
            <a:gdLst/>
            <a:ahLst/>
            <a:cxnLst/>
            <a:rect l="l" t="t" r="r" b="b"/>
            <a:pathLst>
              <a:path w="3260381" h="6858000">
                <a:moveTo>
                  <a:pt x="0" y="6858000"/>
                </a:moveTo>
                <a:lnTo>
                  <a:pt x="0" y="0"/>
                </a:lnTo>
                <a:lnTo>
                  <a:pt x="3260381" y="0"/>
                </a:lnTo>
                <a:lnTo>
                  <a:pt x="3260381" y="6858000"/>
                </a:lnTo>
                <a:lnTo>
                  <a:pt x="0" y="6858000"/>
                </a:lnTo>
              </a:path>
            </a:pathLst>
          </a:custGeom>
          <a:blipFill>
            <a:blip r:embed="rId3"/>
            <a:srcRect l="0" t="0" r="51569"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685800" y="3185509"/>
            <a:ext cx="3474720" cy="2733361"/>
          </a:xfrm>
          <a:custGeom>
            <a:avLst/>
            <a:gdLst/>
            <a:ahLst/>
            <a:cxnLst/>
            <a:rect l="l" t="t" r="r" b="b"/>
            <a:pathLst>
              <a:path w="3474720" h="2733361">
                <a:moveTo>
                  <a:pt x="165997" y="2733361"/>
                </a:moveTo>
                <a:cubicBezTo>
                  <a:pt x="74319" y="2733361"/>
                  <a:pt x="0" y="2659042"/>
                  <a:pt x="0" y="2567364"/>
                </a:cubicBezTo>
                <a:lnTo>
                  <a:pt x="0" y="165997"/>
                </a:lnTo>
                <a:cubicBezTo>
                  <a:pt x="0" y="74319"/>
                  <a:pt x="74319" y="0"/>
                  <a:pt x="165997" y="0"/>
                </a:cubicBezTo>
                <a:lnTo>
                  <a:pt x="3308723" y="0"/>
                </a:lnTo>
                <a:cubicBezTo>
                  <a:pt x="3400401" y="0"/>
                  <a:pt x="3474720" y="74319"/>
                  <a:pt x="3474720" y="165997"/>
                </a:cubicBezTo>
                <a:lnTo>
                  <a:pt x="3474720" y="2567364"/>
                </a:lnTo>
                <a:cubicBezTo>
                  <a:pt x="3474720" y="2659042"/>
                  <a:pt x="3400401" y="2733361"/>
                  <a:pt x="3308723" y="2733361"/>
                </a:cubicBezTo>
                <a:lnTo>
                  <a:pt x="165997" y="2733361"/>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7" name="Text 5"/>
          <p:cNvSpPr/>
          <p:nvPr/>
        </p:nvSpPr>
        <p:spPr>
          <a:xfrm>
            <a:off x="4360097" y="3185509"/>
            <a:ext cx="3474720" cy="2733362"/>
          </a:xfrm>
          <a:custGeom>
            <a:avLst/>
            <a:gdLst/>
            <a:ahLst/>
            <a:cxnLst/>
            <a:rect l="l" t="t" r="r" b="b"/>
            <a:pathLst>
              <a:path w="3474720" h="2733362">
                <a:moveTo>
                  <a:pt x="165997" y="2733362"/>
                </a:moveTo>
                <a:cubicBezTo>
                  <a:pt x="74319" y="2733362"/>
                  <a:pt x="0" y="2659043"/>
                  <a:pt x="0" y="2567365"/>
                </a:cubicBezTo>
                <a:lnTo>
                  <a:pt x="0" y="165997"/>
                </a:lnTo>
                <a:cubicBezTo>
                  <a:pt x="0" y="74319"/>
                  <a:pt x="74319" y="0"/>
                  <a:pt x="165997" y="0"/>
                </a:cubicBezTo>
                <a:lnTo>
                  <a:pt x="3308723" y="0"/>
                </a:lnTo>
                <a:cubicBezTo>
                  <a:pt x="3400401" y="0"/>
                  <a:pt x="3474720" y="74319"/>
                  <a:pt x="3474720" y="165997"/>
                </a:cubicBezTo>
                <a:lnTo>
                  <a:pt x="3474720" y="2567365"/>
                </a:lnTo>
                <a:cubicBezTo>
                  <a:pt x="3474720" y="2659043"/>
                  <a:pt x="3400401" y="2733362"/>
                  <a:pt x="3308723" y="2733362"/>
                </a:cubicBezTo>
                <a:lnTo>
                  <a:pt x="165997" y="2733362"/>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8" name="Text 6"/>
          <p:cNvSpPr/>
          <p:nvPr/>
        </p:nvSpPr>
        <p:spPr>
          <a:xfrm>
            <a:off x="685800" y="2641921"/>
            <a:ext cx="185667" cy="185667"/>
          </a:xfrm>
          <a:custGeom>
            <a:avLst/>
            <a:gdLst/>
            <a:ahLst/>
            <a:cxnLst/>
            <a:rect l="l" t="t" r="r" b="b"/>
            <a:pathLst>
              <a:path w="185667" h="185667">
                <a:moveTo>
                  <a:pt x="0" y="185667"/>
                </a:moveTo>
                <a:lnTo>
                  <a:pt x="0" y="0"/>
                </a:lnTo>
                <a:lnTo>
                  <a:pt x="185667" y="0"/>
                </a:lnTo>
                <a:lnTo>
                  <a:pt x="185667" y="185667"/>
                </a:lnTo>
                <a:lnTo>
                  <a:pt x="0" y="185667"/>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4360097" y="2641921"/>
            <a:ext cx="185667" cy="185667"/>
          </a:xfrm>
          <a:custGeom>
            <a:avLst/>
            <a:gdLst/>
            <a:ahLst/>
            <a:cxnLst/>
            <a:rect l="l" t="t" r="r" b="b"/>
            <a:pathLst>
              <a:path w="185667" h="185667">
                <a:moveTo>
                  <a:pt x="0" y="185667"/>
                </a:moveTo>
                <a:lnTo>
                  <a:pt x="0" y="0"/>
                </a:lnTo>
                <a:lnTo>
                  <a:pt x="185667" y="0"/>
                </a:lnTo>
                <a:lnTo>
                  <a:pt x="185667" y="185667"/>
                </a:lnTo>
                <a:lnTo>
                  <a:pt x="0" y="185667"/>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8034395" y="3185509"/>
            <a:ext cx="3474720" cy="2733362"/>
          </a:xfrm>
          <a:custGeom>
            <a:avLst/>
            <a:gdLst/>
            <a:ahLst/>
            <a:cxnLst/>
            <a:rect l="l" t="t" r="r" b="b"/>
            <a:pathLst>
              <a:path w="3474720" h="2733362">
                <a:moveTo>
                  <a:pt x="242203" y="2733362"/>
                </a:moveTo>
                <a:cubicBezTo>
                  <a:pt x="108438" y="2733362"/>
                  <a:pt x="0" y="2624924"/>
                  <a:pt x="0" y="2491159"/>
                </a:cubicBezTo>
                <a:lnTo>
                  <a:pt x="0" y="242203"/>
                </a:lnTo>
                <a:cubicBezTo>
                  <a:pt x="0" y="108438"/>
                  <a:pt x="108438" y="0"/>
                  <a:pt x="242203" y="0"/>
                </a:cubicBezTo>
                <a:lnTo>
                  <a:pt x="3232517" y="0"/>
                </a:lnTo>
                <a:cubicBezTo>
                  <a:pt x="3366282" y="0"/>
                  <a:pt x="3474720" y="108438"/>
                  <a:pt x="3474720" y="242203"/>
                </a:cubicBezTo>
                <a:lnTo>
                  <a:pt x="3474720" y="2491159"/>
                </a:lnTo>
                <a:cubicBezTo>
                  <a:pt x="3474720" y="2624924"/>
                  <a:pt x="3366282" y="2733362"/>
                  <a:pt x="3232517" y="2733362"/>
                </a:cubicBezTo>
                <a:lnTo>
                  <a:pt x="242203" y="2733362"/>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11" name="Text 9"/>
          <p:cNvSpPr/>
          <p:nvPr/>
        </p:nvSpPr>
        <p:spPr>
          <a:xfrm>
            <a:off x="8021231" y="2641921"/>
            <a:ext cx="185667" cy="185667"/>
          </a:xfrm>
          <a:custGeom>
            <a:avLst/>
            <a:gdLst/>
            <a:ahLst/>
            <a:cxnLst/>
            <a:rect l="l" t="t" r="r" b="b"/>
            <a:pathLst>
              <a:path w="185667" h="185667">
                <a:moveTo>
                  <a:pt x="0" y="185667"/>
                </a:moveTo>
                <a:lnTo>
                  <a:pt x="0" y="0"/>
                </a:lnTo>
                <a:lnTo>
                  <a:pt x="185667" y="0"/>
                </a:lnTo>
                <a:lnTo>
                  <a:pt x="185667" y="185667"/>
                </a:lnTo>
                <a:lnTo>
                  <a:pt x="0" y="185667"/>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11190287"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5</a:t>
            </a:r>
            <a:endParaRPr lang="en-US" sz="800" dirty="0"/>
          </a:p>
        </p:txBody>
      </p:sp>
      <p:sp>
        <p:nvSpPr>
          <p:cNvPr id="13" name="Text 11"/>
          <p:cNvSpPr/>
          <p:nvPr/>
        </p:nvSpPr>
        <p:spPr>
          <a:xfrm>
            <a:off x="685800"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Exploring Human Excretion: A Comprehensive Overview</a:t>
            </a:r>
            <a:endParaRPr lang="en-US" sz="800" dirty="0"/>
          </a:p>
        </p:txBody>
      </p:sp>
      <p:sp>
        <p:nvSpPr>
          <p:cNvPr id="14" name="Text 12"/>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15" name="Text 13"/>
          <p:cNvSpPr/>
          <p:nvPr/>
        </p:nvSpPr>
        <p:spPr>
          <a:xfrm>
            <a:off x="685800" y="1017281"/>
            <a:ext cx="10820400" cy="1247927"/>
          </a:xfrm>
          <a:custGeom>
            <a:avLst/>
            <a:gdLst/>
            <a:ahLst/>
            <a:cxnLst/>
            <a:rect l="l" t="t" r="r" b="b"/>
            <a:pathLst>
              <a:path w="10820400" h="1247927">
                <a:moveTo>
                  <a:pt x="0" y="1247927"/>
                </a:moveTo>
                <a:lnTo>
                  <a:pt x="0" y="0"/>
                </a:lnTo>
                <a:lnTo>
                  <a:pt x="10820400" y="0"/>
                </a:lnTo>
                <a:lnTo>
                  <a:pt x="10820400" y="1247927"/>
                </a:lnTo>
                <a:lnTo>
                  <a:pt x="0" y="1247927"/>
                </a:lnTo>
              </a:path>
            </a:pathLst>
          </a:custGeom>
          <a:noFill/>
          <a:ln/>
        </p:spPr>
        <p:txBody>
          <a:bodyPr wrap="square" lIns="0" tIns="0" rIns="0" bIns="0" rtlCol="0" anchor="t"/>
          <a:lstStyle/>
          <a:p>
            <a:pPr algn="l" marL="0" indent="0">
              <a:lnSpc>
                <a:spcPct val="100000"/>
              </a:lnSpc>
              <a:spcBef>
                <a:spcPts val="1000"/>
              </a:spcBef>
              <a:buNone/>
            </a:pPr>
            <a:r>
              <a:rPr lang="en-US" sz="4000" dirty="0">
                <a:solidFill>
                  <a:srgbClr val="FFFFFF"/>
                </a:solidFill>
                <a:latin typeface="Reddit Sans Bold" pitchFamily="34" charset="0"/>
                <a:ea typeface="Reddit Sans Bold" pitchFamily="34" charset="-122"/>
                <a:cs typeface="Reddit Sans Bold" pitchFamily="34" charset="-120"/>
              </a:rPr>
              <a:t>Nephron - The Functional Unit</a:t>
            </a:r>
            <a:endParaRPr lang="en-US" sz="4000" dirty="0"/>
          </a:p>
        </p:txBody>
      </p:sp>
      <p:sp>
        <p:nvSpPr>
          <p:cNvPr id="16" name="Text 14"/>
          <p:cNvSpPr/>
          <p:nvPr/>
        </p:nvSpPr>
        <p:spPr>
          <a:xfrm>
            <a:off x="914400" y="3409189"/>
            <a:ext cx="3017520" cy="2286000"/>
          </a:xfrm>
          <a:custGeom>
            <a:avLst/>
            <a:gdLst/>
            <a:ahLst/>
            <a:cxnLst/>
            <a:rect l="l" t="t" r="r" b="b"/>
            <a:pathLst>
              <a:path w="3017520" h="2286000">
                <a:moveTo>
                  <a:pt x="0" y="2286000"/>
                </a:moveTo>
                <a:lnTo>
                  <a:pt x="0" y="0"/>
                </a:lnTo>
                <a:lnTo>
                  <a:pt x="3017520" y="0"/>
                </a:lnTo>
                <a:lnTo>
                  <a:pt x="3017520" y="2286000"/>
                </a:lnTo>
                <a:lnTo>
                  <a:pt x="0" y="2286000"/>
                </a:lnTo>
              </a:path>
            </a:pathLst>
          </a:custGeom>
          <a:noFill/>
          <a:ln/>
        </p:spPr>
        <p:txBody>
          <a:bodyPr wrap="square" lIns="0" tIns="0" rIns="0" bIns="0" rtlCol="0" anchor="t"/>
          <a:lstStyle/>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Components:</a:t>
            </a:r>
            <a:endParaRPr lang="en-US" sz="1200" dirty="0"/>
          </a:p>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Glomerulus: A network of capillaries where blood filtration begins.</a:t>
            </a:r>
            <a:endParaRPr lang="en-US" sz="1200" dirty="0"/>
          </a:p>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Bowman's Capsule: The structure that encases the glomerulus and collects filtrate.</a:t>
            </a:r>
            <a:endParaRPr lang="en-US" sz="1200" dirty="0"/>
          </a:p>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Renal Tubule: The pathway for reabsorption and secretion of substances.</a:t>
            </a:r>
            <a:endParaRPr lang="en-US" sz="1200" dirty="0"/>
          </a:p>
        </p:txBody>
      </p:sp>
      <p:sp>
        <p:nvSpPr>
          <p:cNvPr id="17" name="Text 15"/>
          <p:cNvSpPr/>
          <p:nvPr/>
        </p:nvSpPr>
        <p:spPr>
          <a:xfrm>
            <a:off x="1027597" y="2641921"/>
            <a:ext cx="3020435" cy="365760"/>
          </a:xfrm>
          <a:custGeom>
            <a:avLst/>
            <a:gdLst/>
            <a:ahLst/>
            <a:cxnLst/>
            <a:rect l="l" t="t" r="r" b="b"/>
            <a:pathLst>
              <a:path w="3020435" h="365760">
                <a:moveTo>
                  <a:pt x="0" y="365760"/>
                </a:moveTo>
                <a:lnTo>
                  <a:pt x="0" y="0"/>
                </a:lnTo>
                <a:lnTo>
                  <a:pt x="3020435" y="0"/>
                </a:lnTo>
                <a:lnTo>
                  <a:pt x="3020435" y="365760"/>
                </a:lnTo>
                <a:lnTo>
                  <a:pt x="0" y="365760"/>
                </a:lnTo>
              </a:path>
            </a:pathLst>
          </a:custGeom>
          <a:noFill/>
          <a:ln/>
        </p:spPr>
        <p:txBody>
          <a:bodyPr wrap="square" lIns="0" tIns="0" rIns="0" bIns="0" rtlCol="0" anchor="t"/>
          <a:lstStyle/>
          <a:p>
            <a:pPr algn="l" marL="0" indent="0">
              <a:lnSpc>
                <a:spcPct val="90000"/>
              </a:lnSpc>
              <a:buNone/>
            </a:pPr>
            <a:r>
              <a:rPr lang="en-US" sz="1400" dirty="0">
                <a:solidFill>
                  <a:srgbClr val="D92773"/>
                </a:solidFill>
                <a:latin typeface="Reddit Sans Bold" pitchFamily="34" charset="0"/>
                <a:ea typeface="Reddit Sans Bold" pitchFamily="34" charset="-122"/>
                <a:cs typeface="Reddit Sans Bold" pitchFamily="34" charset="-120"/>
              </a:rPr>
              <a:t>Nephron Structure Overview</a:t>
            </a:r>
            <a:endParaRPr lang="en-US" sz="1400" dirty="0"/>
          </a:p>
        </p:txBody>
      </p:sp>
      <p:sp>
        <p:nvSpPr>
          <p:cNvPr id="18" name="Text 16"/>
          <p:cNvSpPr/>
          <p:nvPr/>
        </p:nvSpPr>
        <p:spPr>
          <a:xfrm>
            <a:off x="4588697" y="3409190"/>
            <a:ext cx="3017520" cy="2286000"/>
          </a:xfrm>
          <a:custGeom>
            <a:avLst/>
            <a:gdLst/>
            <a:ahLst/>
            <a:cxnLst/>
            <a:rect l="l" t="t" r="r" b="b"/>
            <a:pathLst>
              <a:path w="3017520" h="2286000">
                <a:moveTo>
                  <a:pt x="0" y="2286000"/>
                </a:moveTo>
                <a:lnTo>
                  <a:pt x="0" y="0"/>
                </a:lnTo>
                <a:lnTo>
                  <a:pt x="3017520" y="0"/>
                </a:lnTo>
                <a:lnTo>
                  <a:pt x="3017520" y="2286000"/>
                </a:lnTo>
                <a:lnTo>
                  <a:pt x="0" y="2286000"/>
                </a:lnTo>
              </a:path>
            </a:pathLst>
          </a:custGeom>
          <a:noFill/>
          <a:ln/>
        </p:spPr>
        <p:txBody>
          <a:bodyPr wrap="square" lIns="0" tIns="0" rIns="0" bIns="0" rtlCol="0" anchor="t"/>
          <a:lstStyle/>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Stages of Filtration:</a:t>
            </a:r>
            <a:endParaRPr lang="en-US" sz="1200" dirty="0"/>
          </a:p>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Initial blood entry into the glomerulus.</a:t>
            </a:r>
            <a:endParaRPr lang="en-US" sz="1200" dirty="0"/>
          </a:p>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Filtrate formation in Bowman's capsule.</a:t>
            </a:r>
            <a:endParaRPr lang="en-US" sz="1200" dirty="0"/>
          </a:p>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Movement through the renal tubule for further processing.</a:t>
            </a:r>
            <a:endParaRPr lang="en-US" sz="1200" dirty="0"/>
          </a:p>
        </p:txBody>
      </p:sp>
      <p:sp>
        <p:nvSpPr>
          <p:cNvPr id="19" name="Text 17"/>
          <p:cNvSpPr/>
          <p:nvPr/>
        </p:nvSpPr>
        <p:spPr>
          <a:xfrm>
            <a:off x="4701894" y="2641921"/>
            <a:ext cx="3020435" cy="365760"/>
          </a:xfrm>
          <a:custGeom>
            <a:avLst/>
            <a:gdLst/>
            <a:ahLst/>
            <a:cxnLst/>
            <a:rect l="l" t="t" r="r" b="b"/>
            <a:pathLst>
              <a:path w="3020435" h="365760">
                <a:moveTo>
                  <a:pt x="0" y="365760"/>
                </a:moveTo>
                <a:lnTo>
                  <a:pt x="0" y="0"/>
                </a:lnTo>
                <a:lnTo>
                  <a:pt x="3020435" y="0"/>
                </a:lnTo>
                <a:lnTo>
                  <a:pt x="3020435" y="365760"/>
                </a:lnTo>
                <a:lnTo>
                  <a:pt x="0" y="365760"/>
                </a:lnTo>
              </a:path>
            </a:pathLst>
          </a:custGeom>
          <a:noFill/>
          <a:ln/>
        </p:spPr>
        <p:txBody>
          <a:bodyPr wrap="square" lIns="0" tIns="0" rIns="0" bIns="0" rtlCol="0" anchor="t"/>
          <a:lstStyle/>
          <a:p>
            <a:pPr algn="l" marL="0" indent="0">
              <a:lnSpc>
                <a:spcPct val="90000"/>
              </a:lnSpc>
              <a:buNone/>
            </a:pPr>
            <a:r>
              <a:rPr lang="en-US" sz="1400" dirty="0">
                <a:solidFill>
                  <a:srgbClr val="D92773"/>
                </a:solidFill>
                <a:latin typeface="Reddit Sans Bold" pitchFamily="34" charset="0"/>
                <a:ea typeface="Reddit Sans Bold" pitchFamily="34" charset="-122"/>
                <a:cs typeface="Reddit Sans Bold" pitchFamily="34" charset="-120"/>
              </a:rPr>
              <a:t>Filtration Process Visualization</a:t>
            </a:r>
            <a:endParaRPr lang="en-US" sz="1400" dirty="0"/>
          </a:p>
        </p:txBody>
      </p:sp>
      <p:sp>
        <p:nvSpPr>
          <p:cNvPr id="20" name="Text 18"/>
          <p:cNvSpPr/>
          <p:nvPr/>
        </p:nvSpPr>
        <p:spPr>
          <a:xfrm>
            <a:off x="8262995" y="3409190"/>
            <a:ext cx="3017520" cy="2286000"/>
          </a:xfrm>
          <a:custGeom>
            <a:avLst/>
            <a:gdLst/>
            <a:ahLst/>
            <a:cxnLst/>
            <a:rect l="l" t="t" r="r" b="b"/>
            <a:pathLst>
              <a:path w="3017520" h="2286000">
                <a:moveTo>
                  <a:pt x="0" y="2286000"/>
                </a:moveTo>
                <a:lnTo>
                  <a:pt x="0" y="0"/>
                </a:lnTo>
                <a:lnTo>
                  <a:pt x="3017520" y="0"/>
                </a:lnTo>
                <a:lnTo>
                  <a:pt x="3017520" y="2286000"/>
                </a:lnTo>
                <a:lnTo>
                  <a:pt x="0" y="2286000"/>
                </a:lnTo>
              </a:path>
            </a:pathLst>
          </a:custGeom>
          <a:noFill/>
          <a:ln/>
        </p:spPr>
        <p:txBody>
          <a:bodyPr wrap="square" lIns="0" tIns="0" rIns="0" bIns="0" rtlCol="0" anchor="t"/>
          <a:lstStyle/>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Filtration Mechanisms:</a:t>
            </a:r>
            <a:endParaRPr lang="en-US" sz="1200" dirty="0"/>
          </a:p>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Visualization of how molecules pass through the glomerular membrane.</a:t>
            </a:r>
            <a:endParaRPr lang="en-US" sz="1200" dirty="0"/>
          </a:p>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Interaction of water, ions, and waste products during filtration.</a:t>
            </a:r>
            <a:endParaRPr lang="en-US" sz="1200" dirty="0"/>
          </a:p>
        </p:txBody>
      </p:sp>
      <p:sp>
        <p:nvSpPr>
          <p:cNvPr id="21" name="Text 19"/>
          <p:cNvSpPr/>
          <p:nvPr/>
        </p:nvSpPr>
        <p:spPr>
          <a:xfrm>
            <a:off x="8376192" y="2641921"/>
            <a:ext cx="3020435" cy="365760"/>
          </a:xfrm>
          <a:custGeom>
            <a:avLst/>
            <a:gdLst/>
            <a:ahLst/>
            <a:cxnLst/>
            <a:rect l="l" t="t" r="r" b="b"/>
            <a:pathLst>
              <a:path w="3020435" h="365760">
                <a:moveTo>
                  <a:pt x="0" y="365760"/>
                </a:moveTo>
                <a:lnTo>
                  <a:pt x="0" y="0"/>
                </a:lnTo>
                <a:lnTo>
                  <a:pt x="3020435" y="0"/>
                </a:lnTo>
                <a:lnTo>
                  <a:pt x="3020435" y="365760"/>
                </a:lnTo>
                <a:lnTo>
                  <a:pt x="0" y="365760"/>
                </a:lnTo>
              </a:path>
            </a:pathLst>
          </a:custGeom>
          <a:noFill/>
          <a:ln/>
        </p:spPr>
        <p:txBody>
          <a:bodyPr wrap="square" lIns="0" tIns="0" rIns="0" bIns="0" rtlCol="0" anchor="t"/>
          <a:lstStyle/>
          <a:p>
            <a:pPr algn="l" marL="0" indent="0">
              <a:lnSpc>
                <a:spcPct val="90000"/>
              </a:lnSpc>
              <a:buNone/>
            </a:pPr>
            <a:r>
              <a:rPr lang="en-US" sz="1400" dirty="0">
                <a:solidFill>
                  <a:srgbClr val="D92773"/>
                </a:solidFill>
                <a:latin typeface="Reddit Sans Bold" pitchFamily="34" charset="0"/>
                <a:ea typeface="Reddit Sans Bold" pitchFamily="34" charset="-122"/>
                <a:cs typeface="Reddit Sans Bold" pitchFamily="34" charset="-120"/>
              </a:rPr>
              <a:t>Molecular-Level Illustration</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83333"/>
              </a:lnSpc>
              <a:buNone/>
            </a:pPr>
            <a:endParaRPr lang="en-US" sz="1800" dirty="0"/>
          </a:p>
        </p:txBody>
      </p:sp>
      <p:sp>
        <p:nvSpPr>
          <p:cNvPr id="3" name="Text 1"/>
          <p:cNvSpPr/>
          <p:nvPr/>
        </p:nvSpPr>
        <p:spPr>
          <a:xfrm>
            <a:off x="-1" y="2769619"/>
            <a:ext cx="5072033" cy="4088382"/>
          </a:xfrm>
          <a:custGeom>
            <a:avLst/>
            <a:gdLst/>
            <a:ahLst/>
            <a:cxnLst/>
            <a:rect l="l" t="t" r="r" b="b"/>
            <a:pathLst>
              <a:path w="5072033" h="4088382">
                <a:moveTo>
                  <a:pt x="0" y="4088382"/>
                </a:moveTo>
                <a:lnTo>
                  <a:pt x="0" y="0"/>
                </a:lnTo>
                <a:lnTo>
                  <a:pt x="5072033" y="0"/>
                </a:lnTo>
                <a:lnTo>
                  <a:pt x="5072033" y="4088382"/>
                </a:lnTo>
                <a:lnTo>
                  <a:pt x="0" y="4088382"/>
                </a:lnTo>
              </a:path>
            </a:pathLst>
          </a:custGeom>
          <a:blipFill>
            <a:blip r:embed="rId1"/>
            <a:srcRect l="39337" t="0" r="0" b="51874"/>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a:off x="5145240" y="-1"/>
            <a:ext cx="7046760" cy="6466023"/>
          </a:xfrm>
          <a:custGeom>
            <a:avLst/>
            <a:gdLst/>
            <a:ahLst/>
            <a:cxnLst/>
            <a:rect l="l" t="t" r="r" b="b"/>
            <a:pathLst>
              <a:path w="7046760" h="6466023">
                <a:moveTo>
                  <a:pt x="0" y="6466023"/>
                </a:moveTo>
                <a:lnTo>
                  <a:pt x="0" y="0"/>
                </a:lnTo>
                <a:lnTo>
                  <a:pt x="7046760" y="0"/>
                </a:lnTo>
                <a:lnTo>
                  <a:pt x="7046760" y="6466023"/>
                </a:lnTo>
                <a:lnTo>
                  <a:pt x="0" y="6466023"/>
                </a:lnTo>
              </a:path>
            </a:pathLst>
          </a:custGeom>
          <a:blipFill>
            <a:blip r:embed="rId2"/>
            <a:srcRect l="0" t="0" r="39863" b="32282"/>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8931619" y="0"/>
            <a:ext cx="3260381" cy="6858000"/>
          </a:xfrm>
          <a:custGeom>
            <a:avLst/>
            <a:gdLst/>
            <a:ahLst/>
            <a:cxnLst/>
            <a:rect l="l" t="t" r="r" b="b"/>
            <a:pathLst>
              <a:path w="3260381" h="6858000">
                <a:moveTo>
                  <a:pt x="0" y="6858000"/>
                </a:moveTo>
                <a:lnTo>
                  <a:pt x="0" y="0"/>
                </a:lnTo>
                <a:lnTo>
                  <a:pt x="3260381" y="0"/>
                </a:lnTo>
                <a:lnTo>
                  <a:pt x="3260381" y="6858000"/>
                </a:lnTo>
                <a:lnTo>
                  <a:pt x="0" y="6858000"/>
                </a:lnTo>
              </a:path>
            </a:pathLst>
          </a:custGeom>
          <a:blipFill>
            <a:blip r:embed="rId3"/>
            <a:srcRect l="0" t="0" r="51569"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rot="10814174">
            <a:off x="5270838" y="4228669"/>
            <a:ext cx="734243" cy="0"/>
          </a:xfrm>
          <a:custGeom>
            <a:avLst/>
            <a:gdLst/>
            <a:ahLst/>
            <a:cxnLst/>
            <a:rect l="l" t="t" r="r" b="b"/>
            <a:pathLst>
              <a:path w="734243" h="0">
                <a:moveTo>
                  <a:pt x="0" y="0"/>
                </a:moveTo>
                <a:lnTo>
                  <a:pt x="734243" y="0"/>
                </a:lnTo>
              </a:path>
            </a:pathLst>
          </a:custGeom>
          <a:noFill/>
          <a:ln w="38100">
            <a:solidFill>
              <a:srgbClr val="6D1339"/>
            </a:solidFill>
          </a:ln>
        </p:spPr>
        <p:txBody>
          <a:bodyPr wrap="square" lIns="90000" tIns="46800" rIns="90000" bIns="46800" rtlCol="0" anchor="t"/>
          <a:lstStyle/>
          <a:p>
            <a:pPr algn="l" marL="0" indent="0">
              <a:lnSpc>
                <a:spcPct val="83333"/>
              </a:lnSpc>
              <a:buNone/>
            </a:pPr>
            <a:endParaRPr lang="en-US" sz="1800" dirty="0"/>
          </a:p>
        </p:txBody>
      </p:sp>
      <p:sp>
        <p:nvSpPr>
          <p:cNvPr id="7" name="Text 5"/>
          <p:cNvSpPr/>
          <p:nvPr/>
        </p:nvSpPr>
        <p:spPr>
          <a:xfrm rot="10800000">
            <a:off x="5179028" y="4135342"/>
            <a:ext cx="183625" cy="183625"/>
          </a:xfrm>
          <a:custGeom>
            <a:avLst/>
            <a:gdLst/>
            <a:ahLst/>
            <a:cxnLst/>
            <a:rect l="l" t="t" r="r" b="b"/>
            <a:pathLst>
              <a:path w="183625" h="183625">
                <a:moveTo>
                  <a:pt x="91813" y="0"/>
                </a:moveTo>
                <a:cubicBezTo>
                  <a:pt x="41106" y="0"/>
                  <a:pt x="0" y="41106"/>
                  <a:pt x="0" y="91813"/>
                </a:cubicBezTo>
                <a:cubicBezTo>
                  <a:pt x="0" y="142519"/>
                  <a:pt x="41106" y="183625"/>
                  <a:pt x="91813" y="183625"/>
                </a:cubicBezTo>
                <a:cubicBezTo>
                  <a:pt x="142519" y="183625"/>
                  <a:pt x="183625" y="142519"/>
                  <a:pt x="183625" y="91813"/>
                </a:cubicBezTo>
                <a:cubicBezTo>
                  <a:pt x="183625" y="41106"/>
                  <a:pt x="142519" y="0"/>
                  <a:pt x="91813" y="0"/>
                </a:cubicBezTo>
              </a:path>
            </a:pathLst>
          </a:custGeom>
          <a:solidFill>
            <a:srgbClr val="D92773"/>
          </a:solidFill>
          <a:ln/>
        </p:spPr>
        <p:txBody>
          <a:bodyPr wrap="square" lIns="90000" tIns="46800" rIns="90000" bIns="46800" rtlCol="0" anchor="t"/>
          <a:lstStyle/>
          <a:p>
            <a:pPr algn="l" marL="0" indent="0">
              <a:lnSpc>
                <a:spcPct val="83333"/>
              </a:lnSpc>
              <a:buNone/>
            </a:pPr>
            <a:endParaRPr lang="en-US" sz="1800" dirty="0"/>
          </a:p>
        </p:txBody>
      </p:sp>
      <p:sp>
        <p:nvSpPr>
          <p:cNvPr id="8" name="Text 6"/>
          <p:cNvSpPr/>
          <p:nvPr/>
        </p:nvSpPr>
        <p:spPr>
          <a:xfrm rot="14173">
            <a:off x="6359739" y="2582250"/>
            <a:ext cx="734243" cy="0"/>
          </a:xfrm>
          <a:custGeom>
            <a:avLst/>
            <a:gdLst/>
            <a:ahLst/>
            <a:cxnLst/>
            <a:rect l="l" t="t" r="r" b="b"/>
            <a:pathLst>
              <a:path w="734243" h="0">
                <a:moveTo>
                  <a:pt x="0" y="0"/>
                </a:moveTo>
                <a:lnTo>
                  <a:pt x="734243" y="0"/>
                </a:lnTo>
              </a:path>
            </a:pathLst>
          </a:custGeom>
          <a:noFill/>
          <a:ln w="38100">
            <a:solidFill>
              <a:srgbClr val="6D1339"/>
            </a:solidFill>
          </a:ln>
        </p:spPr>
        <p:txBody>
          <a:bodyPr wrap="square" lIns="90000" tIns="46800" rIns="90000" bIns="46800" rtlCol="0" anchor="t"/>
          <a:lstStyle/>
          <a:p>
            <a:pPr algn="l" marL="0" indent="0">
              <a:lnSpc>
                <a:spcPct val="83333"/>
              </a:lnSpc>
              <a:buNone/>
            </a:pPr>
            <a:endParaRPr lang="en-US" sz="1800" dirty="0"/>
          </a:p>
        </p:txBody>
      </p:sp>
      <p:sp>
        <p:nvSpPr>
          <p:cNvPr id="9" name="Text 7"/>
          <p:cNvSpPr/>
          <p:nvPr/>
        </p:nvSpPr>
        <p:spPr>
          <a:xfrm>
            <a:off x="7053942" y="2503138"/>
            <a:ext cx="183625" cy="183625"/>
          </a:xfrm>
          <a:custGeom>
            <a:avLst/>
            <a:gdLst/>
            <a:ahLst/>
            <a:cxnLst/>
            <a:rect l="l" t="t" r="r" b="b"/>
            <a:pathLst>
              <a:path w="183625" h="183625">
                <a:moveTo>
                  <a:pt x="91813" y="0"/>
                </a:moveTo>
                <a:cubicBezTo>
                  <a:pt x="41106" y="0"/>
                  <a:pt x="0" y="41106"/>
                  <a:pt x="0" y="91813"/>
                </a:cubicBezTo>
                <a:cubicBezTo>
                  <a:pt x="0" y="142519"/>
                  <a:pt x="41106" y="183625"/>
                  <a:pt x="91813" y="183625"/>
                </a:cubicBezTo>
                <a:cubicBezTo>
                  <a:pt x="142519" y="183625"/>
                  <a:pt x="183625" y="142519"/>
                  <a:pt x="183625" y="91813"/>
                </a:cubicBezTo>
                <a:cubicBezTo>
                  <a:pt x="183625" y="41106"/>
                  <a:pt x="142519" y="0"/>
                  <a:pt x="91813" y="0"/>
                </a:cubicBezTo>
              </a:path>
            </a:pathLst>
          </a:custGeom>
          <a:solidFill>
            <a:srgbClr val="D92773"/>
          </a:solidFill>
          <a:ln/>
        </p:spPr>
        <p:txBody>
          <a:bodyPr wrap="square" lIns="90000" tIns="46800" rIns="90000" bIns="46800" rtlCol="0" anchor="t"/>
          <a:lstStyle/>
          <a:p>
            <a:pPr algn="l" marL="0" indent="0">
              <a:lnSpc>
                <a:spcPct val="83333"/>
              </a:lnSpc>
              <a:buNone/>
            </a:pPr>
            <a:endParaRPr lang="en-US" sz="1800" dirty="0"/>
          </a:p>
        </p:txBody>
      </p:sp>
      <p:sp>
        <p:nvSpPr>
          <p:cNvPr id="10" name="Text 8"/>
          <p:cNvSpPr/>
          <p:nvPr/>
        </p:nvSpPr>
        <p:spPr>
          <a:xfrm rot="14173">
            <a:off x="5288062" y="1268534"/>
            <a:ext cx="734243" cy="0"/>
          </a:xfrm>
          <a:custGeom>
            <a:avLst/>
            <a:gdLst/>
            <a:ahLst/>
            <a:cxnLst/>
            <a:rect l="l" t="t" r="r" b="b"/>
            <a:pathLst>
              <a:path w="734243" h="0">
                <a:moveTo>
                  <a:pt x="0" y="0"/>
                </a:moveTo>
                <a:lnTo>
                  <a:pt x="734243" y="0"/>
                </a:lnTo>
              </a:path>
            </a:pathLst>
          </a:custGeom>
          <a:noFill/>
          <a:ln w="38100">
            <a:solidFill>
              <a:srgbClr val="6D1339"/>
            </a:solidFill>
          </a:ln>
        </p:spPr>
        <p:txBody>
          <a:bodyPr wrap="square" lIns="90000" tIns="46800" rIns="90000" bIns="46800" rtlCol="0" anchor="t"/>
          <a:lstStyle/>
          <a:p>
            <a:pPr algn="l" marL="0" indent="0">
              <a:lnSpc>
                <a:spcPct val="83333"/>
              </a:lnSpc>
              <a:buNone/>
            </a:pPr>
            <a:endParaRPr lang="en-US" sz="1800" dirty="0"/>
          </a:p>
        </p:txBody>
      </p:sp>
      <p:sp>
        <p:nvSpPr>
          <p:cNvPr id="11" name="Text 9"/>
          <p:cNvSpPr/>
          <p:nvPr/>
        </p:nvSpPr>
        <p:spPr>
          <a:xfrm>
            <a:off x="5982265" y="1189422"/>
            <a:ext cx="183625" cy="183625"/>
          </a:xfrm>
          <a:custGeom>
            <a:avLst/>
            <a:gdLst/>
            <a:ahLst/>
            <a:cxnLst/>
            <a:rect l="l" t="t" r="r" b="b"/>
            <a:pathLst>
              <a:path w="183625" h="183625">
                <a:moveTo>
                  <a:pt x="91813" y="0"/>
                </a:moveTo>
                <a:cubicBezTo>
                  <a:pt x="41106" y="0"/>
                  <a:pt x="0" y="41106"/>
                  <a:pt x="0" y="91813"/>
                </a:cubicBezTo>
                <a:cubicBezTo>
                  <a:pt x="0" y="142519"/>
                  <a:pt x="41106" y="183625"/>
                  <a:pt x="91813" y="183625"/>
                </a:cubicBezTo>
                <a:cubicBezTo>
                  <a:pt x="142519" y="183625"/>
                  <a:pt x="183625" y="142519"/>
                  <a:pt x="183625" y="91813"/>
                </a:cubicBezTo>
                <a:cubicBezTo>
                  <a:pt x="183625" y="41106"/>
                  <a:pt x="142519" y="0"/>
                  <a:pt x="91813" y="0"/>
                </a:cubicBezTo>
              </a:path>
            </a:pathLst>
          </a:custGeom>
          <a:solidFill>
            <a:srgbClr val="D92773"/>
          </a:solidFill>
          <a:ln/>
        </p:spPr>
        <p:txBody>
          <a:bodyPr wrap="square" lIns="90000" tIns="46800" rIns="90000" bIns="46800" rtlCol="0" anchor="t"/>
          <a:lstStyle/>
          <a:p>
            <a:pPr algn="l" marL="0" indent="0">
              <a:lnSpc>
                <a:spcPct val="83333"/>
              </a:lnSpc>
              <a:buNone/>
            </a:pPr>
            <a:endParaRPr lang="en-US" sz="1800" dirty="0"/>
          </a:p>
        </p:txBody>
      </p:sp>
      <p:sp>
        <p:nvSpPr>
          <p:cNvPr id="12" name="Text 10"/>
          <p:cNvSpPr/>
          <p:nvPr/>
        </p:nvSpPr>
        <p:spPr>
          <a:xfrm rot="10814174">
            <a:off x="6349521" y="5488035"/>
            <a:ext cx="734243" cy="0"/>
          </a:xfrm>
          <a:custGeom>
            <a:avLst/>
            <a:gdLst/>
            <a:ahLst/>
            <a:cxnLst/>
            <a:rect l="l" t="t" r="r" b="b"/>
            <a:pathLst>
              <a:path w="734243" h="0">
                <a:moveTo>
                  <a:pt x="0" y="0"/>
                </a:moveTo>
                <a:lnTo>
                  <a:pt x="734243" y="0"/>
                </a:lnTo>
              </a:path>
            </a:pathLst>
          </a:custGeom>
          <a:noFill/>
          <a:ln w="38100">
            <a:solidFill>
              <a:srgbClr val="6D1339"/>
            </a:solidFill>
          </a:ln>
        </p:spPr>
        <p:txBody>
          <a:bodyPr wrap="square" lIns="90000" tIns="46800" rIns="90000" bIns="46800" rtlCol="0" anchor="t"/>
          <a:lstStyle/>
          <a:p>
            <a:pPr algn="l" marL="0" indent="0">
              <a:lnSpc>
                <a:spcPct val="83333"/>
              </a:lnSpc>
              <a:buNone/>
            </a:pPr>
            <a:endParaRPr lang="en-US" sz="1800" dirty="0"/>
          </a:p>
        </p:txBody>
      </p:sp>
      <p:sp>
        <p:nvSpPr>
          <p:cNvPr id="13" name="Text 11"/>
          <p:cNvSpPr/>
          <p:nvPr/>
        </p:nvSpPr>
        <p:spPr>
          <a:xfrm rot="10800000">
            <a:off x="6257711" y="5394708"/>
            <a:ext cx="183625" cy="183625"/>
          </a:xfrm>
          <a:custGeom>
            <a:avLst/>
            <a:gdLst/>
            <a:ahLst/>
            <a:cxnLst/>
            <a:rect l="l" t="t" r="r" b="b"/>
            <a:pathLst>
              <a:path w="183625" h="183625">
                <a:moveTo>
                  <a:pt x="91813" y="0"/>
                </a:moveTo>
                <a:cubicBezTo>
                  <a:pt x="41106" y="0"/>
                  <a:pt x="0" y="41106"/>
                  <a:pt x="0" y="91813"/>
                </a:cubicBezTo>
                <a:cubicBezTo>
                  <a:pt x="0" y="142519"/>
                  <a:pt x="41106" y="183625"/>
                  <a:pt x="91813" y="183625"/>
                </a:cubicBezTo>
                <a:cubicBezTo>
                  <a:pt x="142519" y="183625"/>
                  <a:pt x="183625" y="142519"/>
                  <a:pt x="183625" y="91813"/>
                </a:cubicBezTo>
                <a:cubicBezTo>
                  <a:pt x="183625" y="41106"/>
                  <a:pt x="142519" y="0"/>
                  <a:pt x="91813" y="0"/>
                </a:cubicBezTo>
              </a:path>
            </a:pathLst>
          </a:custGeom>
          <a:solidFill>
            <a:srgbClr val="D92773"/>
          </a:solidFill>
          <a:ln/>
        </p:spPr>
        <p:txBody>
          <a:bodyPr wrap="square" lIns="90000" tIns="46800" rIns="90000" bIns="46800" rtlCol="0" anchor="t"/>
          <a:lstStyle/>
          <a:p>
            <a:pPr algn="l" marL="0" indent="0">
              <a:lnSpc>
                <a:spcPct val="83333"/>
              </a:lnSpc>
              <a:buNone/>
            </a:pPr>
            <a:endParaRPr lang="en-US" sz="1800" dirty="0"/>
          </a:p>
        </p:txBody>
      </p:sp>
      <p:sp>
        <p:nvSpPr>
          <p:cNvPr id="14" name="Text 12"/>
          <p:cNvSpPr/>
          <p:nvPr/>
        </p:nvSpPr>
        <p:spPr>
          <a:xfrm>
            <a:off x="3843488" y="816254"/>
            <a:ext cx="1513741" cy="1513741"/>
          </a:xfrm>
          <a:custGeom>
            <a:avLst/>
            <a:gdLst/>
            <a:ahLst/>
            <a:cxnLst/>
            <a:rect l="l" t="t" r="r" b="b"/>
            <a:pathLst>
              <a:path w="1513741" h="1513741">
                <a:moveTo>
                  <a:pt x="0" y="756871"/>
                </a:moveTo>
                <a:cubicBezTo>
                  <a:pt x="0" y="338862"/>
                  <a:pt x="338862" y="0"/>
                  <a:pt x="756871" y="0"/>
                </a:cubicBezTo>
                <a:cubicBezTo>
                  <a:pt x="1174879" y="0"/>
                  <a:pt x="1513741" y="338862"/>
                  <a:pt x="1513741" y="756871"/>
                </a:cubicBezTo>
                <a:cubicBezTo>
                  <a:pt x="1513741" y="1174879"/>
                  <a:pt x="1174879" y="1513741"/>
                  <a:pt x="756871" y="1513741"/>
                </a:cubicBezTo>
                <a:cubicBezTo>
                  <a:pt x="338862" y="1513741"/>
                  <a:pt x="0" y="1174879"/>
                  <a:pt x="0" y="756871"/>
                </a:cubicBezTo>
              </a:path>
            </a:pathLst>
          </a:custGeom>
          <a:solidFill>
            <a:srgbClr val="6D1339"/>
          </a:solidFill>
          <a:ln/>
        </p:spPr>
        <p:txBody>
          <a:bodyPr wrap="square" lIns="90000" tIns="46800" rIns="90000" bIns="46800" rtlCol="0" anchor="t"/>
          <a:lstStyle/>
          <a:p>
            <a:pPr algn="l" marL="0" indent="0">
              <a:lnSpc>
                <a:spcPct val="83333"/>
              </a:lnSpc>
              <a:buNone/>
            </a:pPr>
            <a:endParaRPr lang="en-US" sz="1800" dirty="0"/>
          </a:p>
        </p:txBody>
      </p:sp>
      <p:sp>
        <p:nvSpPr>
          <p:cNvPr id="15" name="Text 13"/>
          <p:cNvSpPr/>
          <p:nvPr/>
        </p:nvSpPr>
        <p:spPr>
          <a:xfrm>
            <a:off x="4912966" y="2115863"/>
            <a:ext cx="1513741" cy="1513741"/>
          </a:xfrm>
          <a:custGeom>
            <a:avLst/>
            <a:gdLst/>
            <a:ahLst/>
            <a:cxnLst/>
            <a:rect l="l" t="t" r="r" b="b"/>
            <a:pathLst>
              <a:path w="1513741" h="1513741">
                <a:moveTo>
                  <a:pt x="0" y="756871"/>
                </a:moveTo>
                <a:cubicBezTo>
                  <a:pt x="0" y="338862"/>
                  <a:pt x="338862" y="0"/>
                  <a:pt x="756871" y="0"/>
                </a:cubicBezTo>
                <a:cubicBezTo>
                  <a:pt x="1174879" y="0"/>
                  <a:pt x="1513741" y="338862"/>
                  <a:pt x="1513741" y="756871"/>
                </a:cubicBezTo>
                <a:cubicBezTo>
                  <a:pt x="1513741" y="1174879"/>
                  <a:pt x="1174879" y="1513741"/>
                  <a:pt x="756871" y="1513741"/>
                </a:cubicBezTo>
                <a:cubicBezTo>
                  <a:pt x="338862" y="1513741"/>
                  <a:pt x="0" y="1174879"/>
                  <a:pt x="0" y="756871"/>
                </a:cubicBezTo>
              </a:path>
            </a:pathLst>
          </a:custGeom>
          <a:solidFill>
            <a:srgbClr val="6D1339"/>
          </a:solidFill>
          <a:ln/>
        </p:spPr>
        <p:txBody>
          <a:bodyPr wrap="square" lIns="90000" tIns="46800" rIns="90000" bIns="46800" rtlCol="0" anchor="t"/>
          <a:lstStyle/>
          <a:p>
            <a:pPr algn="l" marL="0" indent="0">
              <a:lnSpc>
                <a:spcPct val="83333"/>
              </a:lnSpc>
              <a:buNone/>
            </a:pPr>
            <a:endParaRPr lang="en-US" sz="1800" dirty="0"/>
          </a:p>
        </p:txBody>
      </p:sp>
      <p:sp>
        <p:nvSpPr>
          <p:cNvPr id="16" name="Text 14"/>
          <p:cNvSpPr/>
          <p:nvPr/>
        </p:nvSpPr>
        <p:spPr>
          <a:xfrm>
            <a:off x="5984033" y="3362310"/>
            <a:ext cx="1513741" cy="1513741"/>
          </a:xfrm>
          <a:custGeom>
            <a:avLst/>
            <a:gdLst/>
            <a:ahLst/>
            <a:cxnLst/>
            <a:rect l="l" t="t" r="r" b="b"/>
            <a:pathLst>
              <a:path w="1513741" h="1513741">
                <a:moveTo>
                  <a:pt x="0" y="756871"/>
                </a:moveTo>
                <a:cubicBezTo>
                  <a:pt x="0" y="338862"/>
                  <a:pt x="338862" y="0"/>
                  <a:pt x="756871" y="0"/>
                </a:cubicBezTo>
                <a:cubicBezTo>
                  <a:pt x="1174879" y="0"/>
                  <a:pt x="1513741" y="338862"/>
                  <a:pt x="1513741" y="756871"/>
                </a:cubicBezTo>
                <a:cubicBezTo>
                  <a:pt x="1513741" y="1174879"/>
                  <a:pt x="1174879" y="1513741"/>
                  <a:pt x="756871" y="1513741"/>
                </a:cubicBezTo>
                <a:cubicBezTo>
                  <a:pt x="338862" y="1513741"/>
                  <a:pt x="0" y="1174879"/>
                  <a:pt x="0" y="756871"/>
                </a:cubicBezTo>
              </a:path>
            </a:pathLst>
          </a:custGeom>
          <a:solidFill>
            <a:srgbClr val="6D1339"/>
          </a:solidFill>
          <a:ln/>
        </p:spPr>
        <p:txBody>
          <a:bodyPr wrap="square" lIns="90000" tIns="46800" rIns="90000" bIns="46800" rtlCol="0" anchor="t"/>
          <a:lstStyle/>
          <a:p>
            <a:pPr algn="l" marL="0" indent="0">
              <a:lnSpc>
                <a:spcPct val="83333"/>
              </a:lnSpc>
              <a:buNone/>
            </a:pPr>
            <a:endParaRPr lang="en-US" sz="1800" dirty="0"/>
          </a:p>
        </p:txBody>
      </p:sp>
      <p:sp>
        <p:nvSpPr>
          <p:cNvPr id="17" name="Text 15"/>
          <p:cNvSpPr/>
          <p:nvPr/>
        </p:nvSpPr>
        <p:spPr>
          <a:xfrm>
            <a:off x="7069958" y="4608757"/>
            <a:ext cx="1513741" cy="1513741"/>
          </a:xfrm>
          <a:custGeom>
            <a:avLst/>
            <a:gdLst/>
            <a:ahLst/>
            <a:cxnLst/>
            <a:rect l="l" t="t" r="r" b="b"/>
            <a:pathLst>
              <a:path w="1513741" h="1513741">
                <a:moveTo>
                  <a:pt x="0" y="756871"/>
                </a:moveTo>
                <a:cubicBezTo>
                  <a:pt x="0" y="338862"/>
                  <a:pt x="338862" y="0"/>
                  <a:pt x="756871" y="0"/>
                </a:cubicBezTo>
                <a:cubicBezTo>
                  <a:pt x="1174879" y="0"/>
                  <a:pt x="1513741" y="338862"/>
                  <a:pt x="1513741" y="756871"/>
                </a:cubicBezTo>
                <a:cubicBezTo>
                  <a:pt x="1513741" y="1174879"/>
                  <a:pt x="1174879" y="1513741"/>
                  <a:pt x="756871" y="1513741"/>
                </a:cubicBezTo>
                <a:cubicBezTo>
                  <a:pt x="338862" y="1513741"/>
                  <a:pt x="0" y="1174879"/>
                  <a:pt x="0" y="756871"/>
                </a:cubicBezTo>
              </a:path>
            </a:pathLst>
          </a:custGeom>
          <a:solidFill>
            <a:srgbClr val="6D1339"/>
          </a:solidFill>
          <a:ln/>
        </p:spPr>
        <p:txBody>
          <a:bodyPr wrap="square" lIns="90000" tIns="46800" rIns="90000" bIns="46800" rtlCol="0" anchor="t"/>
          <a:lstStyle/>
          <a:p>
            <a:pPr algn="l" marL="0" indent="0">
              <a:lnSpc>
                <a:spcPct val="83333"/>
              </a:lnSpc>
              <a:buNone/>
            </a:pPr>
            <a:endParaRPr lang="en-US" sz="1800" dirty="0"/>
          </a:p>
        </p:txBody>
      </p:sp>
      <p:sp>
        <p:nvSpPr>
          <p:cNvPr id="18" name="Text 16"/>
          <p:cNvSpPr/>
          <p:nvPr/>
        </p:nvSpPr>
        <p:spPr>
          <a:xfrm>
            <a:off x="4110782" y="1083549"/>
            <a:ext cx="979153" cy="979153"/>
          </a:xfrm>
          <a:custGeom>
            <a:avLst/>
            <a:gdLst/>
            <a:ahLst/>
            <a:cxnLst/>
            <a:rect l="l" t="t" r="r" b="b"/>
            <a:pathLst>
              <a:path w="979153" h="979153">
                <a:moveTo>
                  <a:pt x="0" y="489577"/>
                </a:moveTo>
                <a:cubicBezTo>
                  <a:pt x="0" y="219191"/>
                  <a:pt x="219191" y="0"/>
                  <a:pt x="489577" y="0"/>
                </a:cubicBezTo>
                <a:cubicBezTo>
                  <a:pt x="759962" y="0"/>
                  <a:pt x="979153" y="219191"/>
                  <a:pt x="979153" y="489577"/>
                </a:cubicBezTo>
                <a:cubicBezTo>
                  <a:pt x="979153" y="759962"/>
                  <a:pt x="759962" y="979153"/>
                  <a:pt x="489577" y="979153"/>
                </a:cubicBezTo>
                <a:cubicBezTo>
                  <a:pt x="219191" y="979153"/>
                  <a:pt x="0" y="759962"/>
                  <a:pt x="0" y="489577"/>
                </a:cubicBezTo>
              </a:path>
            </a:pathLst>
          </a:custGeom>
          <a:solidFill>
            <a:srgbClr val="D92773"/>
          </a:solidFill>
          <a:ln/>
        </p:spPr>
        <p:txBody>
          <a:bodyPr wrap="square" lIns="90000" tIns="46800" rIns="90000" bIns="46800" rtlCol="0" anchor="t"/>
          <a:lstStyle/>
          <a:p>
            <a:pPr algn="l" marL="0" indent="0">
              <a:lnSpc>
                <a:spcPct val="83333"/>
              </a:lnSpc>
              <a:buNone/>
            </a:pPr>
            <a:endParaRPr lang="en-US" sz="1800" dirty="0"/>
          </a:p>
        </p:txBody>
      </p:sp>
      <p:sp>
        <p:nvSpPr>
          <p:cNvPr id="19" name="Text 17"/>
          <p:cNvSpPr/>
          <p:nvPr/>
        </p:nvSpPr>
        <p:spPr>
          <a:xfrm>
            <a:off x="5180260" y="2383157"/>
            <a:ext cx="979153" cy="979153"/>
          </a:xfrm>
          <a:custGeom>
            <a:avLst/>
            <a:gdLst/>
            <a:ahLst/>
            <a:cxnLst/>
            <a:rect l="l" t="t" r="r" b="b"/>
            <a:pathLst>
              <a:path w="979153" h="979153">
                <a:moveTo>
                  <a:pt x="0" y="489577"/>
                </a:moveTo>
                <a:cubicBezTo>
                  <a:pt x="0" y="219191"/>
                  <a:pt x="219191" y="0"/>
                  <a:pt x="489577" y="0"/>
                </a:cubicBezTo>
                <a:cubicBezTo>
                  <a:pt x="759962" y="0"/>
                  <a:pt x="979153" y="219191"/>
                  <a:pt x="979153" y="489577"/>
                </a:cubicBezTo>
                <a:cubicBezTo>
                  <a:pt x="979153" y="759962"/>
                  <a:pt x="759962" y="979153"/>
                  <a:pt x="489577" y="979153"/>
                </a:cubicBezTo>
                <a:cubicBezTo>
                  <a:pt x="219191" y="979153"/>
                  <a:pt x="0" y="759962"/>
                  <a:pt x="0" y="489577"/>
                </a:cubicBezTo>
              </a:path>
            </a:pathLst>
          </a:custGeom>
          <a:solidFill>
            <a:srgbClr val="D92773"/>
          </a:solidFill>
          <a:ln/>
        </p:spPr>
        <p:txBody>
          <a:bodyPr wrap="square" lIns="90000" tIns="46800" rIns="90000" bIns="46800" rtlCol="0" anchor="t"/>
          <a:lstStyle/>
          <a:p>
            <a:pPr algn="l" marL="0" indent="0">
              <a:lnSpc>
                <a:spcPct val="83333"/>
              </a:lnSpc>
              <a:buNone/>
            </a:pPr>
            <a:endParaRPr lang="en-US" sz="1800" dirty="0"/>
          </a:p>
        </p:txBody>
      </p:sp>
      <p:sp>
        <p:nvSpPr>
          <p:cNvPr id="20" name="Text 18"/>
          <p:cNvSpPr/>
          <p:nvPr/>
        </p:nvSpPr>
        <p:spPr>
          <a:xfrm>
            <a:off x="6251327" y="3629604"/>
            <a:ext cx="979153" cy="979153"/>
          </a:xfrm>
          <a:custGeom>
            <a:avLst/>
            <a:gdLst/>
            <a:ahLst/>
            <a:cxnLst/>
            <a:rect l="l" t="t" r="r" b="b"/>
            <a:pathLst>
              <a:path w="979153" h="979153">
                <a:moveTo>
                  <a:pt x="0" y="489577"/>
                </a:moveTo>
                <a:cubicBezTo>
                  <a:pt x="0" y="219191"/>
                  <a:pt x="219191" y="0"/>
                  <a:pt x="489577" y="0"/>
                </a:cubicBezTo>
                <a:cubicBezTo>
                  <a:pt x="759962" y="0"/>
                  <a:pt x="979153" y="219191"/>
                  <a:pt x="979153" y="489577"/>
                </a:cubicBezTo>
                <a:cubicBezTo>
                  <a:pt x="979153" y="759962"/>
                  <a:pt x="759962" y="979153"/>
                  <a:pt x="489577" y="979153"/>
                </a:cubicBezTo>
                <a:cubicBezTo>
                  <a:pt x="219191" y="979153"/>
                  <a:pt x="0" y="759962"/>
                  <a:pt x="0" y="489577"/>
                </a:cubicBezTo>
              </a:path>
            </a:pathLst>
          </a:custGeom>
          <a:solidFill>
            <a:srgbClr val="D92773"/>
          </a:solidFill>
          <a:ln/>
        </p:spPr>
        <p:txBody>
          <a:bodyPr wrap="square" lIns="90000" tIns="46800" rIns="90000" bIns="46800" rtlCol="0" anchor="t"/>
          <a:lstStyle/>
          <a:p>
            <a:pPr algn="l" marL="0" indent="0">
              <a:lnSpc>
                <a:spcPct val="83333"/>
              </a:lnSpc>
              <a:buNone/>
            </a:pPr>
            <a:endParaRPr lang="en-US" sz="1800" dirty="0"/>
          </a:p>
        </p:txBody>
      </p:sp>
      <p:sp>
        <p:nvSpPr>
          <p:cNvPr id="21" name="Text 19"/>
          <p:cNvSpPr/>
          <p:nvPr/>
        </p:nvSpPr>
        <p:spPr>
          <a:xfrm>
            <a:off x="7337253" y="4876051"/>
            <a:ext cx="979153" cy="979153"/>
          </a:xfrm>
          <a:custGeom>
            <a:avLst/>
            <a:gdLst/>
            <a:ahLst/>
            <a:cxnLst/>
            <a:rect l="l" t="t" r="r" b="b"/>
            <a:pathLst>
              <a:path w="979153" h="979153">
                <a:moveTo>
                  <a:pt x="0" y="489577"/>
                </a:moveTo>
                <a:cubicBezTo>
                  <a:pt x="0" y="219191"/>
                  <a:pt x="219191" y="0"/>
                  <a:pt x="489577" y="0"/>
                </a:cubicBezTo>
                <a:cubicBezTo>
                  <a:pt x="759962" y="0"/>
                  <a:pt x="979153" y="219191"/>
                  <a:pt x="979153" y="489577"/>
                </a:cubicBezTo>
                <a:cubicBezTo>
                  <a:pt x="979153" y="759962"/>
                  <a:pt x="759962" y="979153"/>
                  <a:pt x="489577" y="979153"/>
                </a:cubicBezTo>
                <a:cubicBezTo>
                  <a:pt x="219191" y="979153"/>
                  <a:pt x="0" y="759962"/>
                  <a:pt x="0" y="489577"/>
                </a:cubicBezTo>
              </a:path>
            </a:pathLst>
          </a:custGeom>
          <a:solidFill>
            <a:srgbClr val="D92773"/>
          </a:solidFill>
          <a:ln/>
        </p:spPr>
        <p:txBody>
          <a:bodyPr wrap="square" lIns="90000" tIns="46800" rIns="90000" bIns="46800" rtlCol="0" anchor="t"/>
          <a:lstStyle/>
          <a:p>
            <a:pPr algn="l" marL="0" indent="0">
              <a:lnSpc>
                <a:spcPct val="83333"/>
              </a:lnSpc>
              <a:buNone/>
            </a:pPr>
            <a:endParaRPr lang="en-US" sz="1800" dirty="0"/>
          </a:p>
        </p:txBody>
      </p:sp>
      <p:sp>
        <p:nvSpPr>
          <p:cNvPr id="22" name="Text 20"/>
          <p:cNvSpPr/>
          <p:nvPr/>
        </p:nvSpPr>
        <p:spPr>
          <a:xfrm>
            <a:off x="4303354" y="1344525"/>
            <a:ext cx="594009" cy="457200"/>
          </a:xfrm>
          <a:custGeom>
            <a:avLst/>
            <a:gdLst/>
            <a:ahLst/>
            <a:cxnLst/>
            <a:rect l="l" t="t" r="r" b="b"/>
            <a:pathLst>
              <a:path w="594009" h="457200">
                <a:moveTo>
                  <a:pt x="0" y="457200"/>
                </a:moveTo>
                <a:lnTo>
                  <a:pt x="0" y="0"/>
                </a:lnTo>
                <a:lnTo>
                  <a:pt x="594009" y="0"/>
                </a:lnTo>
                <a:lnTo>
                  <a:pt x="594009" y="457200"/>
                </a:lnTo>
                <a:lnTo>
                  <a:pt x="0" y="457200"/>
                </a:lnTo>
              </a:path>
            </a:pathLst>
          </a:custGeom>
          <a:noFill/>
          <a:ln/>
        </p:spPr>
        <p:txBody>
          <a:bodyPr wrap="square" lIns="0" tIns="0" rIns="0" bIns="0" rtlCol="0" anchor="t"/>
          <a:lstStyle/>
          <a:p>
            <a:pPr algn="ctr" marL="0" indent="0">
              <a:lnSpc>
                <a:spcPct val="83333"/>
              </a:lnSpc>
              <a:buNone/>
            </a:pPr>
            <a:r>
              <a:rPr lang="en-US" sz="2800" b="1" dirty="0">
                <a:solidFill>
                  <a:srgbClr val="FFFFFF"/>
                </a:solidFill>
                <a:latin typeface="Reddit Sans" pitchFamily="34" charset="0"/>
                <a:ea typeface="Reddit Sans" pitchFamily="34" charset="-122"/>
                <a:cs typeface="Reddit Sans" pitchFamily="34" charset="-120"/>
              </a:rPr>
              <a:t>01</a:t>
            </a:r>
            <a:endParaRPr lang="en-US" sz="2800" dirty="0"/>
          </a:p>
        </p:txBody>
      </p:sp>
      <p:sp>
        <p:nvSpPr>
          <p:cNvPr id="23" name="Text 21"/>
          <p:cNvSpPr/>
          <p:nvPr/>
        </p:nvSpPr>
        <p:spPr>
          <a:xfrm>
            <a:off x="5372832" y="2644133"/>
            <a:ext cx="594009" cy="457200"/>
          </a:xfrm>
          <a:custGeom>
            <a:avLst/>
            <a:gdLst/>
            <a:ahLst/>
            <a:cxnLst/>
            <a:rect l="l" t="t" r="r" b="b"/>
            <a:pathLst>
              <a:path w="594009" h="457200">
                <a:moveTo>
                  <a:pt x="0" y="457200"/>
                </a:moveTo>
                <a:lnTo>
                  <a:pt x="0" y="0"/>
                </a:lnTo>
                <a:lnTo>
                  <a:pt x="594009" y="0"/>
                </a:lnTo>
                <a:lnTo>
                  <a:pt x="594009" y="457200"/>
                </a:lnTo>
                <a:lnTo>
                  <a:pt x="0" y="457200"/>
                </a:lnTo>
              </a:path>
            </a:pathLst>
          </a:custGeom>
          <a:noFill/>
          <a:ln/>
        </p:spPr>
        <p:txBody>
          <a:bodyPr wrap="square" lIns="0" tIns="0" rIns="0" bIns="0" rtlCol="0" anchor="t"/>
          <a:lstStyle/>
          <a:p>
            <a:pPr algn="ctr" marL="0" indent="0">
              <a:lnSpc>
                <a:spcPct val="83333"/>
              </a:lnSpc>
              <a:buNone/>
            </a:pPr>
            <a:r>
              <a:rPr lang="en-US" sz="2800" b="1" dirty="0">
                <a:solidFill>
                  <a:srgbClr val="FFFFFF"/>
                </a:solidFill>
                <a:latin typeface="Reddit Sans" pitchFamily="34" charset="0"/>
                <a:ea typeface="Reddit Sans" pitchFamily="34" charset="-122"/>
                <a:cs typeface="Reddit Sans" pitchFamily="34" charset="-120"/>
              </a:rPr>
              <a:t>02</a:t>
            </a:r>
            <a:endParaRPr lang="en-US" sz="2800" dirty="0"/>
          </a:p>
        </p:txBody>
      </p:sp>
      <p:sp>
        <p:nvSpPr>
          <p:cNvPr id="24" name="Text 22"/>
          <p:cNvSpPr/>
          <p:nvPr/>
        </p:nvSpPr>
        <p:spPr>
          <a:xfrm>
            <a:off x="6443899" y="3890580"/>
            <a:ext cx="594009" cy="457200"/>
          </a:xfrm>
          <a:custGeom>
            <a:avLst/>
            <a:gdLst/>
            <a:ahLst/>
            <a:cxnLst/>
            <a:rect l="l" t="t" r="r" b="b"/>
            <a:pathLst>
              <a:path w="594009" h="457200">
                <a:moveTo>
                  <a:pt x="0" y="457200"/>
                </a:moveTo>
                <a:lnTo>
                  <a:pt x="0" y="0"/>
                </a:lnTo>
                <a:lnTo>
                  <a:pt x="594009" y="0"/>
                </a:lnTo>
                <a:lnTo>
                  <a:pt x="594009" y="457200"/>
                </a:lnTo>
                <a:lnTo>
                  <a:pt x="0" y="457200"/>
                </a:lnTo>
              </a:path>
            </a:pathLst>
          </a:custGeom>
          <a:noFill/>
          <a:ln/>
        </p:spPr>
        <p:txBody>
          <a:bodyPr wrap="square" lIns="0" tIns="0" rIns="0" bIns="0" rtlCol="0" anchor="t"/>
          <a:lstStyle/>
          <a:p>
            <a:pPr algn="ctr" marL="0" indent="0">
              <a:lnSpc>
                <a:spcPct val="83333"/>
              </a:lnSpc>
              <a:buNone/>
            </a:pPr>
            <a:r>
              <a:rPr lang="en-US" sz="2800" b="1" dirty="0">
                <a:solidFill>
                  <a:srgbClr val="FFFFFF"/>
                </a:solidFill>
                <a:latin typeface="Reddit Sans" pitchFamily="34" charset="0"/>
                <a:ea typeface="Reddit Sans" pitchFamily="34" charset="-122"/>
                <a:cs typeface="Reddit Sans" pitchFamily="34" charset="-120"/>
              </a:rPr>
              <a:t>03</a:t>
            </a:r>
            <a:endParaRPr lang="en-US" sz="2800" dirty="0"/>
          </a:p>
        </p:txBody>
      </p:sp>
      <p:sp>
        <p:nvSpPr>
          <p:cNvPr id="25" name="Text 23"/>
          <p:cNvSpPr/>
          <p:nvPr/>
        </p:nvSpPr>
        <p:spPr>
          <a:xfrm>
            <a:off x="7534263" y="5129205"/>
            <a:ext cx="594009" cy="457200"/>
          </a:xfrm>
          <a:custGeom>
            <a:avLst/>
            <a:gdLst/>
            <a:ahLst/>
            <a:cxnLst/>
            <a:rect l="l" t="t" r="r" b="b"/>
            <a:pathLst>
              <a:path w="594009" h="457200">
                <a:moveTo>
                  <a:pt x="0" y="457200"/>
                </a:moveTo>
                <a:lnTo>
                  <a:pt x="0" y="0"/>
                </a:lnTo>
                <a:lnTo>
                  <a:pt x="594009" y="0"/>
                </a:lnTo>
                <a:lnTo>
                  <a:pt x="594009" y="457200"/>
                </a:lnTo>
                <a:lnTo>
                  <a:pt x="0" y="457200"/>
                </a:lnTo>
              </a:path>
            </a:pathLst>
          </a:custGeom>
          <a:noFill/>
          <a:ln/>
        </p:spPr>
        <p:txBody>
          <a:bodyPr wrap="square" lIns="0" tIns="0" rIns="0" bIns="0" rtlCol="0" anchor="t"/>
          <a:lstStyle/>
          <a:p>
            <a:pPr algn="ctr" marL="0" indent="0">
              <a:lnSpc>
                <a:spcPct val="83333"/>
              </a:lnSpc>
              <a:buNone/>
            </a:pPr>
            <a:r>
              <a:rPr lang="en-US" sz="2800" b="1" dirty="0">
                <a:solidFill>
                  <a:srgbClr val="FFFFFF"/>
                </a:solidFill>
                <a:latin typeface="Reddit Sans" pitchFamily="34" charset="0"/>
                <a:ea typeface="Reddit Sans" pitchFamily="34" charset="-122"/>
                <a:cs typeface="Reddit Sans" pitchFamily="34" charset="-120"/>
              </a:rPr>
              <a:t>04</a:t>
            </a:r>
            <a:endParaRPr lang="en-US" sz="2800" dirty="0"/>
          </a:p>
        </p:txBody>
      </p:sp>
      <p:sp>
        <p:nvSpPr>
          <p:cNvPr id="26" name="Text 24"/>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6</a:t>
            </a:r>
            <a:endParaRPr lang="en-US" sz="800" dirty="0"/>
          </a:p>
        </p:txBody>
      </p:sp>
      <p:sp>
        <p:nvSpPr>
          <p:cNvPr id="27" name="Text 25"/>
          <p:cNvSpPr/>
          <p:nvPr/>
        </p:nvSpPr>
        <p:spPr>
          <a:xfrm>
            <a:off x="731519"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Exploring Human Excretion: A Comprehensive Overview</a:t>
            </a:r>
            <a:endParaRPr lang="en-US" sz="800" dirty="0"/>
          </a:p>
        </p:txBody>
      </p:sp>
      <p:sp>
        <p:nvSpPr>
          <p:cNvPr id="28" name="Text 26"/>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29" name="Text 27"/>
          <p:cNvSpPr/>
          <p:nvPr/>
        </p:nvSpPr>
        <p:spPr>
          <a:xfrm>
            <a:off x="685801" y="1304970"/>
            <a:ext cx="3042920" cy="2042003"/>
          </a:xfrm>
          <a:custGeom>
            <a:avLst/>
            <a:gdLst/>
            <a:ahLst/>
            <a:cxnLst/>
            <a:rect l="l" t="t" r="r" b="b"/>
            <a:pathLst>
              <a:path w="3042920" h="2042003">
                <a:moveTo>
                  <a:pt x="0" y="2042003"/>
                </a:moveTo>
                <a:lnTo>
                  <a:pt x="0" y="0"/>
                </a:lnTo>
                <a:lnTo>
                  <a:pt x="3042920" y="0"/>
                </a:lnTo>
                <a:lnTo>
                  <a:pt x="3042920" y="2042003"/>
                </a:lnTo>
                <a:lnTo>
                  <a:pt x="0" y="2042003"/>
                </a:lnTo>
              </a:path>
            </a:pathLst>
          </a:custGeom>
          <a:noFill/>
          <a:ln/>
        </p:spPr>
        <p:txBody>
          <a:bodyPr wrap="square" lIns="0" tIns="0" rIns="0" bIns="0" rtlCol="0" anchor="t"/>
          <a:lstStyle/>
          <a:p>
            <a:pPr algn="l" marL="0" indent="0">
              <a:lnSpc>
                <a:spcPct val="100000"/>
              </a:lnSpc>
              <a:spcBef>
                <a:spcPts val="1000"/>
              </a:spcBef>
              <a:buNone/>
            </a:pPr>
            <a:r>
              <a:rPr lang="en-US" sz="3200" dirty="0">
                <a:solidFill>
                  <a:srgbClr val="FFFFFF"/>
                </a:solidFill>
                <a:latin typeface="Reddit Sans Bold" pitchFamily="34" charset="0"/>
                <a:ea typeface="Reddit Sans Bold" pitchFamily="34" charset="-122"/>
                <a:cs typeface="Reddit Sans Bold" pitchFamily="34" charset="-120"/>
              </a:rPr>
              <a:t>Blood Filtration Process</a:t>
            </a:r>
            <a:endParaRPr lang="en-US" sz="3200" dirty="0"/>
          </a:p>
        </p:txBody>
      </p:sp>
      <p:sp>
        <p:nvSpPr>
          <p:cNvPr id="30" name="Text 28"/>
          <p:cNvSpPr/>
          <p:nvPr/>
        </p:nvSpPr>
        <p:spPr>
          <a:xfrm>
            <a:off x="2875073" y="5390978"/>
            <a:ext cx="3108960" cy="731520"/>
          </a:xfrm>
          <a:custGeom>
            <a:avLst/>
            <a:gdLst/>
            <a:ahLst/>
            <a:cxnLst/>
            <a:rect l="l" t="t" r="r" b="b"/>
            <a:pathLst>
              <a:path w="3108960" h="731520">
                <a:moveTo>
                  <a:pt x="0" y="731520"/>
                </a:moveTo>
                <a:lnTo>
                  <a:pt x="0" y="0"/>
                </a:lnTo>
                <a:lnTo>
                  <a:pt x="3108960" y="0"/>
                </a:lnTo>
                <a:lnTo>
                  <a:pt x="3108960" y="731520"/>
                </a:lnTo>
                <a:lnTo>
                  <a:pt x="0" y="731520"/>
                </a:lnTo>
              </a:path>
            </a:pathLst>
          </a:custGeom>
          <a:noFill/>
          <a:ln/>
        </p:spPr>
        <p:txBody>
          <a:bodyPr wrap="square" lIns="0" tIns="0" rIns="0" bIns="0" rtlCol="0" anchor="t" numCol="1" spcCol="177800"/>
          <a:lstStyle/>
          <a:p>
            <a:pPr algn="r" marL="0" indent="0">
              <a:lnSpc>
                <a:spcPct val="138889"/>
              </a:lnSpc>
              <a:spcAft>
                <a:spcPts val="1000"/>
              </a:spcAft>
              <a:buNone/>
            </a:pPr>
            <a:r>
              <a:rPr lang="en-US" sz="900" dirty="0">
                <a:solidFill>
                  <a:srgbClr val="FFFFFF"/>
                </a:solidFill>
                <a:latin typeface="Reddit Sans" pitchFamily="34" charset="0"/>
                <a:ea typeface="Reddit Sans" pitchFamily="34" charset="-122"/>
                <a:cs typeface="Reddit Sans" pitchFamily="34" charset="-120"/>
              </a:rPr>
              <a:t>Additional waste products and excess ions are secreted from the blood into the renal tubule, ensuring that harmful substances are eliminated from the body.</a:t>
            </a:r>
            <a:endParaRPr lang="en-US" sz="900" dirty="0"/>
          </a:p>
        </p:txBody>
      </p:sp>
      <p:sp>
        <p:nvSpPr>
          <p:cNvPr id="31" name="Text 29"/>
          <p:cNvSpPr/>
          <p:nvPr/>
        </p:nvSpPr>
        <p:spPr>
          <a:xfrm>
            <a:off x="2875073" y="5014386"/>
            <a:ext cx="3108960" cy="291888"/>
          </a:xfrm>
          <a:custGeom>
            <a:avLst/>
            <a:gdLst/>
            <a:ahLst/>
            <a:cxnLst/>
            <a:rect l="l" t="t" r="r" b="b"/>
            <a:pathLst>
              <a:path w="3108960" h="291888">
                <a:moveTo>
                  <a:pt x="0" y="291888"/>
                </a:moveTo>
                <a:lnTo>
                  <a:pt x="0" y="0"/>
                </a:lnTo>
                <a:lnTo>
                  <a:pt x="3108960" y="0"/>
                </a:lnTo>
                <a:lnTo>
                  <a:pt x="3108960" y="291888"/>
                </a:lnTo>
                <a:lnTo>
                  <a:pt x="0" y="291888"/>
                </a:lnTo>
              </a:path>
            </a:pathLst>
          </a:custGeom>
          <a:noFill/>
          <a:ln/>
        </p:spPr>
        <p:txBody>
          <a:bodyPr wrap="square" lIns="0" tIns="0" rIns="0" bIns="0" rtlCol="0" anchor="t" numCol="1" spcCol="177800"/>
          <a:lstStyle/>
          <a:p>
            <a:pPr algn="r" marL="0" indent="0">
              <a:lnSpc>
                <a:spcPct val="100000"/>
              </a:lnSpc>
              <a:buNone/>
            </a:pPr>
            <a:r>
              <a:rPr lang="en-US" sz="1400" b="1" dirty="0">
                <a:solidFill>
                  <a:srgbClr val="FFFFFF"/>
                </a:solidFill>
                <a:latin typeface="Reddit Sans Bold" pitchFamily="34" charset="0"/>
                <a:ea typeface="Reddit Sans Bold" pitchFamily="34" charset="-122"/>
                <a:cs typeface="Reddit Sans Bold" pitchFamily="34" charset="-120"/>
              </a:rPr>
              <a:t>Secretion</a:t>
            </a:r>
            <a:endParaRPr lang="en-US" sz="1400" dirty="0"/>
          </a:p>
        </p:txBody>
      </p:sp>
      <p:sp>
        <p:nvSpPr>
          <p:cNvPr id="32" name="Text 30"/>
          <p:cNvSpPr/>
          <p:nvPr/>
        </p:nvSpPr>
        <p:spPr>
          <a:xfrm>
            <a:off x="1784910" y="4136253"/>
            <a:ext cx="3108960" cy="731520"/>
          </a:xfrm>
          <a:custGeom>
            <a:avLst/>
            <a:gdLst/>
            <a:ahLst/>
            <a:cxnLst/>
            <a:rect l="l" t="t" r="r" b="b"/>
            <a:pathLst>
              <a:path w="3108960" h="731520">
                <a:moveTo>
                  <a:pt x="0" y="731520"/>
                </a:moveTo>
                <a:lnTo>
                  <a:pt x="0" y="0"/>
                </a:lnTo>
                <a:lnTo>
                  <a:pt x="3108960" y="0"/>
                </a:lnTo>
                <a:lnTo>
                  <a:pt x="3108960" y="731520"/>
                </a:lnTo>
                <a:lnTo>
                  <a:pt x="0" y="731520"/>
                </a:lnTo>
              </a:path>
            </a:pathLst>
          </a:custGeom>
          <a:noFill/>
          <a:ln/>
        </p:spPr>
        <p:txBody>
          <a:bodyPr wrap="square" lIns="0" tIns="0" rIns="0" bIns="0" rtlCol="0" anchor="t" numCol="1" spcCol="177800"/>
          <a:lstStyle/>
          <a:p>
            <a:pPr algn="r" marL="0" indent="0">
              <a:lnSpc>
                <a:spcPct val="138889"/>
              </a:lnSpc>
              <a:spcAft>
                <a:spcPts val="1000"/>
              </a:spcAft>
              <a:buNone/>
            </a:pPr>
            <a:r>
              <a:rPr lang="en-US" sz="900" dirty="0">
                <a:solidFill>
                  <a:srgbClr val="FFFFFF"/>
                </a:solidFill>
                <a:latin typeface="Reddit Sans" pitchFamily="34" charset="0"/>
                <a:ea typeface="Reddit Sans" pitchFamily="34" charset="-122"/>
                <a:cs typeface="Reddit Sans" pitchFamily="34" charset="-120"/>
              </a:rPr>
              <a:t>As the filtrate moves through the renal tubule, essential substances like glucose, amino acids, and water are reabsorbed back into the bloodstream.</a:t>
            </a:r>
            <a:endParaRPr lang="en-US" sz="900" dirty="0"/>
          </a:p>
        </p:txBody>
      </p:sp>
      <p:sp>
        <p:nvSpPr>
          <p:cNvPr id="33" name="Text 31"/>
          <p:cNvSpPr/>
          <p:nvPr/>
        </p:nvSpPr>
        <p:spPr>
          <a:xfrm>
            <a:off x="1784910" y="3759661"/>
            <a:ext cx="3108960" cy="291888"/>
          </a:xfrm>
          <a:custGeom>
            <a:avLst/>
            <a:gdLst/>
            <a:ahLst/>
            <a:cxnLst/>
            <a:rect l="l" t="t" r="r" b="b"/>
            <a:pathLst>
              <a:path w="3108960" h="291888">
                <a:moveTo>
                  <a:pt x="0" y="291888"/>
                </a:moveTo>
                <a:lnTo>
                  <a:pt x="0" y="0"/>
                </a:lnTo>
                <a:lnTo>
                  <a:pt x="3108960" y="0"/>
                </a:lnTo>
                <a:lnTo>
                  <a:pt x="3108960" y="291888"/>
                </a:lnTo>
                <a:lnTo>
                  <a:pt x="0" y="291888"/>
                </a:lnTo>
              </a:path>
            </a:pathLst>
          </a:custGeom>
          <a:noFill/>
          <a:ln/>
        </p:spPr>
        <p:txBody>
          <a:bodyPr wrap="square" lIns="0" tIns="0" rIns="0" bIns="0" rtlCol="0" anchor="t" numCol="1" spcCol="177800"/>
          <a:lstStyle/>
          <a:p>
            <a:pPr algn="r" marL="0" indent="0">
              <a:lnSpc>
                <a:spcPct val="100000"/>
              </a:lnSpc>
              <a:buNone/>
            </a:pPr>
            <a:r>
              <a:rPr lang="en-US" sz="1400" b="1" dirty="0">
                <a:solidFill>
                  <a:srgbClr val="FFFFFF"/>
                </a:solidFill>
                <a:latin typeface="Reddit Sans Bold" pitchFamily="34" charset="0"/>
                <a:ea typeface="Reddit Sans Bold" pitchFamily="34" charset="-122"/>
                <a:cs typeface="Reddit Sans Bold" pitchFamily="34" charset="-120"/>
              </a:rPr>
              <a:t>Reabsorption</a:t>
            </a:r>
            <a:endParaRPr lang="en-US" sz="1400" dirty="0"/>
          </a:p>
        </p:txBody>
      </p:sp>
      <p:sp>
        <p:nvSpPr>
          <p:cNvPr id="34" name="Text 32"/>
          <p:cNvSpPr/>
          <p:nvPr/>
        </p:nvSpPr>
        <p:spPr>
          <a:xfrm>
            <a:off x="7504861" y="2503768"/>
            <a:ext cx="3108960" cy="731520"/>
          </a:xfrm>
          <a:custGeom>
            <a:avLst/>
            <a:gdLst/>
            <a:ahLst/>
            <a:cxnLst/>
            <a:rect l="l" t="t" r="r" b="b"/>
            <a:pathLst>
              <a:path w="3108960" h="731520">
                <a:moveTo>
                  <a:pt x="0" y="731520"/>
                </a:moveTo>
                <a:lnTo>
                  <a:pt x="0" y="0"/>
                </a:lnTo>
                <a:lnTo>
                  <a:pt x="3108960" y="0"/>
                </a:lnTo>
                <a:lnTo>
                  <a:pt x="3108960" y="731520"/>
                </a:lnTo>
                <a:lnTo>
                  <a:pt x="0" y="731520"/>
                </a:lnTo>
              </a:path>
            </a:pathLst>
          </a:custGeom>
          <a:noFill/>
          <a:ln/>
        </p:spPr>
        <p:txBody>
          <a:bodyPr wrap="square" lIns="0" tIns="0" rIns="0" bIns="0" rtlCol="0" anchor="t" numCol="1" spcCol="177800"/>
          <a:lstStyle/>
          <a:p>
            <a:pPr algn="l" marL="0" indent="0">
              <a:lnSpc>
                <a:spcPct val="138889"/>
              </a:lnSpc>
              <a:spcAft>
                <a:spcPts val="1000"/>
              </a:spcAft>
              <a:buNone/>
            </a:pPr>
            <a:r>
              <a:rPr lang="en-US" sz="900" dirty="0">
                <a:solidFill>
                  <a:srgbClr val="FFFFFF"/>
                </a:solidFill>
                <a:latin typeface="Reddit Sans" pitchFamily="34" charset="0"/>
                <a:ea typeface="Reddit Sans" pitchFamily="34" charset="-122"/>
                <a:cs typeface="Reddit Sans" pitchFamily="34" charset="-120"/>
              </a:rPr>
              <a:t>In the glomerulus, blood pressure forces water, ions, and small molecules through the capillary walls into Bowman's capsule, forming the filtrate.</a:t>
            </a:r>
            <a:endParaRPr lang="en-US" sz="900" dirty="0"/>
          </a:p>
        </p:txBody>
      </p:sp>
      <p:sp>
        <p:nvSpPr>
          <p:cNvPr id="35" name="Text 33"/>
          <p:cNvSpPr/>
          <p:nvPr/>
        </p:nvSpPr>
        <p:spPr>
          <a:xfrm>
            <a:off x="7504861" y="2127176"/>
            <a:ext cx="3108960" cy="291888"/>
          </a:xfrm>
          <a:custGeom>
            <a:avLst/>
            <a:gdLst/>
            <a:ahLst/>
            <a:cxnLst/>
            <a:rect l="l" t="t" r="r" b="b"/>
            <a:pathLst>
              <a:path w="3108960" h="291888">
                <a:moveTo>
                  <a:pt x="0" y="291888"/>
                </a:moveTo>
                <a:lnTo>
                  <a:pt x="0" y="0"/>
                </a:lnTo>
                <a:lnTo>
                  <a:pt x="3108960" y="0"/>
                </a:lnTo>
                <a:lnTo>
                  <a:pt x="3108960" y="291888"/>
                </a:lnTo>
                <a:lnTo>
                  <a:pt x="0" y="291888"/>
                </a:lnTo>
              </a:path>
            </a:pathLst>
          </a:custGeom>
          <a:noFill/>
          <a:ln/>
        </p:spPr>
        <p:txBody>
          <a:bodyPr wrap="square" lIns="0" tIns="0" rIns="0" bIns="0" rtlCol="0" anchor="t" numCol="1" spcCol="177800"/>
          <a:lstStyle/>
          <a:p>
            <a:pPr algn="l" marL="0" indent="0">
              <a:lnSpc>
                <a:spcPct val="100000"/>
              </a:lnSpc>
              <a:buNone/>
            </a:pPr>
            <a:r>
              <a:rPr lang="en-US" sz="1400" b="1" dirty="0">
                <a:solidFill>
                  <a:srgbClr val="FFFFFF"/>
                </a:solidFill>
                <a:latin typeface="Reddit Sans Bold" pitchFamily="34" charset="0"/>
                <a:ea typeface="Reddit Sans Bold" pitchFamily="34" charset="-122"/>
                <a:cs typeface="Reddit Sans Bold" pitchFamily="34" charset="-120"/>
              </a:rPr>
              <a:t>Glomerular Filtration</a:t>
            </a:r>
            <a:endParaRPr lang="en-US" sz="1400" dirty="0"/>
          </a:p>
        </p:txBody>
      </p:sp>
      <p:sp>
        <p:nvSpPr>
          <p:cNvPr id="36" name="Text 34"/>
          <p:cNvSpPr/>
          <p:nvPr/>
        </p:nvSpPr>
        <p:spPr>
          <a:xfrm>
            <a:off x="6421787" y="1189422"/>
            <a:ext cx="3108960" cy="731520"/>
          </a:xfrm>
          <a:custGeom>
            <a:avLst/>
            <a:gdLst/>
            <a:ahLst/>
            <a:cxnLst/>
            <a:rect l="l" t="t" r="r" b="b"/>
            <a:pathLst>
              <a:path w="3108960" h="731520">
                <a:moveTo>
                  <a:pt x="0" y="731520"/>
                </a:moveTo>
                <a:lnTo>
                  <a:pt x="0" y="0"/>
                </a:lnTo>
                <a:lnTo>
                  <a:pt x="3108960" y="0"/>
                </a:lnTo>
                <a:lnTo>
                  <a:pt x="3108960" y="731520"/>
                </a:lnTo>
                <a:lnTo>
                  <a:pt x="0" y="731520"/>
                </a:lnTo>
              </a:path>
            </a:pathLst>
          </a:custGeom>
          <a:noFill/>
          <a:ln/>
        </p:spPr>
        <p:txBody>
          <a:bodyPr wrap="square" lIns="0" tIns="0" rIns="0" bIns="0" rtlCol="0" anchor="t" numCol="1" spcCol="177800"/>
          <a:lstStyle/>
          <a:p>
            <a:pPr algn="l" marL="0" indent="0">
              <a:lnSpc>
                <a:spcPct val="138889"/>
              </a:lnSpc>
              <a:spcAft>
                <a:spcPts val="1000"/>
              </a:spcAft>
              <a:buNone/>
            </a:pPr>
            <a:r>
              <a:rPr lang="en-US" sz="900" dirty="0">
                <a:solidFill>
                  <a:srgbClr val="FFFFFF"/>
                </a:solidFill>
                <a:latin typeface="Reddit Sans" pitchFamily="34" charset="0"/>
                <a:ea typeface="Reddit Sans" pitchFamily="34" charset="-122"/>
                <a:cs typeface="Reddit Sans" pitchFamily="34" charset="-120"/>
              </a:rPr>
              <a:t>Blood enters the kidneys through the renal artery, bringing waste products and excess substances for filtration.</a:t>
            </a:r>
            <a:endParaRPr lang="en-US" sz="900" dirty="0"/>
          </a:p>
        </p:txBody>
      </p:sp>
      <p:sp>
        <p:nvSpPr>
          <p:cNvPr id="37" name="Text 35"/>
          <p:cNvSpPr/>
          <p:nvPr/>
        </p:nvSpPr>
        <p:spPr>
          <a:xfrm>
            <a:off x="6421787" y="812830"/>
            <a:ext cx="3108960" cy="291888"/>
          </a:xfrm>
          <a:custGeom>
            <a:avLst/>
            <a:gdLst/>
            <a:ahLst/>
            <a:cxnLst/>
            <a:rect l="l" t="t" r="r" b="b"/>
            <a:pathLst>
              <a:path w="3108960" h="291888">
                <a:moveTo>
                  <a:pt x="0" y="291888"/>
                </a:moveTo>
                <a:lnTo>
                  <a:pt x="0" y="0"/>
                </a:lnTo>
                <a:lnTo>
                  <a:pt x="3108960" y="0"/>
                </a:lnTo>
                <a:lnTo>
                  <a:pt x="3108960" y="291888"/>
                </a:lnTo>
                <a:lnTo>
                  <a:pt x="0" y="291888"/>
                </a:lnTo>
              </a:path>
            </a:pathLst>
          </a:custGeom>
          <a:noFill/>
          <a:ln/>
        </p:spPr>
        <p:txBody>
          <a:bodyPr wrap="square" lIns="0" tIns="0" rIns="0" bIns="0" rtlCol="0" anchor="t" numCol="1" spcCol="177800"/>
          <a:lstStyle/>
          <a:p>
            <a:pPr algn="l" marL="0" indent="0">
              <a:lnSpc>
                <a:spcPct val="100000"/>
              </a:lnSpc>
              <a:buNone/>
            </a:pPr>
            <a:r>
              <a:rPr lang="en-US" sz="1400" b="1" dirty="0">
                <a:solidFill>
                  <a:srgbClr val="FFFFFF"/>
                </a:solidFill>
                <a:latin typeface="Reddit Sans Bold" pitchFamily="34" charset="0"/>
                <a:ea typeface="Reddit Sans Bold" pitchFamily="34" charset="-122"/>
                <a:cs typeface="Reddit Sans Bold" pitchFamily="34" charset="-120"/>
              </a:rPr>
              <a:t>Initial Blood Entry</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83333"/>
              </a:lnSpc>
              <a:buNone/>
            </a:pPr>
            <a:endParaRPr lang="en-US" sz="1800" dirty="0"/>
          </a:p>
        </p:txBody>
      </p:sp>
      <p:sp>
        <p:nvSpPr>
          <p:cNvPr id="3" name="Text 1"/>
          <p:cNvSpPr/>
          <p:nvPr/>
        </p:nvSpPr>
        <p:spPr>
          <a:xfrm>
            <a:off x="-1" y="2769619"/>
            <a:ext cx="5072033" cy="4088382"/>
          </a:xfrm>
          <a:custGeom>
            <a:avLst/>
            <a:gdLst/>
            <a:ahLst/>
            <a:cxnLst/>
            <a:rect l="l" t="t" r="r" b="b"/>
            <a:pathLst>
              <a:path w="5072033" h="4088382">
                <a:moveTo>
                  <a:pt x="0" y="4088382"/>
                </a:moveTo>
                <a:lnTo>
                  <a:pt x="0" y="0"/>
                </a:lnTo>
                <a:lnTo>
                  <a:pt x="5072033" y="0"/>
                </a:lnTo>
                <a:lnTo>
                  <a:pt x="5072033" y="4088382"/>
                </a:lnTo>
                <a:lnTo>
                  <a:pt x="0" y="4088382"/>
                </a:lnTo>
              </a:path>
            </a:pathLst>
          </a:custGeom>
          <a:blipFill>
            <a:blip r:embed="rId1"/>
            <a:srcRect l="39337" t="0" r="0" b="51874"/>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a:off x="5145240" y="-1"/>
            <a:ext cx="7046760" cy="6466023"/>
          </a:xfrm>
          <a:custGeom>
            <a:avLst/>
            <a:gdLst/>
            <a:ahLst/>
            <a:cxnLst/>
            <a:rect l="l" t="t" r="r" b="b"/>
            <a:pathLst>
              <a:path w="7046760" h="6466023">
                <a:moveTo>
                  <a:pt x="0" y="6466023"/>
                </a:moveTo>
                <a:lnTo>
                  <a:pt x="0" y="0"/>
                </a:lnTo>
                <a:lnTo>
                  <a:pt x="7046760" y="0"/>
                </a:lnTo>
                <a:lnTo>
                  <a:pt x="7046760" y="6466023"/>
                </a:lnTo>
                <a:lnTo>
                  <a:pt x="0" y="6466023"/>
                </a:lnTo>
              </a:path>
            </a:pathLst>
          </a:custGeom>
          <a:blipFill>
            <a:blip r:embed="rId2"/>
            <a:srcRect l="0" t="0" r="39863" b="32282"/>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8931619" y="0"/>
            <a:ext cx="3260381" cy="6858000"/>
          </a:xfrm>
          <a:custGeom>
            <a:avLst/>
            <a:gdLst/>
            <a:ahLst/>
            <a:cxnLst/>
            <a:rect l="l" t="t" r="r" b="b"/>
            <a:pathLst>
              <a:path w="3260381" h="6858000">
                <a:moveTo>
                  <a:pt x="0" y="6858000"/>
                </a:moveTo>
                <a:lnTo>
                  <a:pt x="0" y="0"/>
                </a:lnTo>
                <a:lnTo>
                  <a:pt x="3260381" y="0"/>
                </a:lnTo>
                <a:lnTo>
                  <a:pt x="3260381" y="6858000"/>
                </a:lnTo>
                <a:lnTo>
                  <a:pt x="0" y="6858000"/>
                </a:lnTo>
              </a:path>
            </a:pathLst>
          </a:custGeom>
          <a:blipFill>
            <a:blip r:embed="rId3"/>
            <a:srcRect l="0" t="0" r="51569"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685800" y="2595644"/>
            <a:ext cx="2560320" cy="3383280"/>
          </a:xfrm>
          <a:custGeom>
            <a:avLst/>
            <a:gdLst/>
            <a:ahLst/>
            <a:cxnLst/>
            <a:rect l="l" t="t" r="r" b="b"/>
            <a:pathLst>
              <a:path w="2560320" h="3383280">
                <a:moveTo>
                  <a:pt x="172207" y="3383280"/>
                </a:moveTo>
                <a:cubicBezTo>
                  <a:pt x="77100" y="3383280"/>
                  <a:pt x="0" y="3306180"/>
                  <a:pt x="0" y="3211073"/>
                </a:cubicBezTo>
                <a:lnTo>
                  <a:pt x="0" y="172207"/>
                </a:lnTo>
                <a:cubicBezTo>
                  <a:pt x="0" y="77100"/>
                  <a:pt x="77100" y="0"/>
                  <a:pt x="172207" y="0"/>
                </a:cubicBezTo>
                <a:lnTo>
                  <a:pt x="2388113" y="0"/>
                </a:lnTo>
                <a:cubicBezTo>
                  <a:pt x="2483220" y="0"/>
                  <a:pt x="2560320" y="77100"/>
                  <a:pt x="2560320" y="172207"/>
                </a:cubicBezTo>
                <a:lnTo>
                  <a:pt x="2560320" y="3211073"/>
                </a:lnTo>
                <a:cubicBezTo>
                  <a:pt x="2560320" y="3306180"/>
                  <a:pt x="2483220" y="3383280"/>
                  <a:pt x="2388113" y="3383280"/>
                </a:cubicBezTo>
                <a:lnTo>
                  <a:pt x="172207"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7" name="Text 5"/>
          <p:cNvSpPr/>
          <p:nvPr/>
        </p:nvSpPr>
        <p:spPr>
          <a:xfrm>
            <a:off x="3438637" y="2595644"/>
            <a:ext cx="2560320" cy="3383280"/>
          </a:xfrm>
          <a:custGeom>
            <a:avLst/>
            <a:gdLst/>
            <a:ahLst/>
            <a:cxnLst/>
            <a:rect l="l" t="t" r="r" b="b"/>
            <a:pathLst>
              <a:path w="2560320" h="3383280">
                <a:moveTo>
                  <a:pt x="172207" y="3383280"/>
                </a:moveTo>
                <a:cubicBezTo>
                  <a:pt x="77100" y="3383280"/>
                  <a:pt x="0" y="3306180"/>
                  <a:pt x="0" y="3211073"/>
                </a:cubicBezTo>
                <a:lnTo>
                  <a:pt x="0" y="172207"/>
                </a:lnTo>
                <a:cubicBezTo>
                  <a:pt x="0" y="77100"/>
                  <a:pt x="77100" y="0"/>
                  <a:pt x="172207" y="0"/>
                </a:cubicBezTo>
                <a:lnTo>
                  <a:pt x="2388113" y="0"/>
                </a:lnTo>
                <a:cubicBezTo>
                  <a:pt x="2483220" y="0"/>
                  <a:pt x="2560320" y="77100"/>
                  <a:pt x="2560320" y="172207"/>
                </a:cubicBezTo>
                <a:lnTo>
                  <a:pt x="2560320" y="3211073"/>
                </a:lnTo>
                <a:cubicBezTo>
                  <a:pt x="2560320" y="3306180"/>
                  <a:pt x="2483220" y="3383280"/>
                  <a:pt x="2388113" y="3383280"/>
                </a:cubicBezTo>
                <a:lnTo>
                  <a:pt x="172207"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8" name="Text 6"/>
          <p:cNvSpPr/>
          <p:nvPr/>
        </p:nvSpPr>
        <p:spPr>
          <a:xfrm>
            <a:off x="6191474" y="2595644"/>
            <a:ext cx="2560320" cy="3383280"/>
          </a:xfrm>
          <a:custGeom>
            <a:avLst/>
            <a:gdLst/>
            <a:ahLst/>
            <a:cxnLst/>
            <a:rect l="l" t="t" r="r" b="b"/>
            <a:pathLst>
              <a:path w="2560320" h="3383280">
                <a:moveTo>
                  <a:pt x="172207" y="3383280"/>
                </a:moveTo>
                <a:cubicBezTo>
                  <a:pt x="77100" y="3383280"/>
                  <a:pt x="0" y="3306180"/>
                  <a:pt x="0" y="3211073"/>
                </a:cubicBezTo>
                <a:lnTo>
                  <a:pt x="0" y="172207"/>
                </a:lnTo>
                <a:cubicBezTo>
                  <a:pt x="0" y="77100"/>
                  <a:pt x="77100" y="0"/>
                  <a:pt x="172207" y="0"/>
                </a:cubicBezTo>
                <a:lnTo>
                  <a:pt x="2388113" y="0"/>
                </a:lnTo>
                <a:cubicBezTo>
                  <a:pt x="2483220" y="0"/>
                  <a:pt x="2560320" y="77100"/>
                  <a:pt x="2560320" y="172207"/>
                </a:cubicBezTo>
                <a:lnTo>
                  <a:pt x="2560320" y="3211073"/>
                </a:lnTo>
                <a:cubicBezTo>
                  <a:pt x="2560320" y="3306180"/>
                  <a:pt x="2483220" y="3383280"/>
                  <a:pt x="2388113" y="3383280"/>
                </a:cubicBezTo>
                <a:lnTo>
                  <a:pt x="172207"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9" name="Text 7"/>
          <p:cNvSpPr/>
          <p:nvPr/>
        </p:nvSpPr>
        <p:spPr>
          <a:xfrm>
            <a:off x="8944312" y="2595644"/>
            <a:ext cx="2560320" cy="3383280"/>
          </a:xfrm>
          <a:custGeom>
            <a:avLst/>
            <a:gdLst/>
            <a:ahLst/>
            <a:cxnLst/>
            <a:rect l="l" t="t" r="r" b="b"/>
            <a:pathLst>
              <a:path w="2560320" h="3383280">
                <a:moveTo>
                  <a:pt x="172207" y="3383280"/>
                </a:moveTo>
                <a:cubicBezTo>
                  <a:pt x="77100" y="3383280"/>
                  <a:pt x="0" y="3306180"/>
                  <a:pt x="0" y="3211073"/>
                </a:cubicBezTo>
                <a:lnTo>
                  <a:pt x="0" y="172207"/>
                </a:lnTo>
                <a:cubicBezTo>
                  <a:pt x="0" y="77100"/>
                  <a:pt x="77100" y="0"/>
                  <a:pt x="172207" y="0"/>
                </a:cubicBezTo>
                <a:lnTo>
                  <a:pt x="2388113" y="0"/>
                </a:lnTo>
                <a:cubicBezTo>
                  <a:pt x="2483220" y="0"/>
                  <a:pt x="2560320" y="77100"/>
                  <a:pt x="2560320" y="172207"/>
                </a:cubicBezTo>
                <a:lnTo>
                  <a:pt x="2560320" y="3211073"/>
                </a:lnTo>
                <a:cubicBezTo>
                  <a:pt x="2560320" y="3306180"/>
                  <a:pt x="2483220" y="3383280"/>
                  <a:pt x="2388113" y="3383280"/>
                </a:cubicBezTo>
                <a:lnTo>
                  <a:pt x="172207"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10" name="Text 8"/>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7</a:t>
            </a:r>
            <a:endParaRPr lang="en-US" sz="800" dirty="0"/>
          </a:p>
        </p:txBody>
      </p:sp>
      <p:sp>
        <p:nvSpPr>
          <p:cNvPr id="11" name="Text 9"/>
          <p:cNvSpPr/>
          <p:nvPr/>
        </p:nvSpPr>
        <p:spPr>
          <a:xfrm>
            <a:off x="685799" y="6309360"/>
            <a:ext cx="10033715" cy="548640"/>
          </a:xfrm>
          <a:custGeom>
            <a:avLst/>
            <a:gdLst/>
            <a:ahLst/>
            <a:cxnLst/>
            <a:rect l="l" t="t" r="r" b="b"/>
            <a:pathLst>
              <a:path w="10033715" h="548640">
                <a:moveTo>
                  <a:pt x="0" y="548640"/>
                </a:moveTo>
                <a:lnTo>
                  <a:pt x="0" y="0"/>
                </a:lnTo>
                <a:lnTo>
                  <a:pt x="10033715" y="0"/>
                </a:lnTo>
                <a:lnTo>
                  <a:pt x="10033715"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Exploring Human Excretion: A Comprehensive Overview</a:t>
            </a:r>
            <a:endParaRPr lang="en-US" sz="800" dirty="0"/>
          </a:p>
        </p:txBody>
      </p:sp>
      <p:sp>
        <p:nvSpPr>
          <p:cNvPr id="12" name="Text 10"/>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13" name="Text 11"/>
          <p:cNvSpPr/>
          <p:nvPr/>
        </p:nvSpPr>
        <p:spPr>
          <a:xfrm>
            <a:off x="685800" y="1017281"/>
            <a:ext cx="10820400" cy="1247927"/>
          </a:xfrm>
          <a:custGeom>
            <a:avLst/>
            <a:gdLst/>
            <a:ahLst/>
            <a:cxnLst/>
            <a:rect l="l" t="t" r="r" b="b"/>
            <a:pathLst>
              <a:path w="10820400" h="1247927">
                <a:moveTo>
                  <a:pt x="0" y="1247927"/>
                </a:moveTo>
                <a:lnTo>
                  <a:pt x="0" y="0"/>
                </a:lnTo>
                <a:lnTo>
                  <a:pt x="10820400" y="0"/>
                </a:lnTo>
                <a:lnTo>
                  <a:pt x="10820400" y="1247927"/>
                </a:lnTo>
                <a:lnTo>
                  <a:pt x="0" y="1247927"/>
                </a:lnTo>
              </a:path>
            </a:pathLst>
          </a:custGeom>
          <a:noFill/>
          <a:ln/>
        </p:spPr>
        <p:txBody>
          <a:bodyPr wrap="square" lIns="0" tIns="0" rIns="0" bIns="0" rtlCol="0" anchor="t"/>
          <a:lstStyle/>
          <a:p>
            <a:pPr algn="l" marL="0" indent="0">
              <a:lnSpc>
                <a:spcPct val="100000"/>
              </a:lnSpc>
              <a:spcBef>
                <a:spcPts val="1000"/>
              </a:spcBef>
              <a:buNone/>
            </a:pPr>
            <a:r>
              <a:rPr lang="en-US" sz="4000" dirty="0">
                <a:solidFill>
                  <a:srgbClr val="FFFFFF"/>
                </a:solidFill>
                <a:latin typeface="Reddit Sans Bold" pitchFamily="34" charset="0"/>
                <a:ea typeface="Reddit Sans Bold" pitchFamily="34" charset="-122"/>
                <a:cs typeface="Reddit Sans Bold" pitchFamily="34" charset="-120"/>
              </a:rPr>
              <a:t>Hormonal Regulation in Excretion</a:t>
            </a:r>
            <a:endParaRPr lang="en-US" sz="4000" dirty="0"/>
          </a:p>
        </p:txBody>
      </p:sp>
      <p:sp>
        <p:nvSpPr>
          <p:cNvPr id="14" name="Text 12"/>
          <p:cNvSpPr/>
          <p:nvPr/>
        </p:nvSpPr>
        <p:spPr>
          <a:xfrm>
            <a:off x="9128762" y="3326841"/>
            <a:ext cx="2194560" cy="2468880"/>
          </a:xfrm>
          <a:custGeom>
            <a:avLst/>
            <a:gdLst/>
            <a:ahLst/>
            <a:cxnLst/>
            <a:rect l="l" t="t" r="r" b="b"/>
            <a:pathLst>
              <a:path w="2194560" h="2468880">
                <a:moveTo>
                  <a:pt x="0" y="2468880"/>
                </a:moveTo>
                <a:lnTo>
                  <a:pt x="0" y="0"/>
                </a:lnTo>
                <a:lnTo>
                  <a:pt x="2194560" y="0"/>
                </a:lnTo>
                <a:lnTo>
                  <a:pt x="2194560" y="2468880"/>
                </a:lnTo>
                <a:lnTo>
                  <a:pt x="0" y="246888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Diagram illustrating the feedback loop of ADH and aldosterone.</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Visuals showing the effects on kidney function and urine concentration.</a:t>
            </a:r>
            <a:endParaRPr lang="en-US" sz="1100" dirty="0"/>
          </a:p>
        </p:txBody>
      </p:sp>
      <p:sp>
        <p:nvSpPr>
          <p:cNvPr id="15" name="Text 13"/>
          <p:cNvSpPr/>
          <p:nvPr/>
        </p:nvSpPr>
        <p:spPr>
          <a:xfrm>
            <a:off x="9128762" y="2784927"/>
            <a:ext cx="2194560" cy="365760"/>
          </a:xfrm>
          <a:custGeom>
            <a:avLst/>
            <a:gdLst/>
            <a:ahLst/>
            <a:cxnLst/>
            <a:rect l="l" t="t" r="r" b="b"/>
            <a:pathLst>
              <a:path w="2194560" h="365760">
                <a:moveTo>
                  <a:pt x="0" y="365760"/>
                </a:moveTo>
                <a:lnTo>
                  <a:pt x="0" y="0"/>
                </a:lnTo>
                <a:lnTo>
                  <a:pt x="2194560" y="0"/>
                </a:lnTo>
                <a:lnTo>
                  <a:pt x="2194560" y="365760"/>
                </a:lnTo>
                <a:lnTo>
                  <a:pt x="0" y="365760"/>
                </a:lnTo>
              </a:path>
            </a:pathLst>
          </a:custGeom>
          <a:noFill/>
          <a:ln/>
        </p:spPr>
        <p:txBody>
          <a:bodyPr wrap="square" lIns="0" tIns="0" rIns="0" bIns="0" rtlCol="0" anchor="b"/>
          <a:lstStyle/>
          <a:p>
            <a:pPr algn="l" marL="0" indent="0">
              <a:lnSpc>
                <a:spcPct val="90000"/>
              </a:lnSpc>
              <a:buNone/>
            </a:pPr>
            <a:r>
              <a:rPr lang="en-US" sz="1333" b="1" dirty="0">
                <a:solidFill>
                  <a:srgbClr val="D92773"/>
                </a:solidFill>
                <a:latin typeface="Reddit Sans Bold" pitchFamily="34" charset="0"/>
                <a:ea typeface="Reddit Sans Bold" pitchFamily="34" charset="-122"/>
                <a:cs typeface="Reddit Sans Bold" pitchFamily="34" charset="-120"/>
              </a:rPr>
              <a:t>Graphical Representation of Hormonal Interactions</a:t>
            </a:r>
            <a:endParaRPr lang="en-US" sz="1333" dirty="0"/>
          </a:p>
        </p:txBody>
      </p:sp>
      <p:sp>
        <p:nvSpPr>
          <p:cNvPr id="16" name="Text 14"/>
          <p:cNvSpPr/>
          <p:nvPr/>
        </p:nvSpPr>
        <p:spPr>
          <a:xfrm>
            <a:off x="6375402" y="3326841"/>
            <a:ext cx="2194560" cy="2468880"/>
          </a:xfrm>
          <a:custGeom>
            <a:avLst/>
            <a:gdLst/>
            <a:ahLst/>
            <a:cxnLst/>
            <a:rect l="l" t="t" r="r" b="b"/>
            <a:pathLst>
              <a:path w="2194560" h="2468880">
                <a:moveTo>
                  <a:pt x="0" y="2468880"/>
                </a:moveTo>
                <a:lnTo>
                  <a:pt x="0" y="0"/>
                </a:lnTo>
                <a:lnTo>
                  <a:pt x="2194560" y="0"/>
                </a:lnTo>
                <a:lnTo>
                  <a:pt x="2194560" y="2468880"/>
                </a:lnTo>
                <a:lnTo>
                  <a:pt x="0" y="246888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ADH enhances water retention, reducing urine volume.</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Aldosterone influences electrolyte balance, affecting fluid retention.</a:t>
            </a:r>
            <a:endParaRPr lang="en-US" sz="1100" dirty="0"/>
          </a:p>
        </p:txBody>
      </p:sp>
      <p:sp>
        <p:nvSpPr>
          <p:cNvPr id="17" name="Text 15"/>
          <p:cNvSpPr/>
          <p:nvPr/>
        </p:nvSpPr>
        <p:spPr>
          <a:xfrm>
            <a:off x="6375402" y="2784927"/>
            <a:ext cx="2194560" cy="365760"/>
          </a:xfrm>
          <a:custGeom>
            <a:avLst/>
            <a:gdLst/>
            <a:ahLst/>
            <a:cxnLst/>
            <a:rect l="l" t="t" r="r" b="b"/>
            <a:pathLst>
              <a:path w="2194560" h="365760">
                <a:moveTo>
                  <a:pt x="0" y="365760"/>
                </a:moveTo>
                <a:lnTo>
                  <a:pt x="0" y="0"/>
                </a:lnTo>
                <a:lnTo>
                  <a:pt x="2194560" y="0"/>
                </a:lnTo>
                <a:lnTo>
                  <a:pt x="2194560" y="365760"/>
                </a:lnTo>
                <a:lnTo>
                  <a:pt x="0" y="365760"/>
                </a:lnTo>
              </a:path>
            </a:pathLst>
          </a:custGeom>
          <a:noFill/>
          <a:ln/>
        </p:spPr>
        <p:txBody>
          <a:bodyPr wrap="square" lIns="0" tIns="0" rIns="0" bIns="0" rtlCol="0" anchor="b"/>
          <a:lstStyle/>
          <a:p>
            <a:pPr algn="l" marL="0" indent="0">
              <a:lnSpc>
                <a:spcPct val="90000"/>
              </a:lnSpc>
              <a:buNone/>
            </a:pPr>
            <a:r>
              <a:rPr lang="en-US" sz="1333" b="1" dirty="0">
                <a:solidFill>
                  <a:srgbClr val="D92773"/>
                </a:solidFill>
                <a:latin typeface="Reddit Sans Bold" pitchFamily="34" charset="0"/>
                <a:ea typeface="Reddit Sans Bold" pitchFamily="34" charset="-122"/>
                <a:cs typeface="Reddit Sans Bold" pitchFamily="34" charset="-120"/>
              </a:rPr>
              <a:t>Impact on Water Reabsorption</a:t>
            </a:r>
            <a:endParaRPr lang="en-US" sz="1333" dirty="0"/>
          </a:p>
        </p:txBody>
      </p:sp>
      <p:sp>
        <p:nvSpPr>
          <p:cNvPr id="18" name="Text 16"/>
          <p:cNvSpPr/>
          <p:nvPr/>
        </p:nvSpPr>
        <p:spPr>
          <a:xfrm>
            <a:off x="3622041" y="3326841"/>
            <a:ext cx="2194560" cy="2468880"/>
          </a:xfrm>
          <a:custGeom>
            <a:avLst/>
            <a:gdLst/>
            <a:ahLst/>
            <a:cxnLst/>
            <a:rect l="l" t="t" r="r" b="b"/>
            <a:pathLst>
              <a:path w="2194560" h="2468880">
                <a:moveTo>
                  <a:pt x="0" y="2468880"/>
                </a:moveTo>
                <a:lnTo>
                  <a:pt x="0" y="0"/>
                </a:lnTo>
                <a:lnTo>
                  <a:pt x="2194560" y="0"/>
                </a:lnTo>
                <a:lnTo>
                  <a:pt x="2194560" y="2468880"/>
                </a:lnTo>
                <a:lnTo>
                  <a:pt x="0" y="246888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ADH increases water permeability in kidney tubules.</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Aldosterone promotes sodium reabsorption and potassium excretion.</a:t>
            </a:r>
            <a:endParaRPr lang="en-US" sz="1100" dirty="0"/>
          </a:p>
        </p:txBody>
      </p:sp>
      <p:sp>
        <p:nvSpPr>
          <p:cNvPr id="19" name="Text 17"/>
          <p:cNvSpPr/>
          <p:nvPr/>
        </p:nvSpPr>
        <p:spPr>
          <a:xfrm>
            <a:off x="3622041" y="2784927"/>
            <a:ext cx="2194560" cy="365760"/>
          </a:xfrm>
          <a:custGeom>
            <a:avLst/>
            <a:gdLst/>
            <a:ahLst/>
            <a:cxnLst/>
            <a:rect l="l" t="t" r="r" b="b"/>
            <a:pathLst>
              <a:path w="2194560" h="365760">
                <a:moveTo>
                  <a:pt x="0" y="365760"/>
                </a:moveTo>
                <a:lnTo>
                  <a:pt x="0" y="0"/>
                </a:lnTo>
                <a:lnTo>
                  <a:pt x="2194560" y="0"/>
                </a:lnTo>
                <a:lnTo>
                  <a:pt x="2194560" y="365760"/>
                </a:lnTo>
                <a:lnTo>
                  <a:pt x="0" y="365760"/>
                </a:lnTo>
              </a:path>
            </a:pathLst>
          </a:custGeom>
          <a:noFill/>
          <a:ln/>
        </p:spPr>
        <p:txBody>
          <a:bodyPr wrap="square" lIns="0" tIns="0" rIns="0" bIns="0" rtlCol="0" anchor="b"/>
          <a:lstStyle/>
          <a:p>
            <a:pPr algn="l" marL="0" indent="0">
              <a:lnSpc>
                <a:spcPct val="90000"/>
              </a:lnSpc>
              <a:buNone/>
            </a:pPr>
            <a:r>
              <a:rPr lang="en-US" sz="1333" b="1" dirty="0">
                <a:solidFill>
                  <a:srgbClr val="D92773"/>
                </a:solidFill>
                <a:latin typeface="Reddit Sans Bold" pitchFamily="34" charset="0"/>
                <a:ea typeface="Reddit Sans Bold" pitchFamily="34" charset="-122"/>
                <a:cs typeface="Reddit Sans Bold" pitchFamily="34" charset="-120"/>
              </a:rPr>
              <a:t>Mechanism of Hormonal Control</a:t>
            </a:r>
            <a:endParaRPr lang="en-US" sz="1333" dirty="0"/>
          </a:p>
        </p:txBody>
      </p:sp>
      <p:sp>
        <p:nvSpPr>
          <p:cNvPr id="20" name="Text 18"/>
          <p:cNvSpPr/>
          <p:nvPr/>
        </p:nvSpPr>
        <p:spPr>
          <a:xfrm>
            <a:off x="868680" y="3326841"/>
            <a:ext cx="2194560" cy="2468880"/>
          </a:xfrm>
          <a:custGeom>
            <a:avLst/>
            <a:gdLst/>
            <a:ahLst/>
            <a:cxnLst/>
            <a:rect l="l" t="t" r="r" b="b"/>
            <a:pathLst>
              <a:path w="2194560" h="2468880">
                <a:moveTo>
                  <a:pt x="0" y="2468880"/>
                </a:moveTo>
                <a:lnTo>
                  <a:pt x="0" y="0"/>
                </a:lnTo>
                <a:lnTo>
                  <a:pt x="2194560" y="0"/>
                </a:lnTo>
                <a:lnTo>
                  <a:pt x="2194560" y="2468880"/>
                </a:lnTo>
                <a:lnTo>
                  <a:pt x="0" y="246888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Antidiuretic Hormone (ADH)</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Aldosterone</a:t>
            </a:r>
            <a:endParaRPr lang="en-US" sz="1100" dirty="0"/>
          </a:p>
        </p:txBody>
      </p:sp>
      <p:sp>
        <p:nvSpPr>
          <p:cNvPr id="21" name="Text 19"/>
          <p:cNvSpPr/>
          <p:nvPr/>
        </p:nvSpPr>
        <p:spPr>
          <a:xfrm>
            <a:off x="868680" y="2784927"/>
            <a:ext cx="2194560" cy="365760"/>
          </a:xfrm>
          <a:custGeom>
            <a:avLst/>
            <a:gdLst/>
            <a:ahLst/>
            <a:cxnLst/>
            <a:rect l="l" t="t" r="r" b="b"/>
            <a:pathLst>
              <a:path w="2194560" h="365760">
                <a:moveTo>
                  <a:pt x="0" y="365760"/>
                </a:moveTo>
                <a:lnTo>
                  <a:pt x="0" y="0"/>
                </a:lnTo>
                <a:lnTo>
                  <a:pt x="2194560" y="0"/>
                </a:lnTo>
                <a:lnTo>
                  <a:pt x="2194560" y="365760"/>
                </a:lnTo>
                <a:lnTo>
                  <a:pt x="0" y="365760"/>
                </a:lnTo>
              </a:path>
            </a:pathLst>
          </a:custGeom>
          <a:noFill/>
          <a:ln/>
        </p:spPr>
        <p:txBody>
          <a:bodyPr wrap="square" lIns="0" tIns="0" rIns="0" bIns="0" rtlCol="0" anchor="b"/>
          <a:lstStyle/>
          <a:p>
            <a:pPr algn="l" marL="0" indent="0">
              <a:lnSpc>
                <a:spcPct val="90000"/>
              </a:lnSpc>
              <a:buNone/>
            </a:pPr>
            <a:r>
              <a:rPr lang="en-US" sz="1333" b="1" dirty="0">
                <a:solidFill>
                  <a:srgbClr val="D92773"/>
                </a:solidFill>
                <a:latin typeface="Reddit Sans Bold" pitchFamily="34" charset="0"/>
                <a:ea typeface="Reddit Sans Bold" pitchFamily="34" charset="-122"/>
                <a:cs typeface="Reddit Sans Bold" pitchFamily="34" charset="-120"/>
              </a:rPr>
              <a:t>Key Hormones Controlling Excretion</a:t>
            </a:r>
            <a:endParaRPr lang="en-US" sz="1333"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83333"/>
              </a:lnSpc>
              <a:buNone/>
            </a:pPr>
            <a:endParaRPr lang="en-US" sz="1800" dirty="0"/>
          </a:p>
        </p:txBody>
      </p:sp>
      <p:sp>
        <p:nvSpPr>
          <p:cNvPr id="3" name="Text 1"/>
          <p:cNvSpPr/>
          <p:nvPr/>
        </p:nvSpPr>
        <p:spPr>
          <a:xfrm>
            <a:off x="-1" y="2769619"/>
            <a:ext cx="5072033" cy="4088382"/>
          </a:xfrm>
          <a:custGeom>
            <a:avLst/>
            <a:gdLst/>
            <a:ahLst/>
            <a:cxnLst/>
            <a:rect l="l" t="t" r="r" b="b"/>
            <a:pathLst>
              <a:path w="5072033" h="4088382">
                <a:moveTo>
                  <a:pt x="0" y="4088382"/>
                </a:moveTo>
                <a:lnTo>
                  <a:pt x="0" y="0"/>
                </a:lnTo>
                <a:lnTo>
                  <a:pt x="5072033" y="0"/>
                </a:lnTo>
                <a:lnTo>
                  <a:pt x="5072033" y="4088382"/>
                </a:lnTo>
                <a:lnTo>
                  <a:pt x="0" y="4088382"/>
                </a:lnTo>
              </a:path>
            </a:pathLst>
          </a:custGeom>
          <a:blipFill>
            <a:blip r:embed="rId1"/>
            <a:srcRect l="39337" t="0" r="0" b="51874"/>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a:off x="5145240" y="-1"/>
            <a:ext cx="7046760" cy="6466023"/>
          </a:xfrm>
          <a:custGeom>
            <a:avLst/>
            <a:gdLst/>
            <a:ahLst/>
            <a:cxnLst/>
            <a:rect l="l" t="t" r="r" b="b"/>
            <a:pathLst>
              <a:path w="7046760" h="6466023">
                <a:moveTo>
                  <a:pt x="0" y="6466023"/>
                </a:moveTo>
                <a:lnTo>
                  <a:pt x="0" y="0"/>
                </a:lnTo>
                <a:lnTo>
                  <a:pt x="7046760" y="0"/>
                </a:lnTo>
                <a:lnTo>
                  <a:pt x="7046760" y="6466023"/>
                </a:lnTo>
                <a:lnTo>
                  <a:pt x="0" y="6466023"/>
                </a:lnTo>
              </a:path>
            </a:pathLst>
          </a:custGeom>
          <a:blipFill>
            <a:blip r:embed="rId2"/>
            <a:srcRect l="0" t="0" r="39863" b="32282"/>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8931619" y="0"/>
            <a:ext cx="3260381" cy="6858000"/>
          </a:xfrm>
          <a:custGeom>
            <a:avLst/>
            <a:gdLst/>
            <a:ahLst/>
            <a:cxnLst/>
            <a:rect l="l" t="t" r="r" b="b"/>
            <a:pathLst>
              <a:path w="3260381" h="6858000">
                <a:moveTo>
                  <a:pt x="0" y="6858000"/>
                </a:moveTo>
                <a:lnTo>
                  <a:pt x="0" y="0"/>
                </a:lnTo>
                <a:lnTo>
                  <a:pt x="3260381" y="0"/>
                </a:lnTo>
                <a:lnTo>
                  <a:pt x="3260381" y="6858000"/>
                </a:lnTo>
                <a:lnTo>
                  <a:pt x="0" y="6858000"/>
                </a:lnTo>
              </a:path>
            </a:pathLst>
          </a:custGeom>
          <a:blipFill>
            <a:blip r:embed="rId3"/>
            <a:srcRect l="0" t="0" r="51569"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3703320"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Exploring Human Excretion: A Comprehensive Overview</a:t>
            </a:r>
            <a:endParaRPr lang="en-US" sz="800" dirty="0"/>
          </a:p>
        </p:txBody>
      </p:sp>
      <p:sp>
        <p:nvSpPr>
          <p:cNvPr id="7" name="Text 5"/>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8</a:t>
            </a:r>
            <a:endParaRPr lang="en-US" sz="800" dirty="0"/>
          </a:p>
        </p:txBody>
      </p:sp>
      <p:sp>
        <p:nvSpPr>
          <p:cNvPr id="8" name="Text 6"/>
          <p:cNvSpPr/>
          <p:nvPr/>
        </p:nvSpPr>
        <p:spPr>
          <a:xfrm>
            <a:off x="3703320" y="930524"/>
            <a:ext cx="7802880" cy="790122"/>
          </a:xfrm>
          <a:custGeom>
            <a:avLst/>
            <a:gdLst/>
            <a:ahLst/>
            <a:cxnLst/>
            <a:rect l="l" t="t" r="r" b="b"/>
            <a:pathLst>
              <a:path w="7802880" h="790122">
                <a:moveTo>
                  <a:pt x="0" y="790122"/>
                </a:moveTo>
                <a:lnTo>
                  <a:pt x="0" y="0"/>
                </a:lnTo>
                <a:lnTo>
                  <a:pt x="7802880" y="0"/>
                </a:lnTo>
                <a:lnTo>
                  <a:pt x="7802880" y="790122"/>
                </a:lnTo>
                <a:lnTo>
                  <a:pt x="0" y="790122"/>
                </a:lnTo>
              </a:path>
            </a:pathLst>
          </a:custGeom>
          <a:noFill/>
          <a:ln/>
        </p:spPr>
        <p:txBody>
          <a:bodyPr wrap="square" lIns="0" tIns="0" rIns="0" bIns="0" rtlCol="0" anchor="t"/>
          <a:lstStyle/>
          <a:p>
            <a:pPr algn="l" marL="0" indent="0">
              <a:lnSpc>
                <a:spcPct val="100000"/>
              </a:lnSpc>
              <a:spcBef>
                <a:spcPts val="1000"/>
              </a:spcBef>
              <a:buNone/>
            </a:pPr>
            <a:r>
              <a:rPr lang="en-US" sz="3600" dirty="0">
                <a:solidFill>
                  <a:srgbClr val="FFFFFF"/>
                </a:solidFill>
                <a:latin typeface="Reddit Sans Bold" pitchFamily="34" charset="0"/>
                <a:ea typeface="Reddit Sans Bold" pitchFamily="34" charset="-122"/>
                <a:cs typeface="Reddit Sans Bold" pitchFamily="34" charset="-120"/>
              </a:rPr>
              <a:t>Metabolic Waste Characterization</a:t>
            </a:r>
            <a:endParaRPr lang="en-US" sz="3600" dirty="0"/>
          </a:p>
        </p:txBody>
      </p:sp>
      <p:sp>
        <p:nvSpPr>
          <p:cNvPr id="9" name="Text 7"/>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10" name="Text 8"/>
          <p:cNvSpPr/>
          <p:nvPr/>
        </p:nvSpPr>
        <p:spPr>
          <a:xfrm>
            <a:off x="0" y="0"/>
            <a:ext cx="3108960" cy="6858000"/>
          </a:xfrm>
          <a:custGeom>
            <a:avLst/>
            <a:gdLst/>
            <a:ahLst/>
            <a:cxnLst/>
            <a:rect l="l" t="t" r="r" b="b"/>
            <a:pathLst>
              <a:path w="3108960" h="6858000">
                <a:moveTo>
                  <a:pt x="0" y="6858000"/>
                </a:moveTo>
                <a:lnTo>
                  <a:pt x="0" y="0"/>
                </a:lnTo>
                <a:lnTo>
                  <a:pt x="2549347" y="0"/>
                </a:lnTo>
                <a:cubicBezTo>
                  <a:pt x="2858413" y="0"/>
                  <a:pt x="3108960" y="250547"/>
                  <a:pt x="3108960" y="559613"/>
                </a:cubicBezTo>
                <a:lnTo>
                  <a:pt x="3108960" y="6858000"/>
                </a:lnTo>
                <a:lnTo>
                  <a:pt x="0" y="6858000"/>
                </a:lnTo>
              </a:path>
            </a:pathLst>
          </a:custGeom>
          <a:blipFill>
            <a:blip r:embed="rId4"/>
            <a:srcRect l="34895" r="34895" t="0" b="0"/>
            <a:stretch/>
          </a:blipFill>
          <a:ln/>
        </p:spPr>
        <p:txBody>
          <a:bodyPr wrap="square" lIns="90000" tIns="46800" rIns="90000" bIns="46800" rtlCol="0" anchor="ctr"/>
          <a:lstStyle/>
          <a:p>
            <a:pPr indent="0" marL="0">
              <a:buNone/>
            </a:pPr>
            <a:endParaRPr lang="en-US" dirty="0"/>
          </a:p>
        </p:txBody>
      </p:sp>
      <p:sp>
        <p:nvSpPr>
          <p:cNvPr id="11" name="Text 9"/>
          <p:cNvSpPr/>
          <p:nvPr/>
        </p:nvSpPr>
        <p:spPr>
          <a:xfrm>
            <a:off x="7848600" y="4532468"/>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Diagrams illustrating pathways for waste removal</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Key organs involved: kidneys, lungs, skin</a:t>
            </a:r>
            <a:endParaRPr lang="en-US" sz="1100" dirty="0"/>
          </a:p>
        </p:txBody>
      </p:sp>
      <p:sp>
        <p:nvSpPr>
          <p:cNvPr id="12" name="Text 10"/>
          <p:cNvSpPr/>
          <p:nvPr/>
        </p:nvSpPr>
        <p:spPr>
          <a:xfrm>
            <a:off x="7848600" y="4192541"/>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400" b="1" dirty="0">
                <a:solidFill>
                  <a:srgbClr val="D92773"/>
                </a:solidFill>
                <a:latin typeface="Reddit Sans Bold" pitchFamily="34" charset="0"/>
                <a:ea typeface="Reddit Sans Bold" pitchFamily="34" charset="-122"/>
                <a:cs typeface="Reddit Sans Bold" pitchFamily="34" charset="-120"/>
              </a:rPr>
              <a:t>Elimination Pathways Visualization</a:t>
            </a:r>
            <a:endParaRPr lang="en-US" sz="1400" dirty="0"/>
          </a:p>
        </p:txBody>
      </p:sp>
      <p:sp>
        <p:nvSpPr>
          <p:cNvPr id="13" name="Text 11"/>
          <p:cNvSpPr/>
          <p:nvPr/>
        </p:nvSpPr>
        <p:spPr>
          <a:xfrm>
            <a:off x="3703320" y="4532468"/>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Breakdown of proteins leading to urea formation</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Cellular respiration producing carbon dioxide</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Dietary intake contributing to excess salts</a:t>
            </a:r>
            <a:endParaRPr lang="en-US" sz="1100" dirty="0"/>
          </a:p>
        </p:txBody>
      </p:sp>
      <p:sp>
        <p:nvSpPr>
          <p:cNvPr id="14" name="Text 12"/>
          <p:cNvSpPr/>
          <p:nvPr/>
        </p:nvSpPr>
        <p:spPr>
          <a:xfrm>
            <a:off x="3703320" y="4192541"/>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400" b="1" dirty="0">
                <a:solidFill>
                  <a:srgbClr val="D92773"/>
                </a:solidFill>
                <a:latin typeface="Reddit Sans Bold" pitchFamily="34" charset="0"/>
                <a:ea typeface="Reddit Sans Bold" pitchFamily="34" charset="-122"/>
                <a:cs typeface="Reddit Sans Bold" pitchFamily="34" charset="-120"/>
              </a:rPr>
              <a:t>Waste Production Sources</a:t>
            </a:r>
            <a:endParaRPr lang="en-US" sz="1400" dirty="0"/>
          </a:p>
        </p:txBody>
      </p:sp>
      <p:sp>
        <p:nvSpPr>
          <p:cNvPr id="15" name="Text 13"/>
          <p:cNvSpPr/>
          <p:nvPr/>
        </p:nvSpPr>
        <p:spPr>
          <a:xfrm>
            <a:off x="7848600" y="2407809"/>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Visual representations of urea, carbon dioxide, and common salts</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Importance of understanding molecular structures</a:t>
            </a:r>
            <a:endParaRPr lang="en-US" sz="1100" dirty="0"/>
          </a:p>
        </p:txBody>
      </p:sp>
      <p:sp>
        <p:nvSpPr>
          <p:cNvPr id="16" name="Text 14"/>
          <p:cNvSpPr/>
          <p:nvPr/>
        </p:nvSpPr>
        <p:spPr>
          <a:xfrm>
            <a:off x="7848600" y="2067882"/>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400" b="1" dirty="0">
                <a:solidFill>
                  <a:srgbClr val="D92773"/>
                </a:solidFill>
                <a:latin typeface="Reddit Sans Bold" pitchFamily="34" charset="0"/>
                <a:ea typeface="Reddit Sans Bold" pitchFamily="34" charset="-122"/>
                <a:cs typeface="Reddit Sans Bold" pitchFamily="34" charset="-120"/>
              </a:rPr>
              <a:t>Chemical Structure Diagrams</a:t>
            </a:r>
            <a:endParaRPr lang="en-US" sz="1400" dirty="0"/>
          </a:p>
        </p:txBody>
      </p:sp>
      <p:sp>
        <p:nvSpPr>
          <p:cNvPr id="17" name="Text 15"/>
          <p:cNvSpPr/>
          <p:nvPr/>
        </p:nvSpPr>
        <p:spPr>
          <a:xfrm>
            <a:off x="3703320" y="2407809"/>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Nitrogenous Waste: Urea</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Carbon Dioxide</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Excess Salts</a:t>
            </a:r>
            <a:endParaRPr lang="en-US" sz="1100" dirty="0"/>
          </a:p>
        </p:txBody>
      </p:sp>
      <p:sp>
        <p:nvSpPr>
          <p:cNvPr id="18" name="Text 16"/>
          <p:cNvSpPr/>
          <p:nvPr/>
        </p:nvSpPr>
        <p:spPr>
          <a:xfrm>
            <a:off x="3703320" y="2067882"/>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400" b="1" dirty="0">
                <a:solidFill>
                  <a:srgbClr val="D92773"/>
                </a:solidFill>
                <a:latin typeface="Reddit Sans Bold" pitchFamily="34" charset="0"/>
                <a:ea typeface="Reddit Sans Bold" pitchFamily="34" charset="-122"/>
                <a:cs typeface="Reddit Sans Bold" pitchFamily="34" charset="-120"/>
              </a:rPr>
              <a:t>Types of Metabolic Waste</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83333"/>
              </a:lnSpc>
              <a:buNone/>
            </a:pPr>
            <a:endParaRPr lang="en-US" sz="1800" dirty="0"/>
          </a:p>
        </p:txBody>
      </p:sp>
      <p:sp>
        <p:nvSpPr>
          <p:cNvPr id="3" name="Text 1"/>
          <p:cNvSpPr/>
          <p:nvPr/>
        </p:nvSpPr>
        <p:spPr>
          <a:xfrm>
            <a:off x="-1" y="2769619"/>
            <a:ext cx="5072033" cy="4088382"/>
          </a:xfrm>
          <a:custGeom>
            <a:avLst/>
            <a:gdLst/>
            <a:ahLst/>
            <a:cxnLst/>
            <a:rect l="l" t="t" r="r" b="b"/>
            <a:pathLst>
              <a:path w="5072033" h="4088382">
                <a:moveTo>
                  <a:pt x="0" y="4088382"/>
                </a:moveTo>
                <a:lnTo>
                  <a:pt x="0" y="0"/>
                </a:lnTo>
                <a:lnTo>
                  <a:pt x="5072033" y="0"/>
                </a:lnTo>
                <a:lnTo>
                  <a:pt x="5072033" y="4088382"/>
                </a:lnTo>
                <a:lnTo>
                  <a:pt x="0" y="4088382"/>
                </a:lnTo>
              </a:path>
            </a:pathLst>
          </a:custGeom>
          <a:blipFill>
            <a:blip r:embed="rId1"/>
            <a:srcRect l="39337" t="0" r="0" b="51874"/>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a:off x="5145240" y="-1"/>
            <a:ext cx="7046760" cy="6466023"/>
          </a:xfrm>
          <a:custGeom>
            <a:avLst/>
            <a:gdLst/>
            <a:ahLst/>
            <a:cxnLst/>
            <a:rect l="l" t="t" r="r" b="b"/>
            <a:pathLst>
              <a:path w="7046760" h="6466023">
                <a:moveTo>
                  <a:pt x="0" y="6466023"/>
                </a:moveTo>
                <a:lnTo>
                  <a:pt x="0" y="0"/>
                </a:lnTo>
                <a:lnTo>
                  <a:pt x="7046760" y="0"/>
                </a:lnTo>
                <a:lnTo>
                  <a:pt x="7046760" y="6466023"/>
                </a:lnTo>
                <a:lnTo>
                  <a:pt x="0" y="6466023"/>
                </a:lnTo>
              </a:path>
            </a:pathLst>
          </a:custGeom>
          <a:blipFill>
            <a:blip r:embed="rId2"/>
            <a:srcRect l="0" t="0" r="39863" b="32282"/>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8931619" y="0"/>
            <a:ext cx="3260381" cy="6858000"/>
          </a:xfrm>
          <a:custGeom>
            <a:avLst/>
            <a:gdLst/>
            <a:ahLst/>
            <a:cxnLst/>
            <a:rect l="l" t="t" r="r" b="b"/>
            <a:pathLst>
              <a:path w="3260381" h="6858000">
                <a:moveTo>
                  <a:pt x="0" y="6858000"/>
                </a:moveTo>
                <a:lnTo>
                  <a:pt x="0" y="0"/>
                </a:lnTo>
                <a:lnTo>
                  <a:pt x="3260381" y="0"/>
                </a:lnTo>
                <a:lnTo>
                  <a:pt x="3260381" y="6858000"/>
                </a:lnTo>
                <a:lnTo>
                  <a:pt x="0" y="6858000"/>
                </a:lnTo>
              </a:path>
            </a:pathLst>
          </a:custGeom>
          <a:blipFill>
            <a:blip r:embed="rId3"/>
            <a:srcRect l="0" t="0" r="51569"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rot="10814174">
            <a:off x="5270838" y="4228669"/>
            <a:ext cx="734243" cy="0"/>
          </a:xfrm>
          <a:custGeom>
            <a:avLst/>
            <a:gdLst/>
            <a:ahLst/>
            <a:cxnLst/>
            <a:rect l="l" t="t" r="r" b="b"/>
            <a:pathLst>
              <a:path w="734243" h="0">
                <a:moveTo>
                  <a:pt x="0" y="0"/>
                </a:moveTo>
                <a:lnTo>
                  <a:pt x="734243" y="0"/>
                </a:lnTo>
              </a:path>
            </a:pathLst>
          </a:custGeom>
          <a:noFill/>
          <a:ln w="38100">
            <a:solidFill>
              <a:srgbClr val="6D1339"/>
            </a:solidFill>
          </a:ln>
        </p:spPr>
        <p:txBody>
          <a:bodyPr wrap="square" lIns="90000" tIns="46800" rIns="90000" bIns="46800" rtlCol="0" anchor="t"/>
          <a:lstStyle/>
          <a:p>
            <a:pPr algn="l" marL="0" indent="0">
              <a:lnSpc>
                <a:spcPct val="83333"/>
              </a:lnSpc>
              <a:buNone/>
            </a:pPr>
            <a:endParaRPr lang="en-US" sz="1800" dirty="0"/>
          </a:p>
        </p:txBody>
      </p:sp>
      <p:sp>
        <p:nvSpPr>
          <p:cNvPr id="7" name="Text 5"/>
          <p:cNvSpPr/>
          <p:nvPr/>
        </p:nvSpPr>
        <p:spPr>
          <a:xfrm rot="10800000">
            <a:off x="5179028" y="4135342"/>
            <a:ext cx="183625" cy="183625"/>
          </a:xfrm>
          <a:custGeom>
            <a:avLst/>
            <a:gdLst/>
            <a:ahLst/>
            <a:cxnLst/>
            <a:rect l="l" t="t" r="r" b="b"/>
            <a:pathLst>
              <a:path w="183625" h="183625">
                <a:moveTo>
                  <a:pt x="91813" y="0"/>
                </a:moveTo>
                <a:cubicBezTo>
                  <a:pt x="41106" y="0"/>
                  <a:pt x="0" y="41106"/>
                  <a:pt x="0" y="91813"/>
                </a:cubicBezTo>
                <a:cubicBezTo>
                  <a:pt x="0" y="142519"/>
                  <a:pt x="41106" y="183625"/>
                  <a:pt x="91813" y="183625"/>
                </a:cubicBezTo>
                <a:cubicBezTo>
                  <a:pt x="142519" y="183625"/>
                  <a:pt x="183625" y="142519"/>
                  <a:pt x="183625" y="91813"/>
                </a:cubicBezTo>
                <a:cubicBezTo>
                  <a:pt x="183625" y="41106"/>
                  <a:pt x="142519" y="0"/>
                  <a:pt x="91813" y="0"/>
                </a:cubicBezTo>
              </a:path>
            </a:pathLst>
          </a:custGeom>
          <a:solidFill>
            <a:srgbClr val="D92773"/>
          </a:solidFill>
          <a:ln/>
        </p:spPr>
        <p:txBody>
          <a:bodyPr wrap="square" lIns="90000" tIns="46800" rIns="90000" bIns="46800" rtlCol="0" anchor="t"/>
          <a:lstStyle/>
          <a:p>
            <a:pPr algn="l" marL="0" indent="0">
              <a:lnSpc>
                <a:spcPct val="83333"/>
              </a:lnSpc>
              <a:buNone/>
            </a:pPr>
            <a:endParaRPr lang="en-US" sz="1800" dirty="0"/>
          </a:p>
        </p:txBody>
      </p:sp>
      <p:sp>
        <p:nvSpPr>
          <p:cNvPr id="8" name="Text 6"/>
          <p:cNvSpPr/>
          <p:nvPr/>
        </p:nvSpPr>
        <p:spPr>
          <a:xfrm rot="14173">
            <a:off x="6359739" y="2582250"/>
            <a:ext cx="734243" cy="0"/>
          </a:xfrm>
          <a:custGeom>
            <a:avLst/>
            <a:gdLst/>
            <a:ahLst/>
            <a:cxnLst/>
            <a:rect l="l" t="t" r="r" b="b"/>
            <a:pathLst>
              <a:path w="734243" h="0">
                <a:moveTo>
                  <a:pt x="0" y="0"/>
                </a:moveTo>
                <a:lnTo>
                  <a:pt x="734243" y="0"/>
                </a:lnTo>
              </a:path>
            </a:pathLst>
          </a:custGeom>
          <a:noFill/>
          <a:ln w="38100">
            <a:solidFill>
              <a:srgbClr val="6D1339"/>
            </a:solidFill>
          </a:ln>
        </p:spPr>
        <p:txBody>
          <a:bodyPr wrap="square" lIns="90000" tIns="46800" rIns="90000" bIns="46800" rtlCol="0" anchor="t"/>
          <a:lstStyle/>
          <a:p>
            <a:pPr algn="l" marL="0" indent="0">
              <a:lnSpc>
                <a:spcPct val="83333"/>
              </a:lnSpc>
              <a:buNone/>
            </a:pPr>
            <a:endParaRPr lang="en-US" sz="1800" dirty="0"/>
          </a:p>
        </p:txBody>
      </p:sp>
      <p:sp>
        <p:nvSpPr>
          <p:cNvPr id="9" name="Text 7"/>
          <p:cNvSpPr/>
          <p:nvPr/>
        </p:nvSpPr>
        <p:spPr>
          <a:xfrm>
            <a:off x="7053942" y="2503138"/>
            <a:ext cx="183625" cy="183625"/>
          </a:xfrm>
          <a:custGeom>
            <a:avLst/>
            <a:gdLst/>
            <a:ahLst/>
            <a:cxnLst/>
            <a:rect l="l" t="t" r="r" b="b"/>
            <a:pathLst>
              <a:path w="183625" h="183625">
                <a:moveTo>
                  <a:pt x="91813" y="0"/>
                </a:moveTo>
                <a:cubicBezTo>
                  <a:pt x="41106" y="0"/>
                  <a:pt x="0" y="41106"/>
                  <a:pt x="0" y="91813"/>
                </a:cubicBezTo>
                <a:cubicBezTo>
                  <a:pt x="0" y="142519"/>
                  <a:pt x="41106" y="183625"/>
                  <a:pt x="91813" y="183625"/>
                </a:cubicBezTo>
                <a:cubicBezTo>
                  <a:pt x="142519" y="183625"/>
                  <a:pt x="183625" y="142519"/>
                  <a:pt x="183625" y="91813"/>
                </a:cubicBezTo>
                <a:cubicBezTo>
                  <a:pt x="183625" y="41106"/>
                  <a:pt x="142519" y="0"/>
                  <a:pt x="91813" y="0"/>
                </a:cubicBezTo>
              </a:path>
            </a:pathLst>
          </a:custGeom>
          <a:solidFill>
            <a:srgbClr val="D92773"/>
          </a:solidFill>
          <a:ln/>
        </p:spPr>
        <p:txBody>
          <a:bodyPr wrap="square" lIns="90000" tIns="46800" rIns="90000" bIns="46800" rtlCol="0" anchor="t"/>
          <a:lstStyle/>
          <a:p>
            <a:pPr algn="l" marL="0" indent="0">
              <a:lnSpc>
                <a:spcPct val="83333"/>
              </a:lnSpc>
              <a:buNone/>
            </a:pPr>
            <a:endParaRPr lang="en-US" sz="1800" dirty="0"/>
          </a:p>
        </p:txBody>
      </p:sp>
      <p:sp>
        <p:nvSpPr>
          <p:cNvPr id="10" name="Text 8"/>
          <p:cNvSpPr/>
          <p:nvPr/>
        </p:nvSpPr>
        <p:spPr>
          <a:xfrm rot="14173">
            <a:off x="5288062" y="1268534"/>
            <a:ext cx="734243" cy="0"/>
          </a:xfrm>
          <a:custGeom>
            <a:avLst/>
            <a:gdLst/>
            <a:ahLst/>
            <a:cxnLst/>
            <a:rect l="l" t="t" r="r" b="b"/>
            <a:pathLst>
              <a:path w="734243" h="0">
                <a:moveTo>
                  <a:pt x="0" y="0"/>
                </a:moveTo>
                <a:lnTo>
                  <a:pt x="734243" y="0"/>
                </a:lnTo>
              </a:path>
            </a:pathLst>
          </a:custGeom>
          <a:noFill/>
          <a:ln w="38100">
            <a:solidFill>
              <a:srgbClr val="6D1339"/>
            </a:solidFill>
          </a:ln>
        </p:spPr>
        <p:txBody>
          <a:bodyPr wrap="square" lIns="90000" tIns="46800" rIns="90000" bIns="46800" rtlCol="0" anchor="t"/>
          <a:lstStyle/>
          <a:p>
            <a:pPr algn="l" marL="0" indent="0">
              <a:lnSpc>
                <a:spcPct val="83333"/>
              </a:lnSpc>
              <a:buNone/>
            </a:pPr>
            <a:endParaRPr lang="en-US" sz="1800" dirty="0"/>
          </a:p>
        </p:txBody>
      </p:sp>
      <p:sp>
        <p:nvSpPr>
          <p:cNvPr id="11" name="Text 9"/>
          <p:cNvSpPr/>
          <p:nvPr/>
        </p:nvSpPr>
        <p:spPr>
          <a:xfrm>
            <a:off x="5982265" y="1189422"/>
            <a:ext cx="183625" cy="183625"/>
          </a:xfrm>
          <a:custGeom>
            <a:avLst/>
            <a:gdLst/>
            <a:ahLst/>
            <a:cxnLst/>
            <a:rect l="l" t="t" r="r" b="b"/>
            <a:pathLst>
              <a:path w="183625" h="183625">
                <a:moveTo>
                  <a:pt x="91813" y="0"/>
                </a:moveTo>
                <a:cubicBezTo>
                  <a:pt x="41106" y="0"/>
                  <a:pt x="0" y="41106"/>
                  <a:pt x="0" y="91813"/>
                </a:cubicBezTo>
                <a:cubicBezTo>
                  <a:pt x="0" y="142519"/>
                  <a:pt x="41106" y="183625"/>
                  <a:pt x="91813" y="183625"/>
                </a:cubicBezTo>
                <a:cubicBezTo>
                  <a:pt x="142519" y="183625"/>
                  <a:pt x="183625" y="142519"/>
                  <a:pt x="183625" y="91813"/>
                </a:cubicBezTo>
                <a:cubicBezTo>
                  <a:pt x="183625" y="41106"/>
                  <a:pt x="142519" y="0"/>
                  <a:pt x="91813" y="0"/>
                </a:cubicBezTo>
              </a:path>
            </a:pathLst>
          </a:custGeom>
          <a:solidFill>
            <a:srgbClr val="D92773"/>
          </a:solidFill>
          <a:ln/>
        </p:spPr>
        <p:txBody>
          <a:bodyPr wrap="square" lIns="90000" tIns="46800" rIns="90000" bIns="46800" rtlCol="0" anchor="t"/>
          <a:lstStyle/>
          <a:p>
            <a:pPr algn="l" marL="0" indent="0">
              <a:lnSpc>
                <a:spcPct val="83333"/>
              </a:lnSpc>
              <a:buNone/>
            </a:pPr>
            <a:endParaRPr lang="en-US" sz="1800" dirty="0"/>
          </a:p>
        </p:txBody>
      </p:sp>
      <p:sp>
        <p:nvSpPr>
          <p:cNvPr id="12" name="Text 10"/>
          <p:cNvSpPr/>
          <p:nvPr/>
        </p:nvSpPr>
        <p:spPr>
          <a:xfrm rot="10814174">
            <a:off x="6349521" y="5488035"/>
            <a:ext cx="734243" cy="0"/>
          </a:xfrm>
          <a:custGeom>
            <a:avLst/>
            <a:gdLst/>
            <a:ahLst/>
            <a:cxnLst/>
            <a:rect l="l" t="t" r="r" b="b"/>
            <a:pathLst>
              <a:path w="734243" h="0">
                <a:moveTo>
                  <a:pt x="0" y="0"/>
                </a:moveTo>
                <a:lnTo>
                  <a:pt x="734243" y="0"/>
                </a:lnTo>
              </a:path>
            </a:pathLst>
          </a:custGeom>
          <a:noFill/>
          <a:ln w="38100">
            <a:solidFill>
              <a:srgbClr val="6D1339"/>
            </a:solidFill>
          </a:ln>
        </p:spPr>
        <p:txBody>
          <a:bodyPr wrap="square" lIns="90000" tIns="46800" rIns="90000" bIns="46800" rtlCol="0" anchor="t"/>
          <a:lstStyle/>
          <a:p>
            <a:pPr algn="l" marL="0" indent="0">
              <a:lnSpc>
                <a:spcPct val="83333"/>
              </a:lnSpc>
              <a:buNone/>
            </a:pPr>
            <a:endParaRPr lang="en-US" sz="1800" dirty="0"/>
          </a:p>
        </p:txBody>
      </p:sp>
      <p:sp>
        <p:nvSpPr>
          <p:cNvPr id="13" name="Text 11"/>
          <p:cNvSpPr/>
          <p:nvPr/>
        </p:nvSpPr>
        <p:spPr>
          <a:xfrm rot="10800000">
            <a:off x="6257711" y="5394708"/>
            <a:ext cx="183625" cy="183625"/>
          </a:xfrm>
          <a:custGeom>
            <a:avLst/>
            <a:gdLst/>
            <a:ahLst/>
            <a:cxnLst/>
            <a:rect l="l" t="t" r="r" b="b"/>
            <a:pathLst>
              <a:path w="183625" h="183625">
                <a:moveTo>
                  <a:pt x="91813" y="0"/>
                </a:moveTo>
                <a:cubicBezTo>
                  <a:pt x="41106" y="0"/>
                  <a:pt x="0" y="41106"/>
                  <a:pt x="0" y="91813"/>
                </a:cubicBezTo>
                <a:cubicBezTo>
                  <a:pt x="0" y="142519"/>
                  <a:pt x="41106" y="183625"/>
                  <a:pt x="91813" y="183625"/>
                </a:cubicBezTo>
                <a:cubicBezTo>
                  <a:pt x="142519" y="183625"/>
                  <a:pt x="183625" y="142519"/>
                  <a:pt x="183625" y="91813"/>
                </a:cubicBezTo>
                <a:cubicBezTo>
                  <a:pt x="183625" y="41106"/>
                  <a:pt x="142519" y="0"/>
                  <a:pt x="91813" y="0"/>
                </a:cubicBezTo>
              </a:path>
            </a:pathLst>
          </a:custGeom>
          <a:solidFill>
            <a:srgbClr val="D92773"/>
          </a:solidFill>
          <a:ln/>
        </p:spPr>
        <p:txBody>
          <a:bodyPr wrap="square" lIns="90000" tIns="46800" rIns="90000" bIns="46800" rtlCol="0" anchor="t"/>
          <a:lstStyle/>
          <a:p>
            <a:pPr algn="l" marL="0" indent="0">
              <a:lnSpc>
                <a:spcPct val="83333"/>
              </a:lnSpc>
              <a:buNone/>
            </a:pPr>
            <a:endParaRPr lang="en-US" sz="1800" dirty="0"/>
          </a:p>
        </p:txBody>
      </p:sp>
      <p:sp>
        <p:nvSpPr>
          <p:cNvPr id="14" name="Text 12"/>
          <p:cNvSpPr/>
          <p:nvPr/>
        </p:nvSpPr>
        <p:spPr>
          <a:xfrm>
            <a:off x="3843488" y="816254"/>
            <a:ext cx="1513741" cy="1513741"/>
          </a:xfrm>
          <a:custGeom>
            <a:avLst/>
            <a:gdLst/>
            <a:ahLst/>
            <a:cxnLst/>
            <a:rect l="l" t="t" r="r" b="b"/>
            <a:pathLst>
              <a:path w="1513741" h="1513741">
                <a:moveTo>
                  <a:pt x="0" y="756871"/>
                </a:moveTo>
                <a:cubicBezTo>
                  <a:pt x="0" y="338862"/>
                  <a:pt x="338862" y="0"/>
                  <a:pt x="756871" y="0"/>
                </a:cubicBezTo>
                <a:cubicBezTo>
                  <a:pt x="1174879" y="0"/>
                  <a:pt x="1513741" y="338862"/>
                  <a:pt x="1513741" y="756871"/>
                </a:cubicBezTo>
                <a:cubicBezTo>
                  <a:pt x="1513741" y="1174879"/>
                  <a:pt x="1174879" y="1513741"/>
                  <a:pt x="756871" y="1513741"/>
                </a:cubicBezTo>
                <a:cubicBezTo>
                  <a:pt x="338862" y="1513741"/>
                  <a:pt x="0" y="1174879"/>
                  <a:pt x="0" y="756871"/>
                </a:cubicBezTo>
              </a:path>
            </a:pathLst>
          </a:custGeom>
          <a:solidFill>
            <a:srgbClr val="6D1339"/>
          </a:solidFill>
          <a:ln/>
        </p:spPr>
        <p:txBody>
          <a:bodyPr wrap="square" lIns="90000" tIns="46800" rIns="90000" bIns="46800" rtlCol="0" anchor="t"/>
          <a:lstStyle/>
          <a:p>
            <a:pPr algn="l" marL="0" indent="0">
              <a:lnSpc>
                <a:spcPct val="83333"/>
              </a:lnSpc>
              <a:buNone/>
            </a:pPr>
            <a:endParaRPr lang="en-US" sz="1800" dirty="0"/>
          </a:p>
        </p:txBody>
      </p:sp>
      <p:sp>
        <p:nvSpPr>
          <p:cNvPr id="15" name="Text 13"/>
          <p:cNvSpPr/>
          <p:nvPr/>
        </p:nvSpPr>
        <p:spPr>
          <a:xfrm>
            <a:off x="4912966" y="2115863"/>
            <a:ext cx="1513741" cy="1513741"/>
          </a:xfrm>
          <a:custGeom>
            <a:avLst/>
            <a:gdLst/>
            <a:ahLst/>
            <a:cxnLst/>
            <a:rect l="l" t="t" r="r" b="b"/>
            <a:pathLst>
              <a:path w="1513741" h="1513741">
                <a:moveTo>
                  <a:pt x="0" y="756871"/>
                </a:moveTo>
                <a:cubicBezTo>
                  <a:pt x="0" y="338862"/>
                  <a:pt x="338862" y="0"/>
                  <a:pt x="756871" y="0"/>
                </a:cubicBezTo>
                <a:cubicBezTo>
                  <a:pt x="1174879" y="0"/>
                  <a:pt x="1513741" y="338862"/>
                  <a:pt x="1513741" y="756871"/>
                </a:cubicBezTo>
                <a:cubicBezTo>
                  <a:pt x="1513741" y="1174879"/>
                  <a:pt x="1174879" y="1513741"/>
                  <a:pt x="756871" y="1513741"/>
                </a:cubicBezTo>
                <a:cubicBezTo>
                  <a:pt x="338862" y="1513741"/>
                  <a:pt x="0" y="1174879"/>
                  <a:pt x="0" y="756871"/>
                </a:cubicBezTo>
              </a:path>
            </a:pathLst>
          </a:custGeom>
          <a:solidFill>
            <a:srgbClr val="6D1339"/>
          </a:solidFill>
          <a:ln/>
        </p:spPr>
        <p:txBody>
          <a:bodyPr wrap="square" lIns="90000" tIns="46800" rIns="90000" bIns="46800" rtlCol="0" anchor="t"/>
          <a:lstStyle/>
          <a:p>
            <a:pPr algn="l" marL="0" indent="0">
              <a:lnSpc>
                <a:spcPct val="83333"/>
              </a:lnSpc>
              <a:buNone/>
            </a:pPr>
            <a:endParaRPr lang="en-US" sz="1800" dirty="0"/>
          </a:p>
        </p:txBody>
      </p:sp>
      <p:sp>
        <p:nvSpPr>
          <p:cNvPr id="16" name="Text 14"/>
          <p:cNvSpPr/>
          <p:nvPr/>
        </p:nvSpPr>
        <p:spPr>
          <a:xfrm>
            <a:off x="5984033" y="3362310"/>
            <a:ext cx="1513741" cy="1513741"/>
          </a:xfrm>
          <a:custGeom>
            <a:avLst/>
            <a:gdLst/>
            <a:ahLst/>
            <a:cxnLst/>
            <a:rect l="l" t="t" r="r" b="b"/>
            <a:pathLst>
              <a:path w="1513741" h="1513741">
                <a:moveTo>
                  <a:pt x="0" y="756871"/>
                </a:moveTo>
                <a:cubicBezTo>
                  <a:pt x="0" y="338862"/>
                  <a:pt x="338862" y="0"/>
                  <a:pt x="756871" y="0"/>
                </a:cubicBezTo>
                <a:cubicBezTo>
                  <a:pt x="1174879" y="0"/>
                  <a:pt x="1513741" y="338862"/>
                  <a:pt x="1513741" y="756871"/>
                </a:cubicBezTo>
                <a:cubicBezTo>
                  <a:pt x="1513741" y="1174879"/>
                  <a:pt x="1174879" y="1513741"/>
                  <a:pt x="756871" y="1513741"/>
                </a:cubicBezTo>
                <a:cubicBezTo>
                  <a:pt x="338862" y="1513741"/>
                  <a:pt x="0" y="1174879"/>
                  <a:pt x="0" y="756871"/>
                </a:cubicBezTo>
              </a:path>
            </a:pathLst>
          </a:custGeom>
          <a:solidFill>
            <a:srgbClr val="6D1339"/>
          </a:solidFill>
          <a:ln/>
        </p:spPr>
        <p:txBody>
          <a:bodyPr wrap="square" lIns="90000" tIns="46800" rIns="90000" bIns="46800" rtlCol="0" anchor="t"/>
          <a:lstStyle/>
          <a:p>
            <a:pPr algn="l" marL="0" indent="0">
              <a:lnSpc>
                <a:spcPct val="83333"/>
              </a:lnSpc>
              <a:buNone/>
            </a:pPr>
            <a:endParaRPr lang="en-US" sz="1800" dirty="0"/>
          </a:p>
        </p:txBody>
      </p:sp>
      <p:sp>
        <p:nvSpPr>
          <p:cNvPr id="17" name="Text 15"/>
          <p:cNvSpPr/>
          <p:nvPr/>
        </p:nvSpPr>
        <p:spPr>
          <a:xfrm>
            <a:off x="7069958" y="4608757"/>
            <a:ext cx="1513741" cy="1513741"/>
          </a:xfrm>
          <a:custGeom>
            <a:avLst/>
            <a:gdLst/>
            <a:ahLst/>
            <a:cxnLst/>
            <a:rect l="l" t="t" r="r" b="b"/>
            <a:pathLst>
              <a:path w="1513741" h="1513741">
                <a:moveTo>
                  <a:pt x="0" y="756871"/>
                </a:moveTo>
                <a:cubicBezTo>
                  <a:pt x="0" y="338862"/>
                  <a:pt x="338862" y="0"/>
                  <a:pt x="756871" y="0"/>
                </a:cubicBezTo>
                <a:cubicBezTo>
                  <a:pt x="1174879" y="0"/>
                  <a:pt x="1513741" y="338862"/>
                  <a:pt x="1513741" y="756871"/>
                </a:cubicBezTo>
                <a:cubicBezTo>
                  <a:pt x="1513741" y="1174879"/>
                  <a:pt x="1174879" y="1513741"/>
                  <a:pt x="756871" y="1513741"/>
                </a:cubicBezTo>
                <a:cubicBezTo>
                  <a:pt x="338862" y="1513741"/>
                  <a:pt x="0" y="1174879"/>
                  <a:pt x="0" y="756871"/>
                </a:cubicBezTo>
              </a:path>
            </a:pathLst>
          </a:custGeom>
          <a:solidFill>
            <a:srgbClr val="6D1339"/>
          </a:solidFill>
          <a:ln/>
        </p:spPr>
        <p:txBody>
          <a:bodyPr wrap="square" lIns="90000" tIns="46800" rIns="90000" bIns="46800" rtlCol="0" anchor="t"/>
          <a:lstStyle/>
          <a:p>
            <a:pPr algn="l" marL="0" indent="0">
              <a:lnSpc>
                <a:spcPct val="83333"/>
              </a:lnSpc>
              <a:buNone/>
            </a:pPr>
            <a:endParaRPr lang="en-US" sz="1800" dirty="0"/>
          </a:p>
        </p:txBody>
      </p:sp>
      <p:sp>
        <p:nvSpPr>
          <p:cNvPr id="18" name="Text 16"/>
          <p:cNvSpPr/>
          <p:nvPr/>
        </p:nvSpPr>
        <p:spPr>
          <a:xfrm>
            <a:off x="4110782" y="1083549"/>
            <a:ext cx="979153" cy="979153"/>
          </a:xfrm>
          <a:custGeom>
            <a:avLst/>
            <a:gdLst/>
            <a:ahLst/>
            <a:cxnLst/>
            <a:rect l="l" t="t" r="r" b="b"/>
            <a:pathLst>
              <a:path w="979153" h="979153">
                <a:moveTo>
                  <a:pt x="0" y="489577"/>
                </a:moveTo>
                <a:cubicBezTo>
                  <a:pt x="0" y="219191"/>
                  <a:pt x="219191" y="0"/>
                  <a:pt x="489577" y="0"/>
                </a:cubicBezTo>
                <a:cubicBezTo>
                  <a:pt x="759962" y="0"/>
                  <a:pt x="979153" y="219191"/>
                  <a:pt x="979153" y="489577"/>
                </a:cubicBezTo>
                <a:cubicBezTo>
                  <a:pt x="979153" y="759962"/>
                  <a:pt x="759962" y="979153"/>
                  <a:pt x="489577" y="979153"/>
                </a:cubicBezTo>
                <a:cubicBezTo>
                  <a:pt x="219191" y="979153"/>
                  <a:pt x="0" y="759962"/>
                  <a:pt x="0" y="489577"/>
                </a:cubicBezTo>
              </a:path>
            </a:pathLst>
          </a:custGeom>
          <a:solidFill>
            <a:srgbClr val="D92773"/>
          </a:solidFill>
          <a:ln/>
        </p:spPr>
        <p:txBody>
          <a:bodyPr wrap="square" lIns="90000" tIns="46800" rIns="90000" bIns="46800" rtlCol="0" anchor="t"/>
          <a:lstStyle/>
          <a:p>
            <a:pPr algn="l" marL="0" indent="0">
              <a:lnSpc>
                <a:spcPct val="83333"/>
              </a:lnSpc>
              <a:buNone/>
            </a:pPr>
            <a:endParaRPr lang="en-US" sz="1800" dirty="0"/>
          </a:p>
        </p:txBody>
      </p:sp>
      <p:sp>
        <p:nvSpPr>
          <p:cNvPr id="19" name="Text 17"/>
          <p:cNvSpPr/>
          <p:nvPr/>
        </p:nvSpPr>
        <p:spPr>
          <a:xfrm>
            <a:off x="5180260" y="2383157"/>
            <a:ext cx="979153" cy="979153"/>
          </a:xfrm>
          <a:custGeom>
            <a:avLst/>
            <a:gdLst/>
            <a:ahLst/>
            <a:cxnLst/>
            <a:rect l="l" t="t" r="r" b="b"/>
            <a:pathLst>
              <a:path w="979153" h="979153">
                <a:moveTo>
                  <a:pt x="0" y="489577"/>
                </a:moveTo>
                <a:cubicBezTo>
                  <a:pt x="0" y="219191"/>
                  <a:pt x="219191" y="0"/>
                  <a:pt x="489577" y="0"/>
                </a:cubicBezTo>
                <a:cubicBezTo>
                  <a:pt x="759962" y="0"/>
                  <a:pt x="979153" y="219191"/>
                  <a:pt x="979153" y="489577"/>
                </a:cubicBezTo>
                <a:cubicBezTo>
                  <a:pt x="979153" y="759962"/>
                  <a:pt x="759962" y="979153"/>
                  <a:pt x="489577" y="979153"/>
                </a:cubicBezTo>
                <a:cubicBezTo>
                  <a:pt x="219191" y="979153"/>
                  <a:pt x="0" y="759962"/>
                  <a:pt x="0" y="489577"/>
                </a:cubicBezTo>
              </a:path>
            </a:pathLst>
          </a:custGeom>
          <a:solidFill>
            <a:srgbClr val="D92773"/>
          </a:solidFill>
          <a:ln/>
        </p:spPr>
        <p:txBody>
          <a:bodyPr wrap="square" lIns="90000" tIns="46800" rIns="90000" bIns="46800" rtlCol="0" anchor="t"/>
          <a:lstStyle/>
          <a:p>
            <a:pPr algn="l" marL="0" indent="0">
              <a:lnSpc>
                <a:spcPct val="83333"/>
              </a:lnSpc>
              <a:buNone/>
            </a:pPr>
            <a:endParaRPr lang="en-US" sz="1800" dirty="0"/>
          </a:p>
        </p:txBody>
      </p:sp>
      <p:sp>
        <p:nvSpPr>
          <p:cNvPr id="20" name="Text 18"/>
          <p:cNvSpPr/>
          <p:nvPr/>
        </p:nvSpPr>
        <p:spPr>
          <a:xfrm>
            <a:off x="6251327" y="3629604"/>
            <a:ext cx="979153" cy="979153"/>
          </a:xfrm>
          <a:custGeom>
            <a:avLst/>
            <a:gdLst/>
            <a:ahLst/>
            <a:cxnLst/>
            <a:rect l="l" t="t" r="r" b="b"/>
            <a:pathLst>
              <a:path w="979153" h="979153">
                <a:moveTo>
                  <a:pt x="0" y="489577"/>
                </a:moveTo>
                <a:cubicBezTo>
                  <a:pt x="0" y="219191"/>
                  <a:pt x="219191" y="0"/>
                  <a:pt x="489577" y="0"/>
                </a:cubicBezTo>
                <a:cubicBezTo>
                  <a:pt x="759962" y="0"/>
                  <a:pt x="979153" y="219191"/>
                  <a:pt x="979153" y="489577"/>
                </a:cubicBezTo>
                <a:cubicBezTo>
                  <a:pt x="979153" y="759962"/>
                  <a:pt x="759962" y="979153"/>
                  <a:pt x="489577" y="979153"/>
                </a:cubicBezTo>
                <a:cubicBezTo>
                  <a:pt x="219191" y="979153"/>
                  <a:pt x="0" y="759962"/>
                  <a:pt x="0" y="489577"/>
                </a:cubicBezTo>
              </a:path>
            </a:pathLst>
          </a:custGeom>
          <a:solidFill>
            <a:srgbClr val="D92773"/>
          </a:solidFill>
          <a:ln/>
        </p:spPr>
        <p:txBody>
          <a:bodyPr wrap="square" lIns="90000" tIns="46800" rIns="90000" bIns="46800" rtlCol="0" anchor="t"/>
          <a:lstStyle/>
          <a:p>
            <a:pPr algn="l" marL="0" indent="0">
              <a:lnSpc>
                <a:spcPct val="83333"/>
              </a:lnSpc>
              <a:buNone/>
            </a:pPr>
            <a:endParaRPr lang="en-US" sz="1800" dirty="0"/>
          </a:p>
        </p:txBody>
      </p:sp>
      <p:sp>
        <p:nvSpPr>
          <p:cNvPr id="21" name="Text 19"/>
          <p:cNvSpPr/>
          <p:nvPr/>
        </p:nvSpPr>
        <p:spPr>
          <a:xfrm>
            <a:off x="7337253" y="4876051"/>
            <a:ext cx="979153" cy="979153"/>
          </a:xfrm>
          <a:custGeom>
            <a:avLst/>
            <a:gdLst/>
            <a:ahLst/>
            <a:cxnLst/>
            <a:rect l="l" t="t" r="r" b="b"/>
            <a:pathLst>
              <a:path w="979153" h="979153">
                <a:moveTo>
                  <a:pt x="0" y="489577"/>
                </a:moveTo>
                <a:cubicBezTo>
                  <a:pt x="0" y="219191"/>
                  <a:pt x="219191" y="0"/>
                  <a:pt x="489577" y="0"/>
                </a:cubicBezTo>
                <a:cubicBezTo>
                  <a:pt x="759962" y="0"/>
                  <a:pt x="979153" y="219191"/>
                  <a:pt x="979153" y="489577"/>
                </a:cubicBezTo>
                <a:cubicBezTo>
                  <a:pt x="979153" y="759962"/>
                  <a:pt x="759962" y="979153"/>
                  <a:pt x="489577" y="979153"/>
                </a:cubicBezTo>
                <a:cubicBezTo>
                  <a:pt x="219191" y="979153"/>
                  <a:pt x="0" y="759962"/>
                  <a:pt x="0" y="489577"/>
                </a:cubicBezTo>
              </a:path>
            </a:pathLst>
          </a:custGeom>
          <a:solidFill>
            <a:srgbClr val="D92773"/>
          </a:solidFill>
          <a:ln/>
        </p:spPr>
        <p:txBody>
          <a:bodyPr wrap="square" lIns="90000" tIns="46800" rIns="90000" bIns="46800" rtlCol="0" anchor="t"/>
          <a:lstStyle/>
          <a:p>
            <a:pPr algn="l" marL="0" indent="0">
              <a:lnSpc>
                <a:spcPct val="83333"/>
              </a:lnSpc>
              <a:buNone/>
            </a:pPr>
            <a:endParaRPr lang="en-US" sz="1800" dirty="0"/>
          </a:p>
        </p:txBody>
      </p:sp>
      <p:sp>
        <p:nvSpPr>
          <p:cNvPr id="22" name="Text 20"/>
          <p:cNvSpPr/>
          <p:nvPr/>
        </p:nvSpPr>
        <p:spPr>
          <a:xfrm>
            <a:off x="4303354" y="1344525"/>
            <a:ext cx="594009" cy="457200"/>
          </a:xfrm>
          <a:custGeom>
            <a:avLst/>
            <a:gdLst/>
            <a:ahLst/>
            <a:cxnLst/>
            <a:rect l="l" t="t" r="r" b="b"/>
            <a:pathLst>
              <a:path w="594009" h="457200">
                <a:moveTo>
                  <a:pt x="0" y="457200"/>
                </a:moveTo>
                <a:lnTo>
                  <a:pt x="0" y="0"/>
                </a:lnTo>
                <a:lnTo>
                  <a:pt x="594009" y="0"/>
                </a:lnTo>
                <a:lnTo>
                  <a:pt x="594009" y="457200"/>
                </a:lnTo>
                <a:lnTo>
                  <a:pt x="0" y="457200"/>
                </a:lnTo>
              </a:path>
            </a:pathLst>
          </a:custGeom>
          <a:noFill/>
          <a:ln/>
        </p:spPr>
        <p:txBody>
          <a:bodyPr wrap="square" lIns="0" tIns="0" rIns="0" bIns="0" rtlCol="0" anchor="t"/>
          <a:lstStyle/>
          <a:p>
            <a:pPr algn="ctr" marL="0" indent="0">
              <a:lnSpc>
                <a:spcPct val="83333"/>
              </a:lnSpc>
              <a:buNone/>
            </a:pPr>
            <a:r>
              <a:rPr lang="en-US" sz="2800" b="1" dirty="0">
                <a:solidFill>
                  <a:srgbClr val="FFFFFF"/>
                </a:solidFill>
                <a:latin typeface="Reddit Sans" pitchFamily="34" charset="0"/>
                <a:ea typeface="Reddit Sans" pitchFamily="34" charset="-122"/>
                <a:cs typeface="Reddit Sans" pitchFamily="34" charset="-120"/>
              </a:rPr>
              <a:t>01</a:t>
            </a:r>
            <a:endParaRPr lang="en-US" sz="2800" dirty="0"/>
          </a:p>
        </p:txBody>
      </p:sp>
      <p:sp>
        <p:nvSpPr>
          <p:cNvPr id="23" name="Text 21"/>
          <p:cNvSpPr/>
          <p:nvPr/>
        </p:nvSpPr>
        <p:spPr>
          <a:xfrm>
            <a:off x="5372832" y="2644133"/>
            <a:ext cx="594009" cy="457200"/>
          </a:xfrm>
          <a:custGeom>
            <a:avLst/>
            <a:gdLst/>
            <a:ahLst/>
            <a:cxnLst/>
            <a:rect l="l" t="t" r="r" b="b"/>
            <a:pathLst>
              <a:path w="594009" h="457200">
                <a:moveTo>
                  <a:pt x="0" y="457200"/>
                </a:moveTo>
                <a:lnTo>
                  <a:pt x="0" y="0"/>
                </a:lnTo>
                <a:lnTo>
                  <a:pt x="594009" y="0"/>
                </a:lnTo>
                <a:lnTo>
                  <a:pt x="594009" y="457200"/>
                </a:lnTo>
                <a:lnTo>
                  <a:pt x="0" y="457200"/>
                </a:lnTo>
              </a:path>
            </a:pathLst>
          </a:custGeom>
          <a:noFill/>
          <a:ln/>
        </p:spPr>
        <p:txBody>
          <a:bodyPr wrap="square" lIns="0" tIns="0" rIns="0" bIns="0" rtlCol="0" anchor="t"/>
          <a:lstStyle/>
          <a:p>
            <a:pPr algn="ctr" marL="0" indent="0">
              <a:lnSpc>
                <a:spcPct val="83333"/>
              </a:lnSpc>
              <a:buNone/>
            </a:pPr>
            <a:r>
              <a:rPr lang="en-US" sz="2800" b="1" dirty="0">
                <a:solidFill>
                  <a:srgbClr val="FFFFFF"/>
                </a:solidFill>
                <a:latin typeface="Reddit Sans" pitchFamily="34" charset="0"/>
                <a:ea typeface="Reddit Sans" pitchFamily="34" charset="-122"/>
                <a:cs typeface="Reddit Sans" pitchFamily="34" charset="-120"/>
              </a:rPr>
              <a:t>02</a:t>
            </a:r>
            <a:endParaRPr lang="en-US" sz="2800" dirty="0"/>
          </a:p>
        </p:txBody>
      </p:sp>
      <p:sp>
        <p:nvSpPr>
          <p:cNvPr id="24" name="Text 22"/>
          <p:cNvSpPr/>
          <p:nvPr/>
        </p:nvSpPr>
        <p:spPr>
          <a:xfrm>
            <a:off x="6443899" y="3890580"/>
            <a:ext cx="594009" cy="457200"/>
          </a:xfrm>
          <a:custGeom>
            <a:avLst/>
            <a:gdLst/>
            <a:ahLst/>
            <a:cxnLst/>
            <a:rect l="l" t="t" r="r" b="b"/>
            <a:pathLst>
              <a:path w="594009" h="457200">
                <a:moveTo>
                  <a:pt x="0" y="457200"/>
                </a:moveTo>
                <a:lnTo>
                  <a:pt x="0" y="0"/>
                </a:lnTo>
                <a:lnTo>
                  <a:pt x="594009" y="0"/>
                </a:lnTo>
                <a:lnTo>
                  <a:pt x="594009" y="457200"/>
                </a:lnTo>
                <a:lnTo>
                  <a:pt x="0" y="457200"/>
                </a:lnTo>
              </a:path>
            </a:pathLst>
          </a:custGeom>
          <a:noFill/>
          <a:ln/>
        </p:spPr>
        <p:txBody>
          <a:bodyPr wrap="square" lIns="0" tIns="0" rIns="0" bIns="0" rtlCol="0" anchor="t"/>
          <a:lstStyle/>
          <a:p>
            <a:pPr algn="ctr" marL="0" indent="0">
              <a:lnSpc>
                <a:spcPct val="83333"/>
              </a:lnSpc>
              <a:buNone/>
            </a:pPr>
            <a:r>
              <a:rPr lang="en-US" sz="2800" b="1" dirty="0">
                <a:solidFill>
                  <a:srgbClr val="FFFFFF"/>
                </a:solidFill>
                <a:latin typeface="Reddit Sans" pitchFamily="34" charset="0"/>
                <a:ea typeface="Reddit Sans" pitchFamily="34" charset="-122"/>
                <a:cs typeface="Reddit Sans" pitchFamily="34" charset="-120"/>
              </a:rPr>
              <a:t>03</a:t>
            </a:r>
            <a:endParaRPr lang="en-US" sz="2800" dirty="0"/>
          </a:p>
        </p:txBody>
      </p:sp>
      <p:sp>
        <p:nvSpPr>
          <p:cNvPr id="25" name="Text 23"/>
          <p:cNvSpPr/>
          <p:nvPr/>
        </p:nvSpPr>
        <p:spPr>
          <a:xfrm>
            <a:off x="7534263" y="5129205"/>
            <a:ext cx="594009" cy="457200"/>
          </a:xfrm>
          <a:custGeom>
            <a:avLst/>
            <a:gdLst/>
            <a:ahLst/>
            <a:cxnLst/>
            <a:rect l="l" t="t" r="r" b="b"/>
            <a:pathLst>
              <a:path w="594009" h="457200">
                <a:moveTo>
                  <a:pt x="0" y="457200"/>
                </a:moveTo>
                <a:lnTo>
                  <a:pt x="0" y="0"/>
                </a:lnTo>
                <a:lnTo>
                  <a:pt x="594009" y="0"/>
                </a:lnTo>
                <a:lnTo>
                  <a:pt x="594009" y="457200"/>
                </a:lnTo>
                <a:lnTo>
                  <a:pt x="0" y="457200"/>
                </a:lnTo>
              </a:path>
            </a:pathLst>
          </a:custGeom>
          <a:noFill/>
          <a:ln/>
        </p:spPr>
        <p:txBody>
          <a:bodyPr wrap="square" lIns="0" tIns="0" rIns="0" bIns="0" rtlCol="0" anchor="t"/>
          <a:lstStyle/>
          <a:p>
            <a:pPr algn="ctr" marL="0" indent="0">
              <a:lnSpc>
                <a:spcPct val="83333"/>
              </a:lnSpc>
              <a:buNone/>
            </a:pPr>
            <a:r>
              <a:rPr lang="en-US" sz="2800" b="1" dirty="0">
                <a:solidFill>
                  <a:srgbClr val="FFFFFF"/>
                </a:solidFill>
                <a:latin typeface="Reddit Sans" pitchFamily="34" charset="0"/>
                <a:ea typeface="Reddit Sans" pitchFamily="34" charset="-122"/>
                <a:cs typeface="Reddit Sans" pitchFamily="34" charset="-120"/>
              </a:rPr>
              <a:t>04</a:t>
            </a:r>
            <a:endParaRPr lang="en-US" sz="2800" dirty="0"/>
          </a:p>
        </p:txBody>
      </p:sp>
      <p:sp>
        <p:nvSpPr>
          <p:cNvPr id="26" name="Text 24"/>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9</a:t>
            </a:r>
            <a:endParaRPr lang="en-US" sz="800" dirty="0"/>
          </a:p>
        </p:txBody>
      </p:sp>
      <p:sp>
        <p:nvSpPr>
          <p:cNvPr id="27" name="Text 25"/>
          <p:cNvSpPr/>
          <p:nvPr/>
        </p:nvSpPr>
        <p:spPr>
          <a:xfrm>
            <a:off x="731519"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Exploring Human Excretion: A Comprehensive Overview</a:t>
            </a:r>
            <a:endParaRPr lang="en-US" sz="800" dirty="0"/>
          </a:p>
        </p:txBody>
      </p:sp>
      <p:sp>
        <p:nvSpPr>
          <p:cNvPr id="28" name="Text 26"/>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29" name="Text 27"/>
          <p:cNvSpPr/>
          <p:nvPr/>
        </p:nvSpPr>
        <p:spPr>
          <a:xfrm>
            <a:off x="685801" y="1304970"/>
            <a:ext cx="3042920" cy="2042003"/>
          </a:xfrm>
          <a:custGeom>
            <a:avLst/>
            <a:gdLst/>
            <a:ahLst/>
            <a:cxnLst/>
            <a:rect l="l" t="t" r="r" b="b"/>
            <a:pathLst>
              <a:path w="3042920" h="2042003">
                <a:moveTo>
                  <a:pt x="0" y="2042003"/>
                </a:moveTo>
                <a:lnTo>
                  <a:pt x="0" y="0"/>
                </a:lnTo>
                <a:lnTo>
                  <a:pt x="3042920" y="0"/>
                </a:lnTo>
                <a:lnTo>
                  <a:pt x="3042920" y="2042003"/>
                </a:lnTo>
                <a:lnTo>
                  <a:pt x="0" y="2042003"/>
                </a:lnTo>
              </a:path>
            </a:pathLst>
          </a:custGeom>
          <a:noFill/>
          <a:ln/>
        </p:spPr>
        <p:txBody>
          <a:bodyPr wrap="square" lIns="0" tIns="0" rIns="0" bIns="0" rtlCol="0" anchor="t"/>
          <a:lstStyle/>
          <a:p>
            <a:pPr algn="l" marL="0" indent="0">
              <a:lnSpc>
                <a:spcPct val="100000"/>
              </a:lnSpc>
              <a:spcBef>
                <a:spcPts val="1000"/>
              </a:spcBef>
              <a:buNone/>
            </a:pPr>
            <a:r>
              <a:rPr lang="en-US" sz="3200" dirty="0">
                <a:solidFill>
                  <a:srgbClr val="FFFFFF"/>
                </a:solidFill>
                <a:latin typeface="Reddit Sans Bold" pitchFamily="34" charset="0"/>
                <a:ea typeface="Reddit Sans Bold" pitchFamily="34" charset="-122"/>
                <a:cs typeface="Reddit Sans Bold" pitchFamily="34" charset="-120"/>
              </a:rPr>
              <a:t>Urine Formation Process</a:t>
            </a:r>
            <a:endParaRPr lang="en-US" sz="3200" dirty="0"/>
          </a:p>
        </p:txBody>
      </p:sp>
      <p:sp>
        <p:nvSpPr>
          <p:cNvPr id="30" name="Text 28"/>
          <p:cNvSpPr/>
          <p:nvPr/>
        </p:nvSpPr>
        <p:spPr>
          <a:xfrm>
            <a:off x="2875073" y="5390978"/>
            <a:ext cx="3108960" cy="731520"/>
          </a:xfrm>
          <a:custGeom>
            <a:avLst/>
            <a:gdLst/>
            <a:ahLst/>
            <a:cxnLst/>
            <a:rect l="l" t="t" r="r" b="b"/>
            <a:pathLst>
              <a:path w="3108960" h="731520">
                <a:moveTo>
                  <a:pt x="0" y="731520"/>
                </a:moveTo>
                <a:lnTo>
                  <a:pt x="0" y="0"/>
                </a:lnTo>
                <a:lnTo>
                  <a:pt x="3108960" y="0"/>
                </a:lnTo>
                <a:lnTo>
                  <a:pt x="3108960" y="731520"/>
                </a:lnTo>
                <a:lnTo>
                  <a:pt x="0" y="731520"/>
                </a:lnTo>
              </a:path>
            </a:pathLst>
          </a:custGeom>
          <a:noFill/>
          <a:ln/>
        </p:spPr>
        <p:txBody>
          <a:bodyPr wrap="square" lIns="0" tIns="0" rIns="0" bIns="0" rtlCol="0" anchor="t" numCol="1" spcCol="177800"/>
          <a:lstStyle/>
          <a:p>
            <a:pPr algn="r" marL="0" indent="0">
              <a:lnSpc>
                <a:spcPct val="138889"/>
              </a:lnSpc>
              <a:spcAft>
                <a:spcPts val="960"/>
              </a:spcAft>
              <a:buNone/>
            </a:pPr>
            <a:r>
              <a:rPr lang="en-US" sz="864" dirty="0">
                <a:solidFill>
                  <a:srgbClr val="FFFFFF"/>
                </a:solidFill>
                <a:latin typeface="Reddit Sans" pitchFamily="34" charset="0"/>
                <a:ea typeface="Reddit Sans" pitchFamily="34" charset="-122"/>
                <a:cs typeface="Reddit Sans" pitchFamily="34" charset="-120"/>
              </a:rPr>
              <a:t>The final filtrate is concentrated in the collecting ducts, where water reabsorption is regulated by hormones like ADH. This results in urine that varies in color and composition based on hydration levels and dietary factors.</a:t>
            </a:r>
            <a:endParaRPr lang="en-US" sz="864" dirty="0"/>
          </a:p>
        </p:txBody>
      </p:sp>
      <p:sp>
        <p:nvSpPr>
          <p:cNvPr id="31" name="Text 29"/>
          <p:cNvSpPr/>
          <p:nvPr/>
        </p:nvSpPr>
        <p:spPr>
          <a:xfrm>
            <a:off x="2875073" y="5014386"/>
            <a:ext cx="3108960" cy="291888"/>
          </a:xfrm>
          <a:custGeom>
            <a:avLst/>
            <a:gdLst/>
            <a:ahLst/>
            <a:cxnLst/>
            <a:rect l="l" t="t" r="r" b="b"/>
            <a:pathLst>
              <a:path w="3108960" h="291888">
                <a:moveTo>
                  <a:pt x="0" y="291888"/>
                </a:moveTo>
                <a:lnTo>
                  <a:pt x="0" y="0"/>
                </a:lnTo>
                <a:lnTo>
                  <a:pt x="3108960" y="0"/>
                </a:lnTo>
                <a:lnTo>
                  <a:pt x="3108960" y="291888"/>
                </a:lnTo>
                <a:lnTo>
                  <a:pt x="0" y="291888"/>
                </a:lnTo>
              </a:path>
            </a:pathLst>
          </a:custGeom>
          <a:noFill/>
          <a:ln/>
        </p:spPr>
        <p:txBody>
          <a:bodyPr wrap="square" lIns="0" tIns="0" rIns="0" bIns="0" rtlCol="0" anchor="t" numCol="1" spcCol="177800"/>
          <a:lstStyle/>
          <a:p>
            <a:pPr algn="r" marL="0" indent="0">
              <a:lnSpc>
                <a:spcPct val="100000"/>
              </a:lnSpc>
              <a:buNone/>
            </a:pPr>
            <a:r>
              <a:rPr lang="en-US" sz="1400" b="1" dirty="0">
                <a:solidFill>
                  <a:srgbClr val="FFFFFF"/>
                </a:solidFill>
                <a:latin typeface="Reddit Sans Bold" pitchFamily="34" charset="0"/>
                <a:ea typeface="Reddit Sans Bold" pitchFamily="34" charset="-122"/>
                <a:cs typeface="Reddit Sans Bold" pitchFamily="34" charset="-120"/>
              </a:rPr>
              <a:t>Concentration Stage</a:t>
            </a:r>
            <a:endParaRPr lang="en-US" sz="1400" dirty="0"/>
          </a:p>
        </p:txBody>
      </p:sp>
      <p:sp>
        <p:nvSpPr>
          <p:cNvPr id="32" name="Text 30"/>
          <p:cNvSpPr/>
          <p:nvPr/>
        </p:nvSpPr>
        <p:spPr>
          <a:xfrm>
            <a:off x="1784910" y="4136253"/>
            <a:ext cx="3108960" cy="731520"/>
          </a:xfrm>
          <a:custGeom>
            <a:avLst/>
            <a:gdLst/>
            <a:ahLst/>
            <a:cxnLst/>
            <a:rect l="l" t="t" r="r" b="b"/>
            <a:pathLst>
              <a:path w="3108960" h="731520">
                <a:moveTo>
                  <a:pt x="0" y="731520"/>
                </a:moveTo>
                <a:lnTo>
                  <a:pt x="0" y="0"/>
                </a:lnTo>
                <a:lnTo>
                  <a:pt x="3108960" y="0"/>
                </a:lnTo>
                <a:lnTo>
                  <a:pt x="3108960" y="731520"/>
                </a:lnTo>
                <a:lnTo>
                  <a:pt x="0" y="731520"/>
                </a:lnTo>
              </a:path>
            </a:pathLst>
          </a:custGeom>
          <a:noFill/>
          <a:ln/>
        </p:spPr>
        <p:txBody>
          <a:bodyPr wrap="square" lIns="0" tIns="0" rIns="0" bIns="0" rtlCol="0" anchor="t" numCol="1" spcCol="177800"/>
          <a:lstStyle/>
          <a:p>
            <a:pPr algn="r" marL="0" indent="0">
              <a:lnSpc>
                <a:spcPct val="138889"/>
              </a:lnSpc>
              <a:spcAft>
                <a:spcPts val="960"/>
              </a:spcAft>
              <a:buNone/>
            </a:pPr>
            <a:r>
              <a:rPr lang="en-US" sz="864" dirty="0">
                <a:solidFill>
                  <a:srgbClr val="FFFFFF"/>
                </a:solidFill>
                <a:latin typeface="Reddit Sans" pitchFamily="34" charset="0"/>
                <a:ea typeface="Reddit Sans" pitchFamily="34" charset="-122"/>
                <a:cs typeface="Reddit Sans" pitchFamily="34" charset="-120"/>
              </a:rPr>
              <a:t>Additional waste products and excess ions are secreted into the filtrate from the blood, further refining the composition of urine. This step helps maintain electrolyte balance and pH levels.</a:t>
            </a:r>
            <a:endParaRPr lang="en-US" sz="864" dirty="0"/>
          </a:p>
        </p:txBody>
      </p:sp>
      <p:sp>
        <p:nvSpPr>
          <p:cNvPr id="33" name="Text 31"/>
          <p:cNvSpPr/>
          <p:nvPr/>
        </p:nvSpPr>
        <p:spPr>
          <a:xfrm>
            <a:off x="1784910" y="3759661"/>
            <a:ext cx="3108960" cy="291888"/>
          </a:xfrm>
          <a:custGeom>
            <a:avLst/>
            <a:gdLst/>
            <a:ahLst/>
            <a:cxnLst/>
            <a:rect l="l" t="t" r="r" b="b"/>
            <a:pathLst>
              <a:path w="3108960" h="291888">
                <a:moveTo>
                  <a:pt x="0" y="291888"/>
                </a:moveTo>
                <a:lnTo>
                  <a:pt x="0" y="0"/>
                </a:lnTo>
                <a:lnTo>
                  <a:pt x="3108960" y="0"/>
                </a:lnTo>
                <a:lnTo>
                  <a:pt x="3108960" y="291888"/>
                </a:lnTo>
                <a:lnTo>
                  <a:pt x="0" y="291888"/>
                </a:lnTo>
              </a:path>
            </a:pathLst>
          </a:custGeom>
          <a:noFill/>
          <a:ln/>
        </p:spPr>
        <p:txBody>
          <a:bodyPr wrap="square" lIns="0" tIns="0" rIns="0" bIns="0" rtlCol="0" anchor="t" numCol="1" spcCol="177800"/>
          <a:lstStyle/>
          <a:p>
            <a:pPr algn="r" marL="0" indent="0">
              <a:lnSpc>
                <a:spcPct val="100000"/>
              </a:lnSpc>
              <a:buNone/>
            </a:pPr>
            <a:r>
              <a:rPr lang="en-US" sz="1400" b="1" dirty="0">
                <a:solidFill>
                  <a:srgbClr val="FFFFFF"/>
                </a:solidFill>
                <a:latin typeface="Reddit Sans Bold" pitchFamily="34" charset="0"/>
                <a:ea typeface="Reddit Sans Bold" pitchFamily="34" charset="-122"/>
                <a:cs typeface="Reddit Sans Bold" pitchFamily="34" charset="-120"/>
              </a:rPr>
              <a:t>Secretion Stage</a:t>
            </a:r>
            <a:endParaRPr lang="en-US" sz="1400" dirty="0"/>
          </a:p>
        </p:txBody>
      </p:sp>
      <p:sp>
        <p:nvSpPr>
          <p:cNvPr id="34" name="Text 32"/>
          <p:cNvSpPr/>
          <p:nvPr/>
        </p:nvSpPr>
        <p:spPr>
          <a:xfrm>
            <a:off x="7504861" y="2503768"/>
            <a:ext cx="3108960" cy="731520"/>
          </a:xfrm>
          <a:custGeom>
            <a:avLst/>
            <a:gdLst/>
            <a:ahLst/>
            <a:cxnLst/>
            <a:rect l="l" t="t" r="r" b="b"/>
            <a:pathLst>
              <a:path w="3108960" h="731520">
                <a:moveTo>
                  <a:pt x="0" y="731520"/>
                </a:moveTo>
                <a:lnTo>
                  <a:pt x="0" y="0"/>
                </a:lnTo>
                <a:lnTo>
                  <a:pt x="3108960" y="0"/>
                </a:lnTo>
                <a:lnTo>
                  <a:pt x="3108960" y="731520"/>
                </a:lnTo>
                <a:lnTo>
                  <a:pt x="0" y="731520"/>
                </a:lnTo>
              </a:path>
            </a:pathLst>
          </a:custGeom>
          <a:noFill/>
          <a:ln/>
        </p:spPr>
        <p:txBody>
          <a:bodyPr wrap="square" lIns="0" tIns="0" rIns="0" bIns="0" rtlCol="0" anchor="t" numCol="1" spcCol="177800"/>
          <a:lstStyle/>
          <a:p>
            <a:pPr algn="l" marL="0" indent="0">
              <a:lnSpc>
                <a:spcPct val="138889"/>
              </a:lnSpc>
              <a:spcAft>
                <a:spcPts val="960"/>
              </a:spcAft>
              <a:buNone/>
            </a:pPr>
            <a:r>
              <a:rPr lang="en-US" sz="864" dirty="0">
                <a:solidFill>
                  <a:srgbClr val="FFFFFF"/>
                </a:solidFill>
                <a:latin typeface="Reddit Sans" pitchFamily="34" charset="0"/>
                <a:ea typeface="Reddit Sans" pitchFamily="34" charset="-122"/>
                <a:cs typeface="Reddit Sans" pitchFamily="34" charset="-120"/>
              </a:rPr>
              <a:t>As the filtrate moves through the renal tubule, essential substances such as glucose, amino acids, and a significant amount of water are reabsorbed back into the bloodstream, ensuring that vital nutrients are retained.</a:t>
            </a:r>
            <a:endParaRPr lang="en-US" sz="864" dirty="0"/>
          </a:p>
        </p:txBody>
      </p:sp>
      <p:sp>
        <p:nvSpPr>
          <p:cNvPr id="35" name="Text 33"/>
          <p:cNvSpPr/>
          <p:nvPr/>
        </p:nvSpPr>
        <p:spPr>
          <a:xfrm>
            <a:off x="7504861" y="2127176"/>
            <a:ext cx="3108960" cy="291888"/>
          </a:xfrm>
          <a:custGeom>
            <a:avLst/>
            <a:gdLst/>
            <a:ahLst/>
            <a:cxnLst/>
            <a:rect l="l" t="t" r="r" b="b"/>
            <a:pathLst>
              <a:path w="3108960" h="291888">
                <a:moveTo>
                  <a:pt x="0" y="291888"/>
                </a:moveTo>
                <a:lnTo>
                  <a:pt x="0" y="0"/>
                </a:lnTo>
                <a:lnTo>
                  <a:pt x="3108960" y="0"/>
                </a:lnTo>
                <a:lnTo>
                  <a:pt x="3108960" y="291888"/>
                </a:lnTo>
                <a:lnTo>
                  <a:pt x="0" y="291888"/>
                </a:lnTo>
              </a:path>
            </a:pathLst>
          </a:custGeom>
          <a:noFill/>
          <a:ln/>
        </p:spPr>
        <p:txBody>
          <a:bodyPr wrap="square" lIns="0" tIns="0" rIns="0" bIns="0" rtlCol="0" anchor="t" numCol="1" spcCol="177800"/>
          <a:lstStyle/>
          <a:p>
            <a:pPr algn="l" marL="0" indent="0">
              <a:lnSpc>
                <a:spcPct val="100000"/>
              </a:lnSpc>
              <a:buNone/>
            </a:pPr>
            <a:r>
              <a:rPr lang="en-US" sz="1400" b="1" dirty="0">
                <a:solidFill>
                  <a:srgbClr val="FFFFFF"/>
                </a:solidFill>
                <a:latin typeface="Reddit Sans Bold" pitchFamily="34" charset="0"/>
                <a:ea typeface="Reddit Sans Bold" pitchFamily="34" charset="-122"/>
                <a:cs typeface="Reddit Sans Bold" pitchFamily="34" charset="-120"/>
              </a:rPr>
              <a:t>Reabsorption Stage</a:t>
            </a:r>
            <a:endParaRPr lang="en-US" sz="1400" dirty="0"/>
          </a:p>
        </p:txBody>
      </p:sp>
      <p:sp>
        <p:nvSpPr>
          <p:cNvPr id="36" name="Text 34"/>
          <p:cNvSpPr/>
          <p:nvPr/>
        </p:nvSpPr>
        <p:spPr>
          <a:xfrm>
            <a:off x="6421787" y="1189422"/>
            <a:ext cx="3108960" cy="731520"/>
          </a:xfrm>
          <a:custGeom>
            <a:avLst/>
            <a:gdLst/>
            <a:ahLst/>
            <a:cxnLst/>
            <a:rect l="l" t="t" r="r" b="b"/>
            <a:pathLst>
              <a:path w="3108960" h="731520">
                <a:moveTo>
                  <a:pt x="0" y="731520"/>
                </a:moveTo>
                <a:lnTo>
                  <a:pt x="0" y="0"/>
                </a:lnTo>
                <a:lnTo>
                  <a:pt x="3108960" y="0"/>
                </a:lnTo>
                <a:lnTo>
                  <a:pt x="3108960" y="731520"/>
                </a:lnTo>
                <a:lnTo>
                  <a:pt x="0" y="731520"/>
                </a:lnTo>
              </a:path>
            </a:pathLst>
          </a:custGeom>
          <a:noFill/>
          <a:ln/>
        </p:spPr>
        <p:txBody>
          <a:bodyPr wrap="square" lIns="0" tIns="0" rIns="0" bIns="0" rtlCol="0" anchor="t" numCol="1" spcCol="177800"/>
          <a:lstStyle/>
          <a:p>
            <a:pPr algn="l" marL="0" indent="0">
              <a:lnSpc>
                <a:spcPct val="138889"/>
              </a:lnSpc>
              <a:spcAft>
                <a:spcPts val="1000"/>
              </a:spcAft>
              <a:buNone/>
            </a:pPr>
            <a:r>
              <a:rPr lang="en-US" sz="900" dirty="0">
                <a:solidFill>
                  <a:srgbClr val="FFFFFF"/>
                </a:solidFill>
                <a:latin typeface="Reddit Sans" pitchFamily="34" charset="0"/>
                <a:ea typeface="Reddit Sans" pitchFamily="34" charset="-122"/>
                <a:cs typeface="Reddit Sans" pitchFamily="34" charset="-120"/>
              </a:rPr>
              <a:t>The process begins in the glomerulus, where blood is filtered under pressure. This removes waste products, excess salts, and water, forming a filtrate that enters the nephron.</a:t>
            </a:r>
            <a:endParaRPr lang="en-US" sz="900" dirty="0"/>
          </a:p>
        </p:txBody>
      </p:sp>
      <p:sp>
        <p:nvSpPr>
          <p:cNvPr id="37" name="Text 35"/>
          <p:cNvSpPr/>
          <p:nvPr/>
        </p:nvSpPr>
        <p:spPr>
          <a:xfrm>
            <a:off x="6421787" y="812830"/>
            <a:ext cx="3108960" cy="291888"/>
          </a:xfrm>
          <a:custGeom>
            <a:avLst/>
            <a:gdLst/>
            <a:ahLst/>
            <a:cxnLst/>
            <a:rect l="l" t="t" r="r" b="b"/>
            <a:pathLst>
              <a:path w="3108960" h="291888">
                <a:moveTo>
                  <a:pt x="0" y="291888"/>
                </a:moveTo>
                <a:lnTo>
                  <a:pt x="0" y="0"/>
                </a:lnTo>
                <a:lnTo>
                  <a:pt x="3108960" y="0"/>
                </a:lnTo>
                <a:lnTo>
                  <a:pt x="3108960" y="291888"/>
                </a:lnTo>
                <a:lnTo>
                  <a:pt x="0" y="291888"/>
                </a:lnTo>
              </a:path>
            </a:pathLst>
          </a:custGeom>
          <a:noFill/>
          <a:ln/>
        </p:spPr>
        <p:txBody>
          <a:bodyPr wrap="square" lIns="0" tIns="0" rIns="0" bIns="0" rtlCol="0" anchor="t" numCol="1" spcCol="177800"/>
          <a:lstStyle/>
          <a:p>
            <a:pPr algn="l" marL="0" indent="0">
              <a:lnSpc>
                <a:spcPct val="100000"/>
              </a:lnSpc>
              <a:buNone/>
            </a:pPr>
            <a:r>
              <a:rPr lang="en-US" sz="1400" b="1" dirty="0">
                <a:solidFill>
                  <a:srgbClr val="FFFFFF"/>
                </a:solidFill>
                <a:latin typeface="Reddit Sans Bold" pitchFamily="34" charset="0"/>
                <a:ea typeface="Reddit Sans Bold" pitchFamily="34" charset="-122"/>
                <a:cs typeface="Reddit Sans Bold" pitchFamily="34" charset="-120"/>
              </a:rPr>
              <a:t>Filtration Stage</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83333"/>
              </a:lnSpc>
              <a:buNone/>
            </a:pPr>
            <a:endParaRPr lang="en-US" sz="1800" dirty="0"/>
          </a:p>
        </p:txBody>
      </p:sp>
      <p:sp>
        <p:nvSpPr>
          <p:cNvPr id="3" name="Text 1"/>
          <p:cNvSpPr/>
          <p:nvPr/>
        </p:nvSpPr>
        <p:spPr>
          <a:xfrm>
            <a:off x="-1" y="2769619"/>
            <a:ext cx="5072033" cy="4088382"/>
          </a:xfrm>
          <a:custGeom>
            <a:avLst/>
            <a:gdLst/>
            <a:ahLst/>
            <a:cxnLst/>
            <a:rect l="l" t="t" r="r" b="b"/>
            <a:pathLst>
              <a:path w="5072033" h="4088382">
                <a:moveTo>
                  <a:pt x="0" y="4088382"/>
                </a:moveTo>
                <a:lnTo>
                  <a:pt x="0" y="0"/>
                </a:lnTo>
                <a:lnTo>
                  <a:pt x="5072033" y="0"/>
                </a:lnTo>
                <a:lnTo>
                  <a:pt x="5072033" y="4088382"/>
                </a:lnTo>
                <a:lnTo>
                  <a:pt x="0" y="4088382"/>
                </a:lnTo>
              </a:path>
            </a:pathLst>
          </a:custGeom>
          <a:blipFill>
            <a:blip r:embed="rId1"/>
            <a:srcRect l="39337" t="0" r="0" b="51874"/>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a:off x="5145240" y="-1"/>
            <a:ext cx="7046760" cy="6466023"/>
          </a:xfrm>
          <a:custGeom>
            <a:avLst/>
            <a:gdLst/>
            <a:ahLst/>
            <a:cxnLst/>
            <a:rect l="l" t="t" r="r" b="b"/>
            <a:pathLst>
              <a:path w="7046760" h="6466023">
                <a:moveTo>
                  <a:pt x="0" y="6466023"/>
                </a:moveTo>
                <a:lnTo>
                  <a:pt x="0" y="0"/>
                </a:lnTo>
                <a:lnTo>
                  <a:pt x="7046760" y="0"/>
                </a:lnTo>
                <a:lnTo>
                  <a:pt x="7046760" y="6466023"/>
                </a:lnTo>
                <a:lnTo>
                  <a:pt x="0" y="6466023"/>
                </a:lnTo>
              </a:path>
            </a:pathLst>
          </a:custGeom>
          <a:blipFill>
            <a:blip r:embed="rId2"/>
            <a:srcRect l="0" t="0" r="39863" b="32282"/>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8931619" y="0"/>
            <a:ext cx="3260381" cy="6858000"/>
          </a:xfrm>
          <a:custGeom>
            <a:avLst/>
            <a:gdLst/>
            <a:ahLst/>
            <a:cxnLst/>
            <a:rect l="l" t="t" r="r" b="b"/>
            <a:pathLst>
              <a:path w="3260381" h="6858000">
                <a:moveTo>
                  <a:pt x="0" y="6858000"/>
                </a:moveTo>
                <a:lnTo>
                  <a:pt x="0" y="0"/>
                </a:lnTo>
                <a:lnTo>
                  <a:pt x="3260381" y="0"/>
                </a:lnTo>
                <a:lnTo>
                  <a:pt x="3260381" y="6858000"/>
                </a:lnTo>
                <a:lnTo>
                  <a:pt x="0" y="6858000"/>
                </a:lnTo>
              </a:path>
            </a:pathLst>
          </a:custGeom>
          <a:blipFill>
            <a:blip r:embed="rId3"/>
            <a:srcRect l="0" t="0" r="51569"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3703320"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Exploring Human Excretion: A Comprehensive Overview</a:t>
            </a:r>
            <a:endParaRPr lang="en-US" sz="800" dirty="0"/>
          </a:p>
        </p:txBody>
      </p:sp>
      <p:sp>
        <p:nvSpPr>
          <p:cNvPr id="7" name="Text 5"/>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10</a:t>
            </a:r>
            <a:endParaRPr lang="en-US" sz="800" dirty="0"/>
          </a:p>
        </p:txBody>
      </p:sp>
      <p:sp>
        <p:nvSpPr>
          <p:cNvPr id="8" name="Text 6"/>
          <p:cNvSpPr/>
          <p:nvPr/>
        </p:nvSpPr>
        <p:spPr>
          <a:xfrm>
            <a:off x="3703320" y="930524"/>
            <a:ext cx="7802880" cy="790122"/>
          </a:xfrm>
          <a:custGeom>
            <a:avLst/>
            <a:gdLst/>
            <a:ahLst/>
            <a:cxnLst/>
            <a:rect l="l" t="t" r="r" b="b"/>
            <a:pathLst>
              <a:path w="7802880" h="790122">
                <a:moveTo>
                  <a:pt x="0" y="790122"/>
                </a:moveTo>
                <a:lnTo>
                  <a:pt x="0" y="0"/>
                </a:lnTo>
                <a:lnTo>
                  <a:pt x="7802880" y="0"/>
                </a:lnTo>
                <a:lnTo>
                  <a:pt x="7802880" y="790122"/>
                </a:lnTo>
                <a:lnTo>
                  <a:pt x="0" y="790122"/>
                </a:lnTo>
              </a:path>
            </a:pathLst>
          </a:custGeom>
          <a:noFill/>
          <a:ln/>
        </p:spPr>
        <p:txBody>
          <a:bodyPr wrap="square" lIns="0" tIns="0" rIns="0" bIns="0" rtlCol="0" anchor="t"/>
          <a:lstStyle/>
          <a:p>
            <a:pPr algn="l" marL="0" indent="0">
              <a:lnSpc>
                <a:spcPct val="100000"/>
              </a:lnSpc>
              <a:spcBef>
                <a:spcPts val="1000"/>
              </a:spcBef>
              <a:buNone/>
            </a:pPr>
            <a:r>
              <a:rPr lang="en-US" sz="3600" dirty="0">
                <a:solidFill>
                  <a:srgbClr val="FFFFFF"/>
                </a:solidFill>
                <a:latin typeface="Reddit Sans Bold" pitchFamily="34" charset="0"/>
                <a:ea typeface="Reddit Sans Bold" pitchFamily="34" charset="-122"/>
                <a:cs typeface="Reddit Sans Bold" pitchFamily="34" charset="-120"/>
              </a:rPr>
              <a:t>Factors Affecting Kidney Function</a:t>
            </a:r>
            <a:endParaRPr lang="en-US" sz="3600" dirty="0"/>
          </a:p>
        </p:txBody>
      </p:sp>
      <p:sp>
        <p:nvSpPr>
          <p:cNvPr id="9" name="Text 7"/>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10" name="Text 8"/>
          <p:cNvSpPr/>
          <p:nvPr/>
        </p:nvSpPr>
        <p:spPr>
          <a:xfrm>
            <a:off x="0" y="0"/>
            <a:ext cx="3108960" cy="6858000"/>
          </a:xfrm>
          <a:custGeom>
            <a:avLst/>
            <a:gdLst/>
            <a:ahLst/>
            <a:cxnLst/>
            <a:rect l="l" t="t" r="r" b="b"/>
            <a:pathLst>
              <a:path w="3108960" h="6858000">
                <a:moveTo>
                  <a:pt x="0" y="6858000"/>
                </a:moveTo>
                <a:lnTo>
                  <a:pt x="0" y="0"/>
                </a:lnTo>
                <a:lnTo>
                  <a:pt x="2549347" y="0"/>
                </a:lnTo>
                <a:cubicBezTo>
                  <a:pt x="2858413" y="0"/>
                  <a:pt x="3108960" y="250547"/>
                  <a:pt x="3108960" y="559613"/>
                </a:cubicBezTo>
                <a:lnTo>
                  <a:pt x="3108960" y="6858000"/>
                </a:lnTo>
                <a:lnTo>
                  <a:pt x="0" y="6858000"/>
                </a:lnTo>
              </a:path>
            </a:pathLst>
          </a:custGeom>
          <a:blipFill>
            <a:blip r:embed="rId4"/>
            <a:srcRect l="37465" r="37465" t="0" b="0"/>
            <a:stretch/>
          </a:blipFill>
          <a:ln/>
        </p:spPr>
        <p:txBody>
          <a:bodyPr wrap="square" lIns="90000" tIns="46800" rIns="90000" bIns="46800" rtlCol="0" anchor="ctr"/>
          <a:lstStyle/>
          <a:p>
            <a:pPr indent="0" marL="0">
              <a:buNone/>
            </a:pPr>
            <a:endParaRPr lang="en-US" dirty="0"/>
          </a:p>
        </p:txBody>
      </p:sp>
      <p:sp>
        <p:nvSpPr>
          <p:cNvPr id="11" name="Text 9"/>
          <p:cNvSpPr/>
          <p:nvPr/>
        </p:nvSpPr>
        <p:spPr>
          <a:xfrm>
            <a:off x="7848600" y="4532468"/>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Key hormones involved in kidney regulation (e.g., ADH, aldosterone)</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Effects of hormonal imbalances on kidney performance</a:t>
            </a:r>
            <a:endParaRPr lang="en-US" sz="1100" dirty="0"/>
          </a:p>
        </p:txBody>
      </p:sp>
      <p:sp>
        <p:nvSpPr>
          <p:cNvPr id="12" name="Text 10"/>
          <p:cNvSpPr/>
          <p:nvPr/>
        </p:nvSpPr>
        <p:spPr>
          <a:xfrm>
            <a:off x="7848600" y="4192541"/>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400" b="1" dirty="0">
                <a:solidFill>
                  <a:srgbClr val="D92773"/>
                </a:solidFill>
                <a:latin typeface="Reddit Sans Bold" pitchFamily="34" charset="0"/>
                <a:ea typeface="Reddit Sans Bold" pitchFamily="34" charset="-122"/>
                <a:cs typeface="Reddit Sans Bold" pitchFamily="34" charset="-120"/>
              </a:rPr>
              <a:t>Hormonal Balance</a:t>
            </a:r>
            <a:endParaRPr lang="en-US" sz="1400" dirty="0"/>
          </a:p>
        </p:txBody>
      </p:sp>
      <p:sp>
        <p:nvSpPr>
          <p:cNvPr id="13" name="Text 11"/>
          <p:cNvSpPr/>
          <p:nvPr/>
        </p:nvSpPr>
        <p:spPr>
          <a:xfrm>
            <a:off x="3703320" y="4532468"/>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Role of exercise in promoting kidney function</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Sedentary lifestyle risks for kidney health</a:t>
            </a:r>
            <a:endParaRPr lang="en-US" sz="1100" dirty="0"/>
          </a:p>
        </p:txBody>
      </p:sp>
      <p:sp>
        <p:nvSpPr>
          <p:cNvPr id="14" name="Text 12"/>
          <p:cNvSpPr/>
          <p:nvPr/>
        </p:nvSpPr>
        <p:spPr>
          <a:xfrm>
            <a:off x="3703320" y="4192541"/>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400" b="1" dirty="0">
                <a:solidFill>
                  <a:srgbClr val="D92773"/>
                </a:solidFill>
                <a:latin typeface="Reddit Sans Bold" pitchFamily="34" charset="0"/>
                <a:ea typeface="Reddit Sans Bold" pitchFamily="34" charset="-122"/>
                <a:cs typeface="Reddit Sans Bold" pitchFamily="34" charset="-120"/>
              </a:rPr>
              <a:t>Physical Activity</a:t>
            </a:r>
            <a:endParaRPr lang="en-US" sz="1400" dirty="0"/>
          </a:p>
        </p:txBody>
      </p:sp>
      <p:sp>
        <p:nvSpPr>
          <p:cNvPr id="15" name="Text 13"/>
          <p:cNvSpPr/>
          <p:nvPr/>
        </p:nvSpPr>
        <p:spPr>
          <a:xfrm>
            <a:off x="7848600" y="2407809"/>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Influence of nutrients and minerals on kidney health</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Effects of high sodium and protein diets</a:t>
            </a:r>
            <a:endParaRPr lang="en-US" sz="1100" dirty="0"/>
          </a:p>
        </p:txBody>
      </p:sp>
      <p:sp>
        <p:nvSpPr>
          <p:cNvPr id="16" name="Text 14"/>
          <p:cNvSpPr/>
          <p:nvPr/>
        </p:nvSpPr>
        <p:spPr>
          <a:xfrm>
            <a:off x="7848600" y="2067882"/>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400" b="1" dirty="0">
                <a:solidFill>
                  <a:srgbClr val="D92773"/>
                </a:solidFill>
                <a:latin typeface="Reddit Sans Bold" pitchFamily="34" charset="0"/>
                <a:ea typeface="Reddit Sans Bold" pitchFamily="34" charset="-122"/>
                <a:cs typeface="Reddit Sans Bold" pitchFamily="34" charset="-120"/>
              </a:rPr>
              <a:t>Dietary Intake</a:t>
            </a:r>
            <a:endParaRPr lang="en-US" sz="1400" dirty="0"/>
          </a:p>
        </p:txBody>
      </p:sp>
      <p:sp>
        <p:nvSpPr>
          <p:cNvPr id="17" name="Text 15"/>
          <p:cNvSpPr/>
          <p:nvPr/>
        </p:nvSpPr>
        <p:spPr>
          <a:xfrm>
            <a:off x="3703320" y="2407809"/>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Impact of water intake on kidney filtration efficiency</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Dehydration risks and potential kidney damage</a:t>
            </a:r>
            <a:endParaRPr lang="en-US" sz="1100" dirty="0"/>
          </a:p>
        </p:txBody>
      </p:sp>
      <p:sp>
        <p:nvSpPr>
          <p:cNvPr id="18" name="Text 16"/>
          <p:cNvSpPr/>
          <p:nvPr/>
        </p:nvSpPr>
        <p:spPr>
          <a:xfrm>
            <a:off x="3703320" y="2067882"/>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400" b="1" dirty="0">
                <a:solidFill>
                  <a:srgbClr val="D92773"/>
                </a:solidFill>
                <a:latin typeface="Reddit Sans Bold" pitchFamily="34" charset="0"/>
                <a:ea typeface="Reddit Sans Bold" pitchFamily="34" charset="-122"/>
                <a:cs typeface="Reddit Sans Bold" pitchFamily="34" charset="-120"/>
              </a:rPr>
              <a:t>Hydration Levels</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83333"/>
              </a:lnSpc>
              <a:buNone/>
            </a:pPr>
            <a:endParaRPr lang="en-US" sz="1800" dirty="0"/>
          </a:p>
        </p:txBody>
      </p:sp>
      <p:sp>
        <p:nvSpPr>
          <p:cNvPr id="3" name="Text 1"/>
          <p:cNvSpPr/>
          <p:nvPr/>
        </p:nvSpPr>
        <p:spPr>
          <a:xfrm>
            <a:off x="-1" y="2769619"/>
            <a:ext cx="5072033" cy="4088382"/>
          </a:xfrm>
          <a:custGeom>
            <a:avLst/>
            <a:gdLst/>
            <a:ahLst/>
            <a:cxnLst/>
            <a:rect l="l" t="t" r="r" b="b"/>
            <a:pathLst>
              <a:path w="5072033" h="4088382">
                <a:moveTo>
                  <a:pt x="0" y="4088382"/>
                </a:moveTo>
                <a:lnTo>
                  <a:pt x="0" y="0"/>
                </a:lnTo>
                <a:lnTo>
                  <a:pt x="5072033" y="0"/>
                </a:lnTo>
                <a:lnTo>
                  <a:pt x="5072033" y="4088382"/>
                </a:lnTo>
                <a:lnTo>
                  <a:pt x="0" y="4088382"/>
                </a:lnTo>
              </a:path>
            </a:pathLst>
          </a:custGeom>
          <a:blipFill>
            <a:blip r:embed="rId1"/>
            <a:srcRect l="39337" t="0" r="0" b="51874"/>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a:off x="5145240" y="-1"/>
            <a:ext cx="7046760" cy="6466023"/>
          </a:xfrm>
          <a:custGeom>
            <a:avLst/>
            <a:gdLst/>
            <a:ahLst/>
            <a:cxnLst/>
            <a:rect l="l" t="t" r="r" b="b"/>
            <a:pathLst>
              <a:path w="7046760" h="6466023">
                <a:moveTo>
                  <a:pt x="0" y="6466023"/>
                </a:moveTo>
                <a:lnTo>
                  <a:pt x="0" y="0"/>
                </a:lnTo>
                <a:lnTo>
                  <a:pt x="7046760" y="0"/>
                </a:lnTo>
                <a:lnTo>
                  <a:pt x="7046760" y="6466023"/>
                </a:lnTo>
                <a:lnTo>
                  <a:pt x="0" y="6466023"/>
                </a:lnTo>
              </a:path>
            </a:pathLst>
          </a:custGeom>
          <a:blipFill>
            <a:blip r:embed="rId2"/>
            <a:srcRect l="0" t="0" r="39863" b="32282"/>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8931619" y="0"/>
            <a:ext cx="3260381" cy="6858000"/>
          </a:xfrm>
          <a:custGeom>
            <a:avLst/>
            <a:gdLst/>
            <a:ahLst/>
            <a:cxnLst/>
            <a:rect l="l" t="t" r="r" b="b"/>
            <a:pathLst>
              <a:path w="3260381" h="6858000">
                <a:moveTo>
                  <a:pt x="0" y="6858000"/>
                </a:moveTo>
                <a:lnTo>
                  <a:pt x="0" y="0"/>
                </a:lnTo>
                <a:lnTo>
                  <a:pt x="3260381" y="0"/>
                </a:lnTo>
                <a:lnTo>
                  <a:pt x="3260381" y="6858000"/>
                </a:lnTo>
                <a:lnTo>
                  <a:pt x="0" y="6858000"/>
                </a:lnTo>
              </a:path>
            </a:pathLst>
          </a:custGeom>
          <a:blipFill>
            <a:blip r:embed="rId3"/>
            <a:srcRect l="0" t="0" r="51569"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685800" y="2595644"/>
            <a:ext cx="2560320" cy="3383280"/>
          </a:xfrm>
          <a:custGeom>
            <a:avLst/>
            <a:gdLst/>
            <a:ahLst/>
            <a:cxnLst/>
            <a:rect l="l" t="t" r="r" b="b"/>
            <a:pathLst>
              <a:path w="2560320" h="3383280">
                <a:moveTo>
                  <a:pt x="172207" y="3383280"/>
                </a:moveTo>
                <a:cubicBezTo>
                  <a:pt x="77100" y="3383280"/>
                  <a:pt x="0" y="3306180"/>
                  <a:pt x="0" y="3211073"/>
                </a:cubicBezTo>
                <a:lnTo>
                  <a:pt x="0" y="172207"/>
                </a:lnTo>
                <a:cubicBezTo>
                  <a:pt x="0" y="77100"/>
                  <a:pt x="77100" y="0"/>
                  <a:pt x="172207" y="0"/>
                </a:cubicBezTo>
                <a:lnTo>
                  <a:pt x="2388113" y="0"/>
                </a:lnTo>
                <a:cubicBezTo>
                  <a:pt x="2483220" y="0"/>
                  <a:pt x="2560320" y="77100"/>
                  <a:pt x="2560320" y="172207"/>
                </a:cubicBezTo>
                <a:lnTo>
                  <a:pt x="2560320" y="3211073"/>
                </a:lnTo>
                <a:cubicBezTo>
                  <a:pt x="2560320" y="3306180"/>
                  <a:pt x="2483220" y="3383280"/>
                  <a:pt x="2388113" y="3383280"/>
                </a:cubicBezTo>
                <a:lnTo>
                  <a:pt x="172207"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7" name="Text 5"/>
          <p:cNvSpPr/>
          <p:nvPr/>
        </p:nvSpPr>
        <p:spPr>
          <a:xfrm>
            <a:off x="3438637" y="2595644"/>
            <a:ext cx="2560320" cy="3383280"/>
          </a:xfrm>
          <a:custGeom>
            <a:avLst/>
            <a:gdLst/>
            <a:ahLst/>
            <a:cxnLst/>
            <a:rect l="l" t="t" r="r" b="b"/>
            <a:pathLst>
              <a:path w="2560320" h="3383280">
                <a:moveTo>
                  <a:pt x="172207" y="3383280"/>
                </a:moveTo>
                <a:cubicBezTo>
                  <a:pt x="77100" y="3383280"/>
                  <a:pt x="0" y="3306180"/>
                  <a:pt x="0" y="3211073"/>
                </a:cubicBezTo>
                <a:lnTo>
                  <a:pt x="0" y="172207"/>
                </a:lnTo>
                <a:cubicBezTo>
                  <a:pt x="0" y="77100"/>
                  <a:pt x="77100" y="0"/>
                  <a:pt x="172207" y="0"/>
                </a:cubicBezTo>
                <a:lnTo>
                  <a:pt x="2388113" y="0"/>
                </a:lnTo>
                <a:cubicBezTo>
                  <a:pt x="2483220" y="0"/>
                  <a:pt x="2560320" y="77100"/>
                  <a:pt x="2560320" y="172207"/>
                </a:cubicBezTo>
                <a:lnTo>
                  <a:pt x="2560320" y="3211073"/>
                </a:lnTo>
                <a:cubicBezTo>
                  <a:pt x="2560320" y="3306180"/>
                  <a:pt x="2483220" y="3383280"/>
                  <a:pt x="2388113" y="3383280"/>
                </a:cubicBezTo>
                <a:lnTo>
                  <a:pt x="172207"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8" name="Text 6"/>
          <p:cNvSpPr/>
          <p:nvPr/>
        </p:nvSpPr>
        <p:spPr>
          <a:xfrm>
            <a:off x="6191474" y="2595644"/>
            <a:ext cx="2560320" cy="3383280"/>
          </a:xfrm>
          <a:custGeom>
            <a:avLst/>
            <a:gdLst/>
            <a:ahLst/>
            <a:cxnLst/>
            <a:rect l="l" t="t" r="r" b="b"/>
            <a:pathLst>
              <a:path w="2560320" h="3383280">
                <a:moveTo>
                  <a:pt x="172207" y="3383280"/>
                </a:moveTo>
                <a:cubicBezTo>
                  <a:pt x="77100" y="3383280"/>
                  <a:pt x="0" y="3306180"/>
                  <a:pt x="0" y="3211073"/>
                </a:cubicBezTo>
                <a:lnTo>
                  <a:pt x="0" y="172207"/>
                </a:lnTo>
                <a:cubicBezTo>
                  <a:pt x="0" y="77100"/>
                  <a:pt x="77100" y="0"/>
                  <a:pt x="172207" y="0"/>
                </a:cubicBezTo>
                <a:lnTo>
                  <a:pt x="2388113" y="0"/>
                </a:lnTo>
                <a:cubicBezTo>
                  <a:pt x="2483220" y="0"/>
                  <a:pt x="2560320" y="77100"/>
                  <a:pt x="2560320" y="172207"/>
                </a:cubicBezTo>
                <a:lnTo>
                  <a:pt x="2560320" y="3211073"/>
                </a:lnTo>
                <a:cubicBezTo>
                  <a:pt x="2560320" y="3306180"/>
                  <a:pt x="2483220" y="3383280"/>
                  <a:pt x="2388113" y="3383280"/>
                </a:cubicBezTo>
                <a:lnTo>
                  <a:pt x="172207"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9" name="Text 7"/>
          <p:cNvSpPr/>
          <p:nvPr/>
        </p:nvSpPr>
        <p:spPr>
          <a:xfrm>
            <a:off x="8944312" y="2595644"/>
            <a:ext cx="2560320" cy="3383280"/>
          </a:xfrm>
          <a:custGeom>
            <a:avLst/>
            <a:gdLst/>
            <a:ahLst/>
            <a:cxnLst/>
            <a:rect l="l" t="t" r="r" b="b"/>
            <a:pathLst>
              <a:path w="2560320" h="3383280">
                <a:moveTo>
                  <a:pt x="172207" y="3383280"/>
                </a:moveTo>
                <a:cubicBezTo>
                  <a:pt x="77100" y="3383280"/>
                  <a:pt x="0" y="3306180"/>
                  <a:pt x="0" y="3211073"/>
                </a:cubicBezTo>
                <a:lnTo>
                  <a:pt x="0" y="172207"/>
                </a:lnTo>
                <a:cubicBezTo>
                  <a:pt x="0" y="77100"/>
                  <a:pt x="77100" y="0"/>
                  <a:pt x="172207" y="0"/>
                </a:cubicBezTo>
                <a:lnTo>
                  <a:pt x="2388113" y="0"/>
                </a:lnTo>
                <a:cubicBezTo>
                  <a:pt x="2483220" y="0"/>
                  <a:pt x="2560320" y="77100"/>
                  <a:pt x="2560320" y="172207"/>
                </a:cubicBezTo>
                <a:lnTo>
                  <a:pt x="2560320" y="3211073"/>
                </a:lnTo>
                <a:cubicBezTo>
                  <a:pt x="2560320" y="3306180"/>
                  <a:pt x="2483220" y="3383280"/>
                  <a:pt x="2388113" y="3383280"/>
                </a:cubicBezTo>
                <a:lnTo>
                  <a:pt x="172207"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10" name="Text 8"/>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11</a:t>
            </a:r>
            <a:endParaRPr lang="en-US" sz="800" dirty="0"/>
          </a:p>
        </p:txBody>
      </p:sp>
      <p:sp>
        <p:nvSpPr>
          <p:cNvPr id="11" name="Text 9"/>
          <p:cNvSpPr/>
          <p:nvPr/>
        </p:nvSpPr>
        <p:spPr>
          <a:xfrm>
            <a:off x="685799" y="6309360"/>
            <a:ext cx="10033715" cy="548640"/>
          </a:xfrm>
          <a:custGeom>
            <a:avLst/>
            <a:gdLst/>
            <a:ahLst/>
            <a:cxnLst/>
            <a:rect l="l" t="t" r="r" b="b"/>
            <a:pathLst>
              <a:path w="10033715" h="548640">
                <a:moveTo>
                  <a:pt x="0" y="548640"/>
                </a:moveTo>
                <a:lnTo>
                  <a:pt x="0" y="0"/>
                </a:lnTo>
                <a:lnTo>
                  <a:pt x="10033715" y="0"/>
                </a:lnTo>
                <a:lnTo>
                  <a:pt x="10033715"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Exploring Human Excretion: A Comprehensive Overview</a:t>
            </a:r>
            <a:endParaRPr lang="en-US" sz="800" dirty="0"/>
          </a:p>
        </p:txBody>
      </p:sp>
      <p:sp>
        <p:nvSpPr>
          <p:cNvPr id="12" name="Text 10"/>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13" name="Text 11"/>
          <p:cNvSpPr/>
          <p:nvPr/>
        </p:nvSpPr>
        <p:spPr>
          <a:xfrm>
            <a:off x="685800" y="1017281"/>
            <a:ext cx="10820400" cy="1247927"/>
          </a:xfrm>
          <a:custGeom>
            <a:avLst/>
            <a:gdLst/>
            <a:ahLst/>
            <a:cxnLst/>
            <a:rect l="l" t="t" r="r" b="b"/>
            <a:pathLst>
              <a:path w="10820400" h="1247927">
                <a:moveTo>
                  <a:pt x="0" y="1247927"/>
                </a:moveTo>
                <a:lnTo>
                  <a:pt x="0" y="0"/>
                </a:lnTo>
                <a:lnTo>
                  <a:pt x="10820400" y="0"/>
                </a:lnTo>
                <a:lnTo>
                  <a:pt x="10820400" y="1247927"/>
                </a:lnTo>
                <a:lnTo>
                  <a:pt x="0" y="1247927"/>
                </a:lnTo>
              </a:path>
            </a:pathLst>
          </a:custGeom>
          <a:noFill/>
          <a:ln/>
        </p:spPr>
        <p:txBody>
          <a:bodyPr wrap="square" lIns="0" tIns="0" rIns="0" bIns="0" rtlCol="0" anchor="t"/>
          <a:lstStyle/>
          <a:p>
            <a:pPr algn="l" marL="0" indent="0">
              <a:lnSpc>
                <a:spcPct val="100000"/>
              </a:lnSpc>
              <a:spcBef>
                <a:spcPts val="1000"/>
              </a:spcBef>
              <a:buNone/>
            </a:pPr>
            <a:r>
              <a:rPr lang="en-US" sz="4000" dirty="0">
                <a:solidFill>
                  <a:srgbClr val="FFFFFF"/>
                </a:solidFill>
                <a:latin typeface="Reddit Sans Bold" pitchFamily="34" charset="0"/>
                <a:ea typeface="Reddit Sans Bold" pitchFamily="34" charset="-122"/>
                <a:cs typeface="Reddit Sans Bold" pitchFamily="34" charset="-120"/>
              </a:rPr>
              <a:t>Common Kidney Disorders</a:t>
            </a:r>
            <a:endParaRPr lang="en-US" sz="4000" dirty="0"/>
          </a:p>
        </p:txBody>
      </p:sp>
      <p:sp>
        <p:nvSpPr>
          <p:cNvPr id="14" name="Text 12"/>
          <p:cNvSpPr/>
          <p:nvPr/>
        </p:nvSpPr>
        <p:spPr>
          <a:xfrm>
            <a:off x="9128762" y="3326841"/>
            <a:ext cx="2194560" cy="2468880"/>
          </a:xfrm>
          <a:custGeom>
            <a:avLst/>
            <a:gdLst/>
            <a:ahLst/>
            <a:cxnLst/>
            <a:rect l="l" t="t" r="r" b="b"/>
            <a:pathLst>
              <a:path w="2194560" h="2468880">
                <a:moveTo>
                  <a:pt x="0" y="2468880"/>
                </a:moveTo>
                <a:lnTo>
                  <a:pt x="0" y="0"/>
                </a:lnTo>
                <a:lnTo>
                  <a:pt x="2194560" y="0"/>
                </a:lnTo>
                <a:lnTo>
                  <a:pt x="2194560" y="2468880"/>
                </a:lnTo>
                <a:lnTo>
                  <a:pt x="0" y="246888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Medications (e.g., diuretics, phosphate binders)</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Dialysis for renal failure management</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Kidney transplantation as a long-term solution</a:t>
            </a:r>
            <a:endParaRPr lang="en-US" sz="1100" dirty="0"/>
          </a:p>
        </p:txBody>
      </p:sp>
      <p:sp>
        <p:nvSpPr>
          <p:cNvPr id="15" name="Text 13"/>
          <p:cNvSpPr/>
          <p:nvPr/>
        </p:nvSpPr>
        <p:spPr>
          <a:xfrm>
            <a:off x="9128762" y="2784927"/>
            <a:ext cx="2194560" cy="365760"/>
          </a:xfrm>
          <a:custGeom>
            <a:avLst/>
            <a:gdLst/>
            <a:ahLst/>
            <a:cxnLst/>
            <a:rect l="l" t="t" r="r" b="b"/>
            <a:pathLst>
              <a:path w="2194560" h="365760">
                <a:moveTo>
                  <a:pt x="0" y="365760"/>
                </a:moveTo>
                <a:lnTo>
                  <a:pt x="0" y="0"/>
                </a:lnTo>
                <a:lnTo>
                  <a:pt x="2194560" y="0"/>
                </a:lnTo>
                <a:lnTo>
                  <a:pt x="2194560" y="365760"/>
                </a:lnTo>
                <a:lnTo>
                  <a:pt x="0" y="365760"/>
                </a:lnTo>
              </a:path>
            </a:pathLst>
          </a:custGeom>
          <a:noFill/>
          <a:ln/>
        </p:spPr>
        <p:txBody>
          <a:bodyPr wrap="square" lIns="0" tIns="0" rIns="0" bIns="0" rtlCol="0" anchor="b"/>
          <a:lstStyle/>
          <a:p>
            <a:pPr algn="l" marL="0" indent="0">
              <a:lnSpc>
                <a:spcPct val="90000"/>
              </a:lnSpc>
              <a:buNone/>
            </a:pPr>
            <a:r>
              <a:rPr lang="en-US" sz="1333" b="1" dirty="0">
                <a:solidFill>
                  <a:srgbClr val="D92773"/>
                </a:solidFill>
                <a:latin typeface="Reddit Sans Bold" pitchFamily="34" charset="0"/>
                <a:ea typeface="Reddit Sans Bold" pitchFamily="34" charset="-122"/>
                <a:cs typeface="Reddit Sans Bold" pitchFamily="34" charset="-120"/>
              </a:rPr>
              <a:t>Medical Intervention Overview</a:t>
            </a:r>
            <a:endParaRPr lang="en-US" sz="1333" dirty="0"/>
          </a:p>
        </p:txBody>
      </p:sp>
      <p:sp>
        <p:nvSpPr>
          <p:cNvPr id="16" name="Text 14"/>
          <p:cNvSpPr/>
          <p:nvPr/>
        </p:nvSpPr>
        <p:spPr>
          <a:xfrm>
            <a:off x="6375402" y="3326841"/>
            <a:ext cx="2194560" cy="2468880"/>
          </a:xfrm>
          <a:custGeom>
            <a:avLst/>
            <a:gdLst/>
            <a:ahLst/>
            <a:cxnLst/>
            <a:rect l="l" t="t" r="r" b="b"/>
            <a:pathLst>
              <a:path w="2194560" h="2468880">
                <a:moveTo>
                  <a:pt x="0" y="2468880"/>
                </a:moveTo>
                <a:lnTo>
                  <a:pt x="0" y="0"/>
                </a:lnTo>
                <a:lnTo>
                  <a:pt x="2194560" y="0"/>
                </a:lnTo>
                <a:lnTo>
                  <a:pt x="2194560" y="2468880"/>
                </a:lnTo>
                <a:lnTo>
                  <a:pt x="0" y="246888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Stay hydrated to prevent kidney stones</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Manage blood pressure and blood sugar levels</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Maintain a balanced diet low in sodium and processed foods</a:t>
            </a:r>
            <a:endParaRPr lang="en-US" sz="1100" dirty="0"/>
          </a:p>
        </p:txBody>
      </p:sp>
      <p:sp>
        <p:nvSpPr>
          <p:cNvPr id="17" name="Text 15"/>
          <p:cNvSpPr/>
          <p:nvPr/>
        </p:nvSpPr>
        <p:spPr>
          <a:xfrm>
            <a:off x="6375402" y="2784927"/>
            <a:ext cx="2194560" cy="365760"/>
          </a:xfrm>
          <a:custGeom>
            <a:avLst/>
            <a:gdLst/>
            <a:ahLst/>
            <a:cxnLst/>
            <a:rect l="l" t="t" r="r" b="b"/>
            <a:pathLst>
              <a:path w="2194560" h="365760">
                <a:moveTo>
                  <a:pt x="0" y="365760"/>
                </a:moveTo>
                <a:lnTo>
                  <a:pt x="0" y="0"/>
                </a:lnTo>
                <a:lnTo>
                  <a:pt x="2194560" y="0"/>
                </a:lnTo>
                <a:lnTo>
                  <a:pt x="2194560" y="365760"/>
                </a:lnTo>
                <a:lnTo>
                  <a:pt x="0" y="365760"/>
                </a:lnTo>
              </a:path>
            </a:pathLst>
          </a:custGeom>
          <a:noFill/>
          <a:ln/>
        </p:spPr>
        <p:txBody>
          <a:bodyPr wrap="square" lIns="0" tIns="0" rIns="0" bIns="0" rtlCol="0" anchor="b"/>
          <a:lstStyle/>
          <a:p>
            <a:pPr algn="l" marL="0" indent="0">
              <a:lnSpc>
                <a:spcPct val="90000"/>
              </a:lnSpc>
              <a:buNone/>
            </a:pPr>
            <a:r>
              <a:rPr lang="en-US" sz="1600" b="1" dirty="0">
                <a:solidFill>
                  <a:srgbClr val="D92773"/>
                </a:solidFill>
                <a:latin typeface="Reddit Sans Bold" pitchFamily="34" charset="0"/>
                <a:ea typeface="Reddit Sans Bold" pitchFamily="34" charset="-122"/>
                <a:cs typeface="Reddit Sans Bold" pitchFamily="34" charset="-120"/>
              </a:rPr>
              <a:t>Prevention Strategies</a:t>
            </a:r>
            <a:endParaRPr lang="en-US" sz="1600" dirty="0"/>
          </a:p>
        </p:txBody>
      </p:sp>
      <p:sp>
        <p:nvSpPr>
          <p:cNvPr id="18" name="Text 16"/>
          <p:cNvSpPr/>
          <p:nvPr/>
        </p:nvSpPr>
        <p:spPr>
          <a:xfrm>
            <a:off x="3622041" y="3326841"/>
            <a:ext cx="2194560" cy="2468880"/>
          </a:xfrm>
          <a:custGeom>
            <a:avLst/>
            <a:gdLst/>
            <a:ahLst/>
            <a:cxnLst/>
            <a:rect l="l" t="t" r="r" b="b"/>
            <a:pathLst>
              <a:path w="2194560" h="2468880">
                <a:moveTo>
                  <a:pt x="0" y="2468880"/>
                </a:moveTo>
                <a:lnTo>
                  <a:pt x="0" y="0"/>
                </a:lnTo>
                <a:lnTo>
                  <a:pt x="2194560" y="0"/>
                </a:lnTo>
                <a:lnTo>
                  <a:pt x="2194560" y="2468880"/>
                </a:lnTo>
                <a:lnTo>
                  <a:pt x="0" y="246888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Blood tests (e.g., creatinine, blood urea nitrogen)</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Urinalysis (presence of protein, blood, or glucose)</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Imaging tests (ultrasound, CT scans)</a:t>
            </a:r>
            <a:endParaRPr lang="en-US" sz="1100" dirty="0"/>
          </a:p>
        </p:txBody>
      </p:sp>
      <p:sp>
        <p:nvSpPr>
          <p:cNvPr id="19" name="Text 17"/>
          <p:cNvSpPr/>
          <p:nvPr/>
        </p:nvSpPr>
        <p:spPr>
          <a:xfrm>
            <a:off x="3622041" y="2784927"/>
            <a:ext cx="2194560" cy="365760"/>
          </a:xfrm>
          <a:custGeom>
            <a:avLst/>
            <a:gdLst/>
            <a:ahLst/>
            <a:cxnLst/>
            <a:rect l="l" t="t" r="r" b="b"/>
            <a:pathLst>
              <a:path w="2194560" h="365760">
                <a:moveTo>
                  <a:pt x="0" y="365760"/>
                </a:moveTo>
                <a:lnTo>
                  <a:pt x="0" y="0"/>
                </a:lnTo>
                <a:lnTo>
                  <a:pt x="2194560" y="0"/>
                </a:lnTo>
                <a:lnTo>
                  <a:pt x="2194560" y="365760"/>
                </a:lnTo>
                <a:lnTo>
                  <a:pt x="0" y="365760"/>
                </a:lnTo>
              </a:path>
            </a:pathLst>
          </a:custGeom>
          <a:noFill/>
          <a:ln/>
        </p:spPr>
        <p:txBody>
          <a:bodyPr wrap="square" lIns="0" tIns="0" rIns="0" bIns="0" rtlCol="0" anchor="b"/>
          <a:lstStyle/>
          <a:p>
            <a:pPr algn="l" marL="0" indent="0">
              <a:lnSpc>
                <a:spcPct val="90000"/>
              </a:lnSpc>
              <a:buNone/>
            </a:pPr>
            <a:r>
              <a:rPr lang="en-US" sz="1600" b="1" dirty="0">
                <a:solidFill>
                  <a:srgbClr val="D92773"/>
                </a:solidFill>
                <a:latin typeface="Reddit Sans Bold" pitchFamily="34" charset="0"/>
                <a:ea typeface="Reddit Sans Bold" pitchFamily="34" charset="-122"/>
                <a:cs typeface="Reddit Sans Bold" pitchFamily="34" charset="-120"/>
              </a:rPr>
              <a:t>Diagnostic Indicators</a:t>
            </a:r>
            <a:endParaRPr lang="en-US" sz="1600" dirty="0"/>
          </a:p>
        </p:txBody>
      </p:sp>
      <p:sp>
        <p:nvSpPr>
          <p:cNvPr id="20" name="Text 18"/>
          <p:cNvSpPr/>
          <p:nvPr/>
        </p:nvSpPr>
        <p:spPr>
          <a:xfrm>
            <a:off x="868680" y="3326841"/>
            <a:ext cx="2194560" cy="2468880"/>
          </a:xfrm>
          <a:custGeom>
            <a:avLst/>
            <a:gdLst/>
            <a:ahLst/>
            <a:cxnLst/>
            <a:rect l="l" t="t" r="r" b="b"/>
            <a:pathLst>
              <a:path w="2194560" h="2468880">
                <a:moveTo>
                  <a:pt x="0" y="2468880"/>
                </a:moveTo>
                <a:lnTo>
                  <a:pt x="0" y="0"/>
                </a:lnTo>
                <a:lnTo>
                  <a:pt x="2194560" y="0"/>
                </a:lnTo>
                <a:lnTo>
                  <a:pt x="2194560" y="2468880"/>
                </a:lnTo>
                <a:lnTo>
                  <a:pt x="0" y="2468880"/>
                </a:lnTo>
              </a:path>
            </a:pathLst>
          </a:custGeom>
          <a:noFill/>
          <a:ln/>
        </p:spPr>
        <p:txBody>
          <a:bodyPr wrap="square" lIns="0" tIns="0" rIns="0" bIns="0" rtlCol="0" anchor="t"/>
          <a:lstStyle/>
          <a:p>
            <a:pPr algn="l" marL="0" indent="0">
              <a:lnSpc>
                <a:spcPct val="100000"/>
              </a:lnSpc>
              <a:spcBef>
                <a:spcPts val="1124"/>
              </a:spcBef>
              <a:buNone/>
            </a:pPr>
            <a:r>
              <a:rPr lang="en-US" sz="1030" dirty="0">
                <a:solidFill>
                  <a:srgbClr val="FFFFFF"/>
                </a:solidFill>
                <a:latin typeface="Reddit Sans" pitchFamily="34" charset="0"/>
                <a:ea typeface="Reddit Sans" pitchFamily="34" charset="-122"/>
                <a:cs typeface="Reddit Sans" pitchFamily="34" charset="-120"/>
              </a:rPr>
              <a:t>Overview of Kidney-Related Health Issues</a:t>
            </a:r>
            <a:endParaRPr lang="en-US" sz="1030" dirty="0"/>
          </a:p>
          <a:p>
            <a:pPr algn="l" marL="0" indent="0">
              <a:lnSpc>
                <a:spcPct val="100000"/>
              </a:lnSpc>
              <a:spcBef>
                <a:spcPts val="1124"/>
              </a:spcBef>
              <a:buNone/>
            </a:pPr>
            <a:r>
              <a:rPr lang="en-US" sz="1030" dirty="0">
                <a:solidFill>
                  <a:srgbClr val="FFFFFF"/>
                </a:solidFill>
                <a:latin typeface="Reddit Sans" pitchFamily="34" charset="0"/>
                <a:ea typeface="Reddit Sans" pitchFamily="34" charset="-122"/>
                <a:cs typeface="Reddit Sans" pitchFamily="34" charset="-120"/>
              </a:rPr>
              <a:t>Kidney Stones: Hard deposits formed from minerals and salts, Symptoms: severe pain, blood in urine, frequent urination</a:t>
            </a:r>
            <a:endParaRPr lang="en-US" sz="1030" dirty="0"/>
          </a:p>
          <a:p>
            <a:pPr algn="l" marL="0" indent="0">
              <a:lnSpc>
                <a:spcPct val="100000"/>
              </a:lnSpc>
              <a:spcBef>
                <a:spcPts val="1124"/>
              </a:spcBef>
              <a:buNone/>
            </a:pPr>
            <a:r>
              <a:rPr lang="en-US" sz="1030" dirty="0">
                <a:solidFill>
                  <a:srgbClr val="FFFFFF"/>
                </a:solidFill>
                <a:latin typeface="Reddit Sans" pitchFamily="34" charset="0"/>
                <a:ea typeface="Reddit Sans" pitchFamily="34" charset="-122"/>
                <a:cs typeface="Reddit Sans" pitchFamily="34" charset="-120"/>
              </a:rPr>
              <a:t>Chronic Kidney Disease (CKD): Gradual loss of kidney function over time, Risk factors: diabetes, hypertension, family history</a:t>
            </a:r>
            <a:endParaRPr lang="en-US" sz="1030" dirty="0"/>
          </a:p>
          <a:p>
            <a:pPr algn="l" marL="0" indent="0">
              <a:lnSpc>
                <a:spcPct val="100000"/>
              </a:lnSpc>
              <a:spcBef>
                <a:spcPts val="1124"/>
              </a:spcBef>
              <a:buNone/>
            </a:pPr>
            <a:r>
              <a:rPr lang="en-US" sz="1030" dirty="0">
                <a:solidFill>
                  <a:srgbClr val="FFFFFF"/>
                </a:solidFill>
                <a:latin typeface="Reddit Sans" pitchFamily="34" charset="0"/>
                <a:ea typeface="Reddit Sans" pitchFamily="34" charset="-122"/>
                <a:cs typeface="Reddit Sans" pitchFamily="34" charset="-120"/>
              </a:rPr>
              <a:t>Renal Failure: Sudden or gradual loss of kidney function, Can be acute (temporary) or chronic (permanent)</a:t>
            </a:r>
            <a:endParaRPr lang="en-US" sz="1030" dirty="0"/>
          </a:p>
        </p:txBody>
      </p:sp>
      <p:sp>
        <p:nvSpPr>
          <p:cNvPr id="21" name="Text 19"/>
          <p:cNvSpPr/>
          <p:nvPr/>
        </p:nvSpPr>
        <p:spPr>
          <a:xfrm>
            <a:off x="868680" y="2784927"/>
            <a:ext cx="2194560" cy="365760"/>
          </a:xfrm>
          <a:custGeom>
            <a:avLst/>
            <a:gdLst/>
            <a:ahLst/>
            <a:cxnLst/>
            <a:rect l="l" t="t" r="r" b="b"/>
            <a:pathLst>
              <a:path w="2194560" h="365760">
                <a:moveTo>
                  <a:pt x="0" y="365760"/>
                </a:moveTo>
                <a:lnTo>
                  <a:pt x="0" y="0"/>
                </a:lnTo>
                <a:lnTo>
                  <a:pt x="2194560" y="0"/>
                </a:lnTo>
                <a:lnTo>
                  <a:pt x="2194560" y="365760"/>
                </a:lnTo>
                <a:lnTo>
                  <a:pt x="0" y="365760"/>
                </a:lnTo>
              </a:path>
            </a:pathLst>
          </a:custGeom>
          <a:noFill/>
          <a:ln/>
        </p:spPr>
        <p:txBody>
          <a:bodyPr wrap="square" lIns="0" tIns="0" rIns="0" bIns="0" rtlCol="0" anchor="b"/>
          <a:lstStyle/>
          <a:p>
            <a:pPr algn="l" marL="0" indent="0">
              <a:lnSpc>
                <a:spcPct val="90000"/>
              </a:lnSpc>
              <a:buNone/>
            </a:pPr>
            <a:r>
              <a:rPr lang="en-US" sz="1450" b="1" dirty="0">
                <a:solidFill>
                  <a:srgbClr val="D92773"/>
                </a:solidFill>
                <a:latin typeface="Reddit Sans Bold" pitchFamily="34" charset="0"/>
                <a:ea typeface="Reddit Sans Bold" pitchFamily="34" charset="-122"/>
                <a:cs typeface="Reddit Sans Bold" pitchFamily="34" charset="-120"/>
              </a:rPr>
              <a:t>Common Kidney Disorders</a:t>
            </a:r>
            <a:endParaRPr lang="en-US" sz="14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83333"/>
              </a:lnSpc>
              <a:buNone/>
            </a:pPr>
            <a:endParaRPr lang="en-US" sz="1800" dirty="0"/>
          </a:p>
        </p:txBody>
      </p:sp>
      <p:sp>
        <p:nvSpPr>
          <p:cNvPr id="3" name="Text 1"/>
          <p:cNvSpPr/>
          <p:nvPr/>
        </p:nvSpPr>
        <p:spPr>
          <a:xfrm>
            <a:off x="-1" y="2769619"/>
            <a:ext cx="5072033" cy="4088382"/>
          </a:xfrm>
          <a:custGeom>
            <a:avLst/>
            <a:gdLst/>
            <a:ahLst/>
            <a:cxnLst/>
            <a:rect l="l" t="t" r="r" b="b"/>
            <a:pathLst>
              <a:path w="5072033" h="4088382">
                <a:moveTo>
                  <a:pt x="0" y="4088382"/>
                </a:moveTo>
                <a:lnTo>
                  <a:pt x="0" y="0"/>
                </a:lnTo>
                <a:lnTo>
                  <a:pt x="5072033" y="0"/>
                </a:lnTo>
                <a:lnTo>
                  <a:pt x="5072033" y="4088382"/>
                </a:lnTo>
                <a:lnTo>
                  <a:pt x="0" y="4088382"/>
                </a:lnTo>
              </a:path>
            </a:pathLst>
          </a:custGeom>
          <a:blipFill>
            <a:blip r:embed="rId1"/>
            <a:srcRect l="39337" t="0" r="0" b="51874"/>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a:off x="5145240" y="-1"/>
            <a:ext cx="7046760" cy="6466023"/>
          </a:xfrm>
          <a:custGeom>
            <a:avLst/>
            <a:gdLst/>
            <a:ahLst/>
            <a:cxnLst/>
            <a:rect l="l" t="t" r="r" b="b"/>
            <a:pathLst>
              <a:path w="7046760" h="6466023">
                <a:moveTo>
                  <a:pt x="0" y="6466023"/>
                </a:moveTo>
                <a:lnTo>
                  <a:pt x="0" y="0"/>
                </a:lnTo>
                <a:lnTo>
                  <a:pt x="7046760" y="0"/>
                </a:lnTo>
                <a:lnTo>
                  <a:pt x="7046760" y="6466023"/>
                </a:lnTo>
                <a:lnTo>
                  <a:pt x="0" y="6466023"/>
                </a:lnTo>
              </a:path>
            </a:pathLst>
          </a:custGeom>
          <a:blipFill>
            <a:blip r:embed="rId2"/>
            <a:srcRect l="0" t="0" r="39863" b="32282"/>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8931619" y="0"/>
            <a:ext cx="3260381" cy="6858000"/>
          </a:xfrm>
          <a:custGeom>
            <a:avLst/>
            <a:gdLst/>
            <a:ahLst/>
            <a:cxnLst/>
            <a:rect l="l" t="t" r="r" b="b"/>
            <a:pathLst>
              <a:path w="3260381" h="6858000">
                <a:moveTo>
                  <a:pt x="0" y="6858000"/>
                </a:moveTo>
                <a:lnTo>
                  <a:pt x="0" y="0"/>
                </a:lnTo>
                <a:lnTo>
                  <a:pt x="3260381" y="0"/>
                </a:lnTo>
                <a:lnTo>
                  <a:pt x="3260381" y="6858000"/>
                </a:lnTo>
                <a:lnTo>
                  <a:pt x="0" y="6858000"/>
                </a:lnTo>
              </a:path>
            </a:pathLst>
          </a:custGeom>
          <a:blipFill>
            <a:blip r:embed="rId3"/>
            <a:srcRect l="0" t="0" r="51569"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685800" y="2595644"/>
            <a:ext cx="2468880" cy="3383280"/>
          </a:xfrm>
          <a:custGeom>
            <a:avLst/>
            <a:gdLst/>
            <a:ahLst/>
            <a:cxnLst/>
            <a:rect l="l" t="t" r="r" b="b"/>
            <a:pathLst>
              <a:path w="2468880" h="3383280">
                <a:moveTo>
                  <a:pt x="106680" y="3383280"/>
                </a:moveTo>
                <a:cubicBezTo>
                  <a:pt x="47762" y="3383280"/>
                  <a:pt x="0" y="3335518"/>
                  <a:pt x="0" y="3276600"/>
                </a:cubicBezTo>
                <a:lnTo>
                  <a:pt x="0" y="106680"/>
                </a:lnTo>
                <a:cubicBezTo>
                  <a:pt x="0" y="47762"/>
                  <a:pt x="47762" y="0"/>
                  <a:pt x="106680" y="0"/>
                </a:cubicBezTo>
                <a:lnTo>
                  <a:pt x="2362200" y="0"/>
                </a:lnTo>
                <a:cubicBezTo>
                  <a:pt x="2421118" y="0"/>
                  <a:pt x="2468880" y="47762"/>
                  <a:pt x="2468880" y="106680"/>
                </a:cubicBezTo>
                <a:lnTo>
                  <a:pt x="2468880" y="3276600"/>
                </a:lnTo>
                <a:cubicBezTo>
                  <a:pt x="2468880" y="3335518"/>
                  <a:pt x="2421118" y="3383280"/>
                  <a:pt x="2362200" y="3383280"/>
                </a:cubicBezTo>
                <a:lnTo>
                  <a:pt x="106680"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7" name="Text 5"/>
          <p:cNvSpPr/>
          <p:nvPr/>
        </p:nvSpPr>
        <p:spPr>
          <a:xfrm>
            <a:off x="3373968" y="2595644"/>
            <a:ext cx="2468880" cy="3383280"/>
          </a:xfrm>
          <a:custGeom>
            <a:avLst/>
            <a:gdLst/>
            <a:ahLst/>
            <a:cxnLst/>
            <a:rect l="l" t="t" r="r" b="b"/>
            <a:pathLst>
              <a:path w="2468880" h="3383280">
                <a:moveTo>
                  <a:pt x="106680" y="3383280"/>
                </a:moveTo>
                <a:cubicBezTo>
                  <a:pt x="47762" y="3383280"/>
                  <a:pt x="0" y="3335518"/>
                  <a:pt x="0" y="3276600"/>
                </a:cubicBezTo>
                <a:lnTo>
                  <a:pt x="0" y="106680"/>
                </a:lnTo>
                <a:cubicBezTo>
                  <a:pt x="0" y="47762"/>
                  <a:pt x="47762" y="0"/>
                  <a:pt x="106680" y="0"/>
                </a:cubicBezTo>
                <a:lnTo>
                  <a:pt x="2362200" y="0"/>
                </a:lnTo>
                <a:cubicBezTo>
                  <a:pt x="2421118" y="0"/>
                  <a:pt x="2468880" y="47762"/>
                  <a:pt x="2468880" y="106680"/>
                </a:cubicBezTo>
                <a:lnTo>
                  <a:pt x="2468880" y="3276600"/>
                </a:lnTo>
                <a:cubicBezTo>
                  <a:pt x="2468880" y="3335518"/>
                  <a:pt x="2421118" y="3383280"/>
                  <a:pt x="2362200" y="3383280"/>
                </a:cubicBezTo>
                <a:lnTo>
                  <a:pt x="106680"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8" name="Text 6"/>
          <p:cNvSpPr/>
          <p:nvPr/>
        </p:nvSpPr>
        <p:spPr>
          <a:xfrm>
            <a:off x="6062135" y="2595644"/>
            <a:ext cx="2468880" cy="3383280"/>
          </a:xfrm>
          <a:custGeom>
            <a:avLst/>
            <a:gdLst/>
            <a:ahLst/>
            <a:cxnLst/>
            <a:rect l="l" t="t" r="r" b="b"/>
            <a:pathLst>
              <a:path w="2468880" h="3383280">
                <a:moveTo>
                  <a:pt x="106680" y="3383280"/>
                </a:moveTo>
                <a:cubicBezTo>
                  <a:pt x="47762" y="3383280"/>
                  <a:pt x="0" y="3335518"/>
                  <a:pt x="0" y="3276600"/>
                </a:cubicBezTo>
                <a:lnTo>
                  <a:pt x="0" y="106680"/>
                </a:lnTo>
                <a:cubicBezTo>
                  <a:pt x="0" y="47762"/>
                  <a:pt x="47762" y="0"/>
                  <a:pt x="106680" y="0"/>
                </a:cubicBezTo>
                <a:lnTo>
                  <a:pt x="2362200" y="0"/>
                </a:lnTo>
                <a:cubicBezTo>
                  <a:pt x="2421118" y="0"/>
                  <a:pt x="2468880" y="47762"/>
                  <a:pt x="2468880" y="106680"/>
                </a:cubicBezTo>
                <a:lnTo>
                  <a:pt x="2468880" y="3276600"/>
                </a:lnTo>
                <a:cubicBezTo>
                  <a:pt x="2468880" y="3335518"/>
                  <a:pt x="2421118" y="3383280"/>
                  <a:pt x="2362200" y="3383280"/>
                </a:cubicBezTo>
                <a:lnTo>
                  <a:pt x="106680"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9" name="Text 7"/>
          <p:cNvSpPr/>
          <p:nvPr/>
        </p:nvSpPr>
        <p:spPr>
          <a:xfrm>
            <a:off x="8215102"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12</a:t>
            </a:r>
            <a:endParaRPr lang="en-US" sz="800" dirty="0"/>
          </a:p>
        </p:txBody>
      </p:sp>
      <p:sp>
        <p:nvSpPr>
          <p:cNvPr id="10" name="Text 8"/>
          <p:cNvSpPr/>
          <p:nvPr/>
        </p:nvSpPr>
        <p:spPr>
          <a:xfrm>
            <a:off x="685800"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Exploring Human Excretion: A Comprehensive Overview</a:t>
            </a:r>
            <a:endParaRPr lang="en-US" sz="800" dirty="0"/>
          </a:p>
        </p:txBody>
      </p:sp>
      <p:sp>
        <p:nvSpPr>
          <p:cNvPr id="11" name="Text 9"/>
          <p:cNvSpPr/>
          <p:nvPr/>
        </p:nvSpPr>
        <p:spPr>
          <a:xfrm>
            <a:off x="8991600" y="0"/>
            <a:ext cx="3200400" cy="6858000"/>
          </a:xfrm>
          <a:custGeom>
            <a:avLst/>
            <a:gdLst/>
            <a:ahLst/>
            <a:cxnLst/>
            <a:rect l="l" t="t" r="r" b="b"/>
            <a:pathLst>
              <a:path w="3200400" h="6858000">
                <a:moveTo>
                  <a:pt x="0" y="6858000"/>
                </a:moveTo>
                <a:lnTo>
                  <a:pt x="0" y="0"/>
                </a:lnTo>
                <a:lnTo>
                  <a:pt x="3200400" y="0"/>
                </a:lnTo>
                <a:lnTo>
                  <a:pt x="3200400" y="6858000"/>
                </a:lnTo>
                <a:lnTo>
                  <a:pt x="0" y="6858000"/>
                </a:lnTo>
              </a:path>
            </a:pathLst>
          </a:custGeom>
          <a:blipFill>
            <a:blip r:embed="rId4"/>
            <a:srcRect l="35107" r="35107" t="0" b="0"/>
            <a:stretch/>
          </a:blipFill>
          <a:ln/>
        </p:spPr>
        <p:txBody>
          <a:bodyPr wrap="square" lIns="90000" tIns="46800" rIns="90000" bIns="46800" rtlCol="0" anchor="ctr"/>
          <a:lstStyle/>
          <a:p>
            <a:pPr indent="0" marL="0">
              <a:buNone/>
            </a:pPr>
            <a:endParaRPr lang="en-US" dirty="0"/>
          </a:p>
        </p:txBody>
      </p:sp>
      <p:sp>
        <p:nvSpPr>
          <p:cNvPr id="12" name="Text 10"/>
          <p:cNvSpPr/>
          <p:nvPr/>
        </p:nvSpPr>
        <p:spPr>
          <a:xfrm>
            <a:off x="685800" y="1017281"/>
            <a:ext cx="7848600" cy="1247927"/>
          </a:xfrm>
          <a:custGeom>
            <a:avLst/>
            <a:gdLst/>
            <a:ahLst/>
            <a:cxnLst/>
            <a:rect l="l" t="t" r="r" b="b"/>
            <a:pathLst>
              <a:path w="7848600" h="1247927">
                <a:moveTo>
                  <a:pt x="0" y="1247927"/>
                </a:moveTo>
                <a:lnTo>
                  <a:pt x="0" y="0"/>
                </a:lnTo>
                <a:lnTo>
                  <a:pt x="7848600" y="0"/>
                </a:lnTo>
                <a:lnTo>
                  <a:pt x="7848600" y="1247927"/>
                </a:lnTo>
                <a:lnTo>
                  <a:pt x="0" y="1247927"/>
                </a:lnTo>
              </a:path>
            </a:pathLst>
          </a:custGeom>
          <a:noFill/>
          <a:ln/>
        </p:spPr>
        <p:txBody>
          <a:bodyPr wrap="square" lIns="0" tIns="0" rIns="0" bIns="0" rtlCol="0" anchor="t"/>
          <a:lstStyle/>
          <a:p>
            <a:pPr algn="l" marL="0" indent="0">
              <a:lnSpc>
                <a:spcPct val="100000"/>
              </a:lnSpc>
              <a:spcBef>
                <a:spcPts val="1000"/>
              </a:spcBef>
              <a:buNone/>
            </a:pPr>
            <a:r>
              <a:rPr lang="en-US" sz="3600" dirty="0">
                <a:solidFill>
                  <a:srgbClr val="FFFFFF"/>
                </a:solidFill>
                <a:latin typeface="Reddit Sans Bold" pitchFamily="34" charset="0"/>
                <a:ea typeface="Reddit Sans Bold" pitchFamily="34" charset="-122"/>
                <a:cs typeface="Reddit Sans Bold" pitchFamily="34" charset="-120"/>
              </a:rPr>
              <a:t>Technological Interventions</a:t>
            </a:r>
            <a:endParaRPr lang="en-US" sz="3600" dirty="0"/>
          </a:p>
        </p:txBody>
      </p:sp>
      <p:sp>
        <p:nvSpPr>
          <p:cNvPr id="13" name="Text 11"/>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14" name="Text 12"/>
          <p:cNvSpPr/>
          <p:nvPr/>
        </p:nvSpPr>
        <p:spPr>
          <a:xfrm>
            <a:off x="6290735" y="3404710"/>
            <a:ext cx="2011680" cy="2377440"/>
          </a:xfrm>
          <a:custGeom>
            <a:avLst/>
            <a:gdLst/>
            <a:ahLst/>
            <a:cxnLst/>
            <a:rect l="l" t="t" r="r" b="b"/>
            <a:pathLst>
              <a:path w="2011680" h="2377440">
                <a:moveTo>
                  <a:pt x="0" y="2377440"/>
                </a:moveTo>
                <a:lnTo>
                  <a:pt x="0" y="0"/>
                </a:lnTo>
                <a:lnTo>
                  <a:pt x="2011680" y="0"/>
                </a:lnTo>
                <a:lnTo>
                  <a:pt x="2011680" y="2377440"/>
                </a:lnTo>
                <a:lnTo>
                  <a:pt x="0" y="2377440"/>
                </a:lnTo>
              </a:path>
            </a:pathLst>
          </a:custGeom>
          <a:noFill/>
          <a:ln/>
        </p:spPr>
        <p:txBody>
          <a:bodyPr wrap="square" lIns="0" tIns="0" rIns="0" bIns="0" rtlCol="0" anchor="t"/>
          <a:lstStyle/>
          <a:p>
            <a:pPr algn="l" marL="0" indent="0">
              <a:lnSpc>
                <a:spcPct val="151515"/>
              </a:lnSpc>
              <a:buNone/>
            </a:pPr>
            <a:r>
              <a:rPr lang="en-US" sz="1100" dirty="0">
                <a:solidFill>
                  <a:srgbClr val="FFFFFF"/>
                </a:solidFill>
                <a:latin typeface="Reddit Sans" pitchFamily="34" charset="0"/>
                <a:ea typeface="Reddit Sans" pitchFamily="34" charset="-122"/>
                <a:cs typeface="Reddit Sans" pitchFamily="34" charset="-120"/>
              </a:rPr>
              <a:t>Exploration of advancements in regenerative medicine and personalized treatments to enhance kidney health and excretion efficiency.</a:t>
            </a:r>
            <a:endParaRPr lang="en-US" sz="1100" dirty="0"/>
          </a:p>
        </p:txBody>
      </p:sp>
      <p:sp>
        <p:nvSpPr>
          <p:cNvPr id="15" name="Text 13"/>
          <p:cNvSpPr/>
          <p:nvPr/>
        </p:nvSpPr>
        <p:spPr>
          <a:xfrm>
            <a:off x="6290735" y="2878507"/>
            <a:ext cx="2011680" cy="365760"/>
          </a:xfrm>
          <a:custGeom>
            <a:avLst/>
            <a:gdLst/>
            <a:ahLst/>
            <a:cxnLst/>
            <a:rect l="l" t="t" r="r" b="b"/>
            <a:pathLst>
              <a:path w="2011680" h="365760">
                <a:moveTo>
                  <a:pt x="0" y="365760"/>
                </a:moveTo>
                <a:lnTo>
                  <a:pt x="0" y="0"/>
                </a:lnTo>
                <a:lnTo>
                  <a:pt x="2011680" y="0"/>
                </a:lnTo>
                <a:lnTo>
                  <a:pt x="2011680" y="365760"/>
                </a:lnTo>
                <a:lnTo>
                  <a:pt x="0" y="365760"/>
                </a:lnTo>
              </a:path>
            </a:pathLst>
          </a:custGeom>
          <a:noFill/>
          <a:ln/>
        </p:spPr>
        <p:txBody>
          <a:bodyPr wrap="square" lIns="0" tIns="0" rIns="0" bIns="0" rtlCol="0" anchor="b"/>
          <a:lstStyle/>
          <a:p>
            <a:pPr algn="l" marL="0" indent="0">
              <a:lnSpc>
                <a:spcPct val="90000"/>
              </a:lnSpc>
              <a:buNone/>
            </a:pPr>
            <a:r>
              <a:rPr lang="en-US" sz="1300" b="1" dirty="0">
                <a:solidFill>
                  <a:srgbClr val="FFFFFF"/>
                </a:solidFill>
                <a:latin typeface="Reddit Sans Bold" pitchFamily="34" charset="0"/>
                <a:ea typeface="Reddit Sans Bold" pitchFamily="34" charset="-122"/>
                <a:cs typeface="Reddit Sans Bold" pitchFamily="34" charset="-120"/>
              </a:rPr>
              <a:t>Future Research Potential</a:t>
            </a:r>
            <a:endParaRPr lang="en-US" sz="1300" dirty="0"/>
          </a:p>
        </p:txBody>
      </p:sp>
      <p:sp>
        <p:nvSpPr>
          <p:cNvPr id="16" name="Text 14"/>
          <p:cNvSpPr/>
          <p:nvPr/>
        </p:nvSpPr>
        <p:spPr>
          <a:xfrm>
            <a:off x="3602568" y="3404710"/>
            <a:ext cx="2011680" cy="2377440"/>
          </a:xfrm>
          <a:custGeom>
            <a:avLst/>
            <a:gdLst/>
            <a:ahLst/>
            <a:cxnLst/>
            <a:rect l="l" t="t" r="r" b="b"/>
            <a:pathLst>
              <a:path w="2011680" h="2377440">
                <a:moveTo>
                  <a:pt x="0" y="2377440"/>
                </a:moveTo>
                <a:lnTo>
                  <a:pt x="0" y="0"/>
                </a:lnTo>
                <a:lnTo>
                  <a:pt x="2011680" y="0"/>
                </a:lnTo>
                <a:lnTo>
                  <a:pt x="2011680" y="2377440"/>
                </a:lnTo>
                <a:lnTo>
                  <a:pt x="0" y="2377440"/>
                </a:lnTo>
              </a:path>
            </a:pathLst>
          </a:custGeom>
          <a:noFill/>
          <a:ln/>
        </p:spPr>
        <p:txBody>
          <a:bodyPr wrap="square" lIns="0" tIns="0" rIns="0" bIns="0" rtlCol="0" anchor="t"/>
          <a:lstStyle/>
          <a:p>
            <a:pPr algn="l" marL="0" indent="0">
              <a:lnSpc>
                <a:spcPct val="151515"/>
              </a:lnSpc>
              <a:buNone/>
            </a:pPr>
            <a:r>
              <a:rPr lang="en-US" sz="1100" dirty="0">
                <a:solidFill>
                  <a:srgbClr val="FFFFFF"/>
                </a:solidFill>
                <a:latin typeface="Reddit Sans" pitchFamily="34" charset="0"/>
                <a:ea typeface="Reddit Sans" pitchFamily="34" charset="-122"/>
                <a:cs typeface="Reddit Sans" pitchFamily="34" charset="-120"/>
              </a:rPr>
              <a:t>Visual representation comparing the effectiveness, risks, and benefits of hemodialysis, kidney transplantation, and emerging biotechnological approaches.</a:t>
            </a:r>
            <a:endParaRPr lang="en-US" sz="1100" dirty="0"/>
          </a:p>
        </p:txBody>
      </p:sp>
      <p:sp>
        <p:nvSpPr>
          <p:cNvPr id="17" name="Text 15"/>
          <p:cNvSpPr/>
          <p:nvPr/>
        </p:nvSpPr>
        <p:spPr>
          <a:xfrm>
            <a:off x="3602568" y="2878507"/>
            <a:ext cx="2011680" cy="365760"/>
          </a:xfrm>
          <a:custGeom>
            <a:avLst/>
            <a:gdLst/>
            <a:ahLst/>
            <a:cxnLst/>
            <a:rect l="l" t="t" r="r" b="b"/>
            <a:pathLst>
              <a:path w="2011680" h="365760">
                <a:moveTo>
                  <a:pt x="0" y="365760"/>
                </a:moveTo>
                <a:lnTo>
                  <a:pt x="0" y="0"/>
                </a:lnTo>
                <a:lnTo>
                  <a:pt x="2011680" y="0"/>
                </a:lnTo>
                <a:lnTo>
                  <a:pt x="2011680" y="365760"/>
                </a:lnTo>
                <a:lnTo>
                  <a:pt x="0" y="365760"/>
                </a:lnTo>
              </a:path>
            </a:pathLst>
          </a:custGeom>
          <a:noFill/>
          <a:ln/>
        </p:spPr>
        <p:txBody>
          <a:bodyPr wrap="square" lIns="0" tIns="0" rIns="0" bIns="0" rtlCol="0" anchor="b"/>
          <a:lstStyle/>
          <a:p>
            <a:pPr algn="l" marL="0" indent="0">
              <a:lnSpc>
                <a:spcPct val="90000"/>
              </a:lnSpc>
              <a:buNone/>
            </a:pPr>
            <a:r>
              <a:rPr lang="en-US" sz="1300" b="1" dirty="0">
                <a:solidFill>
                  <a:srgbClr val="FFFFFF"/>
                </a:solidFill>
                <a:latin typeface="Reddit Sans Bold" pitchFamily="34" charset="0"/>
                <a:ea typeface="Reddit Sans Bold" pitchFamily="34" charset="-122"/>
                <a:cs typeface="Reddit Sans Bold" pitchFamily="34" charset="-120"/>
              </a:rPr>
              <a:t>Comparative Diagram of Intervention Methods</a:t>
            </a:r>
            <a:endParaRPr lang="en-US" sz="1300" dirty="0"/>
          </a:p>
        </p:txBody>
      </p:sp>
      <p:sp>
        <p:nvSpPr>
          <p:cNvPr id="18" name="Text 16"/>
          <p:cNvSpPr/>
          <p:nvPr/>
        </p:nvSpPr>
        <p:spPr>
          <a:xfrm>
            <a:off x="914399" y="3404710"/>
            <a:ext cx="2011680" cy="2377440"/>
          </a:xfrm>
          <a:custGeom>
            <a:avLst/>
            <a:gdLst/>
            <a:ahLst/>
            <a:cxnLst/>
            <a:rect l="l" t="t" r="r" b="b"/>
            <a:pathLst>
              <a:path w="2011680" h="2377440">
                <a:moveTo>
                  <a:pt x="0" y="2377440"/>
                </a:moveTo>
                <a:lnTo>
                  <a:pt x="0" y="0"/>
                </a:lnTo>
                <a:lnTo>
                  <a:pt x="2011680" y="0"/>
                </a:lnTo>
                <a:lnTo>
                  <a:pt x="2011680" y="2377440"/>
                </a:lnTo>
                <a:lnTo>
                  <a:pt x="0" y="2377440"/>
                </a:lnTo>
              </a:path>
            </a:pathLst>
          </a:custGeom>
          <a:noFill/>
          <a:ln/>
        </p:spPr>
        <p:txBody>
          <a:bodyPr wrap="square" lIns="0" tIns="0" rIns="0" bIns="0" rtlCol="0" anchor="t"/>
          <a:lstStyle/>
          <a:p>
            <a:pPr algn="l" marL="0" indent="0">
              <a:lnSpc>
                <a:spcPct val="151515"/>
              </a:lnSpc>
              <a:buNone/>
            </a:pPr>
            <a:r>
              <a:rPr lang="en-US" sz="857" dirty="0">
                <a:solidFill>
                  <a:srgbClr val="FFFFFF"/>
                </a:solidFill>
                <a:latin typeface="Reddit Sans" pitchFamily="34" charset="0"/>
                <a:ea typeface="Reddit Sans" pitchFamily="34" charset="-122"/>
                <a:cs typeface="Reddit Sans" pitchFamily="34" charset="-120"/>
              </a:rPr>
              <a:t>Hemodialysis: A process that artificially removes waste and excess fluid from the blood when kidneys are unable to perform this function.</a:t>
            </a:r>
            <a:endParaRPr lang="en-US" sz="857" dirty="0"/>
          </a:p>
          <a:p>
            <a:pPr algn="l" marL="0" indent="0">
              <a:lnSpc>
                <a:spcPct val="151515"/>
              </a:lnSpc>
              <a:buNone/>
            </a:pPr>
            <a:r>
              <a:rPr lang="en-US" sz="857" dirty="0">
                <a:solidFill>
                  <a:srgbClr val="FFFFFF"/>
                </a:solidFill>
                <a:latin typeface="Reddit Sans" pitchFamily="34" charset="0"/>
                <a:ea typeface="Reddit Sans" pitchFamily="34" charset="-122"/>
                <a:cs typeface="Reddit Sans" pitchFamily="34" charset="-120"/>
              </a:rPr>
              <a:t>Kidney Transplantation: A surgical procedure to replace a diseased kidney with a healthy one from a donor.</a:t>
            </a:r>
            <a:endParaRPr lang="en-US" sz="857" dirty="0"/>
          </a:p>
          <a:p>
            <a:pPr algn="l" marL="0" indent="0">
              <a:lnSpc>
                <a:spcPct val="151515"/>
              </a:lnSpc>
              <a:buNone/>
            </a:pPr>
            <a:r>
              <a:rPr lang="en-US" sz="857" dirty="0">
                <a:solidFill>
                  <a:srgbClr val="FFFFFF"/>
                </a:solidFill>
                <a:latin typeface="Reddit Sans" pitchFamily="34" charset="0"/>
                <a:ea typeface="Reddit Sans" pitchFamily="34" charset="-122"/>
                <a:cs typeface="Reddit Sans" pitchFamily="34" charset="-120"/>
              </a:rPr>
              <a:t>Emerging Biotechnological Approaches: Innovative techniques such as gene therapy and bioengineered organs aimed at improving kidney function and overall excretion processes.</a:t>
            </a:r>
            <a:endParaRPr lang="en-US" sz="857" dirty="0"/>
          </a:p>
        </p:txBody>
      </p:sp>
      <p:sp>
        <p:nvSpPr>
          <p:cNvPr id="19" name="Text 17"/>
          <p:cNvSpPr/>
          <p:nvPr/>
        </p:nvSpPr>
        <p:spPr>
          <a:xfrm>
            <a:off x="914399" y="2878507"/>
            <a:ext cx="2011680" cy="365760"/>
          </a:xfrm>
          <a:custGeom>
            <a:avLst/>
            <a:gdLst/>
            <a:ahLst/>
            <a:cxnLst/>
            <a:rect l="l" t="t" r="r" b="b"/>
            <a:pathLst>
              <a:path w="2011680" h="365760">
                <a:moveTo>
                  <a:pt x="0" y="365760"/>
                </a:moveTo>
                <a:lnTo>
                  <a:pt x="0" y="0"/>
                </a:lnTo>
                <a:lnTo>
                  <a:pt x="2011680" y="0"/>
                </a:lnTo>
                <a:lnTo>
                  <a:pt x="2011680" y="365760"/>
                </a:lnTo>
                <a:lnTo>
                  <a:pt x="0" y="365760"/>
                </a:lnTo>
              </a:path>
            </a:pathLst>
          </a:custGeom>
          <a:noFill/>
          <a:ln/>
        </p:spPr>
        <p:txBody>
          <a:bodyPr wrap="square" lIns="0" tIns="0" rIns="0" bIns="0" rtlCol="0" anchor="b"/>
          <a:lstStyle/>
          <a:p>
            <a:pPr algn="l" marL="0" indent="0">
              <a:lnSpc>
                <a:spcPct val="90000"/>
              </a:lnSpc>
              <a:buNone/>
            </a:pPr>
            <a:r>
              <a:rPr lang="en-US" sz="1300" b="1" dirty="0">
                <a:solidFill>
                  <a:srgbClr val="FFFFFF"/>
                </a:solidFill>
                <a:latin typeface="Reddit Sans Bold" pitchFamily="34" charset="0"/>
                <a:ea typeface="Reddit Sans Bold" pitchFamily="34" charset="-122"/>
                <a:cs typeface="Reddit Sans Bold" pitchFamily="34" charset="-120"/>
              </a:rPr>
              <a:t>Modern Medical Technologies</a:t>
            </a:r>
            <a:endParaRPr lang="en-US" sz="1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83333"/>
              </a:lnSpc>
              <a:buNone/>
            </a:pPr>
            <a:endParaRPr lang="en-US" sz="1800" dirty="0"/>
          </a:p>
        </p:txBody>
      </p:sp>
      <p:sp>
        <p:nvSpPr>
          <p:cNvPr id="3" name="Text 1"/>
          <p:cNvSpPr/>
          <p:nvPr/>
        </p:nvSpPr>
        <p:spPr>
          <a:xfrm>
            <a:off x="-1" y="2769619"/>
            <a:ext cx="5072033" cy="4088382"/>
          </a:xfrm>
          <a:custGeom>
            <a:avLst/>
            <a:gdLst/>
            <a:ahLst/>
            <a:cxnLst/>
            <a:rect l="l" t="t" r="r" b="b"/>
            <a:pathLst>
              <a:path w="5072033" h="4088382">
                <a:moveTo>
                  <a:pt x="0" y="4088382"/>
                </a:moveTo>
                <a:lnTo>
                  <a:pt x="0" y="0"/>
                </a:lnTo>
                <a:lnTo>
                  <a:pt x="5072033" y="0"/>
                </a:lnTo>
                <a:lnTo>
                  <a:pt x="5072033" y="4088382"/>
                </a:lnTo>
                <a:lnTo>
                  <a:pt x="0" y="4088382"/>
                </a:lnTo>
              </a:path>
            </a:pathLst>
          </a:custGeom>
          <a:blipFill>
            <a:blip r:embed="rId1"/>
            <a:srcRect l="39337" t="0" r="0" b="51874"/>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a:off x="5145240" y="-1"/>
            <a:ext cx="7046760" cy="6466023"/>
          </a:xfrm>
          <a:custGeom>
            <a:avLst/>
            <a:gdLst/>
            <a:ahLst/>
            <a:cxnLst/>
            <a:rect l="l" t="t" r="r" b="b"/>
            <a:pathLst>
              <a:path w="7046760" h="6466023">
                <a:moveTo>
                  <a:pt x="0" y="6466023"/>
                </a:moveTo>
                <a:lnTo>
                  <a:pt x="0" y="0"/>
                </a:lnTo>
                <a:lnTo>
                  <a:pt x="7046760" y="0"/>
                </a:lnTo>
                <a:lnTo>
                  <a:pt x="7046760" y="6466023"/>
                </a:lnTo>
                <a:lnTo>
                  <a:pt x="0" y="6466023"/>
                </a:lnTo>
              </a:path>
            </a:pathLst>
          </a:custGeom>
          <a:blipFill>
            <a:blip r:embed="rId2"/>
            <a:srcRect l="0" t="0" r="39863" b="32282"/>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8931619" y="0"/>
            <a:ext cx="3260381" cy="6858000"/>
          </a:xfrm>
          <a:custGeom>
            <a:avLst/>
            <a:gdLst/>
            <a:ahLst/>
            <a:cxnLst/>
            <a:rect l="l" t="t" r="r" b="b"/>
            <a:pathLst>
              <a:path w="3260381" h="6858000">
                <a:moveTo>
                  <a:pt x="0" y="6858000"/>
                </a:moveTo>
                <a:lnTo>
                  <a:pt x="0" y="0"/>
                </a:lnTo>
                <a:lnTo>
                  <a:pt x="3260381" y="0"/>
                </a:lnTo>
                <a:lnTo>
                  <a:pt x="3260381" y="6858000"/>
                </a:lnTo>
                <a:lnTo>
                  <a:pt x="0" y="6858000"/>
                </a:lnTo>
              </a:path>
            </a:pathLst>
          </a:custGeom>
          <a:blipFill>
            <a:blip r:embed="rId3"/>
            <a:srcRect l="0" t="0" r="51569"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685800" y="2595644"/>
            <a:ext cx="2560320" cy="3383280"/>
          </a:xfrm>
          <a:custGeom>
            <a:avLst/>
            <a:gdLst/>
            <a:ahLst/>
            <a:cxnLst/>
            <a:rect l="l" t="t" r="r" b="b"/>
            <a:pathLst>
              <a:path w="2560320" h="3383280">
                <a:moveTo>
                  <a:pt x="172207" y="3383280"/>
                </a:moveTo>
                <a:cubicBezTo>
                  <a:pt x="77100" y="3383280"/>
                  <a:pt x="0" y="3306180"/>
                  <a:pt x="0" y="3211073"/>
                </a:cubicBezTo>
                <a:lnTo>
                  <a:pt x="0" y="172207"/>
                </a:lnTo>
                <a:cubicBezTo>
                  <a:pt x="0" y="77100"/>
                  <a:pt x="77100" y="0"/>
                  <a:pt x="172207" y="0"/>
                </a:cubicBezTo>
                <a:lnTo>
                  <a:pt x="2388113" y="0"/>
                </a:lnTo>
                <a:cubicBezTo>
                  <a:pt x="2483220" y="0"/>
                  <a:pt x="2560320" y="77100"/>
                  <a:pt x="2560320" y="172207"/>
                </a:cubicBezTo>
                <a:lnTo>
                  <a:pt x="2560320" y="3211073"/>
                </a:lnTo>
                <a:cubicBezTo>
                  <a:pt x="2560320" y="3306180"/>
                  <a:pt x="2483220" y="3383280"/>
                  <a:pt x="2388113" y="3383280"/>
                </a:cubicBezTo>
                <a:lnTo>
                  <a:pt x="172207"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7" name="Text 5"/>
          <p:cNvSpPr/>
          <p:nvPr/>
        </p:nvSpPr>
        <p:spPr>
          <a:xfrm>
            <a:off x="3438637" y="2595644"/>
            <a:ext cx="2560320" cy="3383280"/>
          </a:xfrm>
          <a:custGeom>
            <a:avLst/>
            <a:gdLst/>
            <a:ahLst/>
            <a:cxnLst/>
            <a:rect l="l" t="t" r="r" b="b"/>
            <a:pathLst>
              <a:path w="2560320" h="3383280">
                <a:moveTo>
                  <a:pt x="172207" y="3383280"/>
                </a:moveTo>
                <a:cubicBezTo>
                  <a:pt x="77100" y="3383280"/>
                  <a:pt x="0" y="3306180"/>
                  <a:pt x="0" y="3211073"/>
                </a:cubicBezTo>
                <a:lnTo>
                  <a:pt x="0" y="172207"/>
                </a:lnTo>
                <a:cubicBezTo>
                  <a:pt x="0" y="77100"/>
                  <a:pt x="77100" y="0"/>
                  <a:pt x="172207" y="0"/>
                </a:cubicBezTo>
                <a:lnTo>
                  <a:pt x="2388113" y="0"/>
                </a:lnTo>
                <a:cubicBezTo>
                  <a:pt x="2483220" y="0"/>
                  <a:pt x="2560320" y="77100"/>
                  <a:pt x="2560320" y="172207"/>
                </a:cubicBezTo>
                <a:lnTo>
                  <a:pt x="2560320" y="3211073"/>
                </a:lnTo>
                <a:cubicBezTo>
                  <a:pt x="2560320" y="3306180"/>
                  <a:pt x="2483220" y="3383280"/>
                  <a:pt x="2388113" y="3383280"/>
                </a:cubicBezTo>
                <a:lnTo>
                  <a:pt x="172207"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8" name="Text 6"/>
          <p:cNvSpPr/>
          <p:nvPr/>
        </p:nvSpPr>
        <p:spPr>
          <a:xfrm>
            <a:off x="6191474" y="2595644"/>
            <a:ext cx="2560320" cy="3383280"/>
          </a:xfrm>
          <a:custGeom>
            <a:avLst/>
            <a:gdLst/>
            <a:ahLst/>
            <a:cxnLst/>
            <a:rect l="l" t="t" r="r" b="b"/>
            <a:pathLst>
              <a:path w="2560320" h="3383280">
                <a:moveTo>
                  <a:pt x="172207" y="3383280"/>
                </a:moveTo>
                <a:cubicBezTo>
                  <a:pt x="77100" y="3383280"/>
                  <a:pt x="0" y="3306180"/>
                  <a:pt x="0" y="3211073"/>
                </a:cubicBezTo>
                <a:lnTo>
                  <a:pt x="0" y="172207"/>
                </a:lnTo>
                <a:cubicBezTo>
                  <a:pt x="0" y="77100"/>
                  <a:pt x="77100" y="0"/>
                  <a:pt x="172207" y="0"/>
                </a:cubicBezTo>
                <a:lnTo>
                  <a:pt x="2388113" y="0"/>
                </a:lnTo>
                <a:cubicBezTo>
                  <a:pt x="2483220" y="0"/>
                  <a:pt x="2560320" y="77100"/>
                  <a:pt x="2560320" y="172207"/>
                </a:cubicBezTo>
                <a:lnTo>
                  <a:pt x="2560320" y="3211073"/>
                </a:lnTo>
                <a:cubicBezTo>
                  <a:pt x="2560320" y="3306180"/>
                  <a:pt x="2483220" y="3383280"/>
                  <a:pt x="2388113" y="3383280"/>
                </a:cubicBezTo>
                <a:lnTo>
                  <a:pt x="172207"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9" name="Text 7"/>
          <p:cNvSpPr/>
          <p:nvPr/>
        </p:nvSpPr>
        <p:spPr>
          <a:xfrm>
            <a:off x="8944312" y="2595644"/>
            <a:ext cx="2560320" cy="3383280"/>
          </a:xfrm>
          <a:custGeom>
            <a:avLst/>
            <a:gdLst/>
            <a:ahLst/>
            <a:cxnLst/>
            <a:rect l="l" t="t" r="r" b="b"/>
            <a:pathLst>
              <a:path w="2560320" h="3383280">
                <a:moveTo>
                  <a:pt x="172207" y="3383280"/>
                </a:moveTo>
                <a:cubicBezTo>
                  <a:pt x="77100" y="3383280"/>
                  <a:pt x="0" y="3306180"/>
                  <a:pt x="0" y="3211073"/>
                </a:cubicBezTo>
                <a:lnTo>
                  <a:pt x="0" y="172207"/>
                </a:lnTo>
                <a:cubicBezTo>
                  <a:pt x="0" y="77100"/>
                  <a:pt x="77100" y="0"/>
                  <a:pt x="172207" y="0"/>
                </a:cubicBezTo>
                <a:lnTo>
                  <a:pt x="2388113" y="0"/>
                </a:lnTo>
                <a:cubicBezTo>
                  <a:pt x="2483220" y="0"/>
                  <a:pt x="2560320" y="77100"/>
                  <a:pt x="2560320" y="172207"/>
                </a:cubicBezTo>
                <a:lnTo>
                  <a:pt x="2560320" y="3211073"/>
                </a:lnTo>
                <a:cubicBezTo>
                  <a:pt x="2560320" y="3306180"/>
                  <a:pt x="2483220" y="3383280"/>
                  <a:pt x="2388113" y="3383280"/>
                </a:cubicBezTo>
                <a:lnTo>
                  <a:pt x="172207"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10" name="Text 8"/>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13</a:t>
            </a:r>
            <a:endParaRPr lang="en-US" sz="800" dirty="0"/>
          </a:p>
        </p:txBody>
      </p:sp>
      <p:sp>
        <p:nvSpPr>
          <p:cNvPr id="11" name="Text 9"/>
          <p:cNvSpPr/>
          <p:nvPr/>
        </p:nvSpPr>
        <p:spPr>
          <a:xfrm>
            <a:off x="685799" y="6309360"/>
            <a:ext cx="10033715" cy="548640"/>
          </a:xfrm>
          <a:custGeom>
            <a:avLst/>
            <a:gdLst/>
            <a:ahLst/>
            <a:cxnLst/>
            <a:rect l="l" t="t" r="r" b="b"/>
            <a:pathLst>
              <a:path w="10033715" h="548640">
                <a:moveTo>
                  <a:pt x="0" y="548640"/>
                </a:moveTo>
                <a:lnTo>
                  <a:pt x="0" y="0"/>
                </a:lnTo>
                <a:lnTo>
                  <a:pt x="10033715" y="0"/>
                </a:lnTo>
                <a:lnTo>
                  <a:pt x="10033715"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Exploring Human Excretion: A Comprehensive Overview</a:t>
            </a:r>
            <a:endParaRPr lang="en-US" sz="800" dirty="0"/>
          </a:p>
        </p:txBody>
      </p:sp>
      <p:sp>
        <p:nvSpPr>
          <p:cNvPr id="12" name="Text 10"/>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13" name="Text 11"/>
          <p:cNvSpPr/>
          <p:nvPr/>
        </p:nvSpPr>
        <p:spPr>
          <a:xfrm>
            <a:off x="685800" y="1017281"/>
            <a:ext cx="10820400" cy="1247927"/>
          </a:xfrm>
          <a:custGeom>
            <a:avLst/>
            <a:gdLst/>
            <a:ahLst/>
            <a:cxnLst/>
            <a:rect l="l" t="t" r="r" b="b"/>
            <a:pathLst>
              <a:path w="10820400" h="1247927">
                <a:moveTo>
                  <a:pt x="0" y="1247927"/>
                </a:moveTo>
                <a:lnTo>
                  <a:pt x="0" y="0"/>
                </a:lnTo>
                <a:lnTo>
                  <a:pt x="10820400" y="0"/>
                </a:lnTo>
                <a:lnTo>
                  <a:pt x="10820400" y="1247927"/>
                </a:lnTo>
                <a:lnTo>
                  <a:pt x="0" y="1247927"/>
                </a:lnTo>
              </a:path>
            </a:pathLst>
          </a:custGeom>
          <a:noFill/>
          <a:ln/>
        </p:spPr>
        <p:txBody>
          <a:bodyPr wrap="square" lIns="0" tIns="0" rIns="0" bIns="0" rtlCol="0" anchor="t"/>
          <a:lstStyle/>
          <a:p>
            <a:pPr algn="l" marL="0" indent="0">
              <a:lnSpc>
                <a:spcPct val="100000"/>
              </a:lnSpc>
              <a:spcBef>
                <a:spcPts val="1000"/>
              </a:spcBef>
              <a:buNone/>
            </a:pPr>
            <a:r>
              <a:rPr lang="en-US" sz="4000" dirty="0">
                <a:solidFill>
                  <a:srgbClr val="FFFFFF"/>
                </a:solidFill>
                <a:latin typeface="Reddit Sans Bold" pitchFamily="34" charset="0"/>
                <a:ea typeface="Reddit Sans Bold" pitchFamily="34" charset="-122"/>
                <a:cs typeface="Reddit Sans Bold" pitchFamily="34" charset="-120"/>
              </a:rPr>
              <a:t>Excretion Across Different Organisms</a:t>
            </a:r>
            <a:endParaRPr lang="en-US" sz="4000" dirty="0"/>
          </a:p>
        </p:txBody>
      </p:sp>
      <p:sp>
        <p:nvSpPr>
          <p:cNvPr id="14" name="Text 12"/>
          <p:cNvSpPr/>
          <p:nvPr/>
        </p:nvSpPr>
        <p:spPr>
          <a:xfrm>
            <a:off x="9128762" y="3326841"/>
            <a:ext cx="2194560" cy="2468880"/>
          </a:xfrm>
          <a:custGeom>
            <a:avLst/>
            <a:gdLst/>
            <a:ahLst/>
            <a:cxnLst/>
            <a:rect l="l" t="t" r="r" b="b"/>
            <a:pathLst>
              <a:path w="2194560" h="2468880">
                <a:moveTo>
                  <a:pt x="0" y="2468880"/>
                </a:moveTo>
                <a:lnTo>
                  <a:pt x="0" y="0"/>
                </a:lnTo>
                <a:lnTo>
                  <a:pt x="2194560" y="0"/>
                </a:lnTo>
                <a:lnTo>
                  <a:pt x="2194560" y="2468880"/>
                </a:lnTo>
                <a:lnTo>
                  <a:pt x="0" y="246888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Infographics: Include diagrams comparing excretory systems.</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Illustrations: Show evolutionary pathways and adaptations in excretion.</a:t>
            </a:r>
            <a:endParaRPr lang="en-US" sz="1100" dirty="0"/>
          </a:p>
        </p:txBody>
      </p:sp>
      <p:sp>
        <p:nvSpPr>
          <p:cNvPr id="15" name="Text 13"/>
          <p:cNvSpPr/>
          <p:nvPr/>
        </p:nvSpPr>
        <p:spPr>
          <a:xfrm>
            <a:off x="9128762" y="2784927"/>
            <a:ext cx="2194560" cy="365760"/>
          </a:xfrm>
          <a:custGeom>
            <a:avLst/>
            <a:gdLst/>
            <a:ahLst/>
            <a:cxnLst/>
            <a:rect l="l" t="t" r="r" b="b"/>
            <a:pathLst>
              <a:path w="2194560" h="365760">
                <a:moveTo>
                  <a:pt x="0" y="365760"/>
                </a:moveTo>
                <a:lnTo>
                  <a:pt x="0" y="0"/>
                </a:lnTo>
                <a:lnTo>
                  <a:pt x="2194560" y="0"/>
                </a:lnTo>
                <a:lnTo>
                  <a:pt x="2194560" y="365760"/>
                </a:lnTo>
                <a:lnTo>
                  <a:pt x="0" y="365760"/>
                </a:lnTo>
              </a:path>
            </a:pathLst>
          </a:custGeom>
          <a:noFill/>
          <a:ln/>
        </p:spPr>
        <p:txBody>
          <a:bodyPr wrap="square" lIns="0" tIns="0" rIns="0" bIns="0" rtlCol="0" anchor="b"/>
          <a:lstStyle/>
          <a:p>
            <a:pPr algn="l" marL="0" indent="0">
              <a:lnSpc>
                <a:spcPct val="90000"/>
              </a:lnSpc>
              <a:buNone/>
            </a:pPr>
            <a:r>
              <a:rPr lang="en-US" sz="1600" b="1" dirty="0">
                <a:solidFill>
                  <a:srgbClr val="D92773"/>
                </a:solidFill>
                <a:latin typeface="Reddit Sans Bold" pitchFamily="34" charset="0"/>
                <a:ea typeface="Reddit Sans Bold" pitchFamily="34" charset="-122"/>
                <a:cs typeface="Reddit Sans Bold" pitchFamily="34" charset="-120"/>
              </a:rPr>
              <a:t>Visual Representation</a:t>
            </a:r>
            <a:endParaRPr lang="en-US" sz="1600" dirty="0"/>
          </a:p>
        </p:txBody>
      </p:sp>
      <p:sp>
        <p:nvSpPr>
          <p:cNvPr id="16" name="Text 14"/>
          <p:cNvSpPr/>
          <p:nvPr/>
        </p:nvSpPr>
        <p:spPr>
          <a:xfrm>
            <a:off x="6375402" y="3326841"/>
            <a:ext cx="2194560" cy="2468880"/>
          </a:xfrm>
          <a:custGeom>
            <a:avLst/>
            <a:gdLst/>
            <a:ahLst/>
            <a:cxnLst/>
            <a:rect l="l" t="t" r="r" b="b"/>
            <a:pathLst>
              <a:path w="2194560" h="2468880">
                <a:moveTo>
                  <a:pt x="0" y="2468880"/>
                </a:moveTo>
                <a:lnTo>
                  <a:pt x="0" y="0"/>
                </a:lnTo>
                <a:lnTo>
                  <a:pt x="2194560" y="0"/>
                </a:lnTo>
                <a:lnTo>
                  <a:pt x="2194560" y="2468880"/>
                </a:lnTo>
                <a:lnTo>
                  <a:pt x="0" y="246888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Diverse Strategies: Overview of various waste elimination methods across species.</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Ecological Impact: Discuss how excretion affects ecosystem nutrient cycles.</a:t>
            </a:r>
            <a:endParaRPr lang="en-US" sz="1100" dirty="0"/>
          </a:p>
        </p:txBody>
      </p:sp>
      <p:sp>
        <p:nvSpPr>
          <p:cNvPr id="17" name="Text 15"/>
          <p:cNvSpPr/>
          <p:nvPr/>
        </p:nvSpPr>
        <p:spPr>
          <a:xfrm>
            <a:off x="6375402" y="2784927"/>
            <a:ext cx="2194560" cy="365760"/>
          </a:xfrm>
          <a:custGeom>
            <a:avLst/>
            <a:gdLst/>
            <a:ahLst/>
            <a:cxnLst/>
            <a:rect l="l" t="t" r="r" b="b"/>
            <a:pathLst>
              <a:path w="2194560" h="365760">
                <a:moveTo>
                  <a:pt x="0" y="365760"/>
                </a:moveTo>
                <a:lnTo>
                  <a:pt x="0" y="0"/>
                </a:lnTo>
                <a:lnTo>
                  <a:pt x="2194560" y="0"/>
                </a:lnTo>
                <a:lnTo>
                  <a:pt x="2194560" y="365760"/>
                </a:lnTo>
                <a:lnTo>
                  <a:pt x="0" y="365760"/>
                </a:lnTo>
              </a:path>
            </a:pathLst>
          </a:custGeom>
          <a:noFill/>
          <a:ln/>
        </p:spPr>
        <p:txBody>
          <a:bodyPr wrap="square" lIns="0" tIns="0" rIns="0" bIns="0" rtlCol="0" anchor="b"/>
          <a:lstStyle/>
          <a:p>
            <a:pPr algn="l" marL="0" indent="0">
              <a:lnSpc>
                <a:spcPct val="90000"/>
              </a:lnSpc>
              <a:buNone/>
            </a:pPr>
            <a:r>
              <a:rPr lang="en-US" sz="1333" b="1" dirty="0">
                <a:solidFill>
                  <a:srgbClr val="D92773"/>
                </a:solidFill>
                <a:latin typeface="Reddit Sans Bold" pitchFamily="34" charset="0"/>
                <a:ea typeface="Reddit Sans Bold" pitchFamily="34" charset="-122"/>
                <a:cs typeface="Reddit Sans Bold" pitchFamily="34" charset="-120"/>
              </a:rPr>
              <a:t>Biological Diversity in Waste Elimination</a:t>
            </a:r>
            <a:endParaRPr lang="en-US" sz="1333" dirty="0"/>
          </a:p>
        </p:txBody>
      </p:sp>
      <p:sp>
        <p:nvSpPr>
          <p:cNvPr id="18" name="Text 16"/>
          <p:cNvSpPr/>
          <p:nvPr/>
        </p:nvSpPr>
        <p:spPr>
          <a:xfrm>
            <a:off x="3622041" y="3326841"/>
            <a:ext cx="2194560" cy="2468880"/>
          </a:xfrm>
          <a:custGeom>
            <a:avLst/>
            <a:gdLst/>
            <a:ahLst/>
            <a:cxnLst/>
            <a:rect l="l" t="t" r="r" b="b"/>
            <a:pathLst>
              <a:path w="2194560" h="2468880">
                <a:moveTo>
                  <a:pt x="0" y="2468880"/>
                </a:moveTo>
                <a:lnTo>
                  <a:pt x="0" y="0"/>
                </a:lnTo>
                <a:lnTo>
                  <a:pt x="2194560" y="0"/>
                </a:lnTo>
                <a:lnTo>
                  <a:pt x="2194560" y="2468880"/>
                </a:lnTo>
                <a:lnTo>
                  <a:pt x="0" y="246888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Adaptations: Highlight how different environments shape excretory systems.</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Examples: Aquatic vs. terrestrial adaptations in waste management.</a:t>
            </a:r>
            <a:endParaRPr lang="en-US" sz="1100" dirty="0"/>
          </a:p>
        </p:txBody>
      </p:sp>
      <p:sp>
        <p:nvSpPr>
          <p:cNvPr id="19" name="Text 17"/>
          <p:cNvSpPr/>
          <p:nvPr/>
        </p:nvSpPr>
        <p:spPr>
          <a:xfrm>
            <a:off x="3622041" y="2784927"/>
            <a:ext cx="2194560" cy="365760"/>
          </a:xfrm>
          <a:custGeom>
            <a:avLst/>
            <a:gdLst/>
            <a:ahLst/>
            <a:cxnLst/>
            <a:rect l="l" t="t" r="r" b="b"/>
            <a:pathLst>
              <a:path w="2194560" h="365760">
                <a:moveTo>
                  <a:pt x="0" y="365760"/>
                </a:moveTo>
                <a:lnTo>
                  <a:pt x="0" y="0"/>
                </a:lnTo>
                <a:lnTo>
                  <a:pt x="2194560" y="0"/>
                </a:lnTo>
                <a:lnTo>
                  <a:pt x="2194560" y="365760"/>
                </a:lnTo>
                <a:lnTo>
                  <a:pt x="0" y="365760"/>
                </a:lnTo>
              </a:path>
            </a:pathLst>
          </a:custGeom>
          <a:noFill/>
          <a:ln/>
        </p:spPr>
        <p:txBody>
          <a:bodyPr wrap="square" lIns="0" tIns="0" rIns="0" bIns="0" rtlCol="0" anchor="b"/>
          <a:lstStyle/>
          <a:p>
            <a:pPr algn="l" marL="0" indent="0">
              <a:lnSpc>
                <a:spcPct val="90000"/>
              </a:lnSpc>
              <a:buNone/>
            </a:pPr>
            <a:r>
              <a:rPr lang="en-US" sz="1333" b="1" dirty="0">
                <a:solidFill>
                  <a:srgbClr val="D92773"/>
                </a:solidFill>
                <a:latin typeface="Reddit Sans Bold" pitchFamily="34" charset="0"/>
                <a:ea typeface="Reddit Sans Bold" pitchFamily="34" charset="-122"/>
                <a:cs typeface="Reddit Sans Bold" pitchFamily="34" charset="-120"/>
              </a:rPr>
              <a:t>Evolutionary Adaptation Illustrations</a:t>
            </a:r>
            <a:endParaRPr lang="en-US" sz="1333" dirty="0"/>
          </a:p>
        </p:txBody>
      </p:sp>
      <p:sp>
        <p:nvSpPr>
          <p:cNvPr id="20" name="Text 18"/>
          <p:cNvSpPr/>
          <p:nvPr/>
        </p:nvSpPr>
        <p:spPr>
          <a:xfrm>
            <a:off x="868680" y="3326841"/>
            <a:ext cx="2194560" cy="2468880"/>
          </a:xfrm>
          <a:custGeom>
            <a:avLst/>
            <a:gdLst/>
            <a:ahLst/>
            <a:cxnLst/>
            <a:rect l="l" t="t" r="r" b="b"/>
            <a:pathLst>
              <a:path w="2194560" h="2468880">
                <a:moveTo>
                  <a:pt x="0" y="2468880"/>
                </a:moveTo>
                <a:lnTo>
                  <a:pt x="0" y="0"/>
                </a:lnTo>
                <a:lnTo>
                  <a:pt x="2194560" y="0"/>
                </a:lnTo>
                <a:lnTo>
                  <a:pt x="2194560" y="2468880"/>
                </a:lnTo>
                <a:lnTo>
                  <a:pt x="0" y="246888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Mammals: Utilize kidneys for efficient filtration and urine production.</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Reptiles: Excrete uric acid, conserving water in arid environments.</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Fish: Primarily excrete ammonia directly into water, utilizing gills for gas exchange.</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Insects: Use Malpighian tubules to eliminate waste, balancing water retention.</a:t>
            </a:r>
            <a:endParaRPr lang="en-US" sz="1100" dirty="0"/>
          </a:p>
        </p:txBody>
      </p:sp>
      <p:sp>
        <p:nvSpPr>
          <p:cNvPr id="21" name="Text 19"/>
          <p:cNvSpPr/>
          <p:nvPr/>
        </p:nvSpPr>
        <p:spPr>
          <a:xfrm>
            <a:off x="868680" y="2784927"/>
            <a:ext cx="2194560" cy="365760"/>
          </a:xfrm>
          <a:custGeom>
            <a:avLst/>
            <a:gdLst/>
            <a:ahLst/>
            <a:cxnLst/>
            <a:rect l="l" t="t" r="r" b="b"/>
            <a:pathLst>
              <a:path w="2194560" h="365760">
                <a:moveTo>
                  <a:pt x="0" y="365760"/>
                </a:moveTo>
                <a:lnTo>
                  <a:pt x="0" y="0"/>
                </a:lnTo>
                <a:lnTo>
                  <a:pt x="2194560" y="0"/>
                </a:lnTo>
                <a:lnTo>
                  <a:pt x="2194560" y="365760"/>
                </a:lnTo>
                <a:lnTo>
                  <a:pt x="0" y="365760"/>
                </a:lnTo>
              </a:path>
            </a:pathLst>
          </a:custGeom>
          <a:noFill/>
          <a:ln/>
        </p:spPr>
        <p:txBody>
          <a:bodyPr wrap="square" lIns="0" tIns="0" rIns="0" bIns="0" rtlCol="0" anchor="b"/>
          <a:lstStyle/>
          <a:p>
            <a:pPr algn="l" marL="0" indent="0">
              <a:lnSpc>
                <a:spcPct val="90000"/>
              </a:lnSpc>
              <a:buNone/>
            </a:pPr>
            <a:r>
              <a:rPr lang="en-US" sz="1333" b="1" dirty="0">
                <a:solidFill>
                  <a:srgbClr val="D92773"/>
                </a:solidFill>
                <a:latin typeface="Reddit Sans Bold" pitchFamily="34" charset="0"/>
                <a:ea typeface="Reddit Sans Bold" pitchFamily="34" charset="-122"/>
                <a:cs typeface="Reddit Sans Bold" pitchFamily="34" charset="-120"/>
              </a:rPr>
              <a:t>Comparative Excretion Mechanisms</a:t>
            </a:r>
            <a:endParaRPr lang="en-US" sz="1333"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83333"/>
              </a:lnSpc>
              <a:buNone/>
            </a:pPr>
            <a:endParaRPr lang="en-US" sz="1800" dirty="0"/>
          </a:p>
        </p:txBody>
      </p:sp>
      <p:sp>
        <p:nvSpPr>
          <p:cNvPr id="3" name="Text 1"/>
          <p:cNvSpPr/>
          <p:nvPr/>
        </p:nvSpPr>
        <p:spPr>
          <a:xfrm>
            <a:off x="-1" y="2769619"/>
            <a:ext cx="5072033" cy="4088382"/>
          </a:xfrm>
          <a:custGeom>
            <a:avLst/>
            <a:gdLst/>
            <a:ahLst/>
            <a:cxnLst/>
            <a:rect l="l" t="t" r="r" b="b"/>
            <a:pathLst>
              <a:path w="5072033" h="4088382">
                <a:moveTo>
                  <a:pt x="0" y="4088382"/>
                </a:moveTo>
                <a:lnTo>
                  <a:pt x="0" y="0"/>
                </a:lnTo>
                <a:lnTo>
                  <a:pt x="5072033" y="0"/>
                </a:lnTo>
                <a:lnTo>
                  <a:pt x="5072033" y="4088382"/>
                </a:lnTo>
                <a:lnTo>
                  <a:pt x="0" y="4088382"/>
                </a:lnTo>
              </a:path>
            </a:pathLst>
          </a:custGeom>
          <a:blipFill>
            <a:blip r:embed="rId1"/>
            <a:srcRect l="39337" t="0" r="0" b="51874"/>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a:off x="5145240" y="-1"/>
            <a:ext cx="7046760" cy="6466023"/>
          </a:xfrm>
          <a:custGeom>
            <a:avLst/>
            <a:gdLst/>
            <a:ahLst/>
            <a:cxnLst/>
            <a:rect l="l" t="t" r="r" b="b"/>
            <a:pathLst>
              <a:path w="7046760" h="6466023">
                <a:moveTo>
                  <a:pt x="0" y="6466023"/>
                </a:moveTo>
                <a:lnTo>
                  <a:pt x="0" y="0"/>
                </a:lnTo>
                <a:lnTo>
                  <a:pt x="7046760" y="0"/>
                </a:lnTo>
                <a:lnTo>
                  <a:pt x="7046760" y="6466023"/>
                </a:lnTo>
                <a:lnTo>
                  <a:pt x="0" y="6466023"/>
                </a:lnTo>
              </a:path>
            </a:pathLst>
          </a:custGeom>
          <a:blipFill>
            <a:blip r:embed="rId2"/>
            <a:srcRect l="0" t="0" r="39863" b="32282"/>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8931619" y="0"/>
            <a:ext cx="3260381" cy="6858000"/>
          </a:xfrm>
          <a:custGeom>
            <a:avLst/>
            <a:gdLst/>
            <a:ahLst/>
            <a:cxnLst/>
            <a:rect l="l" t="t" r="r" b="b"/>
            <a:pathLst>
              <a:path w="3260381" h="6858000">
                <a:moveTo>
                  <a:pt x="0" y="6858000"/>
                </a:moveTo>
                <a:lnTo>
                  <a:pt x="0" y="0"/>
                </a:lnTo>
                <a:lnTo>
                  <a:pt x="3260381" y="0"/>
                </a:lnTo>
                <a:lnTo>
                  <a:pt x="3260381" y="6858000"/>
                </a:lnTo>
                <a:lnTo>
                  <a:pt x="0" y="6858000"/>
                </a:lnTo>
              </a:path>
            </a:pathLst>
          </a:custGeom>
          <a:blipFill>
            <a:blip r:embed="rId3"/>
            <a:srcRect l="0" t="0" r="51569"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3703320"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Exploring Human Excretion: A Comprehensive Overview</a:t>
            </a:r>
            <a:endParaRPr lang="en-US" sz="800" dirty="0"/>
          </a:p>
        </p:txBody>
      </p:sp>
      <p:sp>
        <p:nvSpPr>
          <p:cNvPr id="7" name="Text 5"/>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14</a:t>
            </a:r>
            <a:endParaRPr lang="en-US" sz="800" dirty="0"/>
          </a:p>
        </p:txBody>
      </p:sp>
      <p:sp>
        <p:nvSpPr>
          <p:cNvPr id="8" name="Text 6"/>
          <p:cNvSpPr/>
          <p:nvPr/>
        </p:nvSpPr>
        <p:spPr>
          <a:xfrm>
            <a:off x="3703320" y="930524"/>
            <a:ext cx="7802880" cy="790122"/>
          </a:xfrm>
          <a:custGeom>
            <a:avLst/>
            <a:gdLst/>
            <a:ahLst/>
            <a:cxnLst/>
            <a:rect l="l" t="t" r="r" b="b"/>
            <a:pathLst>
              <a:path w="7802880" h="790122">
                <a:moveTo>
                  <a:pt x="0" y="790122"/>
                </a:moveTo>
                <a:lnTo>
                  <a:pt x="0" y="0"/>
                </a:lnTo>
                <a:lnTo>
                  <a:pt x="7802880" y="0"/>
                </a:lnTo>
                <a:lnTo>
                  <a:pt x="7802880" y="790122"/>
                </a:lnTo>
                <a:lnTo>
                  <a:pt x="0" y="790122"/>
                </a:lnTo>
              </a:path>
            </a:pathLst>
          </a:custGeom>
          <a:noFill/>
          <a:ln/>
        </p:spPr>
        <p:txBody>
          <a:bodyPr wrap="square" lIns="0" tIns="0" rIns="0" bIns="0" rtlCol="0" anchor="t"/>
          <a:lstStyle/>
          <a:p>
            <a:pPr algn="l" marL="0" indent="0">
              <a:lnSpc>
                <a:spcPct val="100000"/>
              </a:lnSpc>
              <a:spcBef>
                <a:spcPts val="1000"/>
              </a:spcBef>
              <a:buNone/>
            </a:pPr>
            <a:r>
              <a:rPr lang="en-US" sz="3600" dirty="0">
                <a:solidFill>
                  <a:srgbClr val="FFFFFF"/>
                </a:solidFill>
                <a:latin typeface="Reddit Sans Bold" pitchFamily="34" charset="0"/>
                <a:ea typeface="Reddit Sans Bold" pitchFamily="34" charset="-122"/>
                <a:cs typeface="Reddit Sans Bold" pitchFamily="34" charset="-120"/>
              </a:rPr>
              <a:t>Maintaining Kidney Health</a:t>
            </a:r>
            <a:endParaRPr lang="en-US" sz="3600" dirty="0"/>
          </a:p>
        </p:txBody>
      </p:sp>
      <p:sp>
        <p:nvSpPr>
          <p:cNvPr id="9" name="Text 7"/>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10" name="Text 8"/>
          <p:cNvSpPr/>
          <p:nvPr/>
        </p:nvSpPr>
        <p:spPr>
          <a:xfrm>
            <a:off x="0" y="0"/>
            <a:ext cx="3108960" cy="6858000"/>
          </a:xfrm>
          <a:custGeom>
            <a:avLst/>
            <a:gdLst/>
            <a:ahLst/>
            <a:cxnLst/>
            <a:rect l="l" t="t" r="r" b="b"/>
            <a:pathLst>
              <a:path w="3108960" h="6858000">
                <a:moveTo>
                  <a:pt x="0" y="6858000"/>
                </a:moveTo>
                <a:lnTo>
                  <a:pt x="0" y="0"/>
                </a:lnTo>
                <a:lnTo>
                  <a:pt x="2549347" y="0"/>
                </a:lnTo>
                <a:cubicBezTo>
                  <a:pt x="2858413" y="0"/>
                  <a:pt x="3108960" y="250547"/>
                  <a:pt x="3108960" y="559613"/>
                </a:cubicBezTo>
                <a:lnTo>
                  <a:pt x="3108960" y="6858000"/>
                </a:lnTo>
                <a:lnTo>
                  <a:pt x="0" y="6858000"/>
                </a:lnTo>
              </a:path>
            </a:pathLst>
          </a:custGeom>
          <a:blipFill>
            <a:blip r:embed="rId4"/>
            <a:srcRect l="34895" r="34895" t="0" b="0"/>
            <a:stretch/>
          </a:blipFill>
          <a:ln/>
        </p:spPr>
        <p:txBody>
          <a:bodyPr wrap="square" lIns="90000" tIns="46800" rIns="90000" bIns="46800" rtlCol="0" anchor="ctr"/>
          <a:lstStyle/>
          <a:p>
            <a:pPr indent="0" marL="0">
              <a:buNone/>
            </a:pPr>
            <a:endParaRPr lang="en-US" dirty="0"/>
          </a:p>
        </p:txBody>
      </p:sp>
      <p:sp>
        <p:nvSpPr>
          <p:cNvPr id="11" name="Text 9"/>
          <p:cNvSpPr/>
          <p:nvPr/>
        </p:nvSpPr>
        <p:spPr>
          <a:xfrm>
            <a:off x="7848600" y="4532468"/>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endParaRPr lang="en-US" sz="1100" dirty="0"/>
          </a:p>
        </p:txBody>
      </p:sp>
      <p:sp>
        <p:nvSpPr>
          <p:cNvPr id="12" name="Text 10"/>
          <p:cNvSpPr/>
          <p:nvPr/>
        </p:nvSpPr>
        <p:spPr>
          <a:xfrm>
            <a:off x="7848600" y="4192541"/>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400" b="1" dirty="0">
                <a:solidFill>
                  <a:srgbClr val="D92773"/>
                </a:solidFill>
                <a:latin typeface="Reddit Sans Bold" pitchFamily="34" charset="0"/>
                <a:ea typeface="Reddit Sans Bold" pitchFamily="34" charset="-122"/>
                <a:cs typeface="Reddit Sans Bold" pitchFamily="34" charset="-120"/>
              </a:rPr>
              <a:t>Maintaining Kidney Health</a:t>
            </a:r>
            <a:endParaRPr lang="en-US" sz="1400" dirty="0"/>
          </a:p>
        </p:txBody>
      </p:sp>
      <p:sp>
        <p:nvSpPr>
          <p:cNvPr id="13" name="Text 11"/>
          <p:cNvSpPr/>
          <p:nvPr/>
        </p:nvSpPr>
        <p:spPr>
          <a:xfrm>
            <a:off x="3703320" y="4532468"/>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Limit Sodium Intake: Aim for less than 2,300 mg of sodium per day.</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Monitor Protein Consumption: Balance protein intake based on individual health needs.</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Stay Informed: Educate yourself on kidney-friendly foods and dietary restrictions.</a:t>
            </a:r>
            <a:endParaRPr lang="en-US" sz="1100" dirty="0"/>
          </a:p>
        </p:txBody>
      </p:sp>
      <p:sp>
        <p:nvSpPr>
          <p:cNvPr id="14" name="Text 12"/>
          <p:cNvSpPr/>
          <p:nvPr/>
        </p:nvSpPr>
        <p:spPr>
          <a:xfrm>
            <a:off x="3703320" y="4192541"/>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400" b="1" dirty="0">
                <a:solidFill>
                  <a:srgbClr val="D92773"/>
                </a:solidFill>
                <a:latin typeface="Reddit Sans Bold" pitchFamily="34" charset="0"/>
                <a:ea typeface="Reddit Sans Bold" pitchFamily="34" charset="-122"/>
                <a:cs typeface="Reddit Sans Bold" pitchFamily="34" charset="-120"/>
              </a:rPr>
              <a:t>Nutritional Guidelines</a:t>
            </a:r>
            <a:endParaRPr lang="en-US" sz="1400" dirty="0"/>
          </a:p>
        </p:txBody>
      </p:sp>
      <p:sp>
        <p:nvSpPr>
          <p:cNvPr id="15" name="Text 13"/>
          <p:cNvSpPr/>
          <p:nvPr/>
        </p:nvSpPr>
        <p:spPr>
          <a:xfrm>
            <a:off x="7848600" y="2407809"/>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Regular Check-ups: Schedule routine kidney function tests.</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Blood Pressure Management: Keep blood pressure within a healthy range (below 120/80 mmHg).</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Diabetes Control: Maintain blood sugar levels to prevent kidney damage.</a:t>
            </a:r>
            <a:endParaRPr lang="en-US" sz="1100" dirty="0"/>
          </a:p>
        </p:txBody>
      </p:sp>
      <p:sp>
        <p:nvSpPr>
          <p:cNvPr id="16" name="Text 14"/>
          <p:cNvSpPr/>
          <p:nvPr/>
        </p:nvSpPr>
        <p:spPr>
          <a:xfrm>
            <a:off x="7848600" y="2067882"/>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400" b="1" dirty="0">
                <a:solidFill>
                  <a:srgbClr val="D92773"/>
                </a:solidFill>
                <a:latin typeface="Reddit Sans Bold" pitchFamily="34" charset="0"/>
                <a:ea typeface="Reddit Sans Bold" pitchFamily="34" charset="-122"/>
                <a:cs typeface="Reddit Sans Bold" pitchFamily="34" charset="-120"/>
              </a:rPr>
              <a:t>Preventative Health Strategies</a:t>
            </a:r>
            <a:endParaRPr lang="en-US" sz="1400" dirty="0"/>
          </a:p>
        </p:txBody>
      </p:sp>
      <p:sp>
        <p:nvSpPr>
          <p:cNvPr id="17" name="Text 15"/>
          <p:cNvSpPr/>
          <p:nvPr/>
        </p:nvSpPr>
        <p:spPr>
          <a:xfrm>
            <a:off x="3703320" y="2407809"/>
            <a:ext cx="3657600" cy="1371600"/>
          </a:xfrm>
          <a:custGeom>
            <a:avLst/>
            <a:gdLst/>
            <a:ahLst/>
            <a:cxnLst/>
            <a:rect l="l" t="t" r="r" b="b"/>
            <a:pathLst>
              <a:path w="3657600" h="1371600">
                <a:moveTo>
                  <a:pt x="0" y="1371600"/>
                </a:moveTo>
                <a:lnTo>
                  <a:pt x="0" y="0"/>
                </a:lnTo>
                <a:lnTo>
                  <a:pt x="3657600" y="0"/>
                </a:lnTo>
                <a:lnTo>
                  <a:pt x="3657600" y="1371600"/>
                </a:lnTo>
                <a:lnTo>
                  <a:pt x="0" y="1371600"/>
                </a:lnTo>
              </a:path>
            </a:pathLst>
          </a:custGeom>
          <a:noFill/>
          <a:ln/>
        </p:spPr>
        <p:txBody>
          <a:bodyPr wrap="square" lIns="0" tIns="0" rIns="0" bIns="0" rtlCol="0" anchor="t"/>
          <a:lstStyle/>
          <a:p>
            <a:pPr algn="l" marL="0" indent="0">
              <a:lnSpc>
                <a:spcPct val="100000"/>
              </a:lnSpc>
              <a:spcBef>
                <a:spcPts val="1009"/>
              </a:spcBef>
              <a:buNone/>
            </a:pPr>
            <a:r>
              <a:rPr lang="en-US" sz="925" dirty="0">
                <a:solidFill>
                  <a:srgbClr val="FFFFFF"/>
                </a:solidFill>
                <a:latin typeface="Reddit Sans" pitchFamily="34" charset="0"/>
                <a:ea typeface="Reddit Sans" pitchFamily="34" charset="-122"/>
                <a:cs typeface="Reddit Sans" pitchFamily="34" charset="-120"/>
              </a:rPr>
              <a:t>Hydration: Drink adequate water daily (about 2-3 liters for adults).</a:t>
            </a:r>
            <a:endParaRPr lang="en-US" sz="925" dirty="0"/>
          </a:p>
          <a:p>
            <a:pPr algn="l" marL="0" indent="0">
              <a:lnSpc>
                <a:spcPct val="100000"/>
              </a:lnSpc>
              <a:spcBef>
                <a:spcPts val="1009"/>
              </a:spcBef>
              <a:buNone/>
            </a:pPr>
            <a:r>
              <a:rPr lang="en-US" sz="925" dirty="0">
                <a:solidFill>
                  <a:srgbClr val="FFFFFF"/>
                </a:solidFill>
                <a:latin typeface="Reddit Sans" pitchFamily="34" charset="0"/>
                <a:ea typeface="Reddit Sans" pitchFamily="34" charset="-122"/>
                <a:cs typeface="Reddit Sans" pitchFamily="34" charset="-120"/>
              </a:rPr>
              <a:t>Balanced Diet: Incorporate fruits, vegetables, whole grains, and lean proteins.</a:t>
            </a:r>
            <a:endParaRPr lang="en-US" sz="925" dirty="0"/>
          </a:p>
          <a:p>
            <a:pPr algn="l" marL="0" indent="0">
              <a:lnSpc>
                <a:spcPct val="100000"/>
              </a:lnSpc>
              <a:spcBef>
                <a:spcPts val="1009"/>
              </a:spcBef>
              <a:buNone/>
            </a:pPr>
            <a:r>
              <a:rPr lang="en-US" sz="925" dirty="0">
                <a:solidFill>
                  <a:srgbClr val="FFFFFF"/>
                </a:solidFill>
                <a:latin typeface="Reddit Sans" pitchFamily="34" charset="0"/>
                <a:ea typeface="Reddit Sans" pitchFamily="34" charset="-122"/>
                <a:cs typeface="Reddit Sans" pitchFamily="34" charset="-120"/>
              </a:rPr>
              <a:t>Regular Exercise: Aim for at least 150 minutes of moderate exercise weekly.</a:t>
            </a:r>
            <a:endParaRPr lang="en-US" sz="925" dirty="0"/>
          </a:p>
          <a:p>
            <a:pPr algn="l" marL="0" indent="0">
              <a:lnSpc>
                <a:spcPct val="100000"/>
              </a:lnSpc>
              <a:spcBef>
                <a:spcPts val="1009"/>
              </a:spcBef>
              <a:buNone/>
            </a:pPr>
            <a:r>
              <a:rPr lang="en-US" sz="925" dirty="0">
                <a:solidFill>
                  <a:srgbClr val="FFFFFF"/>
                </a:solidFill>
                <a:latin typeface="Reddit Sans" pitchFamily="34" charset="0"/>
                <a:ea typeface="Reddit Sans" pitchFamily="34" charset="-122"/>
                <a:cs typeface="Reddit Sans" pitchFamily="34" charset="-120"/>
              </a:rPr>
              <a:t>Avoiding Toxins: Limit exposure to harmful substances (e.g., smoking, excessive alcohol).</a:t>
            </a:r>
            <a:endParaRPr lang="en-US" sz="925" dirty="0"/>
          </a:p>
        </p:txBody>
      </p:sp>
      <p:sp>
        <p:nvSpPr>
          <p:cNvPr id="18" name="Text 16"/>
          <p:cNvSpPr/>
          <p:nvPr/>
        </p:nvSpPr>
        <p:spPr>
          <a:xfrm>
            <a:off x="3703320" y="2067882"/>
            <a:ext cx="3657600" cy="194990"/>
          </a:xfrm>
          <a:custGeom>
            <a:avLst/>
            <a:gdLst/>
            <a:ahLst/>
            <a:cxnLst/>
            <a:rect l="l" t="t" r="r" b="b"/>
            <a:pathLst>
              <a:path w="3657600" h="194990">
                <a:moveTo>
                  <a:pt x="0" y="194990"/>
                </a:moveTo>
                <a:lnTo>
                  <a:pt x="0" y="0"/>
                </a:lnTo>
                <a:lnTo>
                  <a:pt x="3657600" y="0"/>
                </a:lnTo>
                <a:lnTo>
                  <a:pt x="3657600" y="194990"/>
                </a:lnTo>
                <a:lnTo>
                  <a:pt x="0" y="194990"/>
                </a:lnTo>
              </a:path>
            </a:pathLst>
          </a:custGeom>
          <a:noFill/>
          <a:ln/>
        </p:spPr>
        <p:txBody>
          <a:bodyPr wrap="square" lIns="0" tIns="0" rIns="0" bIns="0" rtlCol="0" anchor="ctr"/>
          <a:lstStyle/>
          <a:p>
            <a:pPr algn="l" marL="0" indent="0">
              <a:lnSpc>
                <a:spcPct val="90000"/>
              </a:lnSpc>
              <a:buNone/>
            </a:pPr>
            <a:r>
              <a:rPr lang="en-US" sz="1400" b="1" dirty="0">
                <a:solidFill>
                  <a:srgbClr val="D92773"/>
                </a:solidFill>
                <a:latin typeface="Reddit Sans Bold" pitchFamily="34" charset="0"/>
                <a:ea typeface="Reddit Sans Bold" pitchFamily="34" charset="-122"/>
                <a:cs typeface="Reddit Sans Bold" pitchFamily="34" charset="-120"/>
              </a:rPr>
              <a:t>Lifestyle Recommendations</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83333"/>
              </a:lnSpc>
              <a:buNone/>
            </a:pPr>
            <a:endParaRPr lang="en-US" sz="1800" dirty="0"/>
          </a:p>
        </p:txBody>
      </p:sp>
      <p:sp>
        <p:nvSpPr>
          <p:cNvPr id="3" name="Text 1"/>
          <p:cNvSpPr/>
          <p:nvPr/>
        </p:nvSpPr>
        <p:spPr>
          <a:xfrm>
            <a:off x="-1" y="2769619"/>
            <a:ext cx="5072033" cy="4088382"/>
          </a:xfrm>
          <a:custGeom>
            <a:avLst/>
            <a:gdLst/>
            <a:ahLst/>
            <a:cxnLst/>
            <a:rect l="l" t="t" r="r" b="b"/>
            <a:pathLst>
              <a:path w="5072033" h="4088382">
                <a:moveTo>
                  <a:pt x="0" y="4088382"/>
                </a:moveTo>
                <a:lnTo>
                  <a:pt x="0" y="0"/>
                </a:lnTo>
                <a:lnTo>
                  <a:pt x="5072033" y="0"/>
                </a:lnTo>
                <a:lnTo>
                  <a:pt x="5072033" y="4088382"/>
                </a:lnTo>
                <a:lnTo>
                  <a:pt x="0" y="4088382"/>
                </a:lnTo>
              </a:path>
            </a:pathLst>
          </a:custGeom>
          <a:blipFill>
            <a:blip r:embed="rId1"/>
            <a:srcRect l="39337" t="0" r="0" b="51874"/>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a:off x="5145240" y="-1"/>
            <a:ext cx="7046760" cy="6466023"/>
          </a:xfrm>
          <a:custGeom>
            <a:avLst/>
            <a:gdLst/>
            <a:ahLst/>
            <a:cxnLst/>
            <a:rect l="l" t="t" r="r" b="b"/>
            <a:pathLst>
              <a:path w="7046760" h="6466023">
                <a:moveTo>
                  <a:pt x="0" y="6466023"/>
                </a:moveTo>
                <a:lnTo>
                  <a:pt x="0" y="0"/>
                </a:lnTo>
                <a:lnTo>
                  <a:pt x="7046760" y="0"/>
                </a:lnTo>
                <a:lnTo>
                  <a:pt x="7046760" y="6466023"/>
                </a:lnTo>
                <a:lnTo>
                  <a:pt x="0" y="6466023"/>
                </a:lnTo>
              </a:path>
            </a:pathLst>
          </a:custGeom>
          <a:blipFill>
            <a:blip r:embed="rId2"/>
            <a:srcRect l="0" t="0" r="39863" b="32282"/>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8931619" y="0"/>
            <a:ext cx="3260381" cy="6858000"/>
          </a:xfrm>
          <a:custGeom>
            <a:avLst/>
            <a:gdLst/>
            <a:ahLst/>
            <a:cxnLst/>
            <a:rect l="l" t="t" r="r" b="b"/>
            <a:pathLst>
              <a:path w="3260381" h="6858000">
                <a:moveTo>
                  <a:pt x="0" y="6858000"/>
                </a:moveTo>
                <a:lnTo>
                  <a:pt x="0" y="0"/>
                </a:lnTo>
                <a:lnTo>
                  <a:pt x="3260381" y="0"/>
                </a:lnTo>
                <a:lnTo>
                  <a:pt x="3260381" y="6858000"/>
                </a:lnTo>
                <a:lnTo>
                  <a:pt x="0" y="6858000"/>
                </a:lnTo>
              </a:path>
            </a:pathLst>
          </a:custGeom>
          <a:blipFill>
            <a:blip r:embed="rId3"/>
            <a:srcRect l="0" t="0" r="51569"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685800" y="3185509"/>
            <a:ext cx="3474720" cy="2733361"/>
          </a:xfrm>
          <a:custGeom>
            <a:avLst/>
            <a:gdLst/>
            <a:ahLst/>
            <a:cxnLst/>
            <a:rect l="l" t="t" r="r" b="b"/>
            <a:pathLst>
              <a:path w="3474720" h="2733361">
                <a:moveTo>
                  <a:pt x="165997" y="2733361"/>
                </a:moveTo>
                <a:cubicBezTo>
                  <a:pt x="74319" y="2733361"/>
                  <a:pt x="0" y="2659042"/>
                  <a:pt x="0" y="2567364"/>
                </a:cubicBezTo>
                <a:lnTo>
                  <a:pt x="0" y="165997"/>
                </a:lnTo>
                <a:cubicBezTo>
                  <a:pt x="0" y="74319"/>
                  <a:pt x="74319" y="0"/>
                  <a:pt x="165997" y="0"/>
                </a:cubicBezTo>
                <a:lnTo>
                  <a:pt x="3308723" y="0"/>
                </a:lnTo>
                <a:cubicBezTo>
                  <a:pt x="3400401" y="0"/>
                  <a:pt x="3474720" y="74319"/>
                  <a:pt x="3474720" y="165997"/>
                </a:cubicBezTo>
                <a:lnTo>
                  <a:pt x="3474720" y="2567364"/>
                </a:lnTo>
                <a:cubicBezTo>
                  <a:pt x="3474720" y="2659042"/>
                  <a:pt x="3400401" y="2733361"/>
                  <a:pt x="3308723" y="2733361"/>
                </a:cubicBezTo>
                <a:lnTo>
                  <a:pt x="165997" y="2733361"/>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7" name="Text 5"/>
          <p:cNvSpPr/>
          <p:nvPr/>
        </p:nvSpPr>
        <p:spPr>
          <a:xfrm>
            <a:off x="4360097" y="3185509"/>
            <a:ext cx="3474720" cy="2733362"/>
          </a:xfrm>
          <a:custGeom>
            <a:avLst/>
            <a:gdLst/>
            <a:ahLst/>
            <a:cxnLst/>
            <a:rect l="l" t="t" r="r" b="b"/>
            <a:pathLst>
              <a:path w="3474720" h="2733362">
                <a:moveTo>
                  <a:pt x="165997" y="2733362"/>
                </a:moveTo>
                <a:cubicBezTo>
                  <a:pt x="74319" y="2733362"/>
                  <a:pt x="0" y="2659043"/>
                  <a:pt x="0" y="2567365"/>
                </a:cubicBezTo>
                <a:lnTo>
                  <a:pt x="0" y="165997"/>
                </a:lnTo>
                <a:cubicBezTo>
                  <a:pt x="0" y="74319"/>
                  <a:pt x="74319" y="0"/>
                  <a:pt x="165997" y="0"/>
                </a:cubicBezTo>
                <a:lnTo>
                  <a:pt x="3308723" y="0"/>
                </a:lnTo>
                <a:cubicBezTo>
                  <a:pt x="3400401" y="0"/>
                  <a:pt x="3474720" y="74319"/>
                  <a:pt x="3474720" y="165997"/>
                </a:cubicBezTo>
                <a:lnTo>
                  <a:pt x="3474720" y="2567365"/>
                </a:lnTo>
                <a:cubicBezTo>
                  <a:pt x="3474720" y="2659043"/>
                  <a:pt x="3400401" y="2733362"/>
                  <a:pt x="3308723" y="2733362"/>
                </a:cubicBezTo>
                <a:lnTo>
                  <a:pt x="165997" y="2733362"/>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8" name="Text 6"/>
          <p:cNvSpPr/>
          <p:nvPr/>
        </p:nvSpPr>
        <p:spPr>
          <a:xfrm>
            <a:off x="685800" y="2641921"/>
            <a:ext cx="185667" cy="185667"/>
          </a:xfrm>
          <a:custGeom>
            <a:avLst/>
            <a:gdLst/>
            <a:ahLst/>
            <a:cxnLst/>
            <a:rect l="l" t="t" r="r" b="b"/>
            <a:pathLst>
              <a:path w="185667" h="185667">
                <a:moveTo>
                  <a:pt x="0" y="185667"/>
                </a:moveTo>
                <a:lnTo>
                  <a:pt x="0" y="0"/>
                </a:lnTo>
                <a:lnTo>
                  <a:pt x="185667" y="0"/>
                </a:lnTo>
                <a:lnTo>
                  <a:pt x="185667" y="185667"/>
                </a:lnTo>
                <a:lnTo>
                  <a:pt x="0" y="185667"/>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4360097" y="2641921"/>
            <a:ext cx="185667" cy="185667"/>
          </a:xfrm>
          <a:custGeom>
            <a:avLst/>
            <a:gdLst/>
            <a:ahLst/>
            <a:cxnLst/>
            <a:rect l="l" t="t" r="r" b="b"/>
            <a:pathLst>
              <a:path w="185667" h="185667">
                <a:moveTo>
                  <a:pt x="0" y="185667"/>
                </a:moveTo>
                <a:lnTo>
                  <a:pt x="0" y="0"/>
                </a:lnTo>
                <a:lnTo>
                  <a:pt x="185667" y="0"/>
                </a:lnTo>
                <a:lnTo>
                  <a:pt x="185667" y="185667"/>
                </a:lnTo>
                <a:lnTo>
                  <a:pt x="0" y="185667"/>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8034395" y="3185509"/>
            <a:ext cx="3474720" cy="2733362"/>
          </a:xfrm>
          <a:custGeom>
            <a:avLst/>
            <a:gdLst/>
            <a:ahLst/>
            <a:cxnLst/>
            <a:rect l="l" t="t" r="r" b="b"/>
            <a:pathLst>
              <a:path w="3474720" h="2733362">
                <a:moveTo>
                  <a:pt x="242203" y="2733362"/>
                </a:moveTo>
                <a:cubicBezTo>
                  <a:pt x="108438" y="2733362"/>
                  <a:pt x="0" y="2624924"/>
                  <a:pt x="0" y="2491159"/>
                </a:cubicBezTo>
                <a:lnTo>
                  <a:pt x="0" y="242203"/>
                </a:lnTo>
                <a:cubicBezTo>
                  <a:pt x="0" y="108438"/>
                  <a:pt x="108438" y="0"/>
                  <a:pt x="242203" y="0"/>
                </a:cubicBezTo>
                <a:lnTo>
                  <a:pt x="3232517" y="0"/>
                </a:lnTo>
                <a:cubicBezTo>
                  <a:pt x="3366282" y="0"/>
                  <a:pt x="3474720" y="108438"/>
                  <a:pt x="3474720" y="242203"/>
                </a:cubicBezTo>
                <a:lnTo>
                  <a:pt x="3474720" y="2491159"/>
                </a:lnTo>
                <a:cubicBezTo>
                  <a:pt x="3474720" y="2624924"/>
                  <a:pt x="3366282" y="2733362"/>
                  <a:pt x="3232517" y="2733362"/>
                </a:cubicBezTo>
                <a:lnTo>
                  <a:pt x="242203" y="2733362"/>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11" name="Text 9"/>
          <p:cNvSpPr/>
          <p:nvPr/>
        </p:nvSpPr>
        <p:spPr>
          <a:xfrm>
            <a:off x="8021231" y="2641921"/>
            <a:ext cx="185667" cy="185667"/>
          </a:xfrm>
          <a:custGeom>
            <a:avLst/>
            <a:gdLst/>
            <a:ahLst/>
            <a:cxnLst/>
            <a:rect l="l" t="t" r="r" b="b"/>
            <a:pathLst>
              <a:path w="185667" h="185667">
                <a:moveTo>
                  <a:pt x="0" y="185667"/>
                </a:moveTo>
                <a:lnTo>
                  <a:pt x="0" y="0"/>
                </a:lnTo>
                <a:lnTo>
                  <a:pt x="185667" y="0"/>
                </a:lnTo>
                <a:lnTo>
                  <a:pt x="185667" y="185667"/>
                </a:lnTo>
                <a:lnTo>
                  <a:pt x="0" y="185667"/>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11190287"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15</a:t>
            </a:r>
            <a:endParaRPr lang="en-US" sz="800" dirty="0"/>
          </a:p>
        </p:txBody>
      </p:sp>
      <p:sp>
        <p:nvSpPr>
          <p:cNvPr id="13" name="Text 11"/>
          <p:cNvSpPr/>
          <p:nvPr/>
        </p:nvSpPr>
        <p:spPr>
          <a:xfrm>
            <a:off x="685800"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Exploring Human Excretion: A Comprehensive Overview</a:t>
            </a:r>
            <a:endParaRPr lang="en-US" sz="800" dirty="0"/>
          </a:p>
        </p:txBody>
      </p:sp>
      <p:sp>
        <p:nvSpPr>
          <p:cNvPr id="14" name="Text 12"/>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15" name="Text 13"/>
          <p:cNvSpPr/>
          <p:nvPr/>
        </p:nvSpPr>
        <p:spPr>
          <a:xfrm>
            <a:off x="685800" y="1017281"/>
            <a:ext cx="10820400" cy="1247927"/>
          </a:xfrm>
          <a:custGeom>
            <a:avLst/>
            <a:gdLst/>
            <a:ahLst/>
            <a:cxnLst/>
            <a:rect l="l" t="t" r="r" b="b"/>
            <a:pathLst>
              <a:path w="10820400" h="1247927">
                <a:moveTo>
                  <a:pt x="0" y="1247927"/>
                </a:moveTo>
                <a:lnTo>
                  <a:pt x="0" y="0"/>
                </a:lnTo>
                <a:lnTo>
                  <a:pt x="10820400" y="0"/>
                </a:lnTo>
                <a:lnTo>
                  <a:pt x="10820400" y="1247927"/>
                </a:lnTo>
                <a:lnTo>
                  <a:pt x="0" y="1247927"/>
                </a:lnTo>
              </a:path>
            </a:pathLst>
          </a:custGeom>
          <a:noFill/>
          <a:ln/>
        </p:spPr>
        <p:txBody>
          <a:bodyPr wrap="square" lIns="0" tIns="0" rIns="0" bIns="0" rtlCol="0" anchor="t"/>
          <a:lstStyle/>
          <a:p>
            <a:pPr algn="l" marL="0" indent="0">
              <a:lnSpc>
                <a:spcPct val="100000"/>
              </a:lnSpc>
              <a:spcBef>
                <a:spcPts val="1000"/>
              </a:spcBef>
              <a:buNone/>
            </a:pPr>
            <a:r>
              <a:rPr lang="en-US" sz="4000" dirty="0">
                <a:solidFill>
                  <a:srgbClr val="FFFFFF"/>
                </a:solidFill>
                <a:latin typeface="Reddit Sans Bold" pitchFamily="34" charset="0"/>
                <a:ea typeface="Reddit Sans Bold" pitchFamily="34" charset="-122"/>
                <a:cs typeface="Reddit Sans Bold" pitchFamily="34" charset="-120"/>
              </a:rPr>
              <a:t>Misconceptions About Excretion</a:t>
            </a:r>
            <a:endParaRPr lang="en-US" sz="4000" dirty="0"/>
          </a:p>
        </p:txBody>
      </p:sp>
      <p:sp>
        <p:nvSpPr>
          <p:cNvPr id="16" name="Text 14"/>
          <p:cNvSpPr/>
          <p:nvPr/>
        </p:nvSpPr>
        <p:spPr>
          <a:xfrm>
            <a:off x="914400" y="3409189"/>
            <a:ext cx="3017520" cy="2286000"/>
          </a:xfrm>
          <a:custGeom>
            <a:avLst/>
            <a:gdLst/>
            <a:ahLst/>
            <a:cxnLst/>
            <a:rect l="l" t="t" r="r" b="b"/>
            <a:pathLst>
              <a:path w="3017520" h="2286000">
                <a:moveTo>
                  <a:pt x="0" y="2286000"/>
                </a:moveTo>
                <a:lnTo>
                  <a:pt x="0" y="0"/>
                </a:lnTo>
                <a:lnTo>
                  <a:pt x="3017520" y="0"/>
                </a:lnTo>
                <a:lnTo>
                  <a:pt x="3017520" y="2286000"/>
                </a:lnTo>
                <a:lnTo>
                  <a:pt x="0" y="2286000"/>
                </a:lnTo>
              </a:path>
            </a:pathLst>
          </a:custGeom>
          <a:noFill/>
          <a:ln/>
        </p:spPr>
        <p:txBody>
          <a:bodyPr wrap="square" lIns="0" tIns="0" rIns="0" bIns="0" rtlCol="0" anchor="t"/>
          <a:lstStyle/>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Myth: Many believe that the kidneys' sole function is to filter out waste from the blood.</a:t>
            </a:r>
            <a:endParaRPr lang="en-US" sz="1200" dirty="0"/>
          </a:p>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Fact: Kidneys also play a crucial role in regulating blood pressure, electrolyte balance, and red blood cell production.</a:t>
            </a:r>
            <a:endParaRPr lang="en-US" sz="1200" dirty="0"/>
          </a:p>
        </p:txBody>
      </p:sp>
      <p:sp>
        <p:nvSpPr>
          <p:cNvPr id="17" name="Text 15"/>
          <p:cNvSpPr/>
          <p:nvPr/>
        </p:nvSpPr>
        <p:spPr>
          <a:xfrm>
            <a:off x="1027597" y="2641921"/>
            <a:ext cx="3020435" cy="365760"/>
          </a:xfrm>
          <a:custGeom>
            <a:avLst/>
            <a:gdLst/>
            <a:ahLst/>
            <a:cxnLst/>
            <a:rect l="l" t="t" r="r" b="b"/>
            <a:pathLst>
              <a:path w="3020435" h="365760">
                <a:moveTo>
                  <a:pt x="0" y="365760"/>
                </a:moveTo>
                <a:lnTo>
                  <a:pt x="0" y="0"/>
                </a:lnTo>
                <a:lnTo>
                  <a:pt x="3020435" y="0"/>
                </a:lnTo>
                <a:lnTo>
                  <a:pt x="3020435" y="365760"/>
                </a:lnTo>
                <a:lnTo>
                  <a:pt x="0" y="365760"/>
                </a:lnTo>
              </a:path>
            </a:pathLst>
          </a:custGeom>
          <a:noFill/>
          <a:ln/>
        </p:spPr>
        <p:txBody>
          <a:bodyPr wrap="square" lIns="0" tIns="0" rIns="0" bIns="0" rtlCol="0" anchor="t"/>
          <a:lstStyle/>
          <a:p>
            <a:pPr algn="l" marL="0" indent="0">
              <a:lnSpc>
                <a:spcPct val="90000"/>
              </a:lnSpc>
              <a:buNone/>
            </a:pPr>
            <a:r>
              <a:rPr lang="en-US" sz="1400" dirty="0">
                <a:solidFill>
                  <a:srgbClr val="D92773"/>
                </a:solidFill>
                <a:latin typeface="Reddit Sans Bold" pitchFamily="34" charset="0"/>
                <a:ea typeface="Reddit Sans Bold" pitchFamily="34" charset="-122"/>
                <a:cs typeface="Reddit Sans Bold" pitchFamily="34" charset="-120"/>
              </a:rPr>
              <a:t>"Kidneys Only Filter Waste"</a:t>
            </a:r>
            <a:endParaRPr lang="en-US" sz="1400" dirty="0"/>
          </a:p>
        </p:txBody>
      </p:sp>
      <p:sp>
        <p:nvSpPr>
          <p:cNvPr id="18" name="Text 16"/>
          <p:cNvSpPr/>
          <p:nvPr/>
        </p:nvSpPr>
        <p:spPr>
          <a:xfrm>
            <a:off x="4588697" y="3409190"/>
            <a:ext cx="3017520" cy="2286000"/>
          </a:xfrm>
          <a:custGeom>
            <a:avLst/>
            <a:gdLst/>
            <a:ahLst/>
            <a:cxnLst/>
            <a:rect l="l" t="t" r="r" b="b"/>
            <a:pathLst>
              <a:path w="3017520" h="2286000">
                <a:moveTo>
                  <a:pt x="0" y="2286000"/>
                </a:moveTo>
                <a:lnTo>
                  <a:pt x="0" y="0"/>
                </a:lnTo>
                <a:lnTo>
                  <a:pt x="3017520" y="0"/>
                </a:lnTo>
                <a:lnTo>
                  <a:pt x="3017520" y="2286000"/>
                </a:lnTo>
                <a:lnTo>
                  <a:pt x="0" y="2286000"/>
                </a:lnTo>
              </a:path>
            </a:pathLst>
          </a:custGeom>
          <a:noFill/>
          <a:ln/>
        </p:spPr>
        <p:txBody>
          <a:bodyPr wrap="square" lIns="0" tIns="0" rIns="0" bIns="0" rtlCol="0" anchor="t"/>
          <a:lstStyle/>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Myth: It is commonly thought that urine is the only way the body eliminates waste.</a:t>
            </a:r>
            <a:endParaRPr lang="en-US" sz="1200" dirty="0"/>
          </a:p>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Fact: Waste is also expelled through sweat, exhalation (carbon dioxide), and feces, highlighting the body's multiple excretory pathways.</a:t>
            </a:r>
            <a:endParaRPr lang="en-US" sz="1200" dirty="0"/>
          </a:p>
        </p:txBody>
      </p:sp>
      <p:sp>
        <p:nvSpPr>
          <p:cNvPr id="19" name="Text 17"/>
          <p:cNvSpPr/>
          <p:nvPr/>
        </p:nvSpPr>
        <p:spPr>
          <a:xfrm>
            <a:off x="4701894" y="2641921"/>
            <a:ext cx="3020435" cy="365760"/>
          </a:xfrm>
          <a:custGeom>
            <a:avLst/>
            <a:gdLst/>
            <a:ahLst/>
            <a:cxnLst/>
            <a:rect l="l" t="t" r="r" b="b"/>
            <a:pathLst>
              <a:path w="3020435" h="365760">
                <a:moveTo>
                  <a:pt x="0" y="365760"/>
                </a:moveTo>
                <a:lnTo>
                  <a:pt x="0" y="0"/>
                </a:lnTo>
                <a:lnTo>
                  <a:pt x="3020435" y="0"/>
                </a:lnTo>
                <a:lnTo>
                  <a:pt x="3020435" y="365760"/>
                </a:lnTo>
                <a:lnTo>
                  <a:pt x="0" y="365760"/>
                </a:lnTo>
              </a:path>
            </a:pathLst>
          </a:custGeom>
          <a:noFill/>
          <a:ln/>
        </p:spPr>
        <p:txBody>
          <a:bodyPr wrap="square" lIns="0" tIns="0" rIns="0" bIns="0" rtlCol="0" anchor="t"/>
          <a:lstStyle/>
          <a:p>
            <a:pPr algn="l" marL="0" indent="0">
              <a:lnSpc>
                <a:spcPct val="90000"/>
              </a:lnSpc>
              <a:buNone/>
            </a:pPr>
            <a:r>
              <a:rPr lang="en-US" sz="1400" dirty="0">
                <a:solidFill>
                  <a:srgbClr val="D92773"/>
                </a:solidFill>
                <a:latin typeface="Reddit Sans Bold" pitchFamily="34" charset="0"/>
                <a:ea typeface="Reddit Sans Bold" pitchFamily="34" charset="-122"/>
                <a:cs typeface="Reddit Sans Bold" pitchFamily="34" charset="-120"/>
              </a:rPr>
              <a:t>"All Waste Exits Through Urine"</a:t>
            </a:r>
            <a:endParaRPr lang="en-US" sz="1400" dirty="0"/>
          </a:p>
        </p:txBody>
      </p:sp>
      <p:sp>
        <p:nvSpPr>
          <p:cNvPr id="20" name="Text 18"/>
          <p:cNvSpPr/>
          <p:nvPr/>
        </p:nvSpPr>
        <p:spPr>
          <a:xfrm>
            <a:off x="8262995" y="3409190"/>
            <a:ext cx="3017520" cy="2286000"/>
          </a:xfrm>
          <a:custGeom>
            <a:avLst/>
            <a:gdLst/>
            <a:ahLst/>
            <a:cxnLst/>
            <a:rect l="l" t="t" r="r" b="b"/>
            <a:pathLst>
              <a:path w="3017520" h="2286000">
                <a:moveTo>
                  <a:pt x="0" y="2286000"/>
                </a:moveTo>
                <a:lnTo>
                  <a:pt x="0" y="0"/>
                </a:lnTo>
                <a:lnTo>
                  <a:pt x="3017520" y="0"/>
                </a:lnTo>
                <a:lnTo>
                  <a:pt x="3017520" y="2286000"/>
                </a:lnTo>
                <a:lnTo>
                  <a:pt x="0" y="2286000"/>
                </a:lnTo>
              </a:path>
            </a:pathLst>
          </a:custGeom>
          <a:noFill/>
          <a:ln/>
        </p:spPr>
        <p:txBody>
          <a:bodyPr wrap="square" lIns="0" tIns="0" rIns="0" bIns="0" rtlCol="0" anchor="t"/>
          <a:lstStyle/>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Myth: Some assume that kidney function remains unchanged throughout life.</a:t>
            </a:r>
            <a:endParaRPr lang="en-US" sz="1200" dirty="0"/>
          </a:p>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Fact: Kidney function can vary based on factors such as hydration, diet, and overall health, adapting to the body's needs.</a:t>
            </a:r>
            <a:endParaRPr lang="en-US" sz="1200" dirty="0"/>
          </a:p>
        </p:txBody>
      </p:sp>
      <p:sp>
        <p:nvSpPr>
          <p:cNvPr id="21" name="Text 19"/>
          <p:cNvSpPr/>
          <p:nvPr/>
        </p:nvSpPr>
        <p:spPr>
          <a:xfrm>
            <a:off x="8376192" y="2641921"/>
            <a:ext cx="3020435" cy="365760"/>
          </a:xfrm>
          <a:custGeom>
            <a:avLst/>
            <a:gdLst/>
            <a:ahLst/>
            <a:cxnLst/>
            <a:rect l="l" t="t" r="r" b="b"/>
            <a:pathLst>
              <a:path w="3020435" h="365760">
                <a:moveTo>
                  <a:pt x="0" y="365760"/>
                </a:moveTo>
                <a:lnTo>
                  <a:pt x="0" y="0"/>
                </a:lnTo>
                <a:lnTo>
                  <a:pt x="3020435" y="0"/>
                </a:lnTo>
                <a:lnTo>
                  <a:pt x="3020435" y="365760"/>
                </a:lnTo>
                <a:lnTo>
                  <a:pt x="0" y="365760"/>
                </a:lnTo>
              </a:path>
            </a:pathLst>
          </a:custGeom>
          <a:noFill/>
          <a:ln/>
        </p:spPr>
        <p:txBody>
          <a:bodyPr wrap="square" lIns="0" tIns="0" rIns="0" bIns="0" rtlCol="0" anchor="t"/>
          <a:lstStyle/>
          <a:p>
            <a:pPr algn="l" marL="0" indent="0">
              <a:lnSpc>
                <a:spcPct val="90000"/>
              </a:lnSpc>
              <a:buNone/>
            </a:pPr>
            <a:r>
              <a:rPr lang="en-US" sz="1400" dirty="0">
                <a:solidFill>
                  <a:srgbClr val="D92773"/>
                </a:solidFill>
                <a:latin typeface="Reddit Sans Bold" pitchFamily="34" charset="0"/>
                <a:ea typeface="Reddit Sans Bold" pitchFamily="34" charset="-122"/>
                <a:cs typeface="Reddit Sans Bold" pitchFamily="34" charset="-120"/>
              </a:rPr>
              <a:t>"Kidney Function is Constant"</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83333"/>
              </a:lnSpc>
              <a:buNone/>
            </a:pPr>
            <a:endParaRPr lang="en-US" sz="1800" dirty="0"/>
          </a:p>
        </p:txBody>
      </p:sp>
      <p:sp>
        <p:nvSpPr>
          <p:cNvPr id="3" name="Text 1"/>
          <p:cNvSpPr/>
          <p:nvPr/>
        </p:nvSpPr>
        <p:spPr>
          <a:xfrm>
            <a:off x="-1" y="2769619"/>
            <a:ext cx="5072033" cy="4088382"/>
          </a:xfrm>
          <a:custGeom>
            <a:avLst/>
            <a:gdLst/>
            <a:ahLst/>
            <a:cxnLst/>
            <a:rect l="l" t="t" r="r" b="b"/>
            <a:pathLst>
              <a:path w="5072033" h="4088382">
                <a:moveTo>
                  <a:pt x="0" y="4088382"/>
                </a:moveTo>
                <a:lnTo>
                  <a:pt x="0" y="0"/>
                </a:lnTo>
                <a:lnTo>
                  <a:pt x="5072033" y="0"/>
                </a:lnTo>
                <a:lnTo>
                  <a:pt x="5072033" y="4088382"/>
                </a:lnTo>
                <a:lnTo>
                  <a:pt x="0" y="4088382"/>
                </a:lnTo>
              </a:path>
            </a:pathLst>
          </a:custGeom>
          <a:blipFill>
            <a:blip r:embed="rId1"/>
            <a:srcRect l="39337" t="0" r="0" b="51874"/>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a:off x="5145240" y="-1"/>
            <a:ext cx="7046760" cy="6466023"/>
          </a:xfrm>
          <a:custGeom>
            <a:avLst/>
            <a:gdLst/>
            <a:ahLst/>
            <a:cxnLst/>
            <a:rect l="l" t="t" r="r" b="b"/>
            <a:pathLst>
              <a:path w="7046760" h="6466023">
                <a:moveTo>
                  <a:pt x="0" y="6466023"/>
                </a:moveTo>
                <a:lnTo>
                  <a:pt x="0" y="0"/>
                </a:lnTo>
                <a:lnTo>
                  <a:pt x="7046760" y="0"/>
                </a:lnTo>
                <a:lnTo>
                  <a:pt x="7046760" y="6466023"/>
                </a:lnTo>
                <a:lnTo>
                  <a:pt x="0" y="6466023"/>
                </a:lnTo>
              </a:path>
            </a:pathLst>
          </a:custGeom>
          <a:blipFill>
            <a:blip r:embed="rId2"/>
            <a:srcRect l="0" t="0" r="39863" b="32282"/>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8931619" y="0"/>
            <a:ext cx="3260381" cy="6858000"/>
          </a:xfrm>
          <a:custGeom>
            <a:avLst/>
            <a:gdLst/>
            <a:ahLst/>
            <a:cxnLst/>
            <a:rect l="l" t="t" r="r" b="b"/>
            <a:pathLst>
              <a:path w="3260381" h="6858000">
                <a:moveTo>
                  <a:pt x="0" y="6858000"/>
                </a:moveTo>
                <a:lnTo>
                  <a:pt x="0" y="0"/>
                </a:lnTo>
                <a:lnTo>
                  <a:pt x="3260381" y="0"/>
                </a:lnTo>
                <a:lnTo>
                  <a:pt x="3260381" y="6858000"/>
                </a:lnTo>
                <a:lnTo>
                  <a:pt x="0" y="6858000"/>
                </a:lnTo>
              </a:path>
            </a:pathLst>
          </a:custGeom>
          <a:blipFill>
            <a:blip r:embed="rId3"/>
            <a:srcRect l="0" t="0" r="51569"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685800" y="2595644"/>
            <a:ext cx="2560320" cy="3383280"/>
          </a:xfrm>
          <a:custGeom>
            <a:avLst/>
            <a:gdLst/>
            <a:ahLst/>
            <a:cxnLst/>
            <a:rect l="l" t="t" r="r" b="b"/>
            <a:pathLst>
              <a:path w="2560320" h="3383280">
                <a:moveTo>
                  <a:pt x="172207" y="3383280"/>
                </a:moveTo>
                <a:cubicBezTo>
                  <a:pt x="77100" y="3383280"/>
                  <a:pt x="0" y="3306180"/>
                  <a:pt x="0" y="3211073"/>
                </a:cubicBezTo>
                <a:lnTo>
                  <a:pt x="0" y="172207"/>
                </a:lnTo>
                <a:cubicBezTo>
                  <a:pt x="0" y="77100"/>
                  <a:pt x="77100" y="0"/>
                  <a:pt x="172207" y="0"/>
                </a:cubicBezTo>
                <a:lnTo>
                  <a:pt x="2388113" y="0"/>
                </a:lnTo>
                <a:cubicBezTo>
                  <a:pt x="2483220" y="0"/>
                  <a:pt x="2560320" y="77100"/>
                  <a:pt x="2560320" y="172207"/>
                </a:cubicBezTo>
                <a:lnTo>
                  <a:pt x="2560320" y="3211073"/>
                </a:lnTo>
                <a:cubicBezTo>
                  <a:pt x="2560320" y="3306180"/>
                  <a:pt x="2483220" y="3383280"/>
                  <a:pt x="2388113" y="3383280"/>
                </a:cubicBezTo>
                <a:lnTo>
                  <a:pt x="172207"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7" name="Text 5"/>
          <p:cNvSpPr/>
          <p:nvPr/>
        </p:nvSpPr>
        <p:spPr>
          <a:xfrm>
            <a:off x="3438637" y="2595644"/>
            <a:ext cx="2560320" cy="3383280"/>
          </a:xfrm>
          <a:custGeom>
            <a:avLst/>
            <a:gdLst/>
            <a:ahLst/>
            <a:cxnLst/>
            <a:rect l="l" t="t" r="r" b="b"/>
            <a:pathLst>
              <a:path w="2560320" h="3383280">
                <a:moveTo>
                  <a:pt x="172207" y="3383280"/>
                </a:moveTo>
                <a:cubicBezTo>
                  <a:pt x="77100" y="3383280"/>
                  <a:pt x="0" y="3306180"/>
                  <a:pt x="0" y="3211073"/>
                </a:cubicBezTo>
                <a:lnTo>
                  <a:pt x="0" y="172207"/>
                </a:lnTo>
                <a:cubicBezTo>
                  <a:pt x="0" y="77100"/>
                  <a:pt x="77100" y="0"/>
                  <a:pt x="172207" y="0"/>
                </a:cubicBezTo>
                <a:lnTo>
                  <a:pt x="2388113" y="0"/>
                </a:lnTo>
                <a:cubicBezTo>
                  <a:pt x="2483220" y="0"/>
                  <a:pt x="2560320" y="77100"/>
                  <a:pt x="2560320" y="172207"/>
                </a:cubicBezTo>
                <a:lnTo>
                  <a:pt x="2560320" y="3211073"/>
                </a:lnTo>
                <a:cubicBezTo>
                  <a:pt x="2560320" y="3306180"/>
                  <a:pt x="2483220" y="3383280"/>
                  <a:pt x="2388113" y="3383280"/>
                </a:cubicBezTo>
                <a:lnTo>
                  <a:pt x="172207"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8" name="Text 6"/>
          <p:cNvSpPr/>
          <p:nvPr/>
        </p:nvSpPr>
        <p:spPr>
          <a:xfrm>
            <a:off x="6191474" y="2595644"/>
            <a:ext cx="2560320" cy="3383280"/>
          </a:xfrm>
          <a:custGeom>
            <a:avLst/>
            <a:gdLst/>
            <a:ahLst/>
            <a:cxnLst/>
            <a:rect l="l" t="t" r="r" b="b"/>
            <a:pathLst>
              <a:path w="2560320" h="3383280">
                <a:moveTo>
                  <a:pt x="172207" y="3383280"/>
                </a:moveTo>
                <a:cubicBezTo>
                  <a:pt x="77100" y="3383280"/>
                  <a:pt x="0" y="3306180"/>
                  <a:pt x="0" y="3211073"/>
                </a:cubicBezTo>
                <a:lnTo>
                  <a:pt x="0" y="172207"/>
                </a:lnTo>
                <a:cubicBezTo>
                  <a:pt x="0" y="77100"/>
                  <a:pt x="77100" y="0"/>
                  <a:pt x="172207" y="0"/>
                </a:cubicBezTo>
                <a:lnTo>
                  <a:pt x="2388113" y="0"/>
                </a:lnTo>
                <a:cubicBezTo>
                  <a:pt x="2483220" y="0"/>
                  <a:pt x="2560320" y="77100"/>
                  <a:pt x="2560320" y="172207"/>
                </a:cubicBezTo>
                <a:lnTo>
                  <a:pt x="2560320" y="3211073"/>
                </a:lnTo>
                <a:cubicBezTo>
                  <a:pt x="2560320" y="3306180"/>
                  <a:pt x="2483220" y="3383280"/>
                  <a:pt x="2388113" y="3383280"/>
                </a:cubicBezTo>
                <a:lnTo>
                  <a:pt x="172207"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9" name="Text 7"/>
          <p:cNvSpPr/>
          <p:nvPr/>
        </p:nvSpPr>
        <p:spPr>
          <a:xfrm>
            <a:off x="8944312" y="2595644"/>
            <a:ext cx="2560320" cy="3383280"/>
          </a:xfrm>
          <a:custGeom>
            <a:avLst/>
            <a:gdLst/>
            <a:ahLst/>
            <a:cxnLst/>
            <a:rect l="l" t="t" r="r" b="b"/>
            <a:pathLst>
              <a:path w="2560320" h="3383280">
                <a:moveTo>
                  <a:pt x="172207" y="3383280"/>
                </a:moveTo>
                <a:cubicBezTo>
                  <a:pt x="77100" y="3383280"/>
                  <a:pt x="0" y="3306180"/>
                  <a:pt x="0" y="3211073"/>
                </a:cubicBezTo>
                <a:lnTo>
                  <a:pt x="0" y="172207"/>
                </a:lnTo>
                <a:cubicBezTo>
                  <a:pt x="0" y="77100"/>
                  <a:pt x="77100" y="0"/>
                  <a:pt x="172207" y="0"/>
                </a:cubicBezTo>
                <a:lnTo>
                  <a:pt x="2388113" y="0"/>
                </a:lnTo>
                <a:cubicBezTo>
                  <a:pt x="2483220" y="0"/>
                  <a:pt x="2560320" y="77100"/>
                  <a:pt x="2560320" y="172207"/>
                </a:cubicBezTo>
                <a:lnTo>
                  <a:pt x="2560320" y="3211073"/>
                </a:lnTo>
                <a:cubicBezTo>
                  <a:pt x="2560320" y="3306180"/>
                  <a:pt x="2483220" y="3383280"/>
                  <a:pt x="2388113" y="3383280"/>
                </a:cubicBezTo>
                <a:lnTo>
                  <a:pt x="172207"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10" name="Text 8"/>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16</a:t>
            </a:r>
            <a:endParaRPr lang="en-US" sz="800" dirty="0"/>
          </a:p>
        </p:txBody>
      </p:sp>
      <p:sp>
        <p:nvSpPr>
          <p:cNvPr id="11" name="Text 9"/>
          <p:cNvSpPr/>
          <p:nvPr/>
        </p:nvSpPr>
        <p:spPr>
          <a:xfrm>
            <a:off x="685799" y="6309360"/>
            <a:ext cx="10033715" cy="548640"/>
          </a:xfrm>
          <a:custGeom>
            <a:avLst/>
            <a:gdLst/>
            <a:ahLst/>
            <a:cxnLst/>
            <a:rect l="l" t="t" r="r" b="b"/>
            <a:pathLst>
              <a:path w="10033715" h="548640">
                <a:moveTo>
                  <a:pt x="0" y="548640"/>
                </a:moveTo>
                <a:lnTo>
                  <a:pt x="0" y="0"/>
                </a:lnTo>
                <a:lnTo>
                  <a:pt x="10033715" y="0"/>
                </a:lnTo>
                <a:lnTo>
                  <a:pt x="10033715"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Exploring Human Excretion: A Comprehensive Overview</a:t>
            </a:r>
            <a:endParaRPr lang="en-US" sz="800" dirty="0"/>
          </a:p>
        </p:txBody>
      </p:sp>
      <p:sp>
        <p:nvSpPr>
          <p:cNvPr id="12" name="Text 10"/>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13" name="Text 11"/>
          <p:cNvSpPr/>
          <p:nvPr/>
        </p:nvSpPr>
        <p:spPr>
          <a:xfrm>
            <a:off x="685800" y="1017281"/>
            <a:ext cx="10820400" cy="1247927"/>
          </a:xfrm>
          <a:custGeom>
            <a:avLst/>
            <a:gdLst/>
            <a:ahLst/>
            <a:cxnLst/>
            <a:rect l="l" t="t" r="r" b="b"/>
            <a:pathLst>
              <a:path w="10820400" h="1247927">
                <a:moveTo>
                  <a:pt x="0" y="1247927"/>
                </a:moveTo>
                <a:lnTo>
                  <a:pt x="0" y="0"/>
                </a:lnTo>
                <a:lnTo>
                  <a:pt x="10820400" y="0"/>
                </a:lnTo>
                <a:lnTo>
                  <a:pt x="10820400" y="1247927"/>
                </a:lnTo>
                <a:lnTo>
                  <a:pt x="0" y="1247927"/>
                </a:lnTo>
              </a:path>
            </a:pathLst>
          </a:custGeom>
          <a:noFill/>
          <a:ln/>
        </p:spPr>
        <p:txBody>
          <a:bodyPr wrap="square" lIns="0" tIns="0" rIns="0" bIns="0" rtlCol="0" anchor="t"/>
          <a:lstStyle/>
          <a:p>
            <a:pPr algn="l" marL="0" indent="0">
              <a:lnSpc>
                <a:spcPct val="100000"/>
              </a:lnSpc>
              <a:spcBef>
                <a:spcPts val="1000"/>
              </a:spcBef>
              <a:buNone/>
            </a:pPr>
            <a:r>
              <a:rPr lang="en-US" sz="4000" dirty="0">
                <a:solidFill>
                  <a:srgbClr val="FFFFFF"/>
                </a:solidFill>
                <a:latin typeface="Reddit Sans Bold" pitchFamily="34" charset="0"/>
                <a:ea typeface="Reddit Sans Bold" pitchFamily="34" charset="-122"/>
                <a:cs typeface="Reddit Sans Bold" pitchFamily="34" charset="-120"/>
              </a:rPr>
              <a:t>Interactive Learning Challenge</a:t>
            </a:r>
            <a:endParaRPr lang="en-US" sz="4000" dirty="0"/>
          </a:p>
        </p:txBody>
      </p:sp>
      <p:sp>
        <p:nvSpPr>
          <p:cNvPr id="14" name="Text 12"/>
          <p:cNvSpPr/>
          <p:nvPr/>
        </p:nvSpPr>
        <p:spPr>
          <a:xfrm>
            <a:off x="9128762" y="3326841"/>
            <a:ext cx="2194560" cy="2468880"/>
          </a:xfrm>
          <a:custGeom>
            <a:avLst/>
            <a:gdLst/>
            <a:ahLst/>
            <a:cxnLst/>
            <a:rect l="l" t="t" r="r" b="b"/>
            <a:pathLst>
              <a:path w="2194560" h="2468880">
                <a:moveTo>
                  <a:pt x="0" y="2468880"/>
                </a:moveTo>
                <a:lnTo>
                  <a:pt x="0" y="0"/>
                </a:lnTo>
                <a:lnTo>
                  <a:pt x="2194560" y="0"/>
                </a:lnTo>
                <a:lnTo>
                  <a:pt x="2194560" y="2468880"/>
                </a:lnTo>
                <a:lnTo>
                  <a:pt x="0" y="246888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Outline steps for conducting research on excretory processes.</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Provide criteria for evaluating findings and presentations.</a:t>
            </a:r>
            <a:endParaRPr lang="en-US" sz="1100" dirty="0"/>
          </a:p>
        </p:txBody>
      </p:sp>
      <p:sp>
        <p:nvSpPr>
          <p:cNvPr id="15" name="Text 13"/>
          <p:cNvSpPr/>
          <p:nvPr/>
        </p:nvSpPr>
        <p:spPr>
          <a:xfrm>
            <a:off x="9128762" y="2784927"/>
            <a:ext cx="2194560" cy="365760"/>
          </a:xfrm>
          <a:custGeom>
            <a:avLst/>
            <a:gdLst/>
            <a:ahLst/>
            <a:cxnLst/>
            <a:rect l="l" t="t" r="r" b="b"/>
            <a:pathLst>
              <a:path w="2194560" h="365760">
                <a:moveTo>
                  <a:pt x="0" y="365760"/>
                </a:moveTo>
                <a:lnTo>
                  <a:pt x="0" y="0"/>
                </a:lnTo>
                <a:lnTo>
                  <a:pt x="2194560" y="0"/>
                </a:lnTo>
                <a:lnTo>
                  <a:pt x="2194560" y="365760"/>
                </a:lnTo>
                <a:lnTo>
                  <a:pt x="0" y="365760"/>
                </a:lnTo>
              </a:path>
            </a:pathLst>
          </a:custGeom>
          <a:noFill/>
          <a:ln/>
        </p:spPr>
        <p:txBody>
          <a:bodyPr wrap="square" lIns="0" tIns="0" rIns="0" bIns="0" rtlCol="0" anchor="b"/>
          <a:lstStyle/>
          <a:p>
            <a:pPr algn="l" marL="0" indent="0">
              <a:lnSpc>
                <a:spcPct val="90000"/>
              </a:lnSpc>
              <a:buNone/>
            </a:pPr>
            <a:r>
              <a:rPr lang="en-US" sz="1333" b="1" dirty="0">
                <a:solidFill>
                  <a:srgbClr val="D92773"/>
                </a:solidFill>
                <a:latin typeface="Reddit Sans Bold" pitchFamily="34" charset="0"/>
                <a:ea typeface="Reddit Sans Bold" pitchFamily="34" charset="-122"/>
                <a:cs typeface="Reddit Sans Bold" pitchFamily="34" charset="-120"/>
              </a:rPr>
              <a:t>Group Investigation Guidelines</a:t>
            </a:r>
            <a:endParaRPr lang="en-US" sz="1333" dirty="0"/>
          </a:p>
        </p:txBody>
      </p:sp>
      <p:sp>
        <p:nvSpPr>
          <p:cNvPr id="16" name="Text 14"/>
          <p:cNvSpPr/>
          <p:nvPr/>
        </p:nvSpPr>
        <p:spPr>
          <a:xfrm>
            <a:off x="6375402" y="3326841"/>
            <a:ext cx="2194560" cy="2468880"/>
          </a:xfrm>
          <a:custGeom>
            <a:avLst/>
            <a:gdLst/>
            <a:ahLst/>
            <a:cxnLst/>
            <a:rect l="l" t="t" r="r" b="b"/>
            <a:pathLst>
              <a:path w="2194560" h="2468880">
                <a:moveTo>
                  <a:pt x="0" y="2468880"/>
                </a:moveTo>
                <a:lnTo>
                  <a:pt x="0" y="0"/>
                </a:lnTo>
                <a:lnTo>
                  <a:pt x="2194560" y="0"/>
                </a:lnTo>
                <a:lnTo>
                  <a:pt x="2194560" y="2468880"/>
                </a:lnTo>
                <a:lnTo>
                  <a:pt x="0" y="246888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Create visual representations of metabolic pathways involved in waste production.</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Encourage group discussions on the significance of each pathway.</a:t>
            </a:r>
            <a:endParaRPr lang="en-US" sz="1100" dirty="0"/>
          </a:p>
        </p:txBody>
      </p:sp>
      <p:sp>
        <p:nvSpPr>
          <p:cNvPr id="17" name="Text 15"/>
          <p:cNvSpPr/>
          <p:nvPr/>
        </p:nvSpPr>
        <p:spPr>
          <a:xfrm>
            <a:off x="6375402" y="2784927"/>
            <a:ext cx="2194560" cy="365760"/>
          </a:xfrm>
          <a:custGeom>
            <a:avLst/>
            <a:gdLst/>
            <a:ahLst/>
            <a:cxnLst/>
            <a:rect l="l" t="t" r="r" b="b"/>
            <a:pathLst>
              <a:path w="2194560" h="365760">
                <a:moveTo>
                  <a:pt x="0" y="365760"/>
                </a:moveTo>
                <a:lnTo>
                  <a:pt x="0" y="0"/>
                </a:lnTo>
                <a:lnTo>
                  <a:pt x="2194560" y="0"/>
                </a:lnTo>
                <a:lnTo>
                  <a:pt x="2194560" y="365760"/>
                </a:lnTo>
                <a:lnTo>
                  <a:pt x="0" y="365760"/>
                </a:lnTo>
              </a:path>
            </a:pathLst>
          </a:custGeom>
          <a:noFill/>
          <a:ln/>
        </p:spPr>
        <p:txBody>
          <a:bodyPr wrap="square" lIns="0" tIns="0" rIns="0" bIns="0" rtlCol="0" anchor="b"/>
          <a:lstStyle/>
          <a:p>
            <a:pPr algn="l" marL="0" indent="0">
              <a:lnSpc>
                <a:spcPct val="90000"/>
              </a:lnSpc>
              <a:buNone/>
            </a:pPr>
            <a:r>
              <a:rPr lang="en-US" sz="1400" b="1" dirty="0">
                <a:solidFill>
                  <a:srgbClr val="D92773"/>
                </a:solidFill>
                <a:latin typeface="Reddit Sans Bold" pitchFamily="34" charset="0"/>
                <a:ea typeface="Reddit Sans Bold" pitchFamily="34" charset="-122"/>
                <a:cs typeface="Reddit Sans Bold" pitchFamily="34" charset="-120"/>
              </a:rPr>
              <a:t>Metabolic Process Mapping</a:t>
            </a:r>
            <a:endParaRPr lang="en-US" sz="1400" dirty="0"/>
          </a:p>
        </p:txBody>
      </p:sp>
      <p:sp>
        <p:nvSpPr>
          <p:cNvPr id="18" name="Text 16"/>
          <p:cNvSpPr/>
          <p:nvPr/>
        </p:nvSpPr>
        <p:spPr>
          <a:xfrm>
            <a:off x="3622041" y="3326841"/>
            <a:ext cx="2194560" cy="2468880"/>
          </a:xfrm>
          <a:custGeom>
            <a:avLst/>
            <a:gdLst/>
            <a:ahLst/>
            <a:cxnLst/>
            <a:rect l="l" t="t" r="r" b="b"/>
            <a:pathLst>
              <a:path w="2194560" h="2468880">
                <a:moveTo>
                  <a:pt x="0" y="2468880"/>
                </a:moveTo>
                <a:lnTo>
                  <a:pt x="0" y="0"/>
                </a:lnTo>
                <a:lnTo>
                  <a:pt x="2194560" y="0"/>
                </a:lnTo>
                <a:lnTo>
                  <a:pt x="2194560" y="2468880"/>
                </a:lnTo>
                <a:lnTo>
                  <a:pt x="0" y="246888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Students monitor and record their daily waste output.</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Analyze patterns and discuss implications for health and environment.</a:t>
            </a:r>
            <a:endParaRPr lang="en-US" sz="1100" dirty="0"/>
          </a:p>
        </p:txBody>
      </p:sp>
      <p:sp>
        <p:nvSpPr>
          <p:cNvPr id="19" name="Text 17"/>
          <p:cNvSpPr/>
          <p:nvPr/>
        </p:nvSpPr>
        <p:spPr>
          <a:xfrm>
            <a:off x="3622041" y="2784927"/>
            <a:ext cx="2194560" cy="365760"/>
          </a:xfrm>
          <a:custGeom>
            <a:avLst/>
            <a:gdLst/>
            <a:ahLst/>
            <a:cxnLst/>
            <a:rect l="l" t="t" r="r" b="b"/>
            <a:pathLst>
              <a:path w="2194560" h="365760">
                <a:moveTo>
                  <a:pt x="0" y="365760"/>
                </a:moveTo>
                <a:lnTo>
                  <a:pt x="0" y="0"/>
                </a:lnTo>
                <a:lnTo>
                  <a:pt x="2194560" y="0"/>
                </a:lnTo>
                <a:lnTo>
                  <a:pt x="2194560" y="365760"/>
                </a:lnTo>
                <a:lnTo>
                  <a:pt x="0" y="365760"/>
                </a:lnTo>
              </a:path>
            </a:pathLst>
          </a:custGeom>
          <a:noFill/>
          <a:ln/>
        </p:spPr>
        <p:txBody>
          <a:bodyPr wrap="square" lIns="0" tIns="0" rIns="0" bIns="0" rtlCol="0" anchor="b"/>
          <a:lstStyle/>
          <a:p>
            <a:pPr algn="l" marL="0" indent="0">
              <a:lnSpc>
                <a:spcPct val="90000"/>
              </a:lnSpc>
              <a:buNone/>
            </a:pPr>
            <a:r>
              <a:rPr lang="en-US" sz="1588" b="1" dirty="0">
                <a:solidFill>
                  <a:srgbClr val="D92773"/>
                </a:solidFill>
                <a:latin typeface="Reddit Sans Bold" pitchFamily="34" charset="0"/>
                <a:ea typeface="Reddit Sans Bold" pitchFamily="34" charset="-122"/>
                <a:cs typeface="Reddit Sans Bold" pitchFamily="34" charset="-120"/>
              </a:rPr>
              <a:t>Waste Tracking Exercise</a:t>
            </a:r>
            <a:endParaRPr lang="en-US" sz="1588" dirty="0"/>
          </a:p>
        </p:txBody>
      </p:sp>
      <p:sp>
        <p:nvSpPr>
          <p:cNvPr id="20" name="Text 18"/>
          <p:cNvSpPr/>
          <p:nvPr/>
        </p:nvSpPr>
        <p:spPr>
          <a:xfrm>
            <a:off x="868680" y="3326841"/>
            <a:ext cx="2194560" cy="2468880"/>
          </a:xfrm>
          <a:custGeom>
            <a:avLst/>
            <a:gdLst/>
            <a:ahLst/>
            <a:cxnLst/>
            <a:rect l="l" t="t" r="r" b="b"/>
            <a:pathLst>
              <a:path w="2194560" h="2468880">
                <a:moveTo>
                  <a:pt x="0" y="2468880"/>
                </a:moveTo>
                <a:lnTo>
                  <a:pt x="0" y="0"/>
                </a:lnTo>
                <a:lnTo>
                  <a:pt x="2194560" y="0"/>
                </a:lnTo>
                <a:lnTo>
                  <a:pt x="2194560" y="2468880"/>
                </a:lnTo>
                <a:lnTo>
                  <a:pt x="0" y="246888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Foster collaboration through hands-on learning experiences.</a:t>
            </a:r>
            <a:endParaRPr lang="en-US" sz="1100" dirty="0"/>
          </a:p>
        </p:txBody>
      </p:sp>
      <p:sp>
        <p:nvSpPr>
          <p:cNvPr id="21" name="Text 19"/>
          <p:cNvSpPr/>
          <p:nvPr/>
        </p:nvSpPr>
        <p:spPr>
          <a:xfrm>
            <a:off x="868680" y="2784927"/>
            <a:ext cx="2194560" cy="365760"/>
          </a:xfrm>
          <a:custGeom>
            <a:avLst/>
            <a:gdLst/>
            <a:ahLst/>
            <a:cxnLst/>
            <a:rect l="l" t="t" r="r" b="b"/>
            <a:pathLst>
              <a:path w="2194560" h="365760">
                <a:moveTo>
                  <a:pt x="0" y="365760"/>
                </a:moveTo>
                <a:lnTo>
                  <a:pt x="0" y="0"/>
                </a:lnTo>
                <a:lnTo>
                  <a:pt x="2194560" y="0"/>
                </a:lnTo>
                <a:lnTo>
                  <a:pt x="2194560" y="365760"/>
                </a:lnTo>
                <a:lnTo>
                  <a:pt x="0" y="365760"/>
                </a:lnTo>
              </a:path>
            </a:pathLst>
          </a:custGeom>
          <a:noFill/>
          <a:ln/>
        </p:spPr>
        <p:txBody>
          <a:bodyPr wrap="square" lIns="0" tIns="0" rIns="0" bIns="0" rtlCol="0" anchor="b"/>
          <a:lstStyle/>
          <a:p>
            <a:pPr algn="l" marL="0" indent="0">
              <a:lnSpc>
                <a:spcPct val="90000"/>
              </a:lnSpc>
              <a:buNone/>
            </a:pPr>
            <a:r>
              <a:rPr lang="en-US" sz="1467" b="1" dirty="0">
                <a:solidFill>
                  <a:srgbClr val="D92773"/>
                </a:solidFill>
                <a:latin typeface="Reddit Sans Bold" pitchFamily="34" charset="0"/>
                <a:ea typeface="Reddit Sans Bold" pitchFamily="34" charset="-122"/>
                <a:cs typeface="Reddit Sans Bold" pitchFamily="34" charset="-120"/>
              </a:rPr>
              <a:t>Engaging Student Activity</a:t>
            </a:r>
            <a:endParaRPr lang="en-US" sz="1467"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83333"/>
              </a:lnSpc>
              <a:buNone/>
            </a:pPr>
            <a:endParaRPr lang="en-US" sz="1800" dirty="0"/>
          </a:p>
        </p:txBody>
      </p:sp>
      <p:sp>
        <p:nvSpPr>
          <p:cNvPr id="3" name="Text 1"/>
          <p:cNvSpPr/>
          <p:nvPr/>
        </p:nvSpPr>
        <p:spPr>
          <a:xfrm>
            <a:off x="-1" y="2769619"/>
            <a:ext cx="5072033" cy="4088382"/>
          </a:xfrm>
          <a:custGeom>
            <a:avLst/>
            <a:gdLst/>
            <a:ahLst/>
            <a:cxnLst/>
            <a:rect l="l" t="t" r="r" b="b"/>
            <a:pathLst>
              <a:path w="5072033" h="4088382">
                <a:moveTo>
                  <a:pt x="0" y="4088382"/>
                </a:moveTo>
                <a:lnTo>
                  <a:pt x="0" y="0"/>
                </a:lnTo>
                <a:lnTo>
                  <a:pt x="5072033" y="0"/>
                </a:lnTo>
                <a:lnTo>
                  <a:pt x="5072033" y="4088382"/>
                </a:lnTo>
                <a:lnTo>
                  <a:pt x="0" y="4088382"/>
                </a:lnTo>
              </a:path>
            </a:pathLst>
          </a:custGeom>
          <a:blipFill>
            <a:blip r:embed="rId1"/>
            <a:srcRect l="39337" t="0" r="0" b="51874"/>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a:off x="5145240" y="-1"/>
            <a:ext cx="7046760" cy="6466023"/>
          </a:xfrm>
          <a:custGeom>
            <a:avLst/>
            <a:gdLst/>
            <a:ahLst/>
            <a:cxnLst/>
            <a:rect l="l" t="t" r="r" b="b"/>
            <a:pathLst>
              <a:path w="7046760" h="6466023">
                <a:moveTo>
                  <a:pt x="0" y="6466023"/>
                </a:moveTo>
                <a:lnTo>
                  <a:pt x="0" y="0"/>
                </a:lnTo>
                <a:lnTo>
                  <a:pt x="7046760" y="0"/>
                </a:lnTo>
                <a:lnTo>
                  <a:pt x="7046760" y="6466023"/>
                </a:lnTo>
                <a:lnTo>
                  <a:pt x="0" y="6466023"/>
                </a:lnTo>
              </a:path>
            </a:pathLst>
          </a:custGeom>
          <a:blipFill>
            <a:blip r:embed="rId2"/>
            <a:srcRect l="0" t="0" r="39863" b="32282"/>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8931619" y="0"/>
            <a:ext cx="3260381" cy="6858000"/>
          </a:xfrm>
          <a:custGeom>
            <a:avLst/>
            <a:gdLst/>
            <a:ahLst/>
            <a:cxnLst/>
            <a:rect l="l" t="t" r="r" b="b"/>
            <a:pathLst>
              <a:path w="3260381" h="6858000">
                <a:moveTo>
                  <a:pt x="0" y="6858000"/>
                </a:moveTo>
                <a:lnTo>
                  <a:pt x="0" y="0"/>
                </a:lnTo>
                <a:lnTo>
                  <a:pt x="3260381" y="0"/>
                </a:lnTo>
                <a:lnTo>
                  <a:pt x="3260381" y="6858000"/>
                </a:lnTo>
                <a:lnTo>
                  <a:pt x="0" y="6858000"/>
                </a:lnTo>
              </a:path>
            </a:pathLst>
          </a:custGeom>
          <a:blipFill>
            <a:blip r:embed="rId3"/>
            <a:srcRect l="0" t="0" r="51569"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685800" y="3185509"/>
            <a:ext cx="3474720" cy="2733361"/>
          </a:xfrm>
          <a:custGeom>
            <a:avLst/>
            <a:gdLst/>
            <a:ahLst/>
            <a:cxnLst/>
            <a:rect l="l" t="t" r="r" b="b"/>
            <a:pathLst>
              <a:path w="3474720" h="2733361">
                <a:moveTo>
                  <a:pt x="165997" y="2733361"/>
                </a:moveTo>
                <a:cubicBezTo>
                  <a:pt x="74319" y="2733361"/>
                  <a:pt x="0" y="2659042"/>
                  <a:pt x="0" y="2567364"/>
                </a:cubicBezTo>
                <a:lnTo>
                  <a:pt x="0" y="165997"/>
                </a:lnTo>
                <a:cubicBezTo>
                  <a:pt x="0" y="74319"/>
                  <a:pt x="74319" y="0"/>
                  <a:pt x="165997" y="0"/>
                </a:cubicBezTo>
                <a:lnTo>
                  <a:pt x="3308723" y="0"/>
                </a:lnTo>
                <a:cubicBezTo>
                  <a:pt x="3400401" y="0"/>
                  <a:pt x="3474720" y="74319"/>
                  <a:pt x="3474720" y="165997"/>
                </a:cubicBezTo>
                <a:lnTo>
                  <a:pt x="3474720" y="2567364"/>
                </a:lnTo>
                <a:cubicBezTo>
                  <a:pt x="3474720" y="2659042"/>
                  <a:pt x="3400401" y="2733361"/>
                  <a:pt x="3308723" y="2733361"/>
                </a:cubicBezTo>
                <a:lnTo>
                  <a:pt x="165997" y="2733361"/>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7" name="Text 5"/>
          <p:cNvSpPr/>
          <p:nvPr/>
        </p:nvSpPr>
        <p:spPr>
          <a:xfrm>
            <a:off x="4360097" y="3185509"/>
            <a:ext cx="3474720" cy="2733362"/>
          </a:xfrm>
          <a:custGeom>
            <a:avLst/>
            <a:gdLst/>
            <a:ahLst/>
            <a:cxnLst/>
            <a:rect l="l" t="t" r="r" b="b"/>
            <a:pathLst>
              <a:path w="3474720" h="2733362">
                <a:moveTo>
                  <a:pt x="165997" y="2733362"/>
                </a:moveTo>
                <a:cubicBezTo>
                  <a:pt x="74319" y="2733362"/>
                  <a:pt x="0" y="2659043"/>
                  <a:pt x="0" y="2567365"/>
                </a:cubicBezTo>
                <a:lnTo>
                  <a:pt x="0" y="165997"/>
                </a:lnTo>
                <a:cubicBezTo>
                  <a:pt x="0" y="74319"/>
                  <a:pt x="74319" y="0"/>
                  <a:pt x="165997" y="0"/>
                </a:cubicBezTo>
                <a:lnTo>
                  <a:pt x="3308723" y="0"/>
                </a:lnTo>
                <a:cubicBezTo>
                  <a:pt x="3400401" y="0"/>
                  <a:pt x="3474720" y="74319"/>
                  <a:pt x="3474720" y="165997"/>
                </a:cubicBezTo>
                <a:lnTo>
                  <a:pt x="3474720" y="2567365"/>
                </a:lnTo>
                <a:cubicBezTo>
                  <a:pt x="3474720" y="2659043"/>
                  <a:pt x="3400401" y="2733362"/>
                  <a:pt x="3308723" y="2733362"/>
                </a:cubicBezTo>
                <a:lnTo>
                  <a:pt x="165997" y="2733362"/>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8" name="Text 6"/>
          <p:cNvSpPr/>
          <p:nvPr/>
        </p:nvSpPr>
        <p:spPr>
          <a:xfrm>
            <a:off x="685800" y="2641921"/>
            <a:ext cx="185667" cy="185667"/>
          </a:xfrm>
          <a:custGeom>
            <a:avLst/>
            <a:gdLst/>
            <a:ahLst/>
            <a:cxnLst/>
            <a:rect l="l" t="t" r="r" b="b"/>
            <a:pathLst>
              <a:path w="185667" h="185667">
                <a:moveTo>
                  <a:pt x="0" y="185667"/>
                </a:moveTo>
                <a:lnTo>
                  <a:pt x="0" y="0"/>
                </a:lnTo>
                <a:lnTo>
                  <a:pt x="185667" y="0"/>
                </a:lnTo>
                <a:lnTo>
                  <a:pt x="185667" y="185667"/>
                </a:lnTo>
                <a:lnTo>
                  <a:pt x="0" y="185667"/>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4360097" y="2641921"/>
            <a:ext cx="185667" cy="185667"/>
          </a:xfrm>
          <a:custGeom>
            <a:avLst/>
            <a:gdLst/>
            <a:ahLst/>
            <a:cxnLst/>
            <a:rect l="l" t="t" r="r" b="b"/>
            <a:pathLst>
              <a:path w="185667" h="185667">
                <a:moveTo>
                  <a:pt x="0" y="185667"/>
                </a:moveTo>
                <a:lnTo>
                  <a:pt x="0" y="0"/>
                </a:lnTo>
                <a:lnTo>
                  <a:pt x="185667" y="0"/>
                </a:lnTo>
                <a:lnTo>
                  <a:pt x="185667" y="185667"/>
                </a:lnTo>
                <a:lnTo>
                  <a:pt x="0" y="185667"/>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8034395" y="3185509"/>
            <a:ext cx="3474720" cy="2733362"/>
          </a:xfrm>
          <a:custGeom>
            <a:avLst/>
            <a:gdLst/>
            <a:ahLst/>
            <a:cxnLst/>
            <a:rect l="l" t="t" r="r" b="b"/>
            <a:pathLst>
              <a:path w="3474720" h="2733362">
                <a:moveTo>
                  <a:pt x="242203" y="2733362"/>
                </a:moveTo>
                <a:cubicBezTo>
                  <a:pt x="108438" y="2733362"/>
                  <a:pt x="0" y="2624924"/>
                  <a:pt x="0" y="2491159"/>
                </a:cubicBezTo>
                <a:lnTo>
                  <a:pt x="0" y="242203"/>
                </a:lnTo>
                <a:cubicBezTo>
                  <a:pt x="0" y="108438"/>
                  <a:pt x="108438" y="0"/>
                  <a:pt x="242203" y="0"/>
                </a:cubicBezTo>
                <a:lnTo>
                  <a:pt x="3232517" y="0"/>
                </a:lnTo>
                <a:cubicBezTo>
                  <a:pt x="3366282" y="0"/>
                  <a:pt x="3474720" y="108438"/>
                  <a:pt x="3474720" y="242203"/>
                </a:cubicBezTo>
                <a:lnTo>
                  <a:pt x="3474720" y="2491159"/>
                </a:lnTo>
                <a:cubicBezTo>
                  <a:pt x="3474720" y="2624924"/>
                  <a:pt x="3366282" y="2733362"/>
                  <a:pt x="3232517" y="2733362"/>
                </a:cubicBezTo>
                <a:lnTo>
                  <a:pt x="242203" y="2733362"/>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11" name="Text 9"/>
          <p:cNvSpPr/>
          <p:nvPr/>
        </p:nvSpPr>
        <p:spPr>
          <a:xfrm>
            <a:off x="8021231" y="2641921"/>
            <a:ext cx="185667" cy="185667"/>
          </a:xfrm>
          <a:custGeom>
            <a:avLst/>
            <a:gdLst/>
            <a:ahLst/>
            <a:cxnLst/>
            <a:rect l="l" t="t" r="r" b="b"/>
            <a:pathLst>
              <a:path w="185667" h="185667">
                <a:moveTo>
                  <a:pt x="0" y="185667"/>
                </a:moveTo>
                <a:lnTo>
                  <a:pt x="0" y="0"/>
                </a:lnTo>
                <a:lnTo>
                  <a:pt x="185667" y="0"/>
                </a:lnTo>
                <a:lnTo>
                  <a:pt x="185667" y="185667"/>
                </a:lnTo>
                <a:lnTo>
                  <a:pt x="0" y="185667"/>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11190287"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17</a:t>
            </a:r>
            <a:endParaRPr lang="en-US" sz="800" dirty="0"/>
          </a:p>
        </p:txBody>
      </p:sp>
      <p:sp>
        <p:nvSpPr>
          <p:cNvPr id="13" name="Text 11"/>
          <p:cNvSpPr/>
          <p:nvPr/>
        </p:nvSpPr>
        <p:spPr>
          <a:xfrm>
            <a:off x="685800"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Exploring Human Excretion: A Comprehensive Overview</a:t>
            </a:r>
            <a:endParaRPr lang="en-US" sz="800" dirty="0"/>
          </a:p>
        </p:txBody>
      </p:sp>
      <p:sp>
        <p:nvSpPr>
          <p:cNvPr id="14" name="Text 12"/>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15" name="Text 13"/>
          <p:cNvSpPr/>
          <p:nvPr/>
        </p:nvSpPr>
        <p:spPr>
          <a:xfrm>
            <a:off x="685800" y="1017281"/>
            <a:ext cx="10820400" cy="1247927"/>
          </a:xfrm>
          <a:custGeom>
            <a:avLst/>
            <a:gdLst/>
            <a:ahLst/>
            <a:cxnLst/>
            <a:rect l="l" t="t" r="r" b="b"/>
            <a:pathLst>
              <a:path w="10820400" h="1247927">
                <a:moveTo>
                  <a:pt x="0" y="1247927"/>
                </a:moveTo>
                <a:lnTo>
                  <a:pt x="0" y="0"/>
                </a:lnTo>
                <a:lnTo>
                  <a:pt x="10820400" y="0"/>
                </a:lnTo>
                <a:lnTo>
                  <a:pt x="10820400" y="1247927"/>
                </a:lnTo>
                <a:lnTo>
                  <a:pt x="0" y="1247927"/>
                </a:lnTo>
              </a:path>
            </a:pathLst>
          </a:custGeom>
          <a:noFill/>
          <a:ln/>
        </p:spPr>
        <p:txBody>
          <a:bodyPr wrap="square" lIns="0" tIns="0" rIns="0" bIns="0" rtlCol="0" anchor="t"/>
          <a:lstStyle/>
          <a:p>
            <a:pPr algn="l" marL="0" indent="0">
              <a:lnSpc>
                <a:spcPct val="100000"/>
              </a:lnSpc>
              <a:spcBef>
                <a:spcPts val="1000"/>
              </a:spcBef>
              <a:buNone/>
            </a:pPr>
            <a:r>
              <a:rPr lang="en-US" sz="4000" dirty="0">
                <a:solidFill>
                  <a:srgbClr val="FFFFFF"/>
                </a:solidFill>
                <a:latin typeface="Reddit Sans Bold" pitchFamily="34" charset="0"/>
                <a:ea typeface="Reddit Sans Bold" pitchFamily="34" charset="-122"/>
                <a:cs typeface="Reddit Sans Bold" pitchFamily="34" charset="-120"/>
              </a:rPr>
              <a:t>Real-World Health Connections</a:t>
            </a:r>
            <a:endParaRPr lang="en-US" sz="4000" dirty="0"/>
          </a:p>
        </p:txBody>
      </p:sp>
      <p:sp>
        <p:nvSpPr>
          <p:cNvPr id="16" name="Text 14"/>
          <p:cNvSpPr/>
          <p:nvPr/>
        </p:nvSpPr>
        <p:spPr>
          <a:xfrm>
            <a:off x="914400" y="3409189"/>
            <a:ext cx="3017520" cy="2286000"/>
          </a:xfrm>
          <a:custGeom>
            <a:avLst/>
            <a:gdLst/>
            <a:ahLst/>
            <a:cxnLst/>
            <a:rect l="l" t="t" r="r" b="b"/>
            <a:pathLst>
              <a:path w="3017520" h="2286000">
                <a:moveTo>
                  <a:pt x="0" y="2286000"/>
                </a:moveTo>
                <a:lnTo>
                  <a:pt x="0" y="0"/>
                </a:lnTo>
                <a:lnTo>
                  <a:pt x="3017520" y="0"/>
                </a:lnTo>
                <a:lnTo>
                  <a:pt x="3017520" y="2286000"/>
                </a:lnTo>
                <a:lnTo>
                  <a:pt x="0" y="2286000"/>
                </a:lnTo>
              </a:path>
            </a:pathLst>
          </a:custGeom>
          <a:noFill/>
          <a:ln/>
        </p:spPr>
        <p:txBody>
          <a:bodyPr wrap="square" lIns="0" tIns="0" rIns="0" bIns="0" rtlCol="0" anchor="t"/>
          <a:lstStyle/>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Importance of waste removal in maintaining homeostasis</a:t>
            </a:r>
            <a:endParaRPr lang="en-US" sz="1200" dirty="0"/>
          </a:p>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Case studies linking excretion to chronic disease prevention</a:t>
            </a:r>
            <a:endParaRPr lang="en-US" sz="1200" dirty="0"/>
          </a:p>
        </p:txBody>
      </p:sp>
      <p:sp>
        <p:nvSpPr>
          <p:cNvPr id="17" name="Text 15"/>
          <p:cNvSpPr/>
          <p:nvPr/>
        </p:nvSpPr>
        <p:spPr>
          <a:xfrm>
            <a:off x="1027597" y="2641921"/>
            <a:ext cx="3020435" cy="365760"/>
          </a:xfrm>
          <a:custGeom>
            <a:avLst/>
            <a:gdLst/>
            <a:ahLst/>
            <a:cxnLst/>
            <a:rect l="l" t="t" r="r" b="b"/>
            <a:pathLst>
              <a:path w="3020435" h="365760">
                <a:moveTo>
                  <a:pt x="0" y="365760"/>
                </a:moveTo>
                <a:lnTo>
                  <a:pt x="0" y="0"/>
                </a:lnTo>
                <a:lnTo>
                  <a:pt x="3020435" y="0"/>
                </a:lnTo>
                <a:lnTo>
                  <a:pt x="3020435" y="365760"/>
                </a:lnTo>
                <a:lnTo>
                  <a:pt x="0" y="365760"/>
                </a:lnTo>
              </a:path>
            </a:pathLst>
          </a:custGeom>
          <a:noFill/>
          <a:ln/>
        </p:spPr>
        <p:txBody>
          <a:bodyPr wrap="square" lIns="0" tIns="0" rIns="0" bIns="0" rtlCol="0" anchor="t"/>
          <a:lstStyle/>
          <a:p>
            <a:pPr algn="l" marL="0" indent="0">
              <a:lnSpc>
                <a:spcPct val="90000"/>
              </a:lnSpc>
              <a:buNone/>
            </a:pPr>
            <a:r>
              <a:rPr lang="en-US" sz="1400" dirty="0">
                <a:solidFill>
                  <a:srgbClr val="D92773"/>
                </a:solidFill>
                <a:latin typeface="Reddit Sans Bold" pitchFamily="34" charset="0"/>
                <a:ea typeface="Reddit Sans Bold" pitchFamily="34" charset="-122"/>
                <a:cs typeface="Reddit Sans Bold" pitchFamily="34" charset="-120"/>
              </a:rPr>
              <a:t>Excretion's Role in Overall Health</a:t>
            </a:r>
            <a:endParaRPr lang="en-US" sz="1400" dirty="0"/>
          </a:p>
        </p:txBody>
      </p:sp>
      <p:sp>
        <p:nvSpPr>
          <p:cNvPr id="18" name="Text 16"/>
          <p:cNvSpPr/>
          <p:nvPr/>
        </p:nvSpPr>
        <p:spPr>
          <a:xfrm>
            <a:off x="4588697" y="3409190"/>
            <a:ext cx="3017520" cy="2286000"/>
          </a:xfrm>
          <a:custGeom>
            <a:avLst/>
            <a:gdLst/>
            <a:ahLst/>
            <a:cxnLst/>
            <a:rect l="l" t="t" r="r" b="b"/>
            <a:pathLst>
              <a:path w="3017520" h="2286000">
                <a:moveTo>
                  <a:pt x="0" y="2286000"/>
                </a:moveTo>
                <a:lnTo>
                  <a:pt x="0" y="0"/>
                </a:lnTo>
                <a:lnTo>
                  <a:pt x="3017520" y="0"/>
                </a:lnTo>
                <a:lnTo>
                  <a:pt x="3017520" y="2286000"/>
                </a:lnTo>
                <a:lnTo>
                  <a:pt x="0" y="2286000"/>
                </a:lnTo>
              </a:path>
            </a:pathLst>
          </a:custGeom>
          <a:noFill/>
          <a:ln/>
        </p:spPr>
        <p:txBody>
          <a:bodyPr wrap="square" lIns="0" tIns="0" rIns="0" bIns="0" rtlCol="0" anchor="t"/>
          <a:lstStyle/>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Impact of kidney function on metabolic health</a:t>
            </a:r>
            <a:endParaRPr lang="en-US" sz="1200" dirty="0"/>
          </a:p>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Examples of disorders like diabetes affecting excretory processes</a:t>
            </a:r>
            <a:endParaRPr lang="en-US" sz="1200" dirty="0"/>
          </a:p>
        </p:txBody>
      </p:sp>
      <p:sp>
        <p:nvSpPr>
          <p:cNvPr id="19" name="Text 17"/>
          <p:cNvSpPr/>
          <p:nvPr/>
        </p:nvSpPr>
        <p:spPr>
          <a:xfrm>
            <a:off x="4701894" y="2641921"/>
            <a:ext cx="3020435" cy="365760"/>
          </a:xfrm>
          <a:custGeom>
            <a:avLst/>
            <a:gdLst/>
            <a:ahLst/>
            <a:cxnLst/>
            <a:rect l="l" t="t" r="r" b="b"/>
            <a:pathLst>
              <a:path w="3020435" h="365760">
                <a:moveTo>
                  <a:pt x="0" y="365760"/>
                </a:moveTo>
                <a:lnTo>
                  <a:pt x="0" y="0"/>
                </a:lnTo>
                <a:lnTo>
                  <a:pt x="3020435" y="0"/>
                </a:lnTo>
                <a:lnTo>
                  <a:pt x="3020435" y="365760"/>
                </a:lnTo>
                <a:lnTo>
                  <a:pt x="0" y="365760"/>
                </a:lnTo>
              </a:path>
            </a:pathLst>
          </a:custGeom>
          <a:noFill/>
          <a:ln/>
        </p:spPr>
        <p:txBody>
          <a:bodyPr wrap="square" lIns="0" tIns="0" rIns="0" bIns="0" rtlCol="0" anchor="t"/>
          <a:lstStyle/>
          <a:p>
            <a:pPr algn="l" marL="0" indent="0">
              <a:lnSpc>
                <a:spcPct val="90000"/>
              </a:lnSpc>
              <a:buNone/>
            </a:pPr>
            <a:r>
              <a:rPr lang="en-US" sz="1400" dirty="0">
                <a:solidFill>
                  <a:srgbClr val="D92773"/>
                </a:solidFill>
                <a:latin typeface="Reddit Sans Bold" pitchFamily="34" charset="0"/>
                <a:ea typeface="Reddit Sans Bold" pitchFamily="34" charset="-122"/>
                <a:cs typeface="Reddit Sans Bold" pitchFamily="34" charset="-120"/>
              </a:rPr>
              <a:t>Metabolic Disorder Implications</a:t>
            </a:r>
            <a:endParaRPr lang="en-US" sz="1400" dirty="0"/>
          </a:p>
        </p:txBody>
      </p:sp>
      <p:sp>
        <p:nvSpPr>
          <p:cNvPr id="20" name="Text 18"/>
          <p:cNvSpPr/>
          <p:nvPr/>
        </p:nvSpPr>
        <p:spPr>
          <a:xfrm>
            <a:off x="8262995" y="3409190"/>
            <a:ext cx="3017520" cy="2286000"/>
          </a:xfrm>
          <a:custGeom>
            <a:avLst/>
            <a:gdLst/>
            <a:ahLst/>
            <a:cxnLst/>
            <a:rect l="l" t="t" r="r" b="b"/>
            <a:pathLst>
              <a:path w="3017520" h="2286000">
                <a:moveTo>
                  <a:pt x="0" y="2286000"/>
                </a:moveTo>
                <a:lnTo>
                  <a:pt x="0" y="0"/>
                </a:lnTo>
                <a:lnTo>
                  <a:pt x="3017520" y="0"/>
                </a:lnTo>
                <a:lnTo>
                  <a:pt x="3017520" y="2286000"/>
                </a:lnTo>
                <a:lnTo>
                  <a:pt x="0" y="2286000"/>
                </a:lnTo>
              </a:path>
            </a:pathLst>
          </a:custGeom>
          <a:noFill/>
          <a:ln/>
        </p:spPr>
        <p:txBody>
          <a:bodyPr wrap="square" lIns="0" tIns="0" rIns="0" bIns="0" rtlCol="0" anchor="t"/>
          <a:lstStyle/>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Lifestyle modifications to enhance kidney health</a:t>
            </a:r>
            <a:endParaRPr lang="en-US" sz="1200" dirty="0"/>
          </a:p>
          <a:p>
            <a:pPr algn="l" marL="0" indent="0">
              <a:lnSpc>
                <a:spcPct val="100000"/>
              </a:lnSpc>
              <a:spcBef>
                <a:spcPts val="1200"/>
              </a:spcBef>
              <a:buNone/>
            </a:pPr>
            <a:r>
              <a:rPr lang="en-US" sz="1200" dirty="0">
                <a:solidFill>
                  <a:srgbClr val="FFFFFF"/>
                </a:solidFill>
                <a:latin typeface="Reddit Sans" pitchFamily="34" charset="0"/>
                <a:ea typeface="Reddit Sans" pitchFamily="34" charset="-122"/>
                <a:cs typeface="Reddit Sans" pitchFamily="34" charset="-120"/>
              </a:rPr>
              <a:t>Importance of regular health screenings and early detection</a:t>
            </a:r>
            <a:endParaRPr lang="en-US" sz="1200" dirty="0"/>
          </a:p>
        </p:txBody>
      </p:sp>
      <p:sp>
        <p:nvSpPr>
          <p:cNvPr id="21" name="Text 19"/>
          <p:cNvSpPr/>
          <p:nvPr/>
        </p:nvSpPr>
        <p:spPr>
          <a:xfrm>
            <a:off x="8376192" y="2641921"/>
            <a:ext cx="3020435" cy="365760"/>
          </a:xfrm>
          <a:custGeom>
            <a:avLst/>
            <a:gdLst/>
            <a:ahLst/>
            <a:cxnLst/>
            <a:rect l="l" t="t" r="r" b="b"/>
            <a:pathLst>
              <a:path w="3020435" h="365760">
                <a:moveTo>
                  <a:pt x="0" y="365760"/>
                </a:moveTo>
                <a:lnTo>
                  <a:pt x="0" y="0"/>
                </a:lnTo>
                <a:lnTo>
                  <a:pt x="3020435" y="0"/>
                </a:lnTo>
                <a:lnTo>
                  <a:pt x="3020435" y="365760"/>
                </a:lnTo>
                <a:lnTo>
                  <a:pt x="0" y="365760"/>
                </a:lnTo>
              </a:path>
            </a:pathLst>
          </a:custGeom>
          <a:noFill/>
          <a:ln/>
        </p:spPr>
        <p:txBody>
          <a:bodyPr wrap="square" lIns="0" tIns="0" rIns="0" bIns="0" rtlCol="0" anchor="t"/>
          <a:lstStyle/>
          <a:p>
            <a:pPr algn="l" marL="0" indent="0">
              <a:lnSpc>
                <a:spcPct val="90000"/>
              </a:lnSpc>
              <a:buNone/>
            </a:pPr>
            <a:r>
              <a:rPr lang="en-US" sz="1400" dirty="0">
                <a:solidFill>
                  <a:srgbClr val="D92773"/>
                </a:solidFill>
                <a:latin typeface="Reddit Sans Bold" pitchFamily="34" charset="0"/>
                <a:ea typeface="Reddit Sans Bold" pitchFamily="34" charset="-122"/>
                <a:cs typeface="Reddit Sans Bold" pitchFamily="34" charset="-120"/>
              </a:rPr>
              <a:t>Preventative Healthcare Strategies</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83333"/>
              </a:lnSpc>
              <a:buNone/>
            </a:pPr>
            <a:endParaRPr lang="en-US" sz="1800" dirty="0"/>
          </a:p>
        </p:txBody>
      </p:sp>
      <p:sp>
        <p:nvSpPr>
          <p:cNvPr id="3" name="Text 1"/>
          <p:cNvSpPr/>
          <p:nvPr/>
        </p:nvSpPr>
        <p:spPr>
          <a:xfrm>
            <a:off x="-1" y="2769619"/>
            <a:ext cx="5072033" cy="4088382"/>
          </a:xfrm>
          <a:custGeom>
            <a:avLst/>
            <a:gdLst/>
            <a:ahLst/>
            <a:cxnLst/>
            <a:rect l="l" t="t" r="r" b="b"/>
            <a:pathLst>
              <a:path w="5072033" h="4088382">
                <a:moveTo>
                  <a:pt x="0" y="4088382"/>
                </a:moveTo>
                <a:lnTo>
                  <a:pt x="0" y="0"/>
                </a:lnTo>
                <a:lnTo>
                  <a:pt x="5072033" y="0"/>
                </a:lnTo>
                <a:lnTo>
                  <a:pt x="5072033" y="4088382"/>
                </a:lnTo>
                <a:lnTo>
                  <a:pt x="0" y="4088382"/>
                </a:lnTo>
              </a:path>
            </a:pathLst>
          </a:custGeom>
          <a:blipFill>
            <a:blip r:embed="rId1"/>
            <a:srcRect l="39337" t="0" r="0" b="51874"/>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a:off x="5145240" y="-1"/>
            <a:ext cx="7046760" cy="6466023"/>
          </a:xfrm>
          <a:custGeom>
            <a:avLst/>
            <a:gdLst/>
            <a:ahLst/>
            <a:cxnLst/>
            <a:rect l="l" t="t" r="r" b="b"/>
            <a:pathLst>
              <a:path w="7046760" h="6466023">
                <a:moveTo>
                  <a:pt x="0" y="6466023"/>
                </a:moveTo>
                <a:lnTo>
                  <a:pt x="0" y="0"/>
                </a:lnTo>
                <a:lnTo>
                  <a:pt x="7046760" y="0"/>
                </a:lnTo>
                <a:lnTo>
                  <a:pt x="7046760" y="6466023"/>
                </a:lnTo>
                <a:lnTo>
                  <a:pt x="0" y="6466023"/>
                </a:lnTo>
              </a:path>
            </a:pathLst>
          </a:custGeom>
          <a:blipFill>
            <a:blip r:embed="rId2"/>
            <a:srcRect l="0" t="0" r="39863" b="32282"/>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8931619" y="0"/>
            <a:ext cx="3260381" cy="6858000"/>
          </a:xfrm>
          <a:custGeom>
            <a:avLst/>
            <a:gdLst/>
            <a:ahLst/>
            <a:cxnLst/>
            <a:rect l="l" t="t" r="r" b="b"/>
            <a:pathLst>
              <a:path w="3260381" h="6858000">
                <a:moveTo>
                  <a:pt x="0" y="6858000"/>
                </a:moveTo>
                <a:lnTo>
                  <a:pt x="0" y="0"/>
                </a:lnTo>
                <a:lnTo>
                  <a:pt x="3260381" y="0"/>
                </a:lnTo>
                <a:lnTo>
                  <a:pt x="3260381" y="6858000"/>
                </a:lnTo>
                <a:lnTo>
                  <a:pt x="0" y="6858000"/>
                </a:lnTo>
              </a:path>
            </a:pathLst>
          </a:custGeom>
          <a:blipFill>
            <a:blip r:embed="rId3"/>
            <a:srcRect l="0" t="0" r="51569"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685800" y="2595644"/>
            <a:ext cx="2468880" cy="3383280"/>
          </a:xfrm>
          <a:custGeom>
            <a:avLst/>
            <a:gdLst/>
            <a:ahLst/>
            <a:cxnLst/>
            <a:rect l="l" t="t" r="r" b="b"/>
            <a:pathLst>
              <a:path w="2468880" h="3383280">
                <a:moveTo>
                  <a:pt x="106680" y="3383280"/>
                </a:moveTo>
                <a:cubicBezTo>
                  <a:pt x="47762" y="3383280"/>
                  <a:pt x="0" y="3335518"/>
                  <a:pt x="0" y="3276600"/>
                </a:cubicBezTo>
                <a:lnTo>
                  <a:pt x="0" y="106680"/>
                </a:lnTo>
                <a:cubicBezTo>
                  <a:pt x="0" y="47762"/>
                  <a:pt x="47762" y="0"/>
                  <a:pt x="106680" y="0"/>
                </a:cubicBezTo>
                <a:lnTo>
                  <a:pt x="2362200" y="0"/>
                </a:lnTo>
                <a:cubicBezTo>
                  <a:pt x="2421118" y="0"/>
                  <a:pt x="2468880" y="47762"/>
                  <a:pt x="2468880" y="106680"/>
                </a:cubicBezTo>
                <a:lnTo>
                  <a:pt x="2468880" y="3276600"/>
                </a:lnTo>
                <a:cubicBezTo>
                  <a:pt x="2468880" y="3335518"/>
                  <a:pt x="2421118" y="3383280"/>
                  <a:pt x="2362200" y="3383280"/>
                </a:cubicBezTo>
                <a:lnTo>
                  <a:pt x="106680"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7" name="Text 5"/>
          <p:cNvSpPr/>
          <p:nvPr/>
        </p:nvSpPr>
        <p:spPr>
          <a:xfrm>
            <a:off x="3373968" y="2595644"/>
            <a:ext cx="2468880" cy="3383280"/>
          </a:xfrm>
          <a:custGeom>
            <a:avLst/>
            <a:gdLst/>
            <a:ahLst/>
            <a:cxnLst/>
            <a:rect l="l" t="t" r="r" b="b"/>
            <a:pathLst>
              <a:path w="2468880" h="3383280">
                <a:moveTo>
                  <a:pt x="106680" y="3383280"/>
                </a:moveTo>
                <a:cubicBezTo>
                  <a:pt x="47762" y="3383280"/>
                  <a:pt x="0" y="3335518"/>
                  <a:pt x="0" y="3276600"/>
                </a:cubicBezTo>
                <a:lnTo>
                  <a:pt x="0" y="106680"/>
                </a:lnTo>
                <a:cubicBezTo>
                  <a:pt x="0" y="47762"/>
                  <a:pt x="47762" y="0"/>
                  <a:pt x="106680" y="0"/>
                </a:cubicBezTo>
                <a:lnTo>
                  <a:pt x="2362200" y="0"/>
                </a:lnTo>
                <a:cubicBezTo>
                  <a:pt x="2421118" y="0"/>
                  <a:pt x="2468880" y="47762"/>
                  <a:pt x="2468880" y="106680"/>
                </a:cubicBezTo>
                <a:lnTo>
                  <a:pt x="2468880" y="3276600"/>
                </a:lnTo>
                <a:cubicBezTo>
                  <a:pt x="2468880" y="3335518"/>
                  <a:pt x="2421118" y="3383280"/>
                  <a:pt x="2362200" y="3383280"/>
                </a:cubicBezTo>
                <a:lnTo>
                  <a:pt x="106680"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8" name="Text 6"/>
          <p:cNvSpPr/>
          <p:nvPr/>
        </p:nvSpPr>
        <p:spPr>
          <a:xfrm>
            <a:off x="6062135" y="2595644"/>
            <a:ext cx="2468880" cy="3383280"/>
          </a:xfrm>
          <a:custGeom>
            <a:avLst/>
            <a:gdLst/>
            <a:ahLst/>
            <a:cxnLst/>
            <a:rect l="l" t="t" r="r" b="b"/>
            <a:pathLst>
              <a:path w="2468880" h="3383280">
                <a:moveTo>
                  <a:pt x="106680" y="3383280"/>
                </a:moveTo>
                <a:cubicBezTo>
                  <a:pt x="47762" y="3383280"/>
                  <a:pt x="0" y="3335518"/>
                  <a:pt x="0" y="3276600"/>
                </a:cubicBezTo>
                <a:lnTo>
                  <a:pt x="0" y="106680"/>
                </a:lnTo>
                <a:cubicBezTo>
                  <a:pt x="0" y="47762"/>
                  <a:pt x="47762" y="0"/>
                  <a:pt x="106680" y="0"/>
                </a:cubicBezTo>
                <a:lnTo>
                  <a:pt x="2362200" y="0"/>
                </a:lnTo>
                <a:cubicBezTo>
                  <a:pt x="2421118" y="0"/>
                  <a:pt x="2468880" y="47762"/>
                  <a:pt x="2468880" y="106680"/>
                </a:cubicBezTo>
                <a:lnTo>
                  <a:pt x="2468880" y="3276600"/>
                </a:lnTo>
                <a:cubicBezTo>
                  <a:pt x="2468880" y="3335518"/>
                  <a:pt x="2421118" y="3383280"/>
                  <a:pt x="2362200" y="3383280"/>
                </a:cubicBezTo>
                <a:lnTo>
                  <a:pt x="106680"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9" name="Text 7"/>
          <p:cNvSpPr/>
          <p:nvPr/>
        </p:nvSpPr>
        <p:spPr>
          <a:xfrm>
            <a:off x="8215102"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18</a:t>
            </a:r>
            <a:endParaRPr lang="en-US" sz="800" dirty="0"/>
          </a:p>
        </p:txBody>
      </p:sp>
      <p:sp>
        <p:nvSpPr>
          <p:cNvPr id="10" name="Text 8"/>
          <p:cNvSpPr/>
          <p:nvPr/>
        </p:nvSpPr>
        <p:spPr>
          <a:xfrm>
            <a:off x="685800"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Exploring Human Excretion: A Comprehensive Overview</a:t>
            </a:r>
            <a:endParaRPr lang="en-US" sz="800" dirty="0"/>
          </a:p>
        </p:txBody>
      </p:sp>
      <p:sp>
        <p:nvSpPr>
          <p:cNvPr id="11" name="Text 9"/>
          <p:cNvSpPr/>
          <p:nvPr/>
        </p:nvSpPr>
        <p:spPr>
          <a:xfrm>
            <a:off x="8991600" y="0"/>
            <a:ext cx="3200400" cy="6858000"/>
          </a:xfrm>
          <a:custGeom>
            <a:avLst/>
            <a:gdLst/>
            <a:ahLst/>
            <a:cxnLst/>
            <a:rect l="l" t="t" r="r" b="b"/>
            <a:pathLst>
              <a:path w="3200400" h="6858000">
                <a:moveTo>
                  <a:pt x="0" y="6858000"/>
                </a:moveTo>
                <a:lnTo>
                  <a:pt x="0" y="0"/>
                </a:lnTo>
                <a:lnTo>
                  <a:pt x="3200400" y="0"/>
                </a:lnTo>
                <a:lnTo>
                  <a:pt x="3200400" y="6858000"/>
                </a:lnTo>
                <a:lnTo>
                  <a:pt x="0" y="6858000"/>
                </a:lnTo>
              </a:path>
            </a:pathLst>
          </a:custGeom>
          <a:blipFill>
            <a:blip r:embed="rId4"/>
            <a:srcRect l="34451" r="34451" t="0" b="0"/>
            <a:stretch/>
          </a:blipFill>
          <a:ln/>
        </p:spPr>
        <p:txBody>
          <a:bodyPr wrap="square" lIns="90000" tIns="46800" rIns="90000" bIns="46800" rtlCol="0" anchor="ctr"/>
          <a:lstStyle/>
          <a:p>
            <a:pPr indent="0" marL="0">
              <a:buNone/>
            </a:pPr>
            <a:endParaRPr lang="en-US" dirty="0"/>
          </a:p>
        </p:txBody>
      </p:sp>
      <p:sp>
        <p:nvSpPr>
          <p:cNvPr id="12" name="Text 10"/>
          <p:cNvSpPr/>
          <p:nvPr/>
        </p:nvSpPr>
        <p:spPr>
          <a:xfrm>
            <a:off x="685800" y="1017281"/>
            <a:ext cx="7848600" cy="1247927"/>
          </a:xfrm>
          <a:custGeom>
            <a:avLst/>
            <a:gdLst/>
            <a:ahLst/>
            <a:cxnLst/>
            <a:rect l="l" t="t" r="r" b="b"/>
            <a:pathLst>
              <a:path w="7848600" h="1247927">
                <a:moveTo>
                  <a:pt x="0" y="1247927"/>
                </a:moveTo>
                <a:lnTo>
                  <a:pt x="0" y="0"/>
                </a:lnTo>
                <a:lnTo>
                  <a:pt x="7848600" y="0"/>
                </a:lnTo>
                <a:lnTo>
                  <a:pt x="7848600" y="1247927"/>
                </a:lnTo>
                <a:lnTo>
                  <a:pt x="0" y="1247927"/>
                </a:lnTo>
              </a:path>
            </a:pathLst>
          </a:custGeom>
          <a:noFill/>
          <a:ln/>
        </p:spPr>
        <p:txBody>
          <a:bodyPr wrap="square" lIns="0" tIns="0" rIns="0" bIns="0" rtlCol="0" anchor="t"/>
          <a:lstStyle/>
          <a:p>
            <a:pPr algn="l" marL="0" indent="0">
              <a:lnSpc>
                <a:spcPct val="100000"/>
              </a:lnSpc>
              <a:spcBef>
                <a:spcPts val="1000"/>
              </a:spcBef>
              <a:buNone/>
            </a:pPr>
            <a:r>
              <a:rPr lang="en-US" sz="3600" dirty="0">
                <a:solidFill>
                  <a:srgbClr val="FFFFFF"/>
                </a:solidFill>
                <a:latin typeface="Reddit Sans Bold" pitchFamily="34" charset="0"/>
                <a:ea typeface="Reddit Sans Bold" pitchFamily="34" charset="-122"/>
                <a:cs typeface="Reddit Sans Bold" pitchFamily="34" charset="-120"/>
              </a:rPr>
              <a:t>Future of Excretion Research</a:t>
            </a:r>
            <a:endParaRPr lang="en-US" sz="3600" dirty="0"/>
          </a:p>
        </p:txBody>
      </p:sp>
      <p:sp>
        <p:nvSpPr>
          <p:cNvPr id="13" name="Text 11"/>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14" name="Text 12"/>
          <p:cNvSpPr/>
          <p:nvPr/>
        </p:nvSpPr>
        <p:spPr>
          <a:xfrm>
            <a:off x="6290735" y="3404710"/>
            <a:ext cx="2011680" cy="2377440"/>
          </a:xfrm>
          <a:custGeom>
            <a:avLst/>
            <a:gdLst/>
            <a:ahLst/>
            <a:cxnLst/>
            <a:rect l="l" t="t" r="r" b="b"/>
            <a:pathLst>
              <a:path w="2011680" h="2377440">
                <a:moveTo>
                  <a:pt x="0" y="2377440"/>
                </a:moveTo>
                <a:lnTo>
                  <a:pt x="0" y="0"/>
                </a:lnTo>
                <a:lnTo>
                  <a:pt x="2011680" y="0"/>
                </a:lnTo>
                <a:lnTo>
                  <a:pt x="2011680" y="2377440"/>
                </a:lnTo>
                <a:lnTo>
                  <a:pt x="0" y="2377440"/>
                </a:lnTo>
              </a:path>
            </a:pathLst>
          </a:custGeom>
          <a:noFill/>
          <a:ln/>
        </p:spPr>
        <p:txBody>
          <a:bodyPr wrap="square" lIns="0" tIns="0" rIns="0" bIns="0" rtlCol="0" anchor="t"/>
          <a:lstStyle/>
          <a:p>
            <a:pPr algn="l" marL="0" indent="0">
              <a:lnSpc>
                <a:spcPct val="151515"/>
              </a:lnSpc>
              <a:buNone/>
            </a:pPr>
            <a:r>
              <a:rPr lang="en-US" sz="1100" dirty="0">
                <a:solidFill>
                  <a:srgbClr val="FFFFFF"/>
                </a:solidFill>
                <a:latin typeface="Reddit Sans" pitchFamily="34" charset="0"/>
                <a:ea typeface="Reddit Sans" pitchFamily="34" charset="-122"/>
                <a:cs typeface="Reddit Sans" pitchFamily="34" charset="-120"/>
              </a:rPr>
              <a:t>Cutting-Edge Scientific Developments: Visualizing the integration of AI and machine learning in excretion research.</a:t>
            </a:r>
            <a:endParaRPr lang="en-US" sz="1100" dirty="0"/>
          </a:p>
          <a:p>
            <a:pPr algn="l" marL="0" indent="0">
              <a:lnSpc>
                <a:spcPct val="151515"/>
              </a:lnSpc>
              <a:buNone/>
            </a:pPr>
            <a:r>
              <a:rPr lang="en-US" sz="1100" dirty="0">
                <a:solidFill>
                  <a:srgbClr val="FFFFFF"/>
                </a:solidFill>
                <a:latin typeface="Reddit Sans" pitchFamily="34" charset="0"/>
                <a:ea typeface="Reddit Sans" pitchFamily="34" charset="-122"/>
                <a:cs typeface="Reddit Sans" pitchFamily="34" charset="-120"/>
              </a:rPr>
              <a:t>Future Directions: Mapping out the next steps in excretion research and its implications for health.</a:t>
            </a:r>
            <a:endParaRPr lang="en-US" sz="1100" dirty="0"/>
          </a:p>
        </p:txBody>
      </p:sp>
      <p:sp>
        <p:nvSpPr>
          <p:cNvPr id="15" name="Text 13"/>
          <p:cNvSpPr/>
          <p:nvPr/>
        </p:nvSpPr>
        <p:spPr>
          <a:xfrm>
            <a:off x="6290735" y="2878507"/>
            <a:ext cx="2011680" cy="365760"/>
          </a:xfrm>
          <a:custGeom>
            <a:avLst/>
            <a:gdLst/>
            <a:ahLst/>
            <a:cxnLst/>
            <a:rect l="l" t="t" r="r" b="b"/>
            <a:pathLst>
              <a:path w="2011680" h="365760">
                <a:moveTo>
                  <a:pt x="0" y="365760"/>
                </a:moveTo>
                <a:lnTo>
                  <a:pt x="0" y="0"/>
                </a:lnTo>
                <a:lnTo>
                  <a:pt x="2011680" y="0"/>
                </a:lnTo>
                <a:lnTo>
                  <a:pt x="2011680" y="365760"/>
                </a:lnTo>
                <a:lnTo>
                  <a:pt x="0" y="365760"/>
                </a:lnTo>
              </a:path>
            </a:pathLst>
          </a:custGeom>
          <a:noFill/>
          <a:ln/>
        </p:spPr>
        <p:txBody>
          <a:bodyPr wrap="square" lIns="0" tIns="0" rIns="0" bIns="0" rtlCol="0" anchor="b"/>
          <a:lstStyle/>
          <a:p>
            <a:pPr algn="l" marL="0" indent="0">
              <a:lnSpc>
                <a:spcPct val="90000"/>
              </a:lnSpc>
              <a:buNone/>
            </a:pPr>
            <a:r>
              <a:rPr lang="en-US" sz="1300" b="1" dirty="0">
                <a:solidFill>
                  <a:srgbClr val="FFFFFF"/>
                </a:solidFill>
                <a:latin typeface="Reddit Sans Bold" pitchFamily="34" charset="0"/>
                <a:ea typeface="Reddit Sans Bold" pitchFamily="34" charset="-122"/>
                <a:cs typeface="Reddit Sans Bold" pitchFamily="34" charset="-120"/>
              </a:rPr>
              <a:t>Research Potential Visualization</a:t>
            </a:r>
            <a:endParaRPr lang="en-US" sz="1300" dirty="0"/>
          </a:p>
        </p:txBody>
      </p:sp>
      <p:sp>
        <p:nvSpPr>
          <p:cNvPr id="16" name="Text 14"/>
          <p:cNvSpPr/>
          <p:nvPr/>
        </p:nvSpPr>
        <p:spPr>
          <a:xfrm>
            <a:off x="3602568" y="3404710"/>
            <a:ext cx="2011680" cy="2377440"/>
          </a:xfrm>
          <a:custGeom>
            <a:avLst/>
            <a:gdLst/>
            <a:ahLst/>
            <a:cxnLst/>
            <a:rect l="l" t="t" r="r" b="b"/>
            <a:pathLst>
              <a:path w="2011680" h="2377440">
                <a:moveTo>
                  <a:pt x="0" y="2377440"/>
                </a:moveTo>
                <a:lnTo>
                  <a:pt x="0" y="0"/>
                </a:lnTo>
                <a:lnTo>
                  <a:pt x="2011680" y="0"/>
                </a:lnTo>
                <a:lnTo>
                  <a:pt x="2011680" y="2377440"/>
                </a:lnTo>
                <a:lnTo>
                  <a:pt x="0" y="2377440"/>
                </a:lnTo>
              </a:path>
            </a:pathLst>
          </a:custGeom>
          <a:noFill/>
          <a:ln/>
        </p:spPr>
        <p:txBody>
          <a:bodyPr wrap="square" lIns="0" tIns="0" rIns="0" bIns="0" rtlCol="0" anchor="t"/>
          <a:lstStyle/>
          <a:p>
            <a:pPr algn="l" marL="0" indent="0">
              <a:lnSpc>
                <a:spcPct val="151515"/>
              </a:lnSpc>
              <a:buNone/>
            </a:pPr>
            <a:r>
              <a:rPr lang="en-US" sz="1100" dirty="0">
                <a:solidFill>
                  <a:srgbClr val="FFFFFF"/>
                </a:solidFill>
                <a:latin typeface="Reddit Sans" pitchFamily="34" charset="0"/>
                <a:ea typeface="Reddit Sans" pitchFamily="34" charset="-122"/>
                <a:cs typeface="Reddit Sans" pitchFamily="34" charset="-120"/>
              </a:rPr>
              <a:t>Tailored Treatments: Utilizing genetic information to customize therapies for kidney diseases.</a:t>
            </a:r>
            <a:endParaRPr lang="en-US" sz="1100" dirty="0"/>
          </a:p>
          <a:p>
            <a:pPr algn="l" marL="0" indent="0">
              <a:lnSpc>
                <a:spcPct val="151515"/>
              </a:lnSpc>
              <a:buNone/>
            </a:pPr>
            <a:r>
              <a:rPr lang="en-US" sz="1100" dirty="0">
                <a:solidFill>
                  <a:srgbClr val="FFFFFF"/>
                </a:solidFill>
                <a:latin typeface="Reddit Sans" pitchFamily="34" charset="0"/>
                <a:ea typeface="Reddit Sans" pitchFamily="34" charset="-122"/>
                <a:cs typeface="Reddit Sans" pitchFamily="34" charset="-120"/>
              </a:rPr>
              <a:t>Predictive Analytics: Leveraging data to forecast individual responses to treatments.</a:t>
            </a:r>
            <a:endParaRPr lang="en-US" sz="1100" dirty="0"/>
          </a:p>
        </p:txBody>
      </p:sp>
      <p:sp>
        <p:nvSpPr>
          <p:cNvPr id="17" name="Text 15"/>
          <p:cNvSpPr/>
          <p:nvPr/>
        </p:nvSpPr>
        <p:spPr>
          <a:xfrm>
            <a:off x="3602568" y="2878507"/>
            <a:ext cx="2011680" cy="365760"/>
          </a:xfrm>
          <a:custGeom>
            <a:avLst/>
            <a:gdLst/>
            <a:ahLst/>
            <a:cxnLst/>
            <a:rect l="l" t="t" r="r" b="b"/>
            <a:pathLst>
              <a:path w="2011680" h="365760">
                <a:moveTo>
                  <a:pt x="0" y="365760"/>
                </a:moveTo>
                <a:lnTo>
                  <a:pt x="0" y="0"/>
                </a:lnTo>
                <a:lnTo>
                  <a:pt x="2011680" y="0"/>
                </a:lnTo>
                <a:lnTo>
                  <a:pt x="2011680" y="365760"/>
                </a:lnTo>
                <a:lnTo>
                  <a:pt x="0" y="365760"/>
                </a:lnTo>
              </a:path>
            </a:pathLst>
          </a:custGeom>
          <a:noFill/>
          <a:ln/>
        </p:spPr>
        <p:txBody>
          <a:bodyPr wrap="square" lIns="0" tIns="0" rIns="0" bIns="0" rtlCol="0" anchor="b"/>
          <a:lstStyle/>
          <a:p>
            <a:pPr algn="l" marL="0" indent="0">
              <a:lnSpc>
                <a:spcPct val="90000"/>
              </a:lnSpc>
              <a:buNone/>
            </a:pPr>
            <a:r>
              <a:rPr lang="en-US" sz="1300" b="1" dirty="0">
                <a:solidFill>
                  <a:srgbClr val="FFFFFF"/>
                </a:solidFill>
                <a:latin typeface="Reddit Sans Bold" pitchFamily="34" charset="0"/>
                <a:ea typeface="Reddit Sans Bold" pitchFamily="34" charset="-122"/>
                <a:cs typeface="Reddit Sans Bold" pitchFamily="34" charset="-120"/>
              </a:rPr>
              <a:t>Personalized Medical Approaches</a:t>
            </a:r>
            <a:endParaRPr lang="en-US" sz="1300" dirty="0"/>
          </a:p>
        </p:txBody>
      </p:sp>
      <p:sp>
        <p:nvSpPr>
          <p:cNvPr id="18" name="Text 16"/>
          <p:cNvSpPr/>
          <p:nvPr/>
        </p:nvSpPr>
        <p:spPr>
          <a:xfrm>
            <a:off x="914399" y="3404710"/>
            <a:ext cx="2011680" cy="2377440"/>
          </a:xfrm>
          <a:custGeom>
            <a:avLst/>
            <a:gdLst/>
            <a:ahLst/>
            <a:cxnLst/>
            <a:rect l="l" t="t" r="r" b="b"/>
            <a:pathLst>
              <a:path w="2011680" h="2377440">
                <a:moveTo>
                  <a:pt x="0" y="2377440"/>
                </a:moveTo>
                <a:lnTo>
                  <a:pt x="0" y="0"/>
                </a:lnTo>
                <a:lnTo>
                  <a:pt x="2011680" y="0"/>
                </a:lnTo>
                <a:lnTo>
                  <a:pt x="2011680" y="2377440"/>
                </a:lnTo>
                <a:lnTo>
                  <a:pt x="0" y="2377440"/>
                </a:lnTo>
              </a:path>
            </a:pathLst>
          </a:custGeom>
          <a:noFill/>
          <a:ln/>
        </p:spPr>
        <p:txBody>
          <a:bodyPr wrap="square" lIns="0" tIns="0" rIns="0" bIns="0" rtlCol="0" anchor="t"/>
          <a:lstStyle/>
          <a:p>
            <a:pPr algn="l" marL="0" indent="0">
              <a:lnSpc>
                <a:spcPct val="151515"/>
              </a:lnSpc>
              <a:buNone/>
            </a:pPr>
            <a:r>
              <a:rPr lang="en-US" sz="1100" dirty="0">
                <a:solidFill>
                  <a:srgbClr val="FFFFFF"/>
                </a:solidFill>
                <a:latin typeface="Reddit Sans" pitchFamily="34" charset="0"/>
                <a:ea typeface="Reddit Sans" pitchFamily="34" charset="-122"/>
                <a:cs typeface="Reddit Sans" pitchFamily="34" charset="-120"/>
              </a:rPr>
              <a:t>Regenerative Medicine: Exploring the potential of stem cells to repair or replace damaged kidney tissues.</a:t>
            </a:r>
            <a:endParaRPr lang="en-US" sz="1100" dirty="0"/>
          </a:p>
          <a:p>
            <a:pPr algn="l" marL="0" indent="0">
              <a:lnSpc>
                <a:spcPct val="151515"/>
              </a:lnSpc>
              <a:buNone/>
            </a:pPr>
            <a:r>
              <a:rPr lang="en-US" sz="1100" dirty="0">
                <a:solidFill>
                  <a:srgbClr val="FFFFFF"/>
                </a:solidFill>
                <a:latin typeface="Reddit Sans" pitchFamily="34" charset="0"/>
                <a:ea typeface="Reddit Sans" pitchFamily="34" charset="-122"/>
                <a:cs typeface="Reddit Sans" pitchFamily="34" charset="-120"/>
              </a:rPr>
              <a:t>Biotechnological Innovations: Development of bioengineered organs and advanced dialysis techniques.</a:t>
            </a:r>
            <a:endParaRPr lang="en-US" sz="1100" dirty="0"/>
          </a:p>
        </p:txBody>
      </p:sp>
      <p:sp>
        <p:nvSpPr>
          <p:cNvPr id="19" name="Text 17"/>
          <p:cNvSpPr/>
          <p:nvPr/>
        </p:nvSpPr>
        <p:spPr>
          <a:xfrm>
            <a:off x="914399" y="2878507"/>
            <a:ext cx="2011680" cy="365760"/>
          </a:xfrm>
          <a:custGeom>
            <a:avLst/>
            <a:gdLst/>
            <a:ahLst/>
            <a:cxnLst/>
            <a:rect l="l" t="t" r="r" b="b"/>
            <a:pathLst>
              <a:path w="2011680" h="365760">
                <a:moveTo>
                  <a:pt x="0" y="365760"/>
                </a:moveTo>
                <a:lnTo>
                  <a:pt x="0" y="0"/>
                </a:lnTo>
                <a:lnTo>
                  <a:pt x="2011680" y="0"/>
                </a:lnTo>
                <a:lnTo>
                  <a:pt x="2011680" y="365760"/>
                </a:lnTo>
                <a:lnTo>
                  <a:pt x="0" y="365760"/>
                </a:lnTo>
              </a:path>
            </a:pathLst>
          </a:custGeom>
          <a:noFill/>
          <a:ln/>
        </p:spPr>
        <p:txBody>
          <a:bodyPr wrap="square" lIns="0" tIns="0" rIns="0" bIns="0" rtlCol="0" anchor="b"/>
          <a:lstStyle/>
          <a:p>
            <a:pPr algn="l" marL="0" indent="0">
              <a:lnSpc>
                <a:spcPct val="90000"/>
              </a:lnSpc>
              <a:buNone/>
            </a:pPr>
            <a:r>
              <a:rPr lang="en-US" sz="1300" b="1" dirty="0">
                <a:solidFill>
                  <a:srgbClr val="FFFFFF"/>
                </a:solidFill>
                <a:latin typeface="Reddit Sans Bold" pitchFamily="34" charset="0"/>
                <a:ea typeface="Reddit Sans Bold" pitchFamily="34" charset="-122"/>
                <a:cs typeface="Reddit Sans Bold" pitchFamily="34" charset="-120"/>
              </a:rPr>
              <a:t>Emerging Scientific Frontiers</a:t>
            </a:r>
            <a:endParaRPr lang="en-US" sz="13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83333"/>
              </a:lnSpc>
              <a:buNone/>
            </a:pPr>
            <a:endParaRPr lang="en-US" sz="1800" dirty="0"/>
          </a:p>
        </p:txBody>
      </p:sp>
      <p:sp>
        <p:nvSpPr>
          <p:cNvPr id="3" name="Text 1"/>
          <p:cNvSpPr/>
          <p:nvPr/>
        </p:nvSpPr>
        <p:spPr>
          <a:xfrm>
            <a:off x="-1" y="2769619"/>
            <a:ext cx="5072033" cy="4088382"/>
          </a:xfrm>
          <a:custGeom>
            <a:avLst/>
            <a:gdLst/>
            <a:ahLst/>
            <a:cxnLst/>
            <a:rect l="l" t="t" r="r" b="b"/>
            <a:pathLst>
              <a:path w="5072033" h="4088382">
                <a:moveTo>
                  <a:pt x="0" y="4088382"/>
                </a:moveTo>
                <a:lnTo>
                  <a:pt x="0" y="0"/>
                </a:lnTo>
                <a:lnTo>
                  <a:pt x="5072033" y="0"/>
                </a:lnTo>
                <a:lnTo>
                  <a:pt x="5072033" y="4088382"/>
                </a:lnTo>
                <a:lnTo>
                  <a:pt x="0" y="4088382"/>
                </a:lnTo>
              </a:path>
            </a:pathLst>
          </a:custGeom>
          <a:blipFill>
            <a:blip r:embed="rId1"/>
            <a:srcRect l="39337" t="0" r="0" b="51874"/>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a:off x="5145240" y="-1"/>
            <a:ext cx="7046760" cy="6466023"/>
          </a:xfrm>
          <a:custGeom>
            <a:avLst/>
            <a:gdLst/>
            <a:ahLst/>
            <a:cxnLst/>
            <a:rect l="l" t="t" r="r" b="b"/>
            <a:pathLst>
              <a:path w="7046760" h="6466023">
                <a:moveTo>
                  <a:pt x="0" y="6466023"/>
                </a:moveTo>
                <a:lnTo>
                  <a:pt x="0" y="0"/>
                </a:lnTo>
                <a:lnTo>
                  <a:pt x="7046760" y="0"/>
                </a:lnTo>
                <a:lnTo>
                  <a:pt x="7046760" y="6466023"/>
                </a:lnTo>
                <a:lnTo>
                  <a:pt x="0" y="6466023"/>
                </a:lnTo>
              </a:path>
            </a:pathLst>
          </a:custGeom>
          <a:blipFill>
            <a:blip r:embed="rId2"/>
            <a:srcRect l="0" t="0" r="39863" b="32282"/>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8931619" y="0"/>
            <a:ext cx="3260381" cy="6858000"/>
          </a:xfrm>
          <a:custGeom>
            <a:avLst/>
            <a:gdLst/>
            <a:ahLst/>
            <a:cxnLst/>
            <a:rect l="l" t="t" r="r" b="b"/>
            <a:pathLst>
              <a:path w="3260381" h="6858000">
                <a:moveTo>
                  <a:pt x="0" y="6858000"/>
                </a:moveTo>
                <a:lnTo>
                  <a:pt x="0" y="0"/>
                </a:lnTo>
                <a:lnTo>
                  <a:pt x="3260381" y="0"/>
                </a:lnTo>
                <a:lnTo>
                  <a:pt x="3260381" y="6858000"/>
                </a:lnTo>
                <a:lnTo>
                  <a:pt x="0" y="6858000"/>
                </a:lnTo>
              </a:path>
            </a:pathLst>
          </a:custGeom>
          <a:blipFill>
            <a:blip r:embed="rId3"/>
            <a:srcRect l="0" t="0" r="51569"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19</a:t>
            </a:r>
            <a:endParaRPr lang="en-US" sz="800" dirty="0"/>
          </a:p>
        </p:txBody>
      </p:sp>
      <p:sp>
        <p:nvSpPr>
          <p:cNvPr id="7" name="Text 5"/>
          <p:cNvSpPr/>
          <p:nvPr/>
        </p:nvSpPr>
        <p:spPr>
          <a:xfrm>
            <a:off x="685800" y="6309360"/>
            <a:ext cx="6309360" cy="548640"/>
          </a:xfrm>
          <a:custGeom>
            <a:avLst/>
            <a:gdLst/>
            <a:ahLst/>
            <a:cxnLst/>
            <a:rect l="l" t="t" r="r" b="b"/>
            <a:pathLst>
              <a:path w="6309360" h="548640">
                <a:moveTo>
                  <a:pt x="0" y="548640"/>
                </a:moveTo>
                <a:lnTo>
                  <a:pt x="0" y="0"/>
                </a:lnTo>
                <a:lnTo>
                  <a:pt x="6309360" y="0"/>
                </a:lnTo>
                <a:lnTo>
                  <a:pt x="6309360"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Exploring Human Excretion: A Comprehensive Overview</a:t>
            </a:r>
            <a:endParaRPr lang="en-US" sz="800" dirty="0"/>
          </a:p>
        </p:txBody>
      </p:sp>
      <p:sp>
        <p:nvSpPr>
          <p:cNvPr id="8" name="Text 6"/>
          <p:cNvSpPr/>
          <p:nvPr/>
        </p:nvSpPr>
        <p:spPr>
          <a:xfrm>
            <a:off x="685800" y="1304971"/>
            <a:ext cx="10820402" cy="790122"/>
          </a:xfrm>
          <a:custGeom>
            <a:avLst/>
            <a:gdLst/>
            <a:ahLst/>
            <a:cxnLst/>
            <a:rect l="l" t="t" r="r" b="b"/>
            <a:pathLst>
              <a:path w="10820402" h="790122">
                <a:moveTo>
                  <a:pt x="0" y="790122"/>
                </a:moveTo>
                <a:lnTo>
                  <a:pt x="0" y="0"/>
                </a:lnTo>
                <a:lnTo>
                  <a:pt x="10820402" y="0"/>
                </a:lnTo>
                <a:lnTo>
                  <a:pt x="10820402" y="790122"/>
                </a:lnTo>
                <a:lnTo>
                  <a:pt x="0" y="790122"/>
                </a:lnTo>
              </a:path>
            </a:pathLst>
          </a:custGeom>
          <a:noFill/>
          <a:ln/>
        </p:spPr>
        <p:txBody>
          <a:bodyPr wrap="square" lIns="0" tIns="0" rIns="0" bIns="0" rtlCol="0" anchor="t"/>
          <a:lstStyle/>
          <a:p>
            <a:pPr algn="l" marL="0" indent="0">
              <a:lnSpc>
                <a:spcPct val="100000"/>
              </a:lnSpc>
              <a:spcBef>
                <a:spcPts val="1000"/>
              </a:spcBef>
              <a:buNone/>
            </a:pPr>
            <a:r>
              <a:rPr lang="en-US" sz="3600" dirty="0">
                <a:solidFill>
                  <a:srgbClr val="FFFFFF"/>
                </a:solidFill>
                <a:latin typeface="Reddit Sans Bold" pitchFamily="34" charset="0"/>
                <a:ea typeface="Reddit Sans Bold" pitchFamily="34" charset="-122"/>
                <a:cs typeface="Reddit Sans Bold" pitchFamily="34" charset="-120"/>
              </a:rPr>
              <a:t>Key Takeaways</a:t>
            </a:r>
            <a:endParaRPr lang="en-US" sz="3600" dirty="0"/>
          </a:p>
        </p:txBody>
      </p:sp>
      <p:sp>
        <p:nvSpPr>
          <p:cNvPr id="9" name="Text 7"/>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10" name="Text 8"/>
          <p:cNvSpPr/>
          <p:nvPr/>
        </p:nvSpPr>
        <p:spPr>
          <a:xfrm flipH="1" flipV="1">
            <a:off x="4371563" y="2786904"/>
            <a:ext cx="202752" cy="246937"/>
          </a:xfrm>
          <a:custGeom>
            <a:avLst/>
            <a:gdLst/>
            <a:ahLst/>
            <a:cxnLst/>
            <a:rect l="l" t="t" r="r" b="b"/>
            <a:pathLst>
              <a:path w="202752" h="246937">
                <a:moveTo>
                  <a:pt x="0" y="246937"/>
                </a:moveTo>
                <a:lnTo>
                  <a:pt x="202752" y="246937"/>
                </a:lnTo>
                <a:lnTo>
                  <a:pt x="0" y="0"/>
                </a:lnTo>
                <a:lnTo>
                  <a:pt x="0" y="246937"/>
                </a:lnTo>
              </a:path>
            </a:pathLst>
          </a:custGeom>
          <a:solidFill>
            <a:srgbClr val="A31D56"/>
          </a:solidFill>
          <a:ln/>
        </p:spPr>
        <p:txBody>
          <a:bodyPr wrap="square" lIns="90000" tIns="46800" rIns="90000" bIns="46800" rtlCol="0" anchor="ctr"/>
          <a:lstStyle/>
          <a:p>
            <a:pPr algn="ctr" marL="0" indent="0">
              <a:lnSpc>
                <a:spcPct val="83333"/>
              </a:lnSpc>
              <a:buNone/>
            </a:pPr>
            <a:endParaRPr lang="en-US" sz="1800" dirty="0"/>
          </a:p>
        </p:txBody>
      </p:sp>
      <p:sp>
        <p:nvSpPr>
          <p:cNvPr id="11" name="Text 9"/>
          <p:cNvSpPr/>
          <p:nvPr/>
        </p:nvSpPr>
        <p:spPr>
          <a:xfrm flipH="1" flipV="1">
            <a:off x="8057327" y="2786904"/>
            <a:ext cx="202752" cy="246937"/>
          </a:xfrm>
          <a:custGeom>
            <a:avLst/>
            <a:gdLst/>
            <a:ahLst/>
            <a:cxnLst/>
            <a:rect l="l" t="t" r="r" b="b"/>
            <a:pathLst>
              <a:path w="202752" h="246937">
                <a:moveTo>
                  <a:pt x="0" y="246937"/>
                </a:moveTo>
                <a:lnTo>
                  <a:pt x="202752" y="246937"/>
                </a:lnTo>
                <a:lnTo>
                  <a:pt x="0" y="0"/>
                </a:lnTo>
                <a:lnTo>
                  <a:pt x="0" y="246937"/>
                </a:lnTo>
              </a:path>
            </a:pathLst>
          </a:custGeom>
          <a:solidFill>
            <a:srgbClr val="A31D56"/>
          </a:solidFill>
          <a:ln/>
        </p:spPr>
        <p:txBody>
          <a:bodyPr wrap="square" lIns="90000" tIns="46800" rIns="90000" bIns="46800" rtlCol="0" anchor="ctr"/>
          <a:lstStyle/>
          <a:p>
            <a:pPr algn="ctr" marL="0" indent="0">
              <a:lnSpc>
                <a:spcPct val="83333"/>
              </a:lnSpc>
              <a:buNone/>
            </a:pPr>
            <a:endParaRPr lang="en-US" sz="1800" dirty="0"/>
          </a:p>
        </p:txBody>
      </p:sp>
      <p:sp>
        <p:nvSpPr>
          <p:cNvPr id="12" name="Text 10"/>
          <p:cNvSpPr/>
          <p:nvPr/>
        </p:nvSpPr>
        <p:spPr>
          <a:xfrm flipH="1" flipV="1">
            <a:off x="685800" y="2786904"/>
            <a:ext cx="202752" cy="246937"/>
          </a:xfrm>
          <a:custGeom>
            <a:avLst/>
            <a:gdLst/>
            <a:ahLst/>
            <a:cxnLst/>
            <a:rect l="l" t="t" r="r" b="b"/>
            <a:pathLst>
              <a:path w="202752" h="246937">
                <a:moveTo>
                  <a:pt x="0" y="246937"/>
                </a:moveTo>
                <a:lnTo>
                  <a:pt x="202752" y="246937"/>
                </a:lnTo>
                <a:lnTo>
                  <a:pt x="0" y="0"/>
                </a:lnTo>
                <a:lnTo>
                  <a:pt x="0" y="246937"/>
                </a:lnTo>
              </a:path>
            </a:pathLst>
          </a:custGeom>
          <a:solidFill>
            <a:srgbClr val="A31D56"/>
          </a:solidFill>
          <a:ln/>
        </p:spPr>
        <p:txBody>
          <a:bodyPr wrap="square" lIns="90000" tIns="46800" rIns="90000" bIns="46800" rtlCol="0" anchor="ctr"/>
          <a:lstStyle/>
          <a:p>
            <a:pPr algn="ctr" marL="0" indent="0">
              <a:lnSpc>
                <a:spcPct val="83333"/>
              </a:lnSpc>
              <a:buNone/>
            </a:pPr>
            <a:endParaRPr lang="en-US" sz="1800" dirty="0"/>
          </a:p>
        </p:txBody>
      </p:sp>
      <p:sp>
        <p:nvSpPr>
          <p:cNvPr id="13" name="Text 11"/>
          <p:cNvSpPr/>
          <p:nvPr/>
        </p:nvSpPr>
        <p:spPr>
          <a:xfrm flipH="1" flipV="1">
            <a:off x="2739635" y="4995388"/>
            <a:ext cx="202752" cy="246937"/>
          </a:xfrm>
          <a:custGeom>
            <a:avLst/>
            <a:gdLst/>
            <a:ahLst/>
            <a:cxnLst/>
            <a:rect l="l" t="t" r="r" b="b"/>
            <a:pathLst>
              <a:path w="202752" h="246937">
                <a:moveTo>
                  <a:pt x="0" y="246937"/>
                </a:moveTo>
                <a:lnTo>
                  <a:pt x="202752" y="246937"/>
                </a:lnTo>
                <a:lnTo>
                  <a:pt x="0" y="0"/>
                </a:lnTo>
                <a:lnTo>
                  <a:pt x="0" y="246937"/>
                </a:lnTo>
              </a:path>
            </a:pathLst>
          </a:custGeom>
          <a:solidFill>
            <a:srgbClr val="A31D56"/>
          </a:solidFill>
          <a:ln/>
        </p:spPr>
        <p:txBody>
          <a:bodyPr wrap="square" lIns="90000" tIns="46800" rIns="90000" bIns="46800" rtlCol="0" anchor="ctr"/>
          <a:lstStyle/>
          <a:p>
            <a:pPr algn="ctr" marL="0" indent="0">
              <a:lnSpc>
                <a:spcPct val="83333"/>
              </a:lnSpc>
              <a:buNone/>
            </a:pPr>
            <a:endParaRPr lang="en-US" sz="1800" dirty="0"/>
          </a:p>
        </p:txBody>
      </p:sp>
      <p:sp>
        <p:nvSpPr>
          <p:cNvPr id="14" name="Text 12"/>
          <p:cNvSpPr/>
          <p:nvPr/>
        </p:nvSpPr>
        <p:spPr>
          <a:xfrm flipH="1" flipV="1">
            <a:off x="6458056" y="4995388"/>
            <a:ext cx="202752" cy="246937"/>
          </a:xfrm>
          <a:custGeom>
            <a:avLst/>
            <a:gdLst/>
            <a:ahLst/>
            <a:cxnLst/>
            <a:rect l="l" t="t" r="r" b="b"/>
            <a:pathLst>
              <a:path w="202752" h="246937">
                <a:moveTo>
                  <a:pt x="0" y="246937"/>
                </a:moveTo>
                <a:lnTo>
                  <a:pt x="202752" y="246937"/>
                </a:lnTo>
                <a:lnTo>
                  <a:pt x="0" y="0"/>
                </a:lnTo>
                <a:lnTo>
                  <a:pt x="0" y="246937"/>
                </a:lnTo>
              </a:path>
            </a:pathLst>
          </a:custGeom>
          <a:solidFill>
            <a:srgbClr val="A31D56"/>
          </a:solidFill>
          <a:ln/>
        </p:spPr>
        <p:txBody>
          <a:bodyPr wrap="square" lIns="90000" tIns="46800" rIns="90000" bIns="46800" rtlCol="0" anchor="ctr"/>
          <a:lstStyle/>
          <a:p>
            <a:pPr algn="ctr" marL="0" indent="0">
              <a:lnSpc>
                <a:spcPct val="83333"/>
              </a:lnSpc>
              <a:buNone/>
            </a:pPr>
            <a:endParaRPr lang="en-US" sz="1800" dirty="0"/>
          </a:p>
        </p:txBody>
      </p:sp>
      <p:sp>
        <p:nvSpPr>
          <p:cNvPr id="15" name="Text 13"/>
          <p:cNvSpPr/>
          <p:nvPr/>
        </p:nvSpPr>
        <p:spPr>
          <a:xfrm>
            <a:off x="6660807" y="4660254"/>
            <a:ext cx="3291841" cy="1737360"/>
          </a:xfrm>
          <a:custGeom>
            <a:avLst/>
            <a:gdLst/>
            <a:ahLst/>
            <a:cxnLst/>
            <a:rect l="l" t="t" r="r" b="b"/>
            <a:pathLst>
              <a:path w="3291841" h="1737360">
                <a:moveTo>
                  <a:pt x="0" y="1737360"/>
                </a:moveTo>
                <a:lnTo>
                  <a:pt x="0" y="0"/>
                </a:lnTo>
                <a:lnTo>
                  <a:pt x="3291841" y="0"/>
                </a:lnTo>
                <a:lnTo>
                  <a:pt x="3291841" y="1737360"/>
                </a:lnTo>
                <a:lnTo>
                  <a:pt x="0" y="1737360"/>
                </a:lnTo>
              </a:path>
            </a:pathLst>
          </a:custGeom>
          <a:solidFill>
            <a:srgbClr val="FFFFFF">
              <a:alpha val="10196"/>
            </a:srgbClr>
          </a:solidFill>
          <a:ln/>
        </p:spPr>
        <p:txBody>
          <a:bodyPr wrap="square" lIns="137160" tIns="411480" rIns="91440" bIns="0" rtlCol="0" anchor="t"/>
          <a:lstStyle/>
          <a:p>
            <a:pPr algn="l" marL="0" indent="0">
              <a:lnSpc>
                <a:spcPct val="110000"/>
              </a:lnSpc>
              <a:buNone/>
            </a:pPr>
            <a:r>
              <a:rPr lang="en-US" sz="1100" dirty="0">
                <a:solidFill>
                  <a:srgbClr val="FFFFFF"/>
                </a:solidFill>
                <a:latin typeface="Reddit Sans" pitchFamily="34" charset="0"/>
                <a:ea typeface="Reddit Sans" pitchFamily="34" charset="-122"/>
                <a:cs typeface="Reddit Sans" pitchFamily="34" charset="-120"/>
              </a:rPr>
              <a:t>Insights gained can inform personal health choices and encourage proactive management of kidney health.</a:t>
            </a:r>
            <a:endParaRPr lang="en-US" sz="1100" dirty="0"/>
          </a:p>
        </p:txBody>
      </p:sp>
      <p:sp>
        <p:nvSpPr>
          <p:cNvPr id="16" name="Text 14"/>
          <p:cNvSpPr/>
          <p:nvPr/>
        </p:nvSpPr>
        <p:spPr>
          <a:xfrm>
            <a:off x="6459023" y="4533110"/>
            <a:ext cx="3108960" cy="457200"/>
          </a:xfrm>
          <a:custGeom>
            <a:avLst/>
            <a:gdLst/>
            <a:ahLst/>
            <a:cxnLst/>
            <a:rect l="l" t="t" r="r" b="b"/>
            <a:pathLst>
              <a:path w="3108960" h="457200">
                <a:moveTo>
                  <a:pt x="0" y="0"/>
                </a:moveTo>
                <a:lnTo>
                  <a:pt x="2880360" y="0"/>
                </a:lnTo>
                <a:lnTo>
                  <a:pt x="3108960" y="228600"/>
                </a:lnTo>
                <a:lnTo>
                  <a:pt x="2880360" y="457200"/>
                </a:lnTo>
                <a:lnTo>
                  <a:pt x="0" y="457200"/>
                </a:lnTo>
                <a:lnTo>
                  <a:pt x="0" y="0"/>
                </a:lnTo>
              </a:path>
            </a:pathLst>
          </a:custGeom>
          <a:solidFill>
            <a:srgbClr val="D92773"/>
          </a:solidFill>
          <a:ln/>
        </p:spPr>
        <p:txBody>
          <a:bodyPr wrap="square" lIns="182880" tIns="91440" rIns="182880" bIns="91440" rtlCol="0" anchor="ctr"/>
          <a:lstStyle/>
          <a:p>
            <a:pPr algn="l" marL="0" indent="0">
              <a:lnSpc>
                <a:spcPct val="90000"/>
              </a:lnSpc>
              <a:buNone/>
            </a:pPr>
            <a:r>
              <a:rPr lang="en-US" sz="1150" dirty="0">
                <a:solidFill>
                  <a:srgbClr val="FFFFFF"/>
                </a:solidFill>
                <a:latin typeface="Reddit Sans Bold" pitchFamily="34" charset="0"/>
                <a:ea typeface="Reddit Sans Bold" pitchFamily="34" charset="-122"/>
                <a:cs typeface="Reddit Sans Bold" pitchFamily="34" charset="-120"/>
              </a:rPr>
              <a:t>Real-World Applications</a:t>
            </a:r>
            <a:endParaRPr lang="en-US" sz="1150" dirty="0"/>
          </a:p>
        </p:txBody>
      </p:sp>
      <p:sp>
        <p:nvSpPr>
          <p:cNvPr id="17" name="Text 15"/>
          <p:cNvSpPr/>
          <p:nvPr/>
        </p:nvSpPr>
        <p:spPr>
          <a:xfrm>
            <a:off x="2941419" y="4660254"/>
            <a:ext cx="3291841" cy="1737360"/>
          </a:xfrm>
          <a:custGeom>
            <a:avLst/>
            <a:gdLst/>
            <a:ahLst/>
            <a:cxnLst/>
            <a:rect l="l" t="t" r="r" b="b"/>
            <a:pathLst>
              <a:path w="3291841" h="1737360">
                <a:moveTo>
                  <a:pt x="0" y="1737360"/>
                </a:moveTo>
                <a:lnTo>
                  <a:pt x="0" y="0"/>
                </a:lnTo>
                <a:lnTo>
                  <a:pt x="3291841" y="0"/>
                </a:lnTo>
                <a:lnTo>
                  <a:pt x="3291841" y="1737360"/>
                </a:lnTo>
                <a:lnTo>
                  <a:pt x="0" y="1737360"/>
                </a:lnTo>
              </a:path>
            </a:pathLst>
          </a:custGeom>
          <a:solidFill>
            <a:srgbClr val="FFFFFF">
              <a:alpha val="10196"/>
            </a:srgbClr>
          </a:solidFill>
          <a:ln/>
        </p:spPr>
        <p:txBody>
          <a:bodyPr wrap="square" lIns="137160" tIns="411480" rIns="91440" bIns="0" rtlCol="0" anchor="t"/>
          <a:lstStyle/>
          <a:p>
            <a:pPr algn="l" marL="0" indent="0">
              <a:lnSpc>
                <a:spcPct val="110000"/>
              </a:lnSpc>
              <a:buNone/>
            </a:pPr>
            <a:r>
              <a:rPr lang="en-US" sz="1100" dirty="0">
                <a:solidFill>
                  <a:srgbClr val="FFFFFF"/>
                </a:solidFill>
                <a:latin typeface="Reddit Sans" pitchFamily="34" charset="0"/>
                <a:ea typeface="Reddit Sans" pitchFamily="34" charset="-122"/>
                <a:cs typeface="Reddit Sans" pitchFamily="34" charset="-120"/>
              </a:rPr>
              <a:t>Knowledge of excretion is crucial for appreciating overall health and the prevention of related disorders.</a:t>
            </a:r>
            <a:endParaRPr lang="en-US" sz="1100" dirty="0"/>
          </a:p>
        </p:txBody>
      </p:sp>
      <p:sp>
        <p:nvSpPr>
          <p:cNvPr id="18" name="Text 16"/>
          <p:cNvSpPr/>
          <p:nvPr/>
        </p:nvSpPr>
        <p:spPr>
          <a:xfrm>
            <a:off x="2739635" y="4533110"/>
            <a:ext cx="3108960" cy="457200"/>
          </a:xfrm>
          <a:custGeom>
            <a:avLst/>
            <a:gdLst/>
            <a:ahLst/>
            <a:cxnLst/>
            <a:rect l="l" t="t" r="r" b="b"/>
            <a:pathLst>
              <a:path w="3108960" h="457200">
                <a:moveTo>
                  <a:pt x="0" y="0"/>
                </a:moveTo>
                <a:lnTo>
                  <a:pt x="2880360" y="0"/>
                </a:lnTo>
                <a:lnTo>
                  <a:pt x="3108960" y="228600"/>
                </a:lnTo>
                <a:lnTo>
                  <a:pt x="2880360" y="457200"/>
                </a:lnTo>
                <a:lnTo>
                  <a:pt x="0" y="457200"/>
                </a:lnTo>
                <a:lnTo>
                  <a:pt x="0" y="0"/>
                </a:lnTo>
              </a:path>
            </a:pathLst>
          </a:custGeom>
          <a:solidFill>
            <a:srgbClr val="D92773"/>
          </a:solidFill>
          <a:ln/>
        </p:spPr>
        <p:txBody>
          <a:bodyPr wrap="square" lIns="182880" tIns="91440" rIns="182880" bIns="91440" rtlCol="0" anchor="ctr"/>
          <a:lstStyle/>
          <a:p>
            <a:pPr algn="l" marL="0" indent="0">
              <a:lnSpc>
                <a:spcPct val="90000"/>
              </a:lnSpc>
              <a:buNone/>
            </a:pPr>
            <a:r>
              <a:rPr lang="en-US" sz="1150" dirty="0">
                <a:solidFill>
                  <a:srgbClr val="FFFFFF"/>
                </a:solidFill>
                <a:latin typeface="Reddit Sans Bold" pitchFamily="34" charset="0"/>
                <a:ea typeface="Reddit Sans Bold" pitchFamily="34" charset="-122"/>
                <a:cs typeface="Reddit Sans Bold" pitchFamily="34" charset="-120"/>
              </a:rPr>
              <a:t>Importance of Understanding Excretion</a:t>
            </a:r>
            <a:endParaRPr lang="en-US" sz="1150" dirty="0"/>
          </a:p>
        </p:txBody>
      </p:sp>
      <p:sp>
        <p:nvSpPr>
          <p:cNvPr id="19" name="Text 17"/>
          <p:cNvSpPr/>
          <p:nvPr/>
        </p:nvSpPr>
        <p:spPr>
          <a:xfrm>
            <a:off x="8260078" y="2451770"/>
            <a:ext cx="3291841" cy="1737360"/>
          </a:xfrm>
          <a:custGeom>
            <a:avLst/>
            <a:gdLst/>
            <a:ahLst/>
            <a:cxnLst/>
            <a:rect l="l" t="t" r="r" b="b"/>
            <a:pathLst>
              <a:path w="3291841" h="1737360">
                <a:moveTo>
                  <a:pt x="0" y="1737360"/>
                </a:moveTo>
                <a:lnTo>
                  <a:pt x="0" y="0"/>
                </a:lnTo>
                <a:lnTo>
                  <a:pt x="3291841" y="0"/>
                </a:lnTo>
                <a:lnTo>
                  <a:pt x="3291841" y="1737360"/>
                </a:lnTo>
                <a:lnTo>
                  <a:pt x="0" y="1737360"/>
                </a:lnTo>
              </a:path>
            </a:pathLst>
          </a:custGeom>
          <a:solidFill>
            <a:srgbClr val="FFFFFF">
              <a:alpha val="10196"/>
            </a:srgbClr>
          </a:solidFill>
          <a:ln/>
        </p:spPr>
        <p:txBody>
          <a:bodyPr wrap="square" lIns="137160" tIns="411480" rIns="91440" bIns="0" rtlCol="0" anchor="t"/>
          <a:lstStyle/>
          <a:p>
            <a:pPr algn="l" marL="0" indent="0">
              <a:lnSpc>
                <a:spcPct val="110000"/>
              </a:lnSpc>
              <a:buNone/>
            </a:pPr>
            <a:r>
              <a:rPr lang="en-US" sz="1100" dirty="0">
                <a:solidFill>
                  <a:srgbClr val="FFFFFF"/>
                </a:solidFill>
                <a:latin typeface="Reddit Sans" pitchFamily="34" charset="0"/>
                <a:ea typeface="Reddit Sans" pitchFamily="34" charset="-122"/>
                <a:cs typeface="Reddit Sans" pitchFamily="34" charset="-120"/>
              </a:rPr>
              <a:t>Understanding excretion involves recognizing how it interacts with other bodily systems to maintain homeostasis.</a:t>
            </a:r>
            <a:endParaRPr lang="en-US" sz="1100" dirty="0"/>
          </a:p>
        </p:txBody>
      </p:sp>
      <p:sp>
        <p:nvSpPr>
          <p:cNvPr id="20" name="Text 18"/>
          <p:cNvSpPr/>
          <p:nvPr/>
        </p:nvSpPr>
        <p:spPr>
          <a:xfrm>
            <a:off x="8058294" y="2324626"/>
            <a:ext cx="3108960" cy="457200"/>
          </a:xfrm>
          <a:custGeom>
            <a:avLst/>
            <a:gdLst/>
            <a:ahLst/>
            <a:cxnLst/>
            <a:rect l="l" t="t" r="r" b="b"/>
            <a:pathLst>
              <a:path w="3108960" h="457200">
                <a:moveTo>
                  <a:pt x="0" y="0"/>
                </a:moveTo>
                <a:lnTo>
                  <a:pt x="2880360" y="0"/>
                </a:lnTo>
                <a:lnTo>
                  <a:pt x="3108960" y="228600"/>
                </a:lnTo>
                <a:lnTo>
                  <a:pt x="2880360" y="457200"/>
                </a:lnTo>
                <a:lnTo>
                  <a:pt x="0" y="457200"/>
                </a:lnTo>
                <a:lnTo>
                  <a:pt x="0" y="0"/>
                </a:lnTo>
              </a:path>
            </a:pathLst>
          </a:custGeom>
          <a:solidFill>
            <a:srgbClr val="D92773"/>
          </a:solidFill>
          <a:ln/>
        </p:spPr>
        <p:txBody>
          <a:bodyPr wrap="square" lIns="182880" tIns="91440" rIns="182880" bIns="91440" rtlCol="0" anchor="ctr"/>
          <a:lstStyle/>
          <a:p>
            <a:pPr algn="l" marL="0" indent="0">
              <a:lnSpc>
                <a:spcPct val="90000"/>
              </a:lnSpc>
              <a:buNone/>
            </a:pPr>
            <a:r>
              <a:rPr lang="en-US" sz="1150" dirty="0">
                <a:solidFill>
                  <a:srgbClr val="FFFFFF"/>
                </a:solidFill>
                <a:latin typeface="Reddit Sans Bold" pitchFamily="34" charset="0"/>
                <a:ea typeface="Reddit Sans Bold" pitchFamily="34" charset="-122"/>
                <a:cs typeface="Reddit Sans Bold" pitchFamily="34" charset="-120"/>
              </a:rPr>
              <a:t>Interconnected Physiological Processes</a:t>
            </a:r>
            <a:endParaRPr lang="en-US" sz="1150" dirty="0"/>
          </a:p>
        </p:txBody>
      </p:sp>
      <p:sp>
        <p:nvSpPr>
          <p:cNvPr id="21" name="Text 19"/>
          <p:cNvSpPr/>
          <p:nvPr/>
        </p:nvSpPr>
        <p:spPr>
          <a:xfrm>
            <a:off x="4573213" y="2451770"/>
            <a:ext cx="3291841" cy="1737360"/>
          </a:xfrm>
          <a:custGeom>
            <a:avLst/>
            <a:gdLst/>
            <a:ahLst/>
            <a:cxnLst/>
            <a:rect l="l" t="t" r="r" b="b"/>
            <a:pathLst>
              <a:path w="3291841" h="1737360">
                <a:moveTo>
                  <a:pt x="0" y="1737360"/>
                </a:moveTo>
                <a:lnTo>
                  <a:pt x="0" y="0"/>
                </a:lnTo>
                <a:lnTo>
                  <a:pt x="3291841" y="0"/>
                </a:lnTo>
                <a:lnTo>
                  <a:pt x="3291841" y="1737360"/>
                </a:lnTo>
                <a:lnTo>
                  <a:pt x="0" y="1737360"/>
                </a:lnTo>
              </a:path>
            </a:pathLst>
          </a:custGeom>
          <a:solidFill>
            <a:srgbClr val="FFFFFF">
              <a:alpha val="10196"/>
            </a:srgbClr>
          </a:solidFill>
          <a:ln/>
        </p:spPr>
        <p:txBody>
          <a:bodyPr wrap="square" lIns="137160" tIns="411480" rIns="91440" bIns="0" rtlCol="0" anchor="t"/>
          <a:lstStyle/>
          <a:p>
            <a:pPr algn="l" marL="0" indent="0">
              <a:lnSpc>
                <a:spcPct val="110000"/>
              </a:lnSpc>
              <a:buNone/>
            </a:pPr>
            <a:r>
              <a:rPr lang="en-US" sz="1100" dirty="0">
                <a:solidFill>
                  <a:srgbClr val="FFFFFF"/>
                </a:solidFill>
                <a:latin typeface="Reddit Sans" pitchFamily="34" charset="0"/>
                <a:ea typeface="Reddit Sans" pitchFamily="34" charset="-122"/>
                <a:cs typeface="Reddit Sans" pitchFamily="34" charset="-120"/>
              </a:rPr>
              <a:t>Key concepts included the roles of various excretory organs and the processes involved in waste removal.</a:t>
            </a:r>
            <a:endParaRPr lang="en-US" sz="1100" dirty="0"/>
          </a:p>
        </p:txBody>
      </p:sp>
      <p:sp>
        <p:nvSpPr>
          <p:cNvPr id="22" name="Text 20"/>
          <p:cNvSpPr/>
          <p:nvPr/>
        </p:nvSpPr>
        <p:spPr>
          <a:xfrm>
            <a:off x="4372530" y="2324626"/>
            <a:ext cx="3108960" cy="457200"/>
          </a:xfrm>
          <a:custGeom>
            <a:avLst/>
            <a:gdLst/>
            <a:ahLst/>
            <a:cxnLst/>
            <a:rect l="l" t="t" r="r" b="b"/>
            <a:pathLst>
              <a:path w="3108960" h="457200">
                <a:moveTo>
                  <a:pt x="0" y="0"/>
                </a:moveTo>
                <a:lnTo>
                  <a:pt x="2880360" y="0"/>
                </a:lnTo>
                <a:lnTo>
                  <a:pt x="3108960" y="228600"/>
                </a:lnTo>
                <a:lnTo>
                  <a:pt x="2880360" y="457200"/>
                </a:lnTo>
                <a:lnTo>
                  <a:pt x="0" y="457200"/>
                </a:lnTo>
                <a:lnTo>
                  <a:pt x="0" y="0"/>
                </a:lnTo>
              </a:path>
            </a:pathLst>
          </a:custGeom>
          <a:solidFill>
            <a:srgbClr val="D92773"/>
          </a:solidFill>
          <a:ln/>
        </p:spPr>
        <p:txBody>
          <a:bodyPr wrap="square" lIns="182880" tIns="91440" rIns="182880" bIns="91440" rtlCol="0" anchor="ctr"/>
          <a:lstStyle/>
          <a:p>
            <a:pPr algn="l" marL="0" indent="0">
              <a:lnSpc>
                <a:spcPct val="90000"/>
              </a:lnSpc>
              <a:buNone/>
            </a:pPr>
            <a:r>
              <a:rPr lang="en-US" sz="1150" dirty="0">
                <a:solidFill>
                  <a:srgbClr val="FFFFFF"/>
                </a:solidFill>
                <a:latin typeface="Reddit Sans Bold" pitchFamily="34" charset="0"/>
                <a:ea typeface="Reddit Sans Bold" pitchFamily="34" charset="-122"/>
                <a:cs typeface="Reddit Sans Bold" pitchFamily="34" charset="-120"/>
              </a:rPr>
              <a:t>Critical Learning Points</a:t>
            </a:r>
            <a:endParaRPr lang="en-US" sz="1150" dirty="0"/>
          </a:p>
        </p:txBody>
      </p:sp>
      <p:sp>
        <p:nvSpPr>
          <p:cNvPr id="23" name="Text 21"/>
          <p:cNvSpPr/>
          <p:nvPr/>
        </p:nvSpPr>
        <p:spPr>
          <a:xfrm>
            <a:off x="886349" y="2451770"/>
            <a:ext cx="3291841" cy="1737360"/>
          </a:xfrm>
          <a:custGeom>
            <a:avLst/>
            <a:gdLst/>
            <a:ahLst/>
            <a:cxnLst/>
            <a:rect l="l" t="t" r="r" b="b"/>
            <a:pathLst>
              <a:path w="3291841" h="1737360">
                <a:moveTo>
                  <a:pt x="0" y="1737360"/>
                </a:moveTo>
                <a:lnTo>
                  <a:pt x="0" y="0"/>
                </a:lnTo>
                <a:lnTo>
                  <a:pt x="3291841" y="0"/>
                </a:lnTo>
                <a:lnTo>
                  <a:pt x="3291841" y="1737360"/>
                </a:lnTo>
                <a:lnTo>
                  <a:pt x="0" y="1737360"/>
                </a:lnTo>
              </a:path>
            </a:pathLst>
          </a:custGeom>
          <a:solidFill>
            <a:srgbClr val="FFFFFF">
              <a:alpha val="10196"/>
            </a:srgbClr>
          </a:solidFill>
          <a:ln/>
        </p:spPr>
        <p:txBody>
          <a:bodyPr wrap="square" lIns="137160" tIns="411480" rIns="91440" bIns="0" rtlCol="0" anchor="t"/>
          <a:lstStyle/>
          <a:p>
            <a:pPr algn="l" marL="0" indent="0">
              <a:lnSpc>
                <a:spcPct val="110000"/>
              </a:lnSpc>
              <a:buNone/>
            </a:pPr>
            <a:r>
              <a:rPr lang="en-US" sz="1100" dirty="0">
                <a:solidFill>
                  <a:srgbClr val="FFFFFF"/>
                </a:solidFill>
                <a:latin typeface="Reddit Sans" pitchFamily="34" charset="0"/>
                <a:ea typeface="Reddit Sans" pitchFamily="34" charset="-122"/>
                <a:cs typeface="Reddit Sans" pitchFamily="34" charset="-120"/>
              </a:rPr>
              <a:t>This presentation provided an in-depth exploration of human excretion, highlighting its significance in maintaining bodily functions.</a:t>
            </a:r>
            <a:endParaRPr lang="en-US" sz="1100" dirty="0"/>
          </a:p>
        </p:txBody>
      </p:sp>
      <p:sp>
        <p:nvSpPr>
          <p:cNvPr id="24" name="Text 22"/>
          <p:cNvSpPr/>
          <p:nvPr/>
        </p:nvSpPr>
        <p:spPr>
          <a:xfrm>
            <a:off x="686767" y="2324626"/>
            <a:ext cx="3108960" cy="457200"/>
          </a:xfrm>
          <a:custGeom>
            <a:avLst/>
            <a:gdLst/>
            <a:ahLst/>
            <a:cxnLst/>
            <a:rect l="l" t="t" r="r" b="b"/>
            <a:pathLst>
              <a:path w="3108960" h="457200">
                <a:moveTo>
                  <a:pt x="0" y="0"/>
                </a:moveTo>
                <a:lnTo>
                  <a:pt x="2880360" y="0"/>
                </a:lnTo>
                <a:lnTo>
                  <a:pt x="3108960" y="228600"/>
                </a:lnTo>
                <a:lnTo>
                  <a:pt x="2880360" y="457200"/>
                </a:lnTo>
                <a:lnTo>
                  <a:pt x="0" y="457200"/>
                </a:lnTo>
                <a:lnTo>
                  <a:pt x="0" y="0"/>
                </a:lnTo>
              </a:path>
            </a:pathLst>
          </a:custGeom>
          <a:solidFill>
            <a:srgbClr val="D92773"/>
          </a:solidFill>
          <a:ln/>
        </p:spPr>
        <p:txBody>
          <a:bodyPr wrap="square" lIns="182880" tIns="91440" rIns="182880" bIns="91440" rtlCol="0" anchor="ctr"/>
          <a:lstStyle/>
          <a:p>
            <a:pPr algn="l" marL="0" indent="0">
              <a:lnSpc>
                <a:spcPct val="90000"/>
              </a:lnSpc>
              <a:buNone/>
            </a:pPr>
            <a:r>
              <a:rPr lang="en-US" sz="1150" dirty="0">
                <a:solidFill>
                  <a:srgbClr val="FFFFFF"/>
                </a:solidFill>
                <a:latin typeface="Reddit Sans Bold" pitchFamily="34" charset="0"/>
                <a:ea typeface="Reddit Sans Bold" pitchFamily="34" charset="-122"/>
                <a:cs typeface="Reddit Sans Bold" pitchFamily="34" charset="-120"/>
              </a:rPr>
              <a:t>Comprehensive Summary of Lesson</a:t>
            </a:r>
            <a:endParaRPr lang="en-US" sz="11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90000" tIns="46800" rIns="90000" bIns="46800" rtlCol="0" anchor="ctr"/>
          <a:lstStyle/>
          <a:p>
            <a:pPr algn="ctr" marL="0" indent="0">
              <a:lnSpc>
                <a:spcPct val="83333"/>
              </a:lnSpc>
              <a:buNone/>
            </a:pPr>
            <a:endParaRPr lang="en-US" sz="1800" dirty="0"/>
          </a:p>
        </p:txBody>
      </p:sp>
      <p:sp>
        <p:nvSpPr>
          <p:cNvPr id="3" name="Text 1"/>
          <p:cNvSpPr/>
          <p:nvPr/>
        </p:nvSpPr>
        <p:spPr>
          <a:xfrm>
            <a:off x="-1" y="2769619"/>
            <a:ext cx="5072033" cy="4088382"/>
          </a:xfrm>
          <a:custGeom>
            <a:avLst/>
            <a:gdLst/>
            <a:ahLst/>
            <a:cxnLst/>
            <a:rect l="l" t="t" r="r" b="b"/>
            <a:pathLst>
              <a:path w="5072033" h="4088382">
                <a:moveTo>
                  <a:pt x="0" y="4088382"/>
                </a:moveTo>
                <a:lnTo>
                  <a:pt x="0" y="0"/>
                </a:lnTo>
                <a:lnTo>
                  <a:pt x="5072033" y="0"/>
                </a:lnTo>
                <a:lnTo>
                  <a:pt x="5072033" y="4088382"/>
                </a:lnTo>
                <a:lnTo>
                  <a:pt x="0" y="4088382"/>
                </a:lnTo>
              </a:path>
            </a:pathLst>
          </a:custGeom>
          <a:blipFill>
            <a:blip r:embed="rId1"/>
            <a:srcRect l="39337" t="0" r="0" b="51874"/>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flipV="1">
            <a:off x="5145240" y="-1"/>
            <a:ext cx="7046760" cy="6466023"/>
          </a:xfrm>
          <a:custGeom>
            <a:avLst/>
            <a:gdLst/>
            <a:ahLst/>
            <a:cxnLst/>
            <a:rect l="l" t="t" r="r" b="b"/>
            <a:pathLst>
              <a:path w="7046760" h="6466023">
                <a:moveTo>
                  <a:pt x="0" y="6466023"/>
                </a:moveTo>
                <a:lnTo>
                  <a:pt x="0" y="0"/>
                </a:lnTo>
                <a:lnTo>
                  <a:pt x="7046760" y="0"/>
                </a:lnTo>
                <a:lnTo>
                  <a:pt x="7046760" y="6466023"/>
                </a:lnTo>
                <a:lnTo>
                  <a:pt x="0" y="6466023"/>
                </a:lnTo>
              </a:path>
            </a:pathLst>
          </a:custGeom>
          <a:blipFill>
            <a:blip r:embed="rId2"/>
            <a:srcRect l="0" t="0" r="39863" b="32282"/>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8931619" y="0"/>
            <a:ext cx="3260381" cy="6858000"/>
          </a:xfrm>
          <a:custGeom>
            <a:avLst/>
            <a:gdLst/>
            <a:ahLst/>
            <a:cxnLst/>
            <a:rect l="l" t="t" r="r" b="b"/>
            <a:pathLst>
              <a:path w="3260381" h="6858000">
                <a:moveTo>
                  <a:pt x="0" y="6858000"/>
                </a:moveTo>
                <a:lnTo>
                  <a:pt x="0" y="0"/>
                </a:lnTo>
                <a:lnTo>
                  <a:pt x="3260381" y="0"/>
                </a:lnTo>
                <a:lnTo>
                  <a:pt x="3260381" y="6858000"/>
                </a:lnTo>
                <a:lnTo>
                  <a:pt x="0" y="6858000"/>
                </a:lnTo>
              </a:path>
            </a:pathLst>
          </a:custGeom>
          <a:blipFill>
            <a:blip r:embed="rId3"/>
            <a:srcRect l="0" t="0" r="51569"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685800" y="2595644"/>
            <a:ext cx="2560320" cy="3383280"/>
          </a:xfrm>
          <a:custGeom>
            <a:avLst/>
            <a:gdLst/>
            <a:ahLst/>
            <a:cxnLst/>
            <a:rect l="l" t="t" r="r" b="b"/>
            <a:pathLst>
              <a:path w="2560320" h="3383280">
                <a:moveTo>
                  <a:pt x="172207" y="3383280"/>
                </a:moveTo>
                <a:cubicBezTo>
                  <a:pt x="77100" y="3383280"/>
                  <a:pt x="0" y="3306180"/>
                  <a:pt x="0" y="3211073"/>
                </a:cubicBezTo>
                <a:lnTo>
                  <a:pt x="0" y="172207"/>
                </a:lnTo>
                <a:cubicBezTo>
                  <a:pt x="0" y="77100"/>
                  <a:pt x="77100" y="0"/>
                  <a:pt x="172207" y="0"/>
                </a:cubicBezTo>
                <a:lnTo>
                  <a:pt x="2388113" y="0"/>
                </a:lnTo>
                <a:cubicBezTo>
                  <a:pt x="2483220" y="0"/>
                  <a:pt x="2560320" y="77100"/>
                  <a:pt x="2560320" y="172207"/>
                </a:cubicBezTo>
                <a:lnTo>
                  <a:pt x="2560320" y="3211073"/>
                </a:lnTo>
                <a:cubicBezTo>
                  <a:pt x="2560320" y="3306180"/>
                  <a:pt x="2483220" y="3383280"/>
                  <a:pt x="2388113" y="3383280"/>
                </a:cubicBezTo>
                <a:lnTo>
                  <a:pt x="172207"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7" name="Text 5"/>
          <p:cNvSpPr/>
          <p:nvPr/>
        </p:nvSpPr>
        <p:spPr>
          <a:xfrm>
            <a:off x="3438637" y="2595644"/>
            <a:ext cx="2560320" cy="3383280"/>
          </a:xfrm>
          <a:custGeom>
            <a:avLst/>
            <a:gdLst/>
            <a:ahLst/>
            <a:cxnLst/>
            <a:rect l="l" t="t" r="r" b="b"/>
            <a:pathLst>
              <a:path w="2560320" h="3383280">
                <a:moveTo>
                  <a:pt x="172207" y="3383280"/>
                </a:moveTo>
                <a:cubicBezTo>
                  <a:pt x="77100" y="3383280"/>
                  <a:pt x="0" y="3306180"/>
                  <a:pt x="0" y="3211073"/>
                </a:cubicBezTo>
                <a:lnTo>
                  <a:pt x="0" y="172207"/>
                </a:lnTo>
                <a:cubicBezTo>
                  <a:pt x="0" y="77100"/>
                  <a:pt x="77100" y="0"/>
                  <a:pt x="172207" y="0"/>
                </a:cubicBezTo>
                <a:lnTo>
                  <a:pt x="2388113" y="0"/>
                </a:lnTo>
                <a:cubicBezTo>
                  <a:pt x="2483220" y="0"/>
                  <a:pt x="2560320" y="77100"/>
                  <a:pt x="2560320" y="172207"/>
                </a:cubicBezTo>
                <a:lnTo>
                  <a:pt x="2560320" y="3211073"/>
                </a:lnTo>
                <a:cubicBezTo>
                  <a:pt x="2560320" y="3306180"/>
                  <a:pt x="2483220" y="3383280"/>
                  <a:pt x="2388113" y="3383280"/>
                </a:cubicBezTo>
                <a:lnTo>
                  <a:pt x="172207"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8" name="Text 6"/>
          <p:cNvSpPr/>
          <p:nvPr/>
        </p:nvSpPr>
        <p:spPr>
          <a:xfrm>
            <a:off x="6191474" y="2595644"/>
            <a:ext cx="2560320" cy="3383280"/>
          </a:xfrm>
          <a:custGeom>
            <a:avLst/>
            <a:gdLst/>
            <a:ahLst/>
            <a:cxnLst/>
            <a:rect l="l" t="t" r="r" b="b"/>
            <a:pathLst>
              <a:path w="2560320" h="3383280">
                <a:moveTo>
                  <a:pt x="172207" y="3383280"/>
                </a:moveTo>
                <a:cubicBezTo>
                  <a:pt x="77100" y="3383280"/>
                  <a:pt x="0" y="3306180"/>
                  <a:pt x="0" y="3211073"/>
                </a:cubicBezTo>
                <a:lnTo>
                  <a:pt x="0" y="172207"/>
                </a:lnTo>
                <a:cubicBezTo>
                  <a:pt x="0" y="77100"/>
                  <a:pt x="77100" y="0"/>
                  <a:pt x="172207" y="0"/>
                </a:cubicBezTo>
                <a:lnTo>
                  <a:pt x="2388113" y="0"/>
                </a:lnTo>
                <a:cubicBezTo>
                  <a:pt x="2483220" y="0"/>
                  <a:pt x="2560320" y="77100"/>
                  <a:pt x="2560320" y="172207"/>
                </a:cubicBezTo>
                <a:lnTo>
                  <a:pt x="2560320" y="3211073"/>
                </a:lnTo>
                <a:cubicBezTo>
                  <a:pt x="2560320" y="3306180"/>
                  <a:pt x="2483220" y="3383280"/>
                  <a:pt x="2388113" y="3383280"/>
                </a:cubicBezTo>
                <a:lnTo>
                  <a:pt x="172207"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9" name="Text 7"/>
          <p:cNvSpPr/>
          <p:nvPr/>
        </p:nvSpPr>
        <p:spPr>
          <a:xfrm>
            <a:off x="8944312" y="2595644"/>
            <a:ext cx="2560320" cy="3383280"/>
          </a:xfrm>
          <a:custGeom>
            <a:avLst/>
            <a:gdLst/>
            <a:ahLst/>
            <a:cxnLst/>
            <a:rect l="l" t="t" r="r" b="b"/>
            <a:pathLst>
              <a:path w="2560320" h="3383280">
                <a:moveTo>
                  <a:pt x="172207" y="3383280"/>
                </a:moveTo>
                <a:cubicBezTo>
                  <a:pt x="77100" y="3383280"/>
                  <a:pt x="0" y="3306180"/>
                  <a:pt x="0" y="3211073"/>
                </a:cubicBezTo>
                <a:lnTo>
                  <a:pt x="0" y="172207"/>
                </a:lnTo>
                <a:cubicBezTo>
                  <a:pt x="0" y="77100"/>
                  <a:pt x="77100" y="0"/>
                  <a:pt x="172207" y="0"/>
                </a:cubicBezTo>
                <a:lnTo>
                  <a:pt x="2388113" y="0"/>
                </a:lnTo>
                <a:cubicBezTo>
                  <a:pt x="2483220" y="0"/>
                  <a:pt x="2560320" y="77100"/>
                  <a:pt x="2560320" y="172207"/>
                </a:cubicBezTo>
                <a:lnTo>
                  <a:pt x="2560320" y="3211073"/>
                </a:lnTo>
                <a:cubicBezTo>
                  <a:pt x="2560320" y="3306180"/>
                  <a:pt x="2483220" y="3383280"/>
                  <a:pt x="2388113" y="3383280"/>
                </a:cubicBezTo>
                <a:lnTo>
                  <a:pt x="172207" y="3383280"/>
                </a:lnTo>
              </a:path>
            </a:pathLst>
          </a:custGeom>
          <a:solidFill>
            <a:srgbClr val="F7D5E3">
              <a:alpha val="20000"/>
            </a:srgbClr>
          </a:solidFill>
          <a:ln/>
        </p:spPr>
        <p:txBody>
          <a:bodyPr wrap="square" lIns="90000" tIns="46800" rIns="90000" bIns="46800" rtlCol="0" anchor="t"/>
          <a:lstStyle/>
          <a:p>
            <a:pPr algn="l" marL="0" indent="0">
              <a:lnSpc>
                <a:spcPct val="83333"/>
              </a:lnSpc>
              <a:buNone/>
            </a:pPr>
            <a:endParaRPr lang="en-US" sz="1800" dirty="0"/>
          </a:p>
        </p:txBody>
      </p:sp>
      <p:sp>
        <p:nvSpPr>
          <p:cNvPr id="10" name="Text 8"/>
          <p:cNvSpPr/>
          <p:nvPr/>
        </p:nvSpPr>
        <p:spPr>
          <a:xfrm>
            <a:off x="11236006" y="6308725"/>
            <a:ext cx="315913" cy="549275"/>
          </a:xfrm>
          <a:custGeom>
            <a:avLst/>
            <a:gdLst/>
            <a:ahLst/>
            <a:cxnLst/>
            <a:rect l="l" t="t" r="r" b="b"/>
            <a:pathLst>
              <a:path w="315913" h="549275">
                <a:moveTo>
                  <a:pt x="0" y="549275"/>
                </a:moveTo>
                <a:lnTo>
                  <a:pt x="0" y="0"/>
                </a:lnTo>
                <a:lnTo>
                  <a:pt x="315913" y="0"/>
                </a:lnTo>
                <a:lnTo>
                  <a:pt x="315913" y="549275"/>
                </a:lnTo>
                <a:lnTo>
                  <a:pt x="0" y="549275"/>
                </a:lnTo>
              </a:path>
            </a:pathLst>
          </a:custGeom>
          <a:noFill/>
          <a:ln/>
        </p:spPr>
        <p:txBody>
          <a:bodyPr wrap="square" lIns="0" tIns="0" rIns="28800" bIns="0" rtlCol="0" anchor="ctr"/>
          <a:lstStyle/>
          <a:p>
            <a:pPr algn="r"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20</a:t>
            </a:r>
            <a:endParaRPr lang="en-US" sz="800" dirty="0"/>
          </a:p>
        </p:txBody>
      </p:sp>
      <p:sp>
        <p:nvSpPr>
          <p:cNvPr id="11" name="Text 9"/>
          <p:cNvSpPr/>
          <p:nvPr/>
        </p:nvSpPr>
        <p:spPr>
          <a:xfrm>
            <a:off x="685799" y="6309360"/>
            <a:ext cx="10033715" cy="548640"/>
          </a:xfrm>
          <a:custGeom>
            <a:avLst/>
            <a:gdLst/>
            <a:ahLst/>
            <a:cxnLst/>
            <a:rect l="l" t="t" r="r" b="b"/>
            <a:pathLst>
              <a:path w="10033715" h="548640">
                <a:moveTo>
                  <a:pt x="0" y="548640"/>
                </a:moveTo>
                <a:lnTo>
                  <a:pt x="0" y="0"/>
                </a:lnTo>
                <a:lnTo>
                  <a:pt x="10033715" y="0"/>
                </a:lnTo>
                <a:lnTo>
                  <a:pt x="10033715" y="548640"/>
                </a:lnTo>
                <a:lnTo>
                  <a:pt x="0" y="548640"/>
                </a:lnTo>
              </a:path>
            </a:pathLst>
          </a:custGeom>
          <a:noFill/>
          <a:ln/>
        </p:spPr>
        <p:txBody>
          <a:bodyPr wrap="square" lIns="0" tIns="0" rIns="0" bIns="0" rtlCol="0" anchor="ctr"/>
          <a:lstStyle/>
          <a:p>
            <a:pPr algn="l" marL="0" indent="0">
              <a:lnSpc>
                <a:spcPct val="100000"/>
              </a:lnSpc>
              <a:spcBef>
                <a:spcPts val="1000"/>
              </a:spcBef>
              <a:buNone/>
            </a:pPr>
            <a:r>
              <a:rPr lang="en-US" sz="800" dirty="0">
                <a:solidFill>
                  <a:srgbClr val="FFFFFF"/>
                </a:solidFill>
                <a:latin typeface="Reddit Sans" pitchFamily="34" charset="0"/>
                <a:ea typeface="Reddit Sans" pitchFamily="34" charset="-122"/>
                <a:cs typeface="Reddit Sans" pitchFamily="34" charset="-120"/>
              </a:rPr>
              <a:t>Exploring Human Excretion: A Comprehensive Overview</a:t>
            </a:r>
            <a:endParaRPr lang="en-US" sz="800" dirty="0"/>
          </a:p>
        </p:txBody>
      </p:sp>
      <p:sp>
        <p:nvSpPr>
          <p:cNvPr id="12" name="Text 10"/>
          <p:cNvSpPr/>
          <p:nvPr/>
        </p:nvSpPr>
        <p:spPr>
          <a:xfrm>
            <a:off x="685800" y="367329"/>
            <a:ext cx="411480" cy="411480"/>
          </a:xfrm>
          <a:custGeom>
            <a:avLst/>
            <a:gdLst/>
            <a:ahLst/>
            <a:cxnLst/>
            <a:rect l="l" t="t" r="r" b="b"/>
            <a:pathLst>
              <a:path w="411480" h="411480">
                <a:moveTo>
                  <a:pt x="0" y="411480"/>
                </a:moveTo>
                <a:lnTo>
                  <a:pt x="0" y="0"/>
                </a:lnTo>
                <a:lnTo>
                  <a:pt x="411480" y="0"/>
                </a:lnTo>
                <a:lnTo>
                  <a:pt x="411480" y="411480"/>
                </a:lnTo>
                <a:lnTo>
                  <a:pt x="0" y="411480"/>
                </a:lnTo>
              </a:path>
            </a:pathLst>
          </a:custGeom>
          <a:noFill/>
          <a:ln/>
        </p:spPr>
        <p:txBody>
          <a:bodyPr wrap="square" lIns="90000" tIns="46800" rIns="90000" bIns="46800" rtlCol="0" anchor="ctr"/>
          <a:lstStyle/>
          <a:p>
            <a:pPr indent="0" marL="0">
              <a:buNone/>
            </a:pPr>
            <a:endParaRPr lang="en-US" dirty="0"/>
          </a:p>
        </p:txBody>
      </p:sp>
      <p:sp>
        <p:nvSpPr>
          <p:cNvPr id="13" name="Text 11"/>
          <p:cNvSpPr/>
          <p:nvPr/>
        </p:nvSpPr>
        <p:spPr>
          <a:xfrm>
            <a:off x="685800" y="1017281"/>
            <a:ext cx="10820400" cy="1247927"/>
          </a:xfrm>
          <a:custGeom>
            <a:avLst/>
            <a:gdLst/>
            <a:ahLst/>
            <a:cxnLst/>
            <a:rect l="l" t="t" r="r" b="b"/>
            <a:pathLst>
              <a:path w="10820400" h="1247927">
                <a:moveTo>
                  <a:pt x="0" y="1247927"/>
                </a:moveTo>
                <a:lnTo>
                  <a:pt x="0" y="0"/>
                </a:lnTo>
                <a:lnTo>
                  <a:pt x="10820400" y="0"/>
                </a:lnTo>
                <a:lnTo>
                  <a:pt x="10820400" y="1247927"/>
                </a:lnTo>
                <a:lnTo>
                  <a:pt x="0" y="1247927"/>
                </a:lnTo>
              </a:path>
            </a:pathLst>
          </a:custGeom>
          <a:noFill/>
          <a:ln/>
        </p:spPr>
        <p:txBody>
          <a:bodyPr wrap="square" lIns="0" tIns="0" rIns="0" bIns="0" rtlCol="0" anchor="t"/>
          <a:lstStyle/>
          <a:p>
            <a:pPr algn="l" marL="0" indent="0">
              <a:lnSpc>
                <a:spcPct val="100000"/>
              </a:lnSpc>
              <a:spcBef>
                <a:spcPts val="1000"/>
              </a:spcBef>
              <a:buNone/>
            </a:pPr>
            <a:r>
              <a:rPr lang="en-US" sz="4000" dirty="0">
                <a:solidFill>
                  <a:srgbClr val="FFFFFF"/>
                </a:solidFill>
                <a:latin typeface="Reddit Sans Bold" pitchFamily="34" charset="0"/>
                <a:ea typeface="Reddit Sans Bold" pitchFamily="34" charset="-122"/>
                <a:cs typeface="Reddit Sans Bold" pitchFamily="34" charset="-120"/>
              </a:rPr>
              <a:t>Conclusion and Further Exploration</a:t>
            </a:r>
            <a:endParaRPr lang="en-US" sz="4000" dirty="0"/>
          </a:p>
        </p:txBody>
      </p:sp>
      <p:sp>
        <p:nvSpPr>
          <p:cNvPr id="14" name="Text 12"/>
          <p:cNvSpPr/>
          <p:nvPr/>
        </p:nvSpPr>
        <p:spPr>
          <a:xfrm>
            <a:off x="9128762" y="3326841"/>
            <a:ext cx="2194560" cy="2468880"/>
          </a:xfrm>
          <a:custGeom>
            <a:avLst/>
            <a:gdLst/>
            <a:ahLst/>
            <a:cxnLst/>
            <a:rect l="l" t="t" r="r" b="b"/>
            <a:pathLst>
              <a:path w="2194560" h="2468880">
                <a:moveTo>
                  <a:pt x="0" y="2468880"/>
                </a:moveTo>
                <a:lnTo>
                  <a:pt x="0" y="0"/>
                </a:lnTo>
                <a:lnTo>
                  <a:pt x="2194560" y="0"/>
                </a:lnTo>
                <a:lnTo>
                  <a:pt x="2194560" y="2468880"/>
                </a:lnTo>
                <a:lnTo>
                  <a:pt x="0" y="246888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Consider questions like: How do excretory processes differ among various organisms? What advancements are being made in kidney health?</a:t>
            </a:r>
            <a:endParaRPr lang="en-US" sz="1100" dirty="0"/>
          </a:p>
        </p:txBody>
      </p:sp>
      <p:sp>
        <p:nvSpPr>
          <p:cNvPr id="15" name="Text 13"/>
          <p:cNvSpPr/>
          <p:nvPr/>
        </p:nvSpPr>
        <p:spPr>
          <a:xfrm>
            <a:off x="9128762" y="2784927"/>
            <a:ext cx="2194560" cy="365760"/>
          </a:xfrm>
          <a:custGeom>
            <a:avLst/>
            <a:gdLst/>
            <a:ahLst/>
            <a:cxnLst/>
            <a:rect l="l" t="t" r="r" b="b"/>
            <a:pathLst>
              <a:path w="2194560" h="365760">
                <a:moveTo>
                  <a:pt x="0" y="365760"/>
                </a:moveTo>
                <a:lnTo>
                  <a:pt x="0" y="0"/>
                </a:lnTo>
                <a:lnTo>
                  <a:pt x="2194560" y="0"/>
                </a:lnTo>
                <a:lnTo>
                  <a:pt x="2194560" y="365760"/>
                </a:lnTo>
                <a:lnTo>
                  <a:pt x="0" y="365760"/>
                </a:lnTo>
              </a:path>
            </a:pathLst>
          </a:custGeom>
          <a:noFill/>
          <a:ln/>
        </p:spPr>
        <p:txBody>
          <a:bodyPr wrap="square" lIns="0" tIns="0" rIns="0" bIns="0" rtlCol="0" anchor="b"/>
          <a:lstStyle/>
          <a:p>
            <a:pPr algn="l" marL="0" indent="0">
              <a:lnSpc>
                <a:spcPct val="90000"/>
              </a:lnSpc>
              <a:buNone/>
            </a:pPr>
            <a:r>
              <a:rPr lang="en-US" sz="1375" b="1" dirty="0">
                <a:solidFill>
                  <a:srgbClr val="D92773"/>
                </a:solidFill>
                <a:latin typeface="Reddit Sans Bold" pitchFamily="34" charset="0"/>
                <a:ea typeface="Reddit Sans Bold" pitchFamily="34" charset="-122"/>
                <a:cs typeface="Reddit Sans Bold" pitchFamily="34" charset="-120"/>
              </a:rPr>
              <a:t>Inspiring Scientific Curiosity</a:t>
            </a:r>
            <a:endParaRPr lang="en-US" sz="1375" dirty="0"/>
          </a:p>
        </p:txBody>
      </p:sp>
      <p:sp>
        <p:nvSpPr>
          <p:cNvPr id="16" name="Text 14"/>
          <p:cNvSpPr/>
          <p:nvPr/>
        </p:nvSpPr>
        <p:spPr>
          <a:xfrm>
            <a:off x="6375402" y="3326841"/>
            <a:ext cx="2194560" cy="2468880"/>
          </a:xfrm>
          <a:custGeom>
            <a:avLst/>
            <a:gdLst/>
            <a:ahLst/>
            <a:cxnLst/>
            <a:rect l="l" t="t" r="r" b="b"/>
            <a:pathLst>
              <a:path w="2194560" h="2468880">
                <a:moveTo>
                  <a:pt x="0" y="2468880"/>
                </a:moveTo>
                <a:lnTo>
                  <a:pt x="0" y="0"/>
                </a:lnTo>
                <a:lnTo>
                  <a:pt x="2194560" y="0"/>
                </a:lnTo>
                <a:lnTo>
                  <a:pt x="2194560" y="2468880"/>
                </a:lnTo>
                <a:lnTo>
                  <a:pt x="0" y="246888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Recommended websites and books for further reading:</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National Institutes of Health (NIH)</a:t>
            </a:r>
            <a:endParaRPr lang="en-US" sz="1100" dirty="0"/>
          </a:p>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"Human Physiology" by Stuart Fox</a:t>
            </a:r>
            <a:endParaRPr lang="en-US" sz="1100" dirty="0"/>
          </a:p>
        </p:txBody>
      </p:sp>
      <p:sp>
        <p:nvSpPr>
          <p:cNvPr id="17" name="Text 15"/>
          <p:cNvSpPr/>
          <p:nvPr/>
        </p:nvSpPr>
        <p:spPr>
          <a:xfrm>
            <a:off x="6375402" y="2784927"/>
            <a:ext cx="2194560" cy="365760"/>
          </a:xfrm>
          <a:custGeom>
            <a:avLst/>
            <a:gdLst/>
            <a:ahLst/>
            <a:cxnLst/>
            <a:rect l="l" t="t" r="r" b="b"/>
            <a:pathLst>
              <a:path w="2194560" h="365760">
                <a:moveTo>
                  <a:pt x="0" y="365760"/>
                </a:moveTo>
                <a:lnTo>
                  <a:pt x="0" y="0"/>
                </a:lnTo>
                <a:lnTo>
                  <a:pt x="2194560" y="0"/>
                </a:lnTo>
                <a:lnTo>
                  <a:pt x="2194560" y="365760"/>
                </a:lnTo>
                <a:lnTo>
                  <a:pt x="0" y="365760"/>
                </a:lnTo>
              </a:path>
            </a:pathLst>
          </a:custGeom>
          <a:noFill/>
          <a:ln/>
        </p:spPr>
        <p:txBody>
          <a:bodyPr wrap="square" lIns="0" tIns="0" rIns="0" bIns="0" rtlCol="0" anchor="b"/>
          <a:lstStyle/>
          <a:p>
            <a:pPr algn="l" marL="0" indent="0">
              <a:lnSpc>
                <a:spcPct val="90000"/>
              </a:lnSpc>
              <a:buNone/>
            </a:pPr>
            <a:r>
              <a:rPr lang="en-US" sz="1333" b="1" dirty="0">
                <a:solidFill>
                  <a:srgbClr val="D92773"/>
                </a:solidFill>
                <a:latin typeface="Reddit Sans Bold" pitchFamily="34" charset="0"/>
                <a:ea typeface="Reddit Sans Bold" pitchFamily="34" charset="-122"/>
                <a:cs typeface="Reddit Sans Bold" pitchFamily="34" charset="-120"/>
              </a:rPr>
              <a:t>Additional Research Resources</a:t>
            </a:r>
            <a:endParaRPr lang="en-US" sz="1333" dirty="0"/>
          </a:p>
        </p:txBody>
      </p:sp>
      <p:sp>
        <p:nvSpPr>
          <p:cNvPr id="18" name="Text 16"/>
          <p:cNvSpPr/>
          <p:nvPr/>
        </p:nvSpPr>
        <p:spPr>
          <a:xfrm>
            <a:off x="3622041" y="3326841"/>
            <a:ext cx="2194560" cy="2468880"/>
          </a:xfrm>
          <a:custGeom>
            <a:avLst/>
            <a:gdLst/>
            <a:ahLst/>
            <a:cxnLst/>
            <a:rect l="l" t="t" r="r" b="b"/>
            <a:pathLst>
              <a:path w="2194560" h="2468880">
                <a:moveTo>
                  <a:pt x="0" y="2468880"/>
                </a:moveTo>
                <a:lnTo>
                  <a:pt x="0" y="0"/>
                </a:lnTo>
                <a:lnTo>
                  <a:pt x="2194560" y="0"/>
                </a:lnTo>
                <a:lnTo>
                  <a:pt x="2194560" y="2468880"/>
                </a:lnTo>
                <a:lnTo>
                  <a:pt x="0" y="246888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Explore additional topics in biology to deepen your knowledge of human physiology and health.</a:t>
            </a:r>
            <a:endParaRPr lang="en-US" sz="1100" dirty="0"/>
          </a:p>
        </p:txBody>
      </p:sp>
      <p:sp>
        <p:nvSpPr>
          <p:cNvPr id="19" name="Text 17"/>
          <p:cNvSpPr/>
          <p:nvPr/>
        </p:nvSpPr>
        <p:spPr>
          <a:xfrm>
            <a:off x="3622041" y="2784927"/>
            <a:ext cx="2194560" cy="365760"/>
          </a:xfrm>
          <a:custGeom>
            <a:avLst/>
            <a:gdLst/>
            <a:ahLst/>
            <a:cxnLst/>
            <a:rect l="l" t="t" r="r" b="b"/>
            <a:pathLst>
              <a:path w="2194560" h="365760">
                <a:moveTo>
                  <a:pt x="0" y="365760"/>
                </a:moveTo>
                <a:lnTo>
                  <a:pt x="0" y="0"/>
                </a:lnTo>
                <a:lnTo>
                  <a:pt x="2194560" y="0"/>
                </a:lnTo>
                <a:lnTo>
                  <a:pt x="2194560" y="365760"/>
                </a:lnTo>
                <a:lnTo>
                  <a:pt x="0" y="365760"/>
                </a:lnTo>
              </a:path>
            </a:pathLst>
          </a:custGeom>
          <a:noFill/>
          <a:ln/>
        </p:spPr>
        <p:txBody>
          <a:bodyPr wrap="square" lIns="0" tIns="0" rIns="0" bIns="0" rtlCol="0" anchor="b"/>
          <a:lstStyle/>
          <a:p>
            <a:pPr algn="l" marL="0" indent="0">
              <a:lnSpc>
                <a:spcPct val="90000"/>
              </a:lnSpc>
              <a:buNone/>
            </a:pPr>
            <a:r>
              <a:rPr lang="en-US" sz="1333" b="1" dirty="0">
                <a:solidFill>
                  <a:srgbClr val="D92773"/>
                </a:solidFill>
                <a:latin typeface="Reddit Sans Bold" pitchFamily="34" charset="0"/>
                <a:ea typeface="Reddit Sans Bold" pitchFamily="34" charset="-122"/>
                <a:cs typeface="Reddit Sans Bold" pitchFamily="34" charset="-120"/>
              </a:rPr>
              <a:t>Encouragement for Continued Learning</a:t>
            </a:r>
            <a:endParaRPr lang="en-US" sz="1333" dirty="0"/>
          </a:p>
        </p:txBody>
      </p:sp>
      <p:sp>
        <p:nvSpPr>
          <p:cNvPr id="20" name="Text 18"/>
          <p:cNvSpPr/>
          <p:nvPr/>
        </p:nvSpPr>
        <p:spPr>
          <a:xfrm>
            <a:off x="868680" y="3326841"/>
            <a:ext cx="2194560" cy="2468880"/>
          </a:xfrm>
          <a:custGeom>
            <a:avLst/>
            <a:gdLst/>
            <a:ahLst/>
            <a:cxnLst/>
            <a:rect l="l" t="t" r="r" b="b"/>
            <a:pathLst>
              <a:path w="2194560" h="2468880">
                <a:moveTo>
                  <a:pt x="0" y="2468880"/>
                </a:moveTo>
                <a:lnTo>
                  <a:pt x="0" y="0"/>
                </a:lnTo>
                <a:lnTo>
                  <a:pt x="2194560" y="0"/>
                </a:lnTo>
                <a:lnTo>
                  <a:pt x="2194560" y="2468880"/>
                </a:lnTo>
                <a:lnTo>
                  <a:pt x="0" y="246888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FFFFFF"/>
                </a:solidFill>
                <a:latin typeface="Reddit Sans" pitchFamily="34" charset="0"/>
                <a:ea typeface="Reddit Sans" pitchFamily="34" charset="-122"/>
                <a:cs typeface="Reddit Sans" pitchFamily="34" charset="-120"/>
              </a:rPr>
              <a:t>Understanding human excretion is crucial for appreciating bodily functions and maintaining health.</a:t>
            </a:r>
            <a:endParaRPr lang="en-US" sz="1100" dirty="0"/>
          </a:p>
        </p:txBody>
      </p:sp>
      <p:sp>
        <p:nvSpPr>
          <p:cNvPr id="21" name="Text 19"/>
          <p:cNvSpPr/>
          <p:nvPr/>
        </p:nvSpPr>
        <p:spPr>
          <a:xfrm>
            <a:off x="868680" y="2784927"/>
            <a:ext cx="2194560" cy="365760"/>
          </a:xfrm>
          <a:custGeom>
            <a:avLst/>
            <a:gdLst/>
            <a:ahLst/>
            <a:cxnLst/>
            <a:rect l="l" t="t" r="r" b="b"/>
            <a:pathLst>
              <a:path w="2194560" h="365760">
                <a:moveTo>
                  <a:pt x="0" y="365760"/>
                </a:moveTo>
                <a:lnTo>
                  <a:pt x="0" y="0"/>
                </a:lnTo>
                <a:lnTo>
                  <a:pt x="2194560" y="0"/>
                </a:lnTo>
                <a:lnTo>
                  <a:pt x="2194560" y="365760"/>
                </a:lnTo>
                <a:lnTo>
                  <a:pt x="0" y="365760"/>
                </a:lnTo>
              </a:path>
            </a:pathLst>
          </a:custGeom>
          <a:noFill/>
          <a:ln/>
        </p:spPr>
        <p:txBody>
          <a:bodyPr wrap="square" lIns="0" tIns="0" rIns="0" bIns="0" rtlCol="0" anchor="b"/>
          <a:lstStyle/>
          <a:p>
            <a:pPr algn="l" marL="0" indent="0">
              <a:lnSpc>
                <a:spcPct val="90000"/>
              </a:lnSpc>
              <a:buNone/>
            </a:pPr>
            <a:r>
              <a:rPr lang="en-US" sz="1333" b="1" dirty="0">
                <a:solidFill>
                  <a:srgbClr val="D92773"/>
                </a:solidFill>
                <a:latin typeface="Reddit Sans Bold" pitchFamily="34" charset="0"/>
                <a:ea typeface="Reddit Sans Bold" pitchFamily="34" charset="-122"/>
                <a:cs typeface="Reddit Sans Bold" pitchFamily="34" charset="-120"/>
              </a:rPr>
              <a:t>Reflection on Lesson's Significance</a:t>
            </a:r>
            <a:endParaRPr lang="en-US" sz="1333"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SlideSpeak</dc:creator>
  <cp:lastModifiedBy>SlideSpeak</cp:lastModifiedBy>
  <cp:revision>1</cp:revision>
  <dcterms:created xsi:type="dcterms:W3CDTF">2025-01-22T16:08:16Z</dcterms:created>
  <dcterms:modified xsi:type="dcterms:W3CDTF">2025-01-22T16:08:16Z</dcterms:modified>
</cp:coreProperties>
</file>