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043141185153ad83eab7a9da8b423c293d1befc2.png"/><Relationship Id="rId14" Type="http://schemas.openxmlformats.org/officeDocument/2006/relationships/image" Target="../media/7828f177c1fea9e7d2ba756d66ce34df7041e6f6.png"/><Relationship Id="rId15" Type="http://schemas.openxmlformats.org/officeDocument/2006/relationships/image" Target="../media/27979971bc26f0ed44c6a06c479706e594b2a9d3.png"/><Relationship Id="rId16" Type="http://schemas.openxmlformats.org/officeDocument/2006/relationships/image" Target="../media/827cfd30985b99d86ea7514578bd74ebc030c8bb.png"/><Relationship Id="rId17" Type="http://schemas.openxmlformats.org/officeDocument/2006/relationships/image" Target="../media/bc5af7eaa0f1358178eda4e4f2f1d1209832853d.png"/><Relationship Id="rId18" Type="http://schemas.openxmlformats.org/officeDocument/2006/relationships/image" Target="../media/aca858b1536c9b536cdc1fa279e9b32002524186.png"/><Relationship Id="rId19" Type="http://schemas.openxmlformats.org/officeDocument/2006/relationships/image" Target="../media/72801f4c8195f0622ac4443f60c6d2d662bb1229.png"/><Relationship Id="rId20" Type="http://schemas.openxmlformats.org/officeDocument/2006/relationships/slideLayout" Target="../slideLayouts/slideLayout1.xml"/><Relationship Id="rId21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8ac6ee6796a30070e8171b5d3f266d2de3ac4863.png"/><Relationship Id="rId14" Type="http://schemas.openxmlformats.org/officeDocument/2006/relationships/image" Target="../media/ad7cb30724ddc42b99ea827c810ad7735b66bc80.png"/><Relationship Id="rId15" Type="http://schemas.openxmlformats.org/officeDocument/2006/relationships/image" Target="../media/7400a928c7d31ee845ee440fee49107198c4a81f.png"/><Relationship Id="rId16" Type="http://schemas.openxmlformats.org/officeDocument/2006/relationships/image" Target="../media/8ac6ee6796a30070e8171b5d3f266d2de3ac4863.png"/><Relationship Id="rId17" Type="http://schemas.openxmlformats.org/officeDocument/2006/relationships/image" Target="../media/7400a928c7d31ee845ee440fee49107198c4a81f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5fe316620704f50ca0a3e4683c4a9e175d18b7d2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49651a27305869f55e4be0d62f100a21b54d8f09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ddaae8eb488244e291dca0af1d3ff4a318becd98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524000" y="1054778"/>
            <a:ext cx="9144000" cy="2553577"/>
          </a:xfrm>
          <a:custGeom>
            <a:avLst/>
            <a:gdLst/>
            <a:ahLst/>
            <a:cxnLst/>
            <a:rect l="l" t="t" r="r" b="b"/>
            <a:pathLst>
              <a:path w="9144000" h="2553577">
                <a:moveTo>
                  <a:pt x="0" y="2553577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2553577"/>
                </a:lnTo>
                <a:lnTo>
                  <a:pt x="0" y="2553577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Mastering the Present Simple Tense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1524000" y="3885447"/>
            <a:ext cx="9144000" cy="1741332"/>
          </a:xfrm>
          <a:custGeom>
            <a:avLst/>
            <a:gdLst/>
            <a:ahLst/>
            <a:cxnLst/>
            <a:rect l="l" t="t" r="r" b="b"/>
            <a:pathLst>
              <a:path w="9144000" h="1741332">
                <a:moveTo>
                  <a:pt x="0" y="1741332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1741332"/>
                </a:lnTo>
                <a:lnTo>
                  <a:pt x="0" y="174133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4867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 Comprehensive Guide to Understanding and Using Present Simple Tense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4876796" y="81774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428664" y="2299306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905626" y="905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143953" y="905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0667300" y="446"/>
            <a:ext cx="761667" cy="1521988"/>
          </a:xfrm>
          <a:custGeom>
            <a:avLst/>
            <a:gdLst/>
            <a:ahLst/>
            <a:cxnLst/>
            <a:rect l="l" t="t" r="r" b="b"/>
            <a:pathLst>
              <a:path w="761667" h="1521988">
                <a:moveTo>
                  <a:pt x="0" y="1521988"/>
                </a:moveTo>
                <a:lnTo>
                  <a:pt x="0" y="0"/>
                </a:lnTo>
                <a:lnTo>
                  <a:pt x="761667" y="0"/>
                </a:lnTo>
                <a:lnTo>
                  <a:pt x="761667" y="1521988"/>
                </a:lnTo>
                <a:lnTo>
                  <a:pt x="0" y="1521988"/>
                </a:lnTo>
              </a:path>
            </a:pathLst>
          </a:custGeom>
          <a:blipFill>
            <a:blip r:embed="rId1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1428664" y="446"/>
            <a:ext cx="761667" cy="1522286"/>
          </a:xfrm>
          <a:custGeom>
            <a:avLst/>
            <a:gdLst/>
            <a:ahLst/>
            <a:cxnLst/>
            <a:rect l="l" t="t" r="r" b="b"/>
            <a:pathLst>
              <a:path w="761667" h="1522286">
                <a:moveTo>
                  <a:pt x="0" y="1522286"/>
                </a:moveTo>
                <a:lnTo>
                  <a:pt x="0" y="0"/>
                </a:lnTo>
                <a:lnTo>
                  <a:pt x="761667" y="0"/>
                </a:lnTo>
                <a:lnTo>
                  <a:pt x="761667" y="1522286"/>
                </a:lnTo>
                <a:lnTo>
                  <a:pt x="0" y="1522286"/>
                </a:lnTo>
              </a:path>
            </a:pathLst>
          </a:custGeom>
          <a:blipFill>
            <a:blip r:embed="rId1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59585" y="1530443"/>
            <a:ext cx="9123035" cy="4663440"/>
          </a:xfrm>
          <a:custGeom>
            <a:avLst/>
            <a:gdLst/>
            <a:ahLst/>
            <a:cxnLst/>
            <a:rect l="l" t="t" r="r" b="b"/>
            <a:pathLst>
              <a:path w="9123035" h="4663440">
                <a:moveTo>
                  <a:pt x="0" y="4663440"/>
                </a:moveTo>
                <a:lnTo>
                  <a:pt x="0" y="0"/>
                </a:lnTo>
                <a:lnTo>
                  <a:pt x="9123035" y="0"/>
                </a:lnTo>
                <a:lnTo>
                  <a:pt x="9123035" y="4663440"/>
                </a:lnTo>
                <a:lnTo>
                  <a:pt x="0" y="4663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Lesson Introduction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Uses of Present Simple Tense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Forms of Present Simple Tense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Examples of Present Simple Tense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Interactive Exercises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Common Misconceptions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Grasping the Present Simple Tense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Interactions with Different Verb Types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Regular and Irregular Verbs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Confident Usage of Present Simple Tense</a:t>
            </a:r>
            <a:endParaRPr lang="en-US" sz="1759" dirty="0"/>
          </a:p>
        </p:txBody>
      </p:sp>
      <p:sp>
        <p:nvSpPr>
          <p:cNvPr id="22" name="Text 20"/>
          <p:cNvSpPr/>
          <p:nvPr/>
        </p:nvSpPr>
        <p:spPr>
          <a:xfrm>
            <a:off x="10118447" y="1530443"/>
            <a:ext cx="547200" cy="4663440"/>
          </a:xfrm>
          <a:custGeom>
            <a:avLst/>
            <a:gdLst/>
            <a:ahLst/>
            <a:cxnLst/>
            <a:rect l="l" t="t" r="r" b="b"/>
            <a:pathLst>
              <a:path w="547200" h="4663440">
                <a:moveTo>
                  <a:pt x="0" y="4663440"/>
                </a:moveTo>
                <a:lnTo>
                  <a:pt x="0" y="0"/>
                </a:lnTo>
                <a:lnTo>
                  <a:pt x="547200" y="0"/>
                </a:lnTo>
                <a:lnTo>
                  <a:pt x="547200" y="4663440"/>
                </a:lnTo>
                <a:lnTo>
                  <a:pt x="0" y="4663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01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02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03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04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05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06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07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08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09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10</a:t>
            </a:r>
            <a:endParaRPr lang="en-US" sz="1759" dirty="0"/>
          </a:p>
        </p:txBody>
      </p:sp>
      <p:sp>
        <p:nvSpPr>
          <p:cNvPr id="23" name="Text 21"/>
          <p:cNvSpPr/>
          <p:nvPr/>
        </p:nvSpPr>
        <p:spPr>
          <a:xfrm>
            <a:off x="761990" y="656471"/>
            <a:ext cx="9903704" cy="672463"/>
          </a:xfrm>
          <a:custGeom>
            <a:avLst/>
            <a:gdLst/>
            <a:ahLst/>
            <a:cxnLst/>
            <a:rect l="l" t="t" r="r" b="b"/>
            <a:pathLst>
              <a:path w="9903704" h="672463">
                <a:moveTo>
                  <a:pt x="0" y="672463"/>
                </a:moveTo>
                <a:lnTo>
                  <a:pt x="0" y="0"/>
                </a:lnTo>
                <a:lnTo>
                  <a:pt x="9903704" y="0"/>
                </a:lnTo>
                <a:lnTo>
                  <a:pt x="9903704" y="672463"/>
                </a:lnTo>
                <a:lnTo>
                  <a:pt x="0" y="67246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Table of contents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847710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891295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96354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96959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46804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3171" y="338508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01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580570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744"/>
              </a:spcAft>
              <a:buNone/>
            </a:pPr>
            <a:r>
              <a:rPr lang="en-US" sz="744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Welcome to our in-depth exploration of the Present Simple tense! This fundamental aspect of English grammar is crucial for effective communication and forms the backbone of many more complex language structures.</a:t>
            </a:r>
            <a:endParaRPr lang="en-US" sz="744" dirty="0"/>
          </a:p>
        </p:txBody>
      </p:sp>
      <p:sp>
        <p:nvSpPr>
          <p:cNvPr id="21" name="Text 19"/>
          <p:cNvSpPr/>
          <p:nvPr/>
        </p:nvSpPr>
        <p:spPr>
          <a:xfrm>
            <a:off x="1580570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Lesson Introduction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2807766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02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618679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Crucial for effective communication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Forms the backbone of many complex language structures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3618679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Importance of Present Simple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647326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Express habitual actions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Convey general truths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Schedule events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5647326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Uses of Present Simple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12289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04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723202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857"/>
              </a:spcAft>
              <a:buNone/>
            </a:pPr>
            <a:r>
              <a:rPr lang="en-US" sz="857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 various uses of Present Simple</a:t>
            </a:r>
            <a:endParaRPr lang="en-US" sz="857" dirty="0"/>
          </a:p>
          <a:p>
            <a:pPr algn="l" marL="0" indent="0">
              <a:lnSpc>
                <a:spcPct val="168000"/>
              </a:lnSpc>
              <a:spcAft>
                <a:spcPts val="857"/>
              </a:spcAft>
              <a:buNone/>
            </a:pPr>
            <a:r>
              <a:rPr lang="en-US" sz="857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Recognize different forms and nuances</a:t>
            </a:r>
            <a:endParaRPr lang="en-US" sz="857" dirty="0"/>
          </a:p>
          <a:p>
            <a:pPr algn="l" marL="0" indent="0">
              <a:lnSpc>
                <a:spcPct val="168000"/>
              </a:lnSpc>
              <a:spcAft>
                <a:spcPts val="857"/>
              </a:spcAft>
              <a:buNone/>
            </a:pPr>
            <a:r>
              <a:rPr lang="en-US" sz="857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Gain confidence in using the tense accurately</a:t>
            </a:r>
            <a:endParaRPr lang="en-US" sz="857" dirty="0"/>
          </a:p>
        </p:txBody>
      </p:sp>
      <p:sp>
        <p:nvSpPr>
          <p:cNvPr id="29" name="Text 27"/>
          <p:cNvSpPr/>
          <p:nvPr/>
        </p:nvSpPr>
        <p:spPr>
          <a:xfrm>
            <a:off x="7723202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Learning Objectives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8918398" y="337233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05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729311" y="3105515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856"/>
              </a:spcAft>
              <a:buNone/>
            </a:pPr>
            <a:r>
              <a:rPr lang="en-US" sz="856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Engage in examples and exercises</a:t>
            </a:r>
            <a:endParaRPr lang="en-US" sz="856" dirty="0"/>
          </a:p>
          <a:p>
            <a:pPr algn="l" marL="0" indent="0">
              <a:lnSpc>
                <a:spcPct val="168000"/>
              </a:lnSpc>
              <a:spcAft>
                <a:spcPts val="856"/>
              </a:spcAft>
              <a:buNone/>
            </a:pPr>
            <a:r>
              <a:rPr lang="en-US" sz="856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Address common misconceptions</a:t>
            </a:r>
            <a:endParaRPr lang="en-US" sz="856" dirty="0"/>
          </a:p>
          <a:p>
            <a:pPr algn="l" marL="0" indent="0">
              <a:lnSpc>
                <a:spcPct val="168000"/>
              </a:lnSpc>
              <a:spcAft>
                <a:spcPts val="856"/>
              </a:spcAft>
              <a:buNone/>
            </a:pPr>
            <a:r>
              <a:rPr lang="en-US" sz="856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Explore interactions with different verb types</a:t>
            </a:r>
            <a:endParaRPr lang="en-US" sz="856" dirty="0"/>
          </a:p>
        </p:txBody>
      </p:sp>
      <p:sp>
        <p:nvSpPr>
          <p:cNvPr id="32" name="Text 30"/>
          <p:cNvSpPr/>
          <p:nvPr/>
        </p:nvSpPr>
        <p:spPr>
          <a:xfrm>
            <a:off x="9729311" y="2633644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Interactive Learning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Lesson Introduction</a:t>
            </a:r>
            <a:endParaRPr lang="en-US" sz="2400" dirty="0"/>
          </a:p>
        </p:txBody>
      </p:sp>
      <p:sp>
        <p:nvSpPr>
          <p:cNvPr id="34" name="Text 32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the Present Simple Tense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4836413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F23342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03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Uses of Present Simple Tense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4550616"/>
          </a:xfrm>
          <a:custGeom>
            <a:avLst/>
            <a:gdLst/>
            <a:ahLst/>
            <a:cxnLst/>
            <a:rect l="l" t="t" r="r" b="b"/>
            <a:pathLst>
              <a:path w="3200397" h="4550616">
                <a:moveTo>
                  <a:pt x="136113" y="4550616"/>
                </a:moveTo>
                <a:cubicBezTo>
                  <a:pt x="60940" y="4550616"/>
                  <a:pt x="0" y="4489676"/>
                  <a:pt x="0" y="4414503"/>
                </a:cubicBezTo>
                <a:lnTo>
                  <a:pt x="0" y="136113"/>
                </a:lnTo>
                <a:cubicBezTo>
                  <a:pt x="0" y="60940"/>
                  <a:pt x="60940" y="0"/>
                  <a:pt x="136113" y="0"/>
                </a:cubicBezTo>
                <a:lnTo>
                  <a:pt x="3064284" y="0"/>
                </a:lnTo>
                <a:cubicBezTo>
                  <a:pt x="3139457" y="0"/>
                  <a:pt x="3200397" y="60940"/>
                  <a:pt x="3200397" y="136113"/>
                </a:cubicBezTo>
                <a:lnTo>
                  <a:pt x="3200397" y="4414503"/>
                </a:lnTo>
                <a:cubicBezTo>
                  <a:pt x="3200397" y="4489676"/>
                  <a:pt x="3139457" y="4550616"/>
                  <a:pt x="3064284" y="4550616"/>
                </a:cubicBezTo>
              </a:path>
            </a:pathLst>
          </a:custGeom>
          <a:blipFill>
            <a:blip r:embed="rId13"/>
            <a:srcRect l="26566" r="2656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265938" y="1938837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 Present Simple tense is used to describe actions that are repeated regularly or habits.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For example, "She reads a book every night before bed."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265938" y="1564379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Expressing Habitual Actions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866926" y="1938837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It is used to express facts that are generally true.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For instance, "The sun rises in the east."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866926" y="1564379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Stating General Truths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the Present Simple Tense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265938" y="4436275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 Present Simple tense is used to describe actions that are repeated regularly or habits.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For example, "She reads a book every night before bed."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265938" y="4061817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Expressing Habitual Actions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866926" y="4436275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It is used to express facts that are generally true.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For instance, "The sun rises in the east."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866926" y="4061817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Stating General Truths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Forms of Present Simple Tense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10080" r="1008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the Present Simple Tense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Use "do not" (don't) or "does not" (doesn't) before the base form of the verb.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Example: They do not play video games on weekdays.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Negative Form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Invert the subject and "do" or "does" to form questions.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Example: Do you like ice cream?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Questions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Remember to add "-s" or "-es" to the base form of the verb for third-person singular subjects.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Example: She reads a book every night.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Third-Person Singular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For most verbs, simply add "-s" to the base form for third-person singular subjects (he, she, it).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Example: He plays football every weekend.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Regular Verbs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Irregular verbs have unique forms for the third-person singular subject.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Example: She goes to the gym every morning.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Irregular Verbs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Examples of Present Simple Tense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the Present Simple Tense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6199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Clearly indicates habitual actions and routines.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Easy to understand and use in everyday conversations.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6199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STRENGTHS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26007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Limited to present time reference only.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Can be confusing when used with non-habitual actions.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26007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WEAKNESSES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61993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Provides a foundation for learning more complex tenses.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Enhances clarity in writing and speaking.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61993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OPPORTUNITIES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260076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Overuse may lead to monotony in language.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Incorrect usage can change the intended meaning drastically.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260076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THREATS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267198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 flipH="1" flipV="1" rot="16200000">
            <a:off x="6095999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 flipH="1">
            <a:off x="42671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 flipH="1" flipV="1">
            <a:off x="60959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4267198" y="2311046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</a:t>
            </a:r>
            <a:endParaRPr lang="en-US" sz="5400" dirty="0"/>
          </a:p>
        </p:txBody>
      </p:sp>
      <p:sp>
        <p:nvSpPr>
          <p:cNvPr id="30" name="Text 28"/>
          <p:cNvSpPr/>
          <p:nvPr/>
        </p:nvSpPr>
        <p:spPr>
          <a:xfrm>
            <a:off x="6095999" y="2311045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</a:t>
            </a:r>
            <a:endParaRPr lang="en-US" sz="5400" dirty="0"/>
          </a:p>
        </p:txBody>
      </p:sp>
      <p:sp>
        <p:nvSpPr>
          <p:cNvPr id="31" name="Text 29"/>
          <p:cNvSpPr/>
          <p:nvPr/>
        </p:nvSpPr>
        <p:spPr>
          <a:xfrm>
            <a:off x="42672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</a:t>
            </a:r>
            <a:endParaRPr lang="en-US" sz="5400" dirty="0"/>
          </a:p>
        </p:txBody>
      </p:sp>
      <p:sp>
        <p:nvSpPr>
          <p:cNvPr id="32" name="Text 30"/>
          <p:cNvSpPr/>
          <p:nvPr/>
        </p:nvSpPr>
        <p:spPr>
          <a:xfrm>
            <a:off x="60960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</a:t>
            </a:r>
            <a:endParaRPr lang="en-US" sz="5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Interactive Exercises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the Present Simple Tense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6199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Engaging and interactive exercises to reinforce learning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Immediate feedback on responses to enhance understanding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Varied question formats to cater to different learning styles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6199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STRENGTHS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26007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Limited scope for personalized feedback in group settings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Potential for technical issues with online platforms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Difficulty in assessing subjective aspects of language proficiency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26007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WEAKNESSES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61993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Integration of multimedia elements for enhanced engagement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Collaboration with peers for peer-to-peer learning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Expansion of exercises to cover real-life scenarios for practical application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61993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OPPORTUNITIES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260076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Student disengagement due to repetitive exercises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Inadequate time allocation for thorough practice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Misinterpretation of exercise instructions leading to incorrect responses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260076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THREATS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267198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 flipH="1" flipV="1" rot="16200000">
            <a:off x="6095999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 flipH="1">
            <a:off x="42671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 flipH="1" flipV="1">
            <a:off x="60959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4267198" y="2311046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</a:t>
            </a:r>
            <a:endParaRPr lang="en-US" sz="5400" dirty="0"/>
          </a:p>
        </p:txBody>
      </p:sp>
      <p:sp>
        <p:nvSpPr>
          <p:cNvPr id="30" name="Text 28"/>
          <p:cNvSpPr/>
          <p:nvPr/>
        </p:nvSpPr>
        <p:spPr>
          <a:xfrm>
            <a:off x="6095999" y="2311045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</a:t>
            </a:r>
            <a:endParaRPr lang="en-US" sz="5400" dirty="0"/>
          </a:p>
        </p:txBody>
      </p:sp>
      <p:sp>
        <p:nvSpPr>
          <p:cNvPr id="31" name="Text 29"/>
          <p:cNvSpPr/>
          <p:nvPr/>
        </p:nvSpPr>
        <p:spPr>
          <a:xfrm>
            <a:off x="42672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</a:t>
            </a:r>
            <a:endParaRPr lang="en-US" sz="5400" dirty="0"/>
          </a:p>
        </p:txBody>
      </p:sp>
      <p:sp>
        <p:nvSpPr>
          <p:cNvPr id="32" name="Text 30"/>
          <p:cNvSpPr/>
          <p:nvPr/>
        </p:nvSpPr>
        <p:spPr>
          <a:xfrm>
            <a:off x="60960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</a:t>
            </a:r>
            <a:endParaRPr lang="en-US" sz="5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Common Misconceptions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0" r="0" t="1603" b="160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the Present Simple Tense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While these adverbs often accompany the Present Simple, they can also be used with other tenses to indicate frequency.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Every sentence with "always" or "usually" is in the Present Simple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Sometimes, the Present Simple can be confused with other tenses, especially in complex sentences or with irregular verbs.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Present Simple is always easy to identify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 Present Simple is used for both singular and plural subjects, with slight variations in the verb form.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Present Simple is only for singular subjects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While the Present Simple can describe actions happening now, it is also used for habitual actions, general truths, and scheduled events.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Present Simple is only used for actions happening now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 Present Simple can also be used to talk about future events, especially when they are part of a timetable or schedule.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Present Simple is only for the present tense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Grasping the Present Simple Tense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the Present Simple Tense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6199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Essential for effective communication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Forms the backbone of many complex language structures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Indispensable tool in everyday conversations and academic writing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6199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STRENGTHS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26007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Requires understanding of various uses and forms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Common misconceptions may arise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26007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WEAKNESSES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61993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Enhance language proficiency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Improve clarity and precision in communication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61993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OPPORTUNITIES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260076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Misuse leading to confusion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Difficulty in mastering for some learners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260076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THREATS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267198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 flipH="1" flipV="1" rot="16200000">
            <a:off x="6095999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 flipH="1">
            <a:off x="42671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 flipH="1" flipV="1">
            <a:off x="60959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4267198" y="2311046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</a:t>
            </a:r>
            <a:endParaRPr lang="en-US" sz="5400" dirty="0"/>
          </a:p>
        </p:txBody>
      </p:sp>
      <p:sp>
        <p:nvSpPr>
          <p:cNvPr id="30" name="Text 28"/>
          <p:cNvSpPr/>
          <p:nvPr/>
        </p:nvSpPr>
        <p:spPr>
          <a:xfrm>
            <a:off x="6095999" y="2311045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</a:t>
            </a:r>
            <a:endParaRPr lang="en-US" sz="5400" dirty="0"/>
          </a:p>
        </p:txBody>
      </p:sp>
      <p:sp>
        <p:nvSpPr>
          <p:cNvPr id="31" name="Text 29"/>
          <p:cNvSpPr/>
          <p:nvPr/>
        </p:nvSpPr>
        <p:spPr>
          <a:xfrm>
            <a:off x="42672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</a:t>
            </a:r>
            <a:endParaRPr lang="en-US" sz="5400" dirty="0"/>
          </a:p>
        </p:txBody>
      </p:sp>
      <p:sp>
        <p:nvSpPr>
          <p:cNvPr id="32" name="Text 30"/>
          <p:cNvSpPr/>
          <p:nvPr/>
        </p:nvSpPr>
        <p:spPr>
          <a:xfrm>
            <a:off x="60960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</a:t>
            </a:r>
            <a:endParaRPr lang="en-US" sz="5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0397" y="2130198"/>
            <a:ext cx="4389120" cy="1645920"/>
          </a:xfrm>
          <a:custGeom>
            <a:avLst/>
            <a:gdLst/>
            <a:ahLst/>
            <a:cxnLst/>
            <a:rect l="l" t="t" r="r" b="b"/>
            <a:pathLst>
              <a:path w="4389120" h="1645920">
                <a:moveTo>
                  <a:pt x="0" y="1645920"/>
                </a:moveTo>
                <a:lnTo>
                  <a:pt x="0" y="0"/>
                </a:lnTo>
                <a:lnTo>
                  <a:pt x="4389120" y="0"/>
                </a:lnTo>
                <a:lnTo>
                  <a:pt x="438912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Regular verbs follow a predictable pattern in the Present Simple tense, where the base form of the verb is used for all persons except for the third person singular, which adds an "-s" or "-es" at the end.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For example, "I play tennis every weekend" or "She watches movies on Fridays."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60397" y="1638533"/>
            <a:ext cx="4389120" cy="365760"/>
          </a:xfrm>
          <a:custGeom>
            <a:avLst/>
            <a:gdLst/>
            <a:ahLst/>
            <a:cxnLst/>
            <a:rect l="l" t="t" r="r" b="b"/>
            <a:pathLst>
              <a:path w="4389120" h="365760">
                <a:moveTo>
                  <a:pt x="0" y="365760"/>
                </a:moveTo>
                <a:lnTo>
                  <a:pt x="0" y="0"/>
                </a:lnTo>
                <a:lnTo>
                  <a:pt x="4389120" y="0"/>
                </a:lnTo>
                <a:lnTo>
                  <a:pt x="43891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Regular Verbs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940269" y="2130198"/>
            <a:ext cx="4389120" cy="1645920"/>
          </a:xfrm>
          <a:custGeom>
            <a:avLst/>
            <a:gdLst/>
            <a:ahLst/>
            <a:cxnLst/>
            <a:rect l="l" t="t" r="r" b="b"/>
            <a:pathLst>
              <a:path w="4389120" h="1645920">
                <a:moveTo>
                  <a:pt x="0" y="1645920"/>
                </a:moveTo>
                <a:lnTo>
                  <a:pt x="0" y="0"/>
                </a:lnTo>
                <a:lnTo>
                  <a:pt x="4389120" y="0"/>
                </a:lnTo>
                <a:lnTo>
                  <a:pt x="438912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Irregular verbs do not follow the standard rules for conjugation in the Present Simple tense.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Each irregular verb has its unique forms for different persons.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For instance, "I go to the gym every morning" or "They have breakfast together every day."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940269" y="1638533"/>
            <a:ext cx="4389120" cy="365760"/>
          </a:xfrm>
          <a:custGeom>
            <a:avLst/>
            <a:gdLst/>
            <a:ahLst/>
            <a:cxnLst/>
            <a:rect l="l" t="t" r="r" b="b"/>
            <a:pathLst>
              <a:path w="4389120" h="365760">
                <a:moveTo>
                  <a:pt x="0" y="365760"/>
                </a:moveTo>
                <a:lnTo>
                  <a:pt x="0" y="0"/>
                </a:lnTo>
                <a:lnTo>
                  <a:pt x="4389120" y="0"/>
                </a:lnTo>
                <a:lnTo>
                  <a:pt x="43891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Irregular Verbs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60397" y="4616553"/>
            <a:ext cx="4389120" cy="1645920"/>
          </a:xfrm>
          <a:custGeom>
            <a:avLst/>
            <a:gdLst/>
            <a:ahLst/>
            <a:cxnLst/>
            <a:rect l="l" t="t" r="r" b="b"/>
            <a:pathLst>
              <a:path w="4389120" h="1645920">
                <a:moveTo>
                  <a:pt x="0" y="1645920"/>
                </a:moveTo>
                <a:lnTo>
                  <a:pt x="0" y="0"/>
                </a:lnTo>
                <a:lnTo>
                  <a:pt x="4389120" y="0"/>
                </a:lnTo>
                <a:lnTo>
                  <a:pt x="438912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Modal verbs, such as "can," "may," "must," etc., do not change their form in the Present Simple tense.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They are always followed by the base form of the main verb.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For example, "She can speak French fluently" or "We must finish the project by Friday."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60397" y="4124888"/>
            <a:ext cx="4389120" cy="365760"/>
          </a:xfrm>
          <a:custGeom>
            <a:avLst/>
            <a:gdLst/>
            <a:ahLst/>
            <a:cxnLst/>
            <a:rect l="l" t="t" r="r" b="b"/>
            <a:pathLst>
              <a:path w="4389120" h="365760">
                <a:moveTo>
                  <a:pt x="0" y="365760"/>
                </a:moveTo>
                <a:lnTo>
                  <a:pt x="0" y="0"/>
                </a:lnTo>
                <a:lnTo>
                  <a:pt x="4389120" y="0"/>
                </a:lnTo>
                <a:lnTo>
                  <a:pt x="43891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Modal Verbs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940269" y="4616553"/>
            <a:ext cx="4389120" cy="1645920"/>
          </a:xfrm>
          <a:custGeom>
            <a:avLst/>
            <a:gdLst/>
            <a:ahLst/>
            <a:cxnLst/>
            <a:rect l="l" t="t" r="r" b="b"/>
            <a:pathLst>
              <a:path w="4389120" h="1645920">
                <a:moveTo>
                  <a:pt x="0" y="1645920"/>
                </a:moveTo>
                <a:lnTo>
                  <a:pt x="0" y="0"/>
                </a:lnTo>
                <a:lnTo>
                  <a:pt x="4389120" y="0"/>
                </a:lnTo>
                <a:lnTo>
                  <a:pt x="438912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Phrasal verbs consist of a main verb and one or more particles (prepositions or adverbs).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 the Present Simple tense, phrasal verbs are used in the same way as regular or irregular verbs.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For instance, "He gets up early every morning" or "They look after their pets carefully."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Interactions with Different Verb Types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the Present Simple Tense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5940269" y="4124888"/>
            <a:ext cx="4389120" cy="365760"/>
          </a:xfrm>
          <a:custGeom>
            <a:avLst/>
            <a:gdLst/>
            <a:ahLst/>
            <a:cxnLst/>
            <a:rect l="l" t="t" r="r" b="b"/>
            <a:pathLst>
              <a:path w="4389120" h="365760">
                <a:moveTo>
                  <a:pt x="0" y="365760"/>
                </a:moveTo>
                <a:lnTo>
                  <a:pt x="0" y="0"/>
                </a:lnTo>
                <a:lnTo>
                  <a:pt x="4389120" y="0"/>
                </a:lnTo>
                <a:lnTo>
                  <a:pt x="43891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Phrasal Verbs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Regular and Irregular Verbs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the Present Simple Tense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6199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Regular verbs follow a predictable pattern when conjugating in the Present Simple tense.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Irregular verbs add variety and nuance to language usage.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6199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STRENGTHS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26007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Memorizing irregular verb forms can be challenging for language learners.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Overusing regular verbs may lead to repetitive language usage.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26007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WEAKNESSES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61993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Practice and exposure can help improve mastery of both regular and irregular verbs.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Using a variety of verbs enhances the richness of language expression.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61993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OPPORTUNITIES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260076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Incorrect verb usage can impact the clarity and accuracy of communication.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Neglecting to differentiate between regular and irregular verbs may hinder language proficiency.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260076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THREATS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267198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 flipH="1" flipV="1" rot="16200000">
            <a:off x="6095999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 flipH="1">
            <a:off x="42671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 flipH="1" flipV="1">
            <a:off x="60959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4267198" y="2311046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</a:t>
            </a:r>
            <a:endParaRPr lang="en-US" sz="5400" dirty="0"/>
          </a:p>
        </p:txBody>
      </p:sp>
      <p:sp>
        <p:nvSpPr>
          <p:cNvPr id="30" name="Text 28"/>
          <p:cNvSpPr/>
          <p:nvPr/>
        </p:nvSpPr>
        <p:spPr>
          <a:xfrm>
            <a:off x="6095999" y="2311045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</a:t>
            </a:r>
            <a:endParaRPr lang="en-US" sz="5400" dirty="0"/>
          </a:p>
        </p:txBody>
      </p:sp>
      <p:sp>
        <p:nvSpPr>
          <p:cNvPr id="31" name="Text 29"/>
          <p:cNvSpPr/>
          <p:nvPr/>
        </p:nvSpPr>
        <p:spPr>
          <a:xfrm>
            <a:off x="42672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</a:t>
            </a:r>
            <a:endParaRPr lang="en-US" sz="5400" dirty="0"/>
          </a:p>
        </p:txBody>
      </p:sp>
      <p:sp>
        <p:nvSpPr>
          <p:cNvPr id="32" name="Text 30"/>
          <p:cNvSpPr/>
          <p:nvPr/>
        </p:nvSpPr>
        <p:spPr>
          <a:xfrm>
            <a:off x="60960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</a:t>
            </a:r>
            <a:endParaRPr lang="en-US" sz="5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Confident Usage of Present Simple Tense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the Present Simple Tense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6199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Clear and straightforward usage in expressing habits and routines.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Helps convey general truths and facts.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Useful for discussing scheduled events and timetables.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6199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STRENGTHS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26007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Can be confusing when used with certain adverbs of frequency.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Limited in expressing ongoing or continuous actions.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Requires attention to subject-verb agreement.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26007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WEAKNESSES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61993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Practice using the Present Simple in daily conversations.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Explore how this tense is used in different contexts like storytelling or reporting.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Utilize online resources for additional exercises and reinforcement.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61993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OPPORTUNITIES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260076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Overreliance on the Present Simple may lead to monotony in speech or writing.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Incorrect usage can affect the clarity and accuracy of communication.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Lack of varied examples and practice may hinder mastery of this tense.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260076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THREATS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267198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 flipH="1" flipV="1" rot="16200000">
            <a:off x="6095999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 flipH="1">
            <a:off x="42671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 flipH="1" flipV="1">
            <a:off x="60959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4267198" y="2311046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</a:t>
            </a:r>
            <a:endParaRPr lang="en-US" sz="5400" dirty="0"/>
          </a:p>
        </p:txBody>
      </p:sp>
      <p:sp>
        <p:nvSpPr>
          <p:cNvPr id="30" name="Text 28"/>
          <p:cNvSpPr/>
          <p:nvPr/>
        </p:nvSpPr>
        <p:spPr>
          <a:xfrm>
            <a:off x="6095999" y="2311045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</a:t>
            </a:r>
            <a:endParaRPr lang="en-US" sz="5400" dirty="0"/>
          </a:p>
        </p:txBody>
      </p:sp>
      <p:sp>
        <p:nvSpPr>
          <p:cNvPr id="31" name="Text 29"/>
          <p:cNvSpPr/>
          <p:nvPr/>
        </p:nvSpPr>
        <p:spPr>
          <a:xfrm>
            <a:off x="42672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</a:t>
            </a:r>
            <a:endParaRPr lang="en-US" sz="5400" dirty="0"/>
          </a:p>
        </p:txBody>
      </p:sp>
      <p:sp>
        <p:nvSpPr>
          <p:cNvPr id="32" name="Text 30"/>
          <p:cNvSpPr/>
          <p:nvPr/>
        </p:nvSpPr>
        <p:spPr>
          <a:xfrm>
            <a:off x="60960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</a:t>
            </a:r>
            <a:endParaRPr lang="en-US" sz="5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2024-11-04T22:10:02Z</dcterms:created>
  <dcterms:modified xsi:type="dcterms:W3CDTF">2024-11-04T22:10:02Z</dcterms:modified>
</cp:coreProperties>
</file>