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560d7639edd4878eb45b68141b130582c6e7a5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43ee4d6ddabfbc91406e0fb757a3fc682cf84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2961e17652d42aa297c7ccaf66a73ffaa987a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d139a0459bdfbd31ce1be58efc4f7e928adb9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67ac2800cd9c56bd807ff6dd23af182478c68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200044b8c34e9d7eb1dc9d22b676436fd082e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a00843378dcd51e9441039d01ea67cabb4acc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Overview of Effective Programs, Analysis Techniques, and Evaluation Methods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Social Services Through Data and Evaluation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Social Services Programs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Components of Effective Social Services Pr…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Data Analysis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 Evaluation Methods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Tasks for Advanced Learners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Successful Social Services Program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Activity: Program Design Challenge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Analysis Exercise: Predictive Modeling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 Evaluation Framework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Data Analysis Techniques: Machine Lea…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Task: Program Optimization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Data Visualization Examples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Predictive Modeling Examples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Program Evaluation Examples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and Feedback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0108" r="-1001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data analysis techniques are essential for evaluating program outcomes and making data-driven decisions.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help in assessing the effectiveness of programs and guiding improvements for better results.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Data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social services programs require careful design, implementation, and evaluation to ensure they meet the needs of the target population.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identifying the specific needs of the community and tailoring services to address those needs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and Implementation of Programs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services programs play a critical role in addressing social issues such as poverty, inequality, and social injustice.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programs aim to improve the quality of life for individuals and communities by providing essential support and resources.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Social Services Programs</a:t>
            </a:r>
            <a:endParaRPr lang="en-US" sz="1259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Social Services Programs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Effective Social Services Programs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the needs and gaps in services in a community.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that the program addresses the actual requirements of the target population.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Needs Assessment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plan for a social services program, including goals, objectives, and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phase outlines the structure and intended outcomes of the program.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Design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Putting the program plan into action.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executing the designed activities to achieve the program's objectives.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Assessing the effectiveness of the program and making improvements.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continuous enhancement and relevance of the program.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887" r="-131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Data Analysis Techniques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utilizes algorithms and statistical models to enable computers to learn from data and make predictions.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is pivotal in automating processes and enhancing decision-making capabilities.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Machine Learning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visualization employs graphical and visual techniques to communicate data insights and findings.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understanding complex data sets and presenting information in an accessible manner.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Visualization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Predictive modeling involves using statistical models to forecast future outcomes and trends.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technique is essential for anticipating changes and making informed decisions based on data predictions.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Predictive Modeling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Evaluation Methods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Outcome-based evaluation focuses on assessing the outcomes and impacts of a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determine the effectiveness of the program in achieving its intended goals.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Outcome-Based Evaluation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Process evaluation examines the implementation and delivery of a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the program is being executed as planned and identifies areas for improvement.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Process Evaluation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Cost-benefit analysis evaluates the costs and benefits associated with a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helps in determining whether the program's benefits justify its expenses.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Cost-Benefit Analysis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Cost-effectiveness analysis assesses the cost-effectiveness of a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compares the program's costs to its outcomes to identify the most efficient use of resources.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Cost-Effectiveness Analysis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Tasks for Advanced Learners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Visualization for Program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9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data visualization dashboard to communicate program outcomes and trends.</a:t>
            </a:r>
            <a:endParaRPr lang="en-US" sz="988" dirty="0"/>
          </a:p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9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dashboards provide stakeholders with clear and actionable insights into program performance and areas for improvement.</a:t>
            </a:r>
            <a:endParaRPr lang="en-US" sz="988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Cost-Benefit Analysis of Programs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Conducting a cost-benefit analysis of a social services program.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assesses the financial efficiency and overall impact of the program on its target population.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Predictive Modeling in Social Services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8"/>
              </a:spcBef>
              <a:buNone/>
            </a:pPr>
            <a:r>
              <a:rPr lang="en-US" sz="111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and evaluating a social services program using predictive modeling techniques.</a:t>
            </a:r>
            <a:endParaRPr lang="en-US" sz="1117" dirty="0"/>
          </a:p>
          <a:p>
            <a:pPr algn="l" marL="0" indent="0">
              <a:lnSpc>
                <a:spcPct val="90000"/>
              </a:lnSpc>
              <a:spcBef>
                <a:spcPts val="798"/>
              </a:spcBef>
              <a:buNone/>
            </a:pPr>
            <a:r>
              <a:rPr lang="en-US" sz="111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utilizing advanced statistical methods to forecast program outcomes and optimize service delivery.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Successful Social Services Program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Recommendations for Advancement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data analysis techniques are proposed to enhance program design.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can also improve the evaluation process for better decision-making.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Insights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program's outcomes and impacts have been assessed to understand its effectiveness.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Lessons learned from the evaluation provide valuable insights for future improvements.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Overview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program aims to achieve specific goals and objectives through structured activities.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designed to address social service needs effectively.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Program Design Challenge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38060" b="-13806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Groups present their program design and evaluation plan to the class.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presentation should detail the approach and expected outcomes of the program.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of Program Design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group designs a social services program to address their assigned issue.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advanced data analysis techniques to inform the program design.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7"/>
              </a:spcBef>
              <a:buNone/>
            </a:pPr>
            <a:r>
              <a:rPr lang="en-US" sz="156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Design Using Data Analysis</a:t>
            </a:r>
            <a:endParaRPr lang="en-US" sz="156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participants into groups.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each group a specific social issue such as poverty, education, or healthcare.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429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Formation and Issue Assignment</a:t>
            </a:r>
            <a:endParaRPr lang="en-US" sz="1429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 the findings and recommendations for program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actionable insights are shared to enhance program effectiveness.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Presenting Findings and Recommendations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key factors associated with program outcomes.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help in understanding the drivers behind the success or challenges of the program.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Factors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sample data set to conduct a predictive modeling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applying statistical techniques to forecast outcomes based on historical data.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Predictive Modeling Analysis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Exercise: Predictive Modeling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 Evaluation Framework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Cost-benefit analysis evaluates the costs and benefits associated with a program.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helps determine the program's overall value and efficiency.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Cost-Benefit Analysis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Process Evaluation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Process evaluation examines the implementation and delivery of a program.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the program is being executed as planned and identifies areas for improvement.</a:t>
            </a:r>
            <a:endParaRPr lang="en-US" sz="1275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Outcome-Based Evaluation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5"/>
              </a:spcBef>
              <a:buNone/>
            </a:pPr>
            <a:r>
              <a:rPr lang="en-US" sz="133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Outcome-based evaluation focuses on assessing the outcomes and impacts of a program.</a:t>
            </a:r>
            <a:endParaRPr lang="en-US" sz="1336" dirty="0"/>
          </a:p>
          <a:p>
            <a:pPr algn="l" marL="0" indent="0">
              <a:lnSpc>
                <a:spcPct val="90000"/>
              </a:lnSpc>
              <a:spcBef>
                <a:spcPts val="955"/>
              </a:spcBef>
              <a:buNone/>
            </a:pPr>
            <a:r>
              <a:rPr lang="en-US" sz="133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measures the effectiveness of the program in achieving its intended results.</a:t>
            </a:r>
            <a:endParaRPr lang="en-US" sz="1336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Logic Model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logic model outlines the inputs, activities, outputs, and outcomes of a program.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foundational framework for understanding program structure and goals.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aids in predicting program outcomes and identifying high-risk populations.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optimizes program delivery to ensure efficient resource allocation and impact.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Social Services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is applied in social services for predictive modeling, data mining, and geospatial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help in understanding patterns and trends to improve service delivery.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Social Services</a:t>
            </a:r>
            <a:endParaRPr lang="en-US" sz="1356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Machine learning involves the use of algorithms and statistical models to analyze and interpret data.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systems to learn from data and make predictions or decisions without explicit programming.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Machine Learning</a:t>
            </a:r>
            <a:endParaRPr lang="en-US" sz="135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Data Analysis Techniques: Machine Learning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plan to implement program optimization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plan should outline actionable steps for achieving desired outcomes.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Implementing Optimization Strategies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key factors associated with program effectiveness.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factors is crucial for targeted improvements.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Factors in Program Effectiveness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advanced data analysis techniques to optimize program outcomes.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can help identify patterns and insights to improve efficiency.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Data Analysis Techniques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Task: Program Optimization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advanced data analysis techniques to real-world social services problems is a promising avenue.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can lead to innovative solutions and improved program outcomes.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Directions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designing and evaluating effective social services programs cannot be overstated.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efforts ensure that resources are utilized efficiently to meet community needs.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Effective Programs</a:t>
            </a:r>
            <a:endParaRPr lang="en-US" sz="1388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data analysis techniques, program evaluation methods, and extension tasks are crucial components.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provide a foundation for understanding and improving social services programs.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Contact information for the presenter.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Reach out for inquiries or further discussion regarding the presentation.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Presenter Contact Details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for further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recommended for expanding knowledge on the subject matter.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 Resources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used in the presentation.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references provide foundational information for the discussed topics.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Utilized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various software and tools available for creating data visualizations.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Popular options include Tableau, Microsoft Excel, and Python libraries like Matplotlib.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Data Visualization Tools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effective data visualizations involves focusing on clarity and simplicity.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appropriate colors and labels enhances the interpretability of the visualizations.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Effective Data Visualizations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Charts, graphs, and tables are common forms of data visualization.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presenting data in a clear and understandable manner.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Data Visualization</a:t>
            </a:r>
            <a:endParaRPr lang="en-US" sz="1347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Data Visualization Examples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predictive modeling software and tools.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include platforms and libraries that facilitate the implementation of predictive models.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Software and Tools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conducting predictive modeling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analysis requires understanding the data and selecting appropriate modeling techniques.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predictive modeling: regression analysis, decision trees, and neural networks.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are widely used in various fields to forecast outcomes based on input data.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Predictive Modeling Techniques</a:t>
            </a:r>
            <a:endParaRPr lang="en-US" sz="1291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Predictive Modeling Examples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Program Evaluation Examples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Various software and tools are available to assist in program evaluation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streamline data collection, analysis, and reporting processes.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Program Evaluation Tools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85751" y="61437"/>
                </a:moveTo>
                <a:lnTo>
                  <a:pt x="285751" y="124801"/>
                </a:lnTo>
                <a:cubicBezTo>
                  <a:pt x="276249" y="129944"/>
                  <a:pt x="263175" y="134944"/>
                  <a:pt x="246604" y="139018"/>
                </a:cubicBezTo>
                <a:cubicBezTo>
                  <a:pt x="222386" y="145020"/>
                  <a:pt x="192527" y="148590"/>
                  <a:pt x="160020" y="148590"/>
                </a:cubicBezTo>
                <a:cubicBezTo>
                  <a:pt x="127517" y="148590"/>
                  <a:pt x="97654" y="145017"/>
                  <a:pt x="73437" y="139018"/>
                </a:cubicBezTo>
                <a:cubicBezTo>
                  <a:pt x="56862" y="134947"/>
                  <a:pt x="43791" y="130017"/>
                  <a:pt x="34289" y="124801"/>
                </a:cubicBezTo>
                <a:lnTo>
                  <a:pt x="34289" y="61437"/>
                </a:lnTo>
                <a:lnTo>
                  <a:pt x="34718" y="61078"/>
                </a:lnTo>
                <a:cubicBezTo>
                  <a:pt x="38504" y="57863"/>
                  <a:pt x="46076" y="53434"/>
                  <a:pt x="58436" y="49005"/>
                </a:cubicBezTo>
                <a:cubicBezTo>
                  <a:pt x="82798" y="40362"/>
                  <a:pt x="118729" y="34290"/>
                  <a:pt x="160020" y="34290"/>
                </a:cubicBezTo>
                <a:cubicBezTo>
                  <a:pt x="201312" y="34290"/>
                  <a:pt x="237243" y="40362"/>
                  <a:pt x="261604" y="49005"/>
                </a:cubicBezTo>
                <a:cubicBezTo>
                  <a:pt x="273964" y="53434"/>
                  <a:pt x="281463" y="57863"/>
                  <a:pt x="285322" y="61078"/>
                </a:cubicBezTo>
                <a:lnTo>
                  <a:pt x="285751" y="61437"/>
                </a:lnTo>
                <a:moveTo>
                  <a:pt x="285751" y="162522"/>
                </a:moveTo>
                <a:lnTo>
                  <a:pt x="285751" y="216241"/>
                </a:lnTo>
                <a:cubicBezTo>
                  <a:pt x="276249" y="221384"/>
                  <a:pt x="263175" y="226384"/>
                  <a:pt x="246604" y="230458"/>
                </a:cubicBezTo>
                <a:cubicBezTo>
                  <a:pt x="222386" y="236460"/>
                  <a:pt x="192527" y="240030"/>
                  <a:pt x="160020" y="240030"/>
                </a:cubicBezTo>
                <a:cubicBezTo>
                  <a:pt x="127517" y="240030"/>
                  <a:pt x="97654" y="236457"/>
                  <a:pt x="73437" y="230458"/>
                </a:cubicBezTo>
                <a:cubicBezTo>
                  <a:pt x="56862" y="226387"/>
                  <a:pt x="43791" y="221457"/>
                  <a:pt x="34289" y="216241"/>
                </a:cubicBezTo>
                <a:lnTo>
                  <a:pt x="34289" y="162522"/>
                </a:lnTo>
                <a:cubicBezTo>
                  <a:pt x="43791" y="166307"/>
                  <a:pt x="54221" y="169596"/>
                  <a:pt x="65221" y="172310"/>
                </a:cubicBezTo>
                <a:cubicBezTo>
                  <a:pt x="92511" y="179025"/>
                  <a:pt x="125158" y="182884"/>
                  <a:pt x="160020" y="182884"/>
                </a:cubicBezTo>
                <a:cubicBezTo>
                  <a:pt x="194882" y="182884"/>
                  <a:pt x="227529" y="179025"/>
                  <a:pt x="254819" y="172310"/>
                </a:cubicBezTo>
                <a:cubicBezTo>
                  <a:pt x="265819" y="169596"/>
                  <a:pt x="276249" y="166381"/>
                  <a:pt x="285751" y="162522"/>
                </a:cubicBezTo>
                <a:lnTo>
                  <a:pt x="285751" y="162522"/>
                </a:lnTo>
                <a:moveTo>
                  <a:pt x="34289" y="304323"/>
                </a:moveTo>
                <a:lnTo>
                  <a:pt x="34289" y="254031"/>
                </a:lnTo>
                <a:cubicBezTo>
                  <a:pt x="43791" y="257817"/>
                  <a:pt x="54221" y="261105"/>
                  <a:pt x="65221" y="263819"/>
                </a:cubicBezTo>
                <a:cubicBezTo>
                  <a:pt x="92511" y="270461"/>
                  <a:pt x="125158" y="274320"/>
                  <a:pt x="160020" y="274320"/>
                </a:cubicBezTo>
                <a:cubicBezTo>
                  <a:pt x="194882" y="274320"/>
                  <a:pt x="227529" y="270461"/>
                  <a:pt x="254819" y="263746"/>
                </a:cubicBezTo>
                <a:cubicBezTo>
                  <a:pt x="265819" y="261032"/>
                  <a:pt x="276249" y="257817"/>
                  <a:pt x="285751" y="253958"/>
                </a:cubicBezTo>
                <a:lnTo>
                  <a:pt x="285751" y="304250"/>
                </a:lnTo>
                <a:lnTo>
                  <a:pt x="285322" y="304609"/>
                </a:lnTo>
                <a:cubicBezTo>
                  <a:pt x="281536" y="307824"/>
                  <a:pt x="273964" y="312253"/>
                  <a:pt x="261604" y="316682"/>
                </a:cubicBezTo>
                <a:cubicBezTo>
                  <a:pt x="237243" y="325398"/>
                  <a:pt x="201312" y="331470"/>
                  <a:pt x="160020" y="331470"/>
                </a:cubicBezTo>
                <a:cubicBezTo>
                  <a:pt x="118728" y="331470"/>
                  <a:pt x="82798" y="325398"/>
                  <a:pt x="58436" y="316755"/>
                </a:cubicBezTo>
                <a:cubicBezTo>
                  <a:pt x="46076" y="312326"/>
                  <a:pt x="38578" y="307897"/>
                  <a:pt x="34718" y="304682"/>
                </a:cubicBezTo>
                <a:lnTo>
                  <a:pt x="34289" y="304323"/>
                </a:lnTo>
                <a:moveTo>
                  <a:pt x="287249" y="302824"/>
                </a:moveTo>
                <a:cubicBezTo>
                  <a:pt x="287249" y="302824"/>
                  <a:pt x="287249" y="302897"/>
                  <a:pt x="287105" y="302966"/>
                </a:cubicBezTo>
                <a:lnTo>
                  <a:pt x="287175" y="302824"/>
                </a:lnTo>
                <a:cubicBezTo>
                  <a:pt x="287175" y="302824"/>
                  <a:pt x="287175" y="302824"/>
                  <a:pt x="287175" y="302751"/>
                </a:cubicBezTo>
                <a:lnTo>
                  <a:pt x="287249" y="302824"/>
                </a:lnTo>
                <a:moveTo>
                  <a:pt x="32862" y="302824"/>
                </a:moveTo>
                <a:cubicBezTo>
                  <a:pt x="32862" y="302824"/>
                  <a:pt x="32862" y="302897"/>
                  <a:pt x="33006" y="302966"/>
                </a:cubicBezTo>
                <a:cubicBezTo>
                  <a:pt x="32935" y="302893"/>
                  <a:pt x="32935" y="302824"/>
                  <a:pt x="32862" y="302824"/>
                </a:cubicBezTo>
                <a:moveTo>
                  <a:pt x="32862" y="62936"/>
                </a:moveTo>
                <a:cubicBezTo>
                  <a:pt x="32862" y="62936"/>
                  <a:pt x="32932" y="62863"/>
                  <a:pt x="33006" y="62794"/>
                </a:cubicBezTo>
                <a:cubicBezTo>
                  <a:pt x="32935" y="62867"/>
                  <a:pt x="32862" y="62936"/>
                  <a:pt x="32862" y="62936"/>
                </a:cubicBezTo>
                <a:moveTo>
                  <a:pt x="287178" y="62794"/>
                </a:moveTo>
                <a:cubicBezTo>
                  <a:pt x="287249" y="62867"/>
                  <a:pt x="287322" y="62936"/>
                  <a:pt x="287322" y="62936"/>
                </a:cubicBezTo>
                <a:cubicBezTo>
                  <a:pt x="287322" y="62936"/>
                  <a:pt x="287322" y="62863"/>
                  <a:pt x="287178" y="62794"/>
                </a:cubicBezTo>
                <a:moveTo>
                  <a:pt x="320040" y="308610"/>
                </a:moveTo>
                <a:lnTo>
                  <a:pt x="320040" y="57150"/>
                </a:lnTo>
                <a:cubicBezTo>
                  <a:pt x="320040" y="25574"/>
                  <a:pt x="248389" y="0"/>
                  <a:pt x="160020" y="0"/>
                </a:cubicBezTo>
                <a:cubicBezTo>
                  <a:pt x="71651" y="0"/>
                  <a:pt x="0" y="25574"/>
                  <a:pt x="0" y="57150"/>
                </a:cubicBezTo>
                <a:lnTo>
                  <a:pt x="0" y="308610"/>
                </a:lnTo>
                <a:cubicBezTo>
                  <a:pt x="0" y="340186"/>
                  <a:pt x="71651" y="365760"/>
                  <a:pt x="160020" y="365760"/>
                </a:cubicBezTo>
                <a:cubicBezTo>
                  <a:pt x="248389" y="365760"/>
                  <a:pt x="320040" y="340186"/>
                  <a:pt x="320040" y="3086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program evaluation requires clear objectives and measurable criteria.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stakeholders and using appropriate methodologies are key to successful evaluations.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Conducting Program Evaluation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Outcome-based evaluation focuses on assessing the results and impacts of a program.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Process evaluation examines the implementation and operational aspects of a program.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Program Evaluation</a:t>
            </a:r>
            <a:endParaRPr lang="en-US" sz="1281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 for future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Recommendations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applying advanced data analysis techniques to real-world social services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 for future learning.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applying advanced data analysis techniques to real-world social services problems.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9719" r="-99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Social Services Through Data and Evaluation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Presenter Contact Information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Contact information for the presenter.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accessibility for follow-up questions or further discussions.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for Future Presentations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and suggestions for future presentations.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providing constructive advice to refine and improve subsequent presentations.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of Presentation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of the presentation: strengths, weaknesses, and areas for improvement.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analyzing the effectiveness of the delivery and identifying key areas to enhance.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3885670" y="4941161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28575" y="21431"/>
                </a:moveTo>
                <a:cubicBezTo>
                  <a:pt x="24645" y="21431"/>
                  <a:pt x="21431" y="24646"/>
                  <a:pt x="21431" y="28576"/>
                </a:cubicBezTo>
                <a:lnTo>
                  <a:pt x="21431" y="38443"/>
                </a:lnTo>
                <a:lnTo>
                  <a:pt x="98449" y="101665"/>
                </a:lnTo>
                <a:cubicBezTo>
                  <a:pt x="107691" y="109255"/>
                  <a:pt x="120952" y="109255"/>
                  <a:pt x="130195" y="101665"/>
                </a:cubicBezTo>
                <a:lnTo>
                  <a:pt x="207169" y="38443"/>
                </a:lnTo>
                <a:lnTo>
                  <a:pt x="207169" y="28576"/>
                </a:lnTo>
                <a:cubicBezTo>
                  <a:pt x="207169" y="24646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21431" y="66169"/>
                </a:moveTo>
                <a:lnTo>
                  <a:pt x="21431" y="142876"/>
                </a:lnTo>
                <a:cubicBezTo>
                  <a:pt x="21431" y="146806"/>
                  <a:pt x="24645" y="150020"/>
                  <a:pt x="28575" y="150020"/>
                </a:cubicBezTo>
                <a:lnTo>
                  <a:pt x="200025" y="150020"/>
                </a:lnTo>
                <a:cubicBezTo>
                  <a:pt x="203955" y="150020"/>
                  <a:pt x="207169" y="146806"/>
                  <a:pt x="207169" y="142876"/>
                </a:cubicBezTo>
                <a:lnTo>
                  <a:pt x="207169" y="66169"/>
                </a:lnTo>
                <a:lnTo>
                  <a:pt x="143769" y="118230"/>
                </a:lnTo>
                <a:cubicBezTo>
                  <a:pt x="126624" y="132294"/>
                  <a:pt x="101933" y="132294"/>
                  <a:pt x="84833" y="118230"/>
                </a:cubicBezTo>
                <a:lnTo>
                  <a:pt x="21431" y="66169"/>
                </a:lnTo>
                <a:moveTo>
                  <a:pt x="0" y="28576"/>
                </a:moveTo>
                <a:cubicBezTo>
                  <a:pt x="0" y="12814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142876"/>
                </a:lnTo>
                <a:cubicBezTo>
                  <a:pt x="228600" y="158638"/>
                  <a:pt x="215787" y="171452"/>
                  <a:pt x="200025" y="171452"/>
                </a:cubicBezTo>
                <a:lnTo>
                  <a:pt x="28575" y="171452"/>
                </a:lnTo>
                <a:cubicBezTo>
                  <a:pt x="12813" y="171452"/>
                  <a:pt x="0" y="158638"/>
                  <a:pt x="0" y="142876"/>
                </a:cubicBezTo>
                <a:lnTo>
                  <a:pt x="0" y="285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2025-06-24T06:26:11Z</dcterms:created>
  <dcterms:modified xsi:type="dcterms:W3CDTF">2025-06-24T06:26:11Z</dcterms:modified>
</cp:coreProperties>
</file>