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efee6c9fcbb4c915d8a24ada279822d804ce66bc.png"/><Relationship Id="rId2" Type="http://schemas.openxmlformats.org/officeDocument/2006/relationships/image" Target="../media/18609fa61f17d835cde7a10598fd91c858c0ed49.jp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efee6c9fcbb4c915d8a24ada279822d804ce66bc.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efee6c9fcbb4c915d8a24ada279822d804ce66bc.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efee6c9fcbb4c915d8a24ada279822d804ce66bc.png"/><Relationship Id="rId2" Type="http://schemas.openxmlformats.org/officeDocument/2006/relationships/image" Target="../media/daf733c9e0264260a4bedb2d1fed5ff1a8e78c2f.jp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efee6c9fcbb4c915d8a24ada279822d804ce66bc.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efee6c9fcbb4c915d8a24ada279822d804ce66bc.png"/><Relationship Id="rId2" Type="http://schemas.openxmlformats.org/officeDocument/2006/relationships/image" Target="../media/12ffe2661319fee11cc489d8d9c640d5962002d6.jp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efee6c9fcbb4c915d8a24ada279822d804ce66bc.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efee6c9fcbb4c915d8a24ada279822d804ce66bc.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efee6c9fcbb4c915d8a24ada279822d804ce66bc.png"/><Relationship Id="rId2" Type="http://schemas.openxmlformats.org/officeDocument/2006/relationships/image" Target="../media/5644665a7b719f262b39345fb2df2a6553d09391.jp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efee6c9fcbb4c915d8a24ada279822d804ce66bc.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efee6c9fcbb4c915d8a24ada279822d804ce66bc.png"/><Relationship Id="rId2" Type="http://schemas.openxmlformats.org/officeDocument/2006/relationships/image" Target="../media/a41fa86ea64d55eb35b9389cf5b7bcf9f5d05208.jp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efee6c9fcbb4c915d8a24ada279822d804ce66bc.png"/><Relationship Id="rId2" Type="http://schemas.openxmlformats.org/officeDocument/2006/relationships/image" Target="../media/725bd4d8108fb7f495ea4d7df21be79000111554.jp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efee6c9fcbb4c915d8a24ada279822d804ce66bc.png"/><Relationship Id="rId2" Type="http://schemas.openxmlformats.org/officeDocument/2006/relationships/image" Target="../media/42264696f0afee39f57868b50a0e072cac79331a.jp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efee6c9fcbb4c915d8a24ada279822d804ce66bc.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efee6c9fcbb4c915d8a24ada279822d804ce66bc.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efee6c9fcbb4c915d8a24ada279822d804ce66bc.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efee6c9fcbb4c915d8a24ada279822d804ce66bc.png"/><Relationship Id="rId2" Type="http://schemas.openxmlformats.org/officeDocument/2006/relationships/image" Target="../media/f9cce90b3530736cc7de3d4002a87bf3a4c3b6f2.jp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efee6c9fcbb4c915d8a24ada279822d804ce66bc.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efee6c9fcbb4c915d8a24ada279822d804ce66bc.png"/><Relationship Id="rId2" Type="http://schemas.openxmlformats.org/officeDocument/2006/relationships/image" Target="../media/b5827f1df6b58c12bc2bfb1a56c443c891375386.jp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efee6c9fcbb4c915d8a24ada279822d804ce66bc.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efee6c9fcbb4c915d8a24ada279822d804ce66bc.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efee6c9fcbb4c915d8a24ada279822d804ce66bc.png"/><Relationship Id="rId2" Type="http://schemas.openxmlformats.org/officeDocument/2006/relationships/image" Target="../media/5fcb610638d9f6d42c7cc7e48c8919b9769c757f.jp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efee6c9fcbb4c915d8a24ada279822d804ce66bc.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0" tIns="0" rIns="0" bIns="0" rtlCol="0" anchor="ctr"/>
          <a:lstStyle/>
          <a:p>
            <a:pPr indent="0" marL="0">
              <a:buNone/>
            </a:pPr>
            <a:endParaRPr lang="en-US" dirty="0"/>
          </a:p>
        </p:txBody>
      </p:sp>
      <p:sp>
        <p:nvSpPr>
          <p:cNvPr id="3" name="Text 1"/>
          <p:cNvSpPr/>
          <p:nvPr/>
        </p:nvSpPr>
        <p:spPr>
          <a:xfrm>
            <a:off x="1" y="447"/>
            <a:ext cx="12191937" cy="6857107"/>
          </a:xfrm>
          <a:custGeom>
            <a:avLst/>
            <a:gdLst/>
            <a:ahLst/>
            <a:cxnLst/>
            <a:rect l="l" t="t" r="r" b="b"/>
            <a:pathLst>
              <a:path w="12191937" h="6857107">
                <a:moveTo>
                  <a:pt x="0" y="6857107"/>
                </a:moveTo>
                <a:lnTo>
                  <a:pt x="0" y="0"/>
                </a:lnTo>
                <a:lnTo>
                  <a:pt x="12191937" y="0"/>
                </a:lnTo>
                <a:lnTo>
                  <a:pt x="12191937"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0" y="3429001"/>
            <a:ext cx="12192000" cy="2880358"/>
          </a:xfrm>
          <a:custGeom>
            <a:avLst/>
            <a:gdLst/>
            <a:ahLst/>
            <a:cxnLst/>
            <a:rect l="l" t="t" r="r" b="b"/>
            <a:pathLst>
              <a:path w="12192000" h="2880358">
                <a:moveTo>
                  <a:pt x="0" y="2880358"/>
                </a:moveTo>
                <a:lnTo>
                  <a:pt x="0" y="0"/>
                </a:lnTo>
                <a:lnTo>
                  <a:pt x="12192000" y="0"/>
                </a:lnTo>
                <a:lnTo>
                  <a:pt x="12192000" y="2880358"/>
                </a:lnTo>
                <a:lnTo>
                  <a:pt x="0" y="2880358"/>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5" name="Text 3"/>
          <p:cNvSpPr/>
          <p:nvPr/>
        </p:nvSpPr>
        <p:spPr>
          <a:xfrm>
            <a:off x="0" y="3429000"/>
            <a:ext cx="12192000" cy="2880359"/>
          </a:xfrm>
          <a:custGeom>
            <a:avLst/>
            <a:gdLst/>
            <a:ahLst/>
            <a:cxnLst/>
            <a:rect l="l" t="t" r="r" b="b"/>
            <a:pathLst>
              <a:path w="12192000" h="2880359">
                <a:moveTo>
                  <a:pt x="0" y="2880359"/>
                </a:moveTo>
                <a:lnTo>
                  <a:pt x="0" y="0"/>
                </a:lnTo>
                <a:lnTo>
                  <a:pt x="12192000" y="0"/>
                </a:lnTo>
                <a:lnTo>
                  <a:pt x="12192000" y="2880359"/>
                </a:lnTo>
                <a:lnTo>
                  <a:pt x="0" y="2880359"/>
                </a:lnTo>
              </a:path>
            </a:pathLst>
          </a:custGeom>
          <a:solidFill>
            <a:srgbClr val="0B3041">
              <a:alpha val="40000"/>
            </a:srgbClr>
          </a:solidFill>
          <a:ln/>
        </p:spPr>
        <p:txBody>
          <a:bodyPr wrap="square" lIns="90000" tIns="46800" rIns="90000" bIns="46800" rtlCol="0" anchor="ctr"/>
          <a:lstStyle/>
          <a:p>
            <a:pPr algn="ctr" marL="0" indent="0">
              <a:lnSpc>
                <a:spcPct val="83333"/>
              </a:lnSpc>
              <a:buNone/>
            </a:pPr>
            <a:endParaRPr lang="en-US" sz="1800" dirty="0"/>
          </a:p>
        </p:txBody>
      </p:sp>
      <p:sp>
        <p:nvSpPr>
          <p:cNvPr id="6" name="Text 4"/>
          <p:cNvSpPr/>
          <p:nvPr/>
        </p:nvSpPr>
        <p:spPr>
          <a:xfrm>
            <a:off x="548640" y="527132"/>
            <a:ext cx="1371600" cy="1371600"/>
          </a:xfrm>
          <a:custGeom>
            <a:avLst/>
            <a:gdLst/>
            <a:ahLst/>
            <a:cxnLst/>
            <a:rect l="l" t="t" r="r" b="b"/>
            <a:pathLst>
              <a:path w="1371600" h="1371600">
                <a:moveTo>
                  <a:pt x="0" y="1371600"/>
                </a:moveTo>
                <a:lnTo>
                  <a:pt x="0" y="0"/>
                </a:lnTo>
                <a:lnTo>
                  <a:pt x="1371600" y="0"/>
                </a:lnTo>
                <a:lnTo>
                  <a:pt x="1371600" y="1371600"/>
                </a:lnTo>
                <a:lnTo>
                  <a:pt x="0" y="1371600"/>
                </a:lnTo>
              </a:path>
            </a:pathLst>
          </a:custGeom>
          <a:noFill/>
          <a:ln/>
        </p:spPr>
        <p:txBody>
          <a:bodyPr wrap="square" lIns="90000" tIns="46800" rIns="90000" bIns="46800" rtlCol="0" anchor="ctr"/>
          <a:lstStyle/>
          <a:p>
            <a:pPr indent="0" marL="0">
              <a:buNone/>
            </a:pPr>
            <a:endParaRPr lang="en-US" dirty="0"/>
          </a:p>
        </p:txBody>
      </p:sp>
      <p:sp>
        <p:nvSpPr>
          <p:cNvPr id="7" name="Text 5"/>
          <p:cNvSpPr/>
          <p:nvPr/>
        </p:nvSpPr>
        <p:spPr>
          <a:xfrm>
            <a:off x="7985760" y="427182"/>
            <a:ext cx="3657600" cy="6003636"/>
          </a:xfrm>
          <a:custGeom>
            <a:avLst/>
            <a:gdLst/>
            <a:ahLst/>
            <a:cxnLst/>
            <a:rect l="l" t="t" r="r" b="b"/>
            <a:pathLst>
              <a:path w="3657600" h="6003636">
                <a:moveTo>
                  <a:pt x="151681" y="6003636"/>
                </a:moveTo>
                <a:cubicBezTo>
                  <a:pt x="67910" y="6003636"/>
                  <a:pt x="0" y="5935726"/>
                  <a:pt x="0" y="5851955"/>
                </a:cubicBezTo>
                <a:lnTo>
                  <a:pt x="0" y="151681"/>
                </a:lnTo>
                <a:cubicBezTo>
                  <a:pt x="0" y="67910"/>
                  <a:pt x="67910" y="0"/>
                  <a:pt x="151681" y="0"/>
                </a:cubicBezTo>
                <a:lnTo>
                  <a:pt x="3505919" y="0"/>
                </a:lnTo>
                <a:cubicBezTo>
                  <a:pt x="3589690" y="0"/>
                  <a:pt x="3657600" y="67910"/>
                  <a:pt x="3657600" y="151681"/>
                </a:cubicBezTo>
                <a:lnTo>
                  <a:pt x="3657600" y="5851955"/>
                </a:lnTo>
                <a:cubicBezTo>
                  <a:pt x="3657600" y="5935726"/>
                  <a:pt x="3589690" y="6003636"/>
                  <a:pt x="3505919" y="6003636"/>
                </a:cubicBezTo>
                <a:lnTo>
                  <a:pt x="151681" y="6003636"/>
                </a:lnTo>
              </a:path>
            </a:pathLst>
          </a:custGeom>
          <a:blipFill>
            <a:blip r:embed="rId2"/>
            <a:srcRect l="29724" r="29724" t="0" b="0"/>
            <a:stretch/>
          </a:blipFill>
          <a:ln/>
        </p:spPr>
        <p:txBody>
          <a:bodyPr wrap="square" lIns="90000" tIns="46800" rIns="90000" bIns="46800" rtlCol="0" anchor="t"/>
          <a:lstStyle/>
          <a:p>
            <a:pPr indent="0" marL="0">
              <a:buNone/>
            </a:pPr>
            <a:endParaRPr lang="en-US" dirty="0"/>
          </a:p>
        </p:txBody>
      </p:sp>
      <p:sp>
        <p:nvSpPr>
          <p:cNvPr id="8" name="Text 6"/>
          <p:cNvSpPr/>
          <p:nvPr/>
        </p:nvSpPr>
        <p:spPr>
          <a:xfrm>
            <a:off x="548640" y="5421745"/>
            <a:ext cx="7099069" cy="600364"/>
          </a:xfrm>
          <a:custGeom>
            <a:avLst/>
            <a:gdLst/>
            <a:ahLst/>
            <a:cxnLst/>
            <a:rect l="l" t="t" r="r" b="b"/>
            <a:pathLst>
              <a:path w="7099069" h="600364">
                <a:moveTo>
                  <a:pt x="0" y="600364"/>
                </a:moveTo>
                <a:lnTo>
                  <a:pt x="0" y="0"/>
                </a:lnTo>
                <a:lnTo>
                  <a:pt x="7099069" y="0"/>
                </a:lnTo>
                <a:lnTo>
                  <a:pt x="7099069" y="600364"/>
                </a:lnTo>
                <a:lnTo>
                  <a:pt x="0" y="600364"/>
                </a:lnTo>
              </a:path>
            </a:pathLst>
          </a:custGeom>
          <a:noFill/>
          <a:ln/>
        </p:spPr>
        <p:txBody>
          <a:bodyPr wrap="square" lIns="0" tIns="0" rIns="0" bIns="0" rtlCol="0" anchor="t"/>
          <a:lstStyle/>
          <a:p>
            <a:pPr algn="l" marL="0" indent="0">
              <a:lnSpc>
                <a:spcPct val="150000"/>
              </a:lnSpc>
              <a:spcBef>
                <a:spcPts val="888"/>
              </a:spcBef>
              <a:buNone/>
            </a:pPr>
            <a:r>
              <a:rPr lang="en-US" sz="1421" dirty="0">
                <a:solidFill>
                  <a:srgbClr val="FFFFFF"/>
                </a:solidFill>
                <a:latin typeface="Figtree" pitchFamily="34" charset="0"/>
                <a:ea typeface="Figtree" pitchFamily="34" charset="-122"/>
                <a:cs typeface="Figtree" pitchFamily="34" charset="-120"/>
              </a:rPr>
              <a:t>An In-Depth Analysis of Historical, Cultural, Economic, and Social Aspects of Village Life</a:t>
            </a:r>
            <a:endParaRPr lang="en-US" sz="1421" dirty="0"/>
          </a:p>
        </p:txBody>
      </p:sp>
      <p:sp>
        <p:nvSpPr>
          <p:cNvPr id="9" name="Text 7"/>
          <p:cNvSpPr/>
          <p:nvPr/>
        </p:nvSpPr>
        <p:spPr>
          <a:xfrm>
            <a:off x="548640" y="3728720"/>
            <a:ext cx="7089305" cy="1548542"/>
          </a:xfrm>
          <a:custGeom>
            <a:avLst/>
            <a:gdLst/>
            <a:ahLst/>
            <a:cxnLst/>
            <a:rect l="l" t="t" r="r" b="b"/>
            <a:pathLst>
              <a:path w="7089305" h="1548542">
                <a:moveTo>
                  <a:pt x="0" y="1548542"/>
                </a:moveTo>
                <a:lnTo>
                  <a:pt x="0" y="0"/>
                </a:lnTo>
                <a:lnTo>
                  <a:pt x="7089305" y="0"/>
                </a:lnTo>
                <a:lnTo>
                  <a:pt x="7089305" y="1548542"/>
                </a:lnTo>
                <a:lnTo>
                  <a:pt x="0" y="1548542"/>
                </a:lnTo>
              </a:path>
            </a:pathLst>
          </a:custGeom>
          <a:noFill/>
          <a:ln/>
        </p:spPr>
        <p:txBody>
          <a:bodyPr wrap="square" lIns="0" tIns="0" rIns="0" bIns="0" rtlCol="0" anchor="b"/>
          <a:lstStyle/>
          <a:p>
            <a:pPr algn="l" marL="0" indent="0">
              <a:lnSpc>
                <a:spcPct val="100000"/>
              </a:lnSpc>
              <a:spcBef>
                <a:spcPts val="1000"/>
              </a:spcBef>
              <a:buNone/>
            </a:pPr>
            <a:r>
              <a:rPr lang="en-US" sz="2800" dirty="0">
                <a:solidFill>
                  <a:srgbClr val="FFFFFF"/>
                </a:solidFill>
                <a:latin typeface="Figtree Bold" pitchFamily="34" charset="0"/>
                <a:ea typeface="Figtree Bold" pitchFamily="34" charset="-122"/>
                <a:cs typeface="Figtree Bold" pitchFamily="34" charset="-120"/>
              </a:rPr>
              <a:t>Exploring Village Dynamics: A Comprehensive Overview</a:t>
            </a:r>
            <a:endParaRPr lang="en-US"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0" tIns="0" rIns="0" bIns="0" rtlCol="0" anchor="ctr"/>
          <a:lstStyle/>
          <a:p>
            <a:pPr indent="0" marL="0">
              <a:buNone/>
            </a:pPr>
            <a:endParaRPr lang="en-US" dirty="0"/>
          </a:p>
        </p:txBody>
      </p:sp>
      <p:sp>
        <p:nvSpPr>
          <p:cNvPr id="3" name="Text 1"/>
          <p:cNvSpPr/>
          <p:nvPr/>
        </p:nvSpPr>
        <p:spPr>
          <a:xfrm>
            <a:off x="1" y="447"/>
            <a:ext cx="12191937" cy="6857107"/>
          </a:xfrm>
          <a:custGeom>
            <a:avLst/>
            <a:gdLst/>
            <a:ahLst/>
            <a:cxnLst/>
            <a:rect l="l" t="t" r="r" b="b"/>
            <a:pathLst>
              <a:path w="12191937" h="6857107">
                <a:moveTo>
                  <a:pt x="0" y="6857107"/>
                </a:moveTo>
                <a:lnTo>
                  <a:pt x="0" y="0"/>
                </a:lnTo>
                <a:lnTo>
                  <a:pt x="12191937" y="0"/>
                </a:lnTo>
                <a:lnTo>
                  <a:pt x="12191937"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0" y="0"/>
            <a:ext cx="12191937" cy="1384120"/>
          </a:xfrm>
          <a:custGeom>
            <a:avLst/>
            <a:gdLst/>
            <a:ahLst/>
            <a:cxnLst/>
            <a:rect l="l" t="t" r="r" b="b"/>
            <a:pathLst>
              <a:path w="12191937" h="1384120">
                <a:moveTo>
                  <a:pt x="0" y="1384120"/>
                </a:moveTo>
                <a:lnTo>
                  <a:pt x="0" y="0"/>
                </a:lnTo>
                <a:lnTo>
                  <a:pt x="12191937" y="0"/>
                </a:lnTo>
                <a:lnTo>
                  <a:pt x="12191937" y="1384120"/>
                </a:lnTo>
                <a:lnTo>
                  <a:pt x="0" y="1384120"/>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5" name="Text 3"/>
          <p:cNvSpPr/>
          <p:nvPr/>
        </p:nvSpPr>
        <p:spPr>
          <a:xfrm>
            <a:off x="-1" y="447"/>
            <a:ext cx="12191937" cy="1384120"/>
          </a:xfrm>
          <a:custGeom>
            <a:avLst/>
            <a:gdLst/>
            <a:ahLst/>
            <a:cxnLst/>
            <a:rect l="l" t="t" r="r" b="b"/>
            <a:pathLst>
              <a:path w="12191937" h="1384120">
                <a:moveTo>
                  <a:pt x="0" y="1384120"/>
                </a:moveTo>
                <a:lnTo>
                  <a:pt x="0" y="0"/>
                </a:lnTo>
                <a:lnTo>
                  <a:pt x="12191937" y="0"/>
                </a:lnTo>
                <a:lnTo>
                  <a:pt x="12191937" y="1384120"/>
                </a:lnTo>
                <a:lnTo>
                  <a:pt x="0" y="1384120"/>
                </a:lnTo>
              </a:path>
            </a:pathLst>
          </a:custGeom>
          <a:solidFill>
            <a:srgbClr val="0B3041">
              <a:alpha val="40000"/>
            </a:srgbClr>
          </a:solidFill>
          <a:ln/>
        </p:spPr>
        <p:txBody>
          <a:bodyPr wrap="square" lIns="90000" tIns="46800" rIns="90000" bIns="46800" rtlCol="0" anchor="ctr"/>
          <a:lstStyle/>
          <a:p>
            <a:pPr algn="ctr" marL="0" indent="0">
              <a:lnSpc>
                <a:spcPct val="83333"/>
              </a:lnSpc>
              <a:buNone/>
            </a:pPr>
            <a:endParaRPr lang="en-US" sz="1800" dirty="0"/>
          </a:p>
        </p:txBody>
      </p:sp>
      <p:sp>
        <p:nvSpPr>
          <p:cNvPr id="6" name="Text 4"/>
          <p:cNvSpPr/>
          <p:nvPr/>
        </p:nvSpPr>
        <p:spPr>
          <a:xfrm>
            <a:off x="505463" y="6495651"/>
            <a:ext cx="4937760" cy="182880"/>
          </a:xfrm>
          <a:custGeom>
            <a:avLst/>
            <a:gdLst/>
            <a:ahLst/>
            <a:cxnLst/>
            <a:rect l="l" t="t" r="r" b="b"/>
            <a:pathLst>
              <a:path w="4937760" h="182880">
                <a:moveTo>
                  <a:pt x="0" y="182880"/>
                </a:moveTo>
                <a:lnTo>
                  <a:pt x="0" y="0"/>
                </a:lnTo>
                <a:lnTo>
                  <a:pt x="4937760" y="0"/>
                </a:lnTo>
                <a:lnTo>
                  <a:pt x="4937760" y="182880"/>
                </a:lnTo>
                <a:lnTo>
                  <a:pt x="0" y="182880"/>
                </a:lnTo>
              </a:path>
            </a:pathLst>
          </a:custGeom>
          <a:noFill/>
          <a:ln/>
        </p:spPr>
        <p:txBody>
          <a:bodyPr wrap="square" lIns="0" tIns="0" rIns="0" bIns="0" rtlCol="0" anchor="ctr"/>
          <a:lstStyle/>
          <a:p>
            <a:pPr indent="0" marL="0">
              <a:buNone/>
            </a:pPr>
            <a:endParaRPr lang="en-US" dirty="0"/>
          </a:p>
        </p:txBody>
      </p:sp>
      <p:sp>
        <p:nvSpPr>
          <p:cNvPr id="7" name="Text 5"/>
          <p:cNvSpPr/>
          <p:nvPr/>
        </p:nvSpPr>
        <p:spPr>
          <a:xfrm>
            <a:off x="10725956" y="1770925"/>
            <a:ext cx="960581" cy="4560425"/>
          </a:xfrm>
          <a:custGeom>
            <a:avLst/>
            <a:gdLst/>
            <a:ahLst/>
            <a:cxnLst/>
            <a:rect l="l" t="t" r="r" b="b"/>
            <a:pathLst>
              <a:path w="960581" h="4560425">
                <a:moveTo>
                  <a:pt x="0" y="4560425"/>
                </a:moveTo>
                <a:lnTo>
                  <a:pt x="0" y="0"/>
                </a:lnTo>
                <a:lnTo>
                  <a:pt x="960581" y="0"/>
                </a:lnTo>
                <a:lnTo>
                  <a:pt x="960581" y="4560425"/>
                </a:lnTo>
                <a:lnTo>
                  <a:pt x="0" y="4560425"/>
                </a:lnTo>
              </a:path>
            </a:pathLst>
          </a:custGeom>
          <a:noFill/>
          <a:ln/>
        </p:spPr>
        <p:txBody>
          <a:bodyPr wrap="square" lIns="0" tIns="0" rIns="0" bIns="0" rtlCol="0" anchor="t"/>
          <a:lstStyle/>
          <a:p>
            <a:pPr algn="r" marL="0" indent="0">
              <a:lnSpc>
                <a:spcPct val="100000"/>
              </a:lnSpc>
              <a:spcBef>
                <a:spcPts val="762"/>
              </a:spcBef>
              <a:buNone/>
            </a:pPr>
            <a:r>
              <a:rPr lang="en-US" sz="1715" dirty="0">
                <a:solidFill>
                  <a:srgbClr val="FFFFFF"/>
                </a:solidFill>
                <a:latin typeface="Figtree" pitchFamily="34" charset="0"/>
                <a:ea typeface="Figtree" pitchFamily="34" charset="-122"/>
                <a:cs typeface="Figtree" pitchFamily="34" charset="-120"/>
              </a:rPr>
              <a:t>01</a:t>
            </a:r>
            <a:endParaRPr lang="en-US" sz="1715" dirty="0"/>
          </a:p>
          <a:p>
            <a:pPr algn="r" marL="0" indent="0">
              <a:lnSpc>
                <a:spcPct val="100000"/>
              </a:lnSpc>
              <a:spcBef>
                <a:spcPts val="762"/>
              </a:spcBef>
              <a:buNone/>
            </a:pPr>
            <a:r>
              <a:rPr lang="en-US" sz="1715" dirty="0">
                <a:solidFill>
                  <a:srgbClr val="FFFFFF"/>
                </a:solidFill>
                <a:latin typeface="Figtree" pitchFamily="34" charset="0"/>
                <a:ea typeface="Figtree" pitchFamily="34" charset="-122"/>
                <a:cs typeface="Figtree" pitchFamily="34" charset="-120"/>
              </a:rPr>
              <a:t>02</a:t>
            </a:r>
            <a:endParaRPr lang="en-US" sz="1715" dirty="0"/>
          </a:p>
          <a:p>
            <a:pPr algn="r" marL="0" indent="0">
              <a:lnSpc>
                <a:spcPct val="100000"/>
              </a:lnSpc>
              <a:spcBef>
                <a:spcPts val="762"/>
              </a:spcBef>
              <a:buNone/>
            </a:pPr>
            <a:r>
              <a:rPr lang="en-US" sz="1715" dirty="0">
                <a:solidFill>
                  <a:srgbClr val="FFFFFF"/>
                </a:solidFill>
                <a:latin typeface="Figtree" pitchFamily="34" charset="0"/>
                <a:ea typeface="Figtree" pitchFamily="34" charset="-122"/>
                <a:cs typeface="Figtree" pitchFamily="34" charset="-120"/>
              </a:rPr>
              <a:t>03</a:t>
            </a:r>
            <a:endParaRPr lang="en-US" sz="1715" dirty="0"/>
          </a:p>
          <a:p>
            <a:pPr algn="r" marL="0" indent="0">
              <a:lnSpc>
                <a:spcPct val="100000"/>
              </a:lnSpc>
              <a:spcBef>
                <a:spcPts val="762"/>
              </a:spcBef>
              <a:buNone/>
            </a:pPr>
            <a:r>
              <a:rPr lang="en-US" sz="1715" dirty="0">
                <a:solidFill>
                  <a:srgbClr val="FFFFFF"/>
                </a:solidFill>
                <a:latin typeface="Figtree" pitchFamily="34" charset="0"/>
                <a:ea typeface="Figtree" pitchFamily="34" charset="-122"/>
                <a:cs typeface="Figtree" pitchFamily="34" charset="-120"/>
              </a:rPr>
              <a:t>04</a:t>
            </a:r>
            <a:endParaRPr lang="en-US" sz="1715" dirty="0"/>
          </a:p>
          <a:p>
            <a:pPr algn="r" marL="0" indent="0">
              <a:lnSpc>
                <a:spcPct val="100000"/>
              </a:lnSpc>
              <a:spcBef>
                <a:spcPts val="762"/>
              </a:spcBef>
              <a:buNone/>
            </a:pPr>
            <a:r>
              <a:rPr lang="en-US" sz="1715" dirty="0">
                <a:solidFill>
                  <a:srgbClr val="FFFFFF"/>
                </a:solidFill>
                <a:latin typeface="Figtree" pitchFamily="34" charset="0"/>
                <a:ea typeface="Figtree" pitchFamily="34" charset="-122"/>
                <a:cs typeface="Figtree" pitchFamily="34" charset="-120"/>
              </a:rPr>
              <a:t>05</a:t>
            </a:r>
            <a:endParaRPr lang="en-US" sz="1715" dirty="0"/>
          </a:p>
          <a:p>
            <a:pPr algn="r" marL="0" indent="0">
              <a:lnSpc>
                <a:spcPct val="100000"/>
              </a:lnSpc>
              <a:spcBef>
                <a:spcPts val="762"/>
              </a:spcBef>
              <a:buNone/>
            </a:pPr>
            <a:r>
              <a:rPr lang="en-US" sz="1715" dirty="0">
                <a:solidFill>
                  <a:srgbClr val="FFFFFF"/>
                </a:solidFill>
                <a:latin typeface="Figtree" pitchFamily="34" charset="0"/>
                <a:ea typeface="Figtree" pitchFamily="34" charset="-122"/>
                <a:cs typeface="Figtree" pitchFamily="34" charset="-120"/>
              </a:rPr>
              <a:t>06</a:t>
            </a:r>
            <a:endParaRPr lang="en-US" sz="1715" dirty="0"/>
          </a:p>
          <a:p>
            <a:pPr algn="r" marL="0" indent="0">
              <a:lnSpc>
                <a:spcPct val="100000"/>
              </a:lnSpc>
              <a:spcBef>
                <a:spcPts val="762"/>
              </a:spcBef>
              <a:buNone/>
            </a:pPr>
            <a:r>
              <a:rPr lang="en-US" sz="1715" dirty="0">
                <a:solidFill>
                  <a:srgbClr val="FFFFFF"/>
                </a:solidFill>
                <a:latin typeface="Figtree" pitchFamily="34" charset="0"/>
                <a:ea typeface="Figtree" pitchFamily="34" charset="-122"/>
                <a:cs typeface="Figtree" pitchFamily="34" charset="-120"/>
              </a:rPr>
              <a:t>07</a:t>
            </a:r>
            <a:endParaRPr lang="en-US" sz="1715" dirty="0"/>
          </a:p>
          <a:p>
            <a:pPr algn="r" marL="0" indent="0">
              <a:lnSpc>
                <a:spcPct val="100000"/>
              </a:lnSpc>
              <a:spcBef>
                <a:spcPts val="762"/>
              </a:spcBef>
              <a:buNone/>
            </a:pPr>
            <a:r>
              <a:rPr lang="en-US" sz="1715" dirty="0">
                <a:solidFill>
                  <a:srgbClr val="FFFFFF"/>
                </a:solidFill>
                <a:latin typeface="Figtree" pitchFamily="34" charset="0"/>
                <a:ea typeface="Figtree" pitchFamily="34" charset="-122"/>
                <a:cs typeface="Figtree" pitchFamily="34" charset="-120"/>
              </a:rPr>
              <a:t>08</a:t>
            </a:r>
            <a:endParaRPr lang="en-US" sz="1715" dirty="0"/>
          </a:p>
          <a:p>
            <a:pPr algn="r" marL="0" indent="0">
              <a:lnSpc>
                <a:spcPct val="100000"/>
              </a:lnSpc>
              <a:spcBef>
                <a:spcPts val="762"/>
              </a:spcBef>
              <a:buNone/>
            </a:pPr>
            <a:r>
              <a:rPr lang="en-US" sz="1715" dirty="0">
                <a:solidFill>
                  <a:srgbClr val="FFFFFF"/>
                </a:solidFill>
                <a:latin typeface="Figtree" pitchFamily="34" charset="0"/>
                <a:ea typeface="Figtree" pitchFamily="34" charset="-122"/>
                <a:cs typeface="Figtree" pitchFamily="34" charset="-120"/>
              </a:rPr>
              <a:t>09</a:t>
            </a:r>
            <a:endParaRPr lang="en-US" sz="1715" dirty="0"/>
          </a:p>
          <a:p>
            <a:pPr algn="r" marL="0" indent="0">
              <a:lnSpc>
                <a:spcPct val="100000"/>
              </a:lnSpc>
              <a:spcBef>
                <a:spcPts val="762"/>
              </a:spcBef>
              <a:buNone/>
            </a:pPr>
            <a:r>
              <a:rPr lang="en-US" sz="1715" dirty="0">
                <a:solidFill>
                  <a:srgbClr val="FFFFFF"/>
                </a:solidFill>
                <a:latin typeface="Figtree" pitchFamily="34" charset="0"/>
                <a:ea typeface="Figtree" pitchFamily="34" charset="-122"/>
                <a:cs typeface="Figtree" pitchFamily="34" charset="-120"/>
              </a:rPr>
              <a:t>10</a:t>
            </a:r>
            <a:endParaRPr lang="en-US" sz="1715" dirty="0"/>
          </a:p>
          <a:p>
            <a:pPr algn="r" marL="0" indent="0">
              <a:lnSpc>
                <a:spcPct val="100000"/>
              </a:lnSpc>
              <a:spcBef>
                <a:spcPts val="762"/>
              </a:spcBef>
              <a:buNone/>
            </a:pPr>
            <a:r>
              <a:rPr lang="en-US" sz="1715" dirty="0">
                <a:solidFill>
                  <a:srgbClr val="FFFFFF"/>
                </a:solidFill>
                <a:latin typeface="Figtree" pitchFamily="34" charset="0"/>
                <a:ea typeface="Figtree" pitchFamily="34" charset="-122"/>
                <a:cs typeface="Figtree" pitchFamily="34" charset="-120"/>
              </a:rPr>
              <a:t>11</a:t>
            </a:r>
            <a:endParaRPr lang="en-US" sz="1715" dirty="0"/>
          </a:p>
          <a:p>
            <a:pPr algn="r" marL="0" indent="0">
              <a:lnSpc>
                <a:spcPct val="100000"/>
              </a:lnSpc>
              <a:spcBef>
                <a:spcPts val="762"/>
              </a:spcBef>
              <a:buNone/>
            </a:pPr>
            <a:r>
              <a:rPr lang="en-US" sz="1715" dirty="0">
                <a:solidFill>
                  <a:srgbClr val="FFFFFF"/>
                </a:solidFill>
                <a:latin typeface="Figtree" pitchFamily="34" charset="0"/>
                <a:ea typeface="Figtree" pitchFamily="34" charset="-122"/>
                <a:cs typeface="Figtree" pitchFamily="34" charset="-120"/>
              </a:rPr>
              <a:t>12</a:t>
            </a:r>
            <a:endParaRPr lang="en-US" sz="1715" dirty="0"/>
          </a:p>
          <a:p>
            <a:pPr algn="r" marL="0" indent="0">
              <a:lnSpc>
                <a:spcPct val="100000"/>
              </a:lnSpc>
              <a:spcBef>
                <a:spcPts val="762"/>
              </a:spcBef>
              <a:buNone/>
            </a:pPr>
            <a:r>
              <a:rPr lang="en-US" sz="1715" dirty="0">
                <a:solidFill>
                  <a:srgbClr val="FFFFFF"/>
                </a:solidFill>
                <a:latin typeface="Figtree" pitchFamily="34" charset="0"/>
                <a:ea typeface="Figtree" pitchFamily="34" charset="-122"/>
                <a:cs typeface="Figtree" pitchFamily="34" charset="-120"/>
              </a:rPr>
              <a:t>13</a:t>
            </a:r>
            <a:endParaRPr lang="en-US" sz="1715" dirty="0"/>
          </a:p>
        </p:txBody>
      </p:sp>
      <p:sp>
        <p:nvSpPr>
          <p:cNvPr id="8" name="Text 6"/>
          <p:cNvSpPr/>
          <p:nvPr/>
        </p:nvSpPr>
        <p:spPr>
          <a:xfrm>
            <a:off x="505462" y="1770925"/>
            <a:ext cx="9848501" cy="4560425"/>
          </a:xfrm>
          <a:custGeom>
            <a:avLst/>
            <a:gdLst/>
            <a:ahLst/>
            <a:cxnLst/>
            <a:rect l="l" t="t" r="r" b="b"/>
            <a:pathLst>
              <a:path w="9848501" h="4560425">
                <a:moveTo>
                  <a:pt x="0" y="4560425"/>
                </a:moveTo>
                <a:lnTo>
                  <a:pt x="0" y="0"/>
                </a:lnTo>
                <a:lnTo>
                  <a:pt x="9848501" y="0"/>
                </a:lnTo>
                <a:lnTo>
                  <a:pt x="9848501" y="4560425"/>
                </a:lnTo>
                <a:lnTo>
                  <a:pt x="0" y="4560425"/>
                </a:lnTo>
              </a:path>
            </a:pathLst>
          </a:custGeom>
          <a:noFill/>
          <a:ln/>
        </p:spPr>
        <p:txBody>
          <a:bodyPr wrap="square" lIns="0" tIns="0" rIns="0" bIns="0" rtlCol="0" anchor="t"/>
          <a:lstStyle/>
          <a:p>
            <a:pPr algn="l" marL="0" indent="0">
              <a:lnSpc>
                <a:spcPct val="100000"/>
              </a:lnSpc>
              <a:spcBef>
                <a:spcPts val="762"/>
              </a:spcBef>
              <a:buNone/>
            </a:pPr>
            <a:r>
              <a:rPr lang="en-US" sz="1715" dirty="0">
                <a:solidFill>
                  <a:srgbClr val="FFFFFF"/>
                </a:solidFill>
                <a:latin typeface="Figtree" pitchFamily="34" charset="0"/>
                <a:ea typeface="Figtree" pitchFamily="34" charset="-122"/>
                <a:cs typeface="Figtree" pitchFamily="34" charset="-120"/>
              </a:rPr>
              <a:t>Introduction to Village Adoption</a:t>
            </a:r>
            <a:endParaRPr lang="en-US" sz="1715" dirty="0"/>
          </a:p>
          <a:p>
            <a:pPr algn="l" marL="0" indent="0">
              <a:lnSpc>
                <a:spcPct val="100000"/>
              </a:lnSpc>
              <a:spcBef>
                <a:spcPts val="762"/>
              </a:spcBef>
              <a:buNone/>
            </a:pPr>
            <a:r>
              <a:rPr lang="en-US" sz="1715" dirty="0">
                <a:solidFill>
                  <a:srgbClr val="FFFFFF"/>
                </a:solidFill>
                <a:latin typeface="Figtree" pitchFamily="34" charset="0"/>
                <a:ea typeface="Figtree" pitchFamily="34" charset="-122"/>
                <a:cs typeface="Figtree" pitchFamily="34" charset="-120"/>
              </a:rPr>
              <a:t>Historical Background of the Village</a:t>
            </a:r>
            <a:endParaRPr lang="en-US" sz="1715" dirty="0"/>
          </a:p>
          <a:p>
            <a:pPr algn="l" marL="0" indent="0">
              <a:lnSpc>
                <a:spcPct val="100000"/>
              </a:lnSpc>
              <a:spcBef>
                <a:spcPts val="762"/>
              </a:spcBef>
              <a:buNone/>
            </a:pPr>
            <a:r>
              <a:rPr lang="en-US" sz="1715" dirty="0">
                <a:solidFill>
                  <a:srgbClr val="FFFFFF"/>
                </a:solidFill>
                <a:latin typeface="Figtree" pitchFamily="34" charset="0"/>
                <a:ea typeface="Figtree" pitchFamily="34" charset="-122"/>
                <a:cs typeface="Figtree" pitchFamily="34" charset="-120"/>
              </a:rPr>
              <a:t>Geographical Features of the Village</a:t>
            </a:r>
            <a:endParaRPr lang="en-US" sz="1715" dirty="0"/>
          </a:p>
          <a:p>
            <a:pPr algn="l" marL="0" indent="0">
              <a:lnSpc>
                <a:spcPct val="100000"/>
              </a:lnSpc>
              <a:spcBef>
                <a:spcPts val="762"/>
              </a:spcBef>
              <a:buNone/>
            </a:pPr>
            <a:r>
              <a:rPr lang="en-US" sz="1715" dirty="0">
                <a:solidFill>
                  <a:srgbClr val="FFFFFF"/>
                </a:solidFill>
                <a:latin typeface="Figtree" pitchFamily="34" charset="0"/>
                <a:ea typeface="Figtree" pitchFamily="34" charset="-122"/>
                <a:cs typeface="Figtree" pitchFamily="34" charset="-120"/>
              </a:rPr>
              <a:t>Demographics of the Village</a:t>
            </a:r>
            <a:endParaRPr lang="en-US" sz="1715" dirty="0"/>
          </a:p>
          <a:p>
            <a:pPr algn="l" marL="0" indent="0">
              <a:lnSpc>
                <a:spcPct val="100000"/>
              </a:lnSpc>
              <a:spcBef>
                <a:spcPts val="762"/>
              </a:spcBef>
              <a:buNone/>
            </a:pPr>
            <a:r>
              <a:rPr lang="en-US" sz="1715" dirty="0">
                <a:solidFill>
                  <a:srgbClr val="FFFFFF"/>
                </a:solidFill>
                <a:latin typeface="Figtree" pitchFamily="34" charset="0"/>
                <a:ea typeface="Figtree" pitchFamily="34" charset="-122"/>
                <a:cs typeface="Figtree" pitchFamily="34" charset="-120"/>
              </a:rPr>
              <a:t>Cultural Heritage and Traditions</a:t>
            </a:r>
            <a:endParaRPr lang="en-US" sz="1715" dirty="0"/>
          </a:p>
          <a:p>
            <a:pPr algn="l" marL="0" indent="0">
              <a:lnSpc>
                <a:spcPct val="100000"/>
              </a:lnSpc>
              <a:spcBef>
                <a:spcPts val="762"/>
              </a:spcBef>
              <a:buNone/>
            </a:pPr>
            <a:r>
              <a:rPr lang="en-US" sz="1715" dirty="0">
                <a:solidFill>
                  <a:srgbClr val="FFFFFF"/>
                </a:solidFill>
                <a:latin typeface="Figtree" pitchFamily="34" charset="0"/>
                <a:ea typeface="Figtree" pitchFamily="34" charset="-122"/>
                <a:cs typeface="Figtree" pitchFamily="34" charset="-120"/>
              </a:rPr>
              <a:t>Economic Activities in the Village</a:t>
            </a:r>
            <a:endParaRPr lang="en-US" sz="1715" dirty="0"/>
          </a:p>
          <a:p>
            <a:pPr algn="l" marL="0" indent="0">
              <a:lnSpc>
                <a:spcPct val="100000"/>
              </a:lnSpc>
              <a:spcBef>
                <a:spcPts val="762"/>
              </a:spcBef>
              <a:buNone/>
            </a:pPr>
            <a:r>
              <a:rPr lang="en-US" sz="1715" dirty="0">
                <a:solidFill>
                  <a:srgbClr val="FFFFFF"/>
                </a:solidFill>
                <a:latin typeface="Figtree" pitchFamily="34" charset="0"/>
                <a:ea typeface="Figtree" pitchFamily="34" charset="-122"/>
                <a:cs typeface="Figtree" pitchFamily="34" charset="-120"/>
              </a:rPr>
              <a:t>Educational Facilities and Opportunities</a:t>
            </a:r>
            <a:endParaRPr lang="en-US" sz="1715" dirty="0"/>
          </a:p>
          <a:p>
            <a:pPr algn="l" marL="0" indent="0">
              <a:lnSpc>
                <a:spcPct val="100000"/>
              </a:lnSpc>
              <a:spcBef>
                <a:spcPts val="762"/>
              </a:spcBef>
              <a:buNone/>
            </a:pPr>
            <a:r>
              <a:rPr lang="en-US" sz="1715" dirty="0">
                <a:solidFill>
                  <a:srgbClr val="FFFFFF"/>
                </a:solidFill>
                <a:latin typeface="Figtree" pitchFamily="34" charset="0"/>
                <a:ea typeface="Figtree" pitchFamily="34" charset="-122"/>
                <a:cs typeface="Figtree" pitchFamily="34" charset="-120"/>
              </a:rPr>
              <a:t>Healthcare Services in the Village</a:t>
            </a:r>
            <a:endParaRPr lang="en-US" sz="1715" dirty="0"/>
          </a:p>
          <a:p>
            <a:pPr algn="l" marL="0" indent="0">
              <a:lnSpc>
                <a:spcPct val="100000"/>
              </a:lnSpc>
              <a:spcBef>
                <a:spcPts val="762"/>
              </a:spcBef>
              <a:buNone/>
            </a:pPr>
            <a:r>
              <a:rPr lang="en-US" sz="1715" dirty="0">
                <a:solidFill>
                  <a:srgbClr val="FFFFFF"/>
                </a:solidFill>
                <a:latin typeface="Figtree" pitchFamily="34" charset="0"/>
                <a:ea typeface="Figtree" pitchFamily="34" charset="-122"/>
                <a:cs typeface="Figtree" pitchFamily="34" charset="-120"/>
              </a:rPr>
              <a:t>Infrastructure and Utilities</a:t>
            </a:r>
            <a:endParaRPr lang="en-US" sz="1715" dirty="0"/>
          </a:p>
          <a:p>
            <a:pPr algn="l" marL="0" indent="0">
              <a:lnSpc>
                <a:spcPct val="100000"/>
              </a:lnSpc>
              <a:spcBef>
                <a:spcPts val="762"/>
              </a:spcBef>
              <a:buNone/>
            </a:pPr>
            <a:r>
              <a:rPr lang="en-US" sz="1715" dirty="0">
                <a:solidFill>
                  <a:srgbClr val="FFFFFF"/>
                </a:solidFill>
                <a:latin typeface="Figtree" pitchFamily="34" charset="0"/>
                <a:ea typeface="Figtree" pitchFamily="34" charset="-122"/>
                <a:cs typeface="Figtree" pitchFamily="34" charset="-120"/>
              </a:rPr>
              <a:t>Community Organizations and Leadership</a:t>
            </a:r>
            <a:endParaRPr lang="en-US" sz="1715" dirty="0"/>
          </a:p>
          <a:p>
            <a:pPr algn="l" marL="0" indent="0">
              <a:lnSpc>
                <a:spcPct val="100000"/>
              </a:lnSpc>
              <a:spcBef>
                <a:spcPts val="762"/>
              </a:spcBef>
              <a:buNone/>
            </a:pPr>
            <a:r>
              <a:rPr lang="en-US" sz="1715" dirty="0">
                <a:solidFill>
                  <a:srgbClr val="FFFFFF"/>
                </a:solidFill>
                <a:latin typeface="Figtree" pitchFamily="34" charset="0"/>
                <a:ea typeface="Figtree" pitchFamily="34" charset="-122"/>
                <a:cs typeface="Figtree" pitchFamily="34" charset="-120"/>
              </a:rPr>
              <a:t>Strengths and Weaknesses of the Village</a:t>
            </a:r>
            <a:endParaRPr lang="en-US" sz="1715" dirty="0"/>
          </a:p>
          <a:p>
            <a:pPr algn="l" marL="0" indent="0">
              <a:lnSpc>
                <a:spcPct val="100000"/>
              </a:lnSpc>
              <a:spcBef>
                <a:spcPts val="762"/>
              </a:spcBef>
              <a:buNone/>
            </a:pPr>
            <a:r>
              <a:rPr lang="en-US" sz="1715" dirty="0">
                <a:solidFill>
                  <a:srgbClr val="FFFFFF"/>
                </a:solidFill>
                <a:latin typeface="Figtree" pitchFamily="34" charset="0"/>
                <a:ea typeface="Figtree" pitchFamily="34" charset="-122"/>
                <a:cs typeface="Figtree" pitchFamily="34" charset="-120"/>
              </a:rPr>
              <a:t>Opportunities and Threats for Development</a:t>
            </a:r>
            <a:endParaRPr lang="en-US" sz="1715" dirty="0"/>
          </a:p>
          <a:p>
            <a:pPr algn="l" marL="0" indent="0">
              <a:lnSpc>
                <a:spcPct val="100000"/>
              </a:lnSpc>
              <a:spcBef>
                <a:spcPts val="762"/>
              </a:spcBef>
              <a:buNone/>
            </a:pPr>
            <a:r>
              <a:rPr lang="en-US" sz="1715" dirty="0">
                <a:solidFill>
                  <a:srgbClr val="FFFFFF"/>
                </a:solidFill>
                <a:latin typeface="Figtree" pitchFamily="34" charset="0"/>
                <a:ea typeface="Figtree" pitchFamily="34" charset="-122"/>
                <a:cs typeface="Figtree" pitchFamily="34" charset="-120"/>
              </a:rPr>
              <a:t>Comparing Village Life: Past vs Present</a:t>
            </a:r>
            <a:endParaRPr lang="en-US" sz="1715" dirty="0"/>
          </a:p>
        </p:txBody>
      </p:sp>
      <p:sp>
        <p:nvSpPr>
          <p:cNvPr id="9" name="Text 7"/>
          <p:cNvSpPr/>
          <p:nvPr/>
        </p:nvSpPr>
        <p:spPr>
          <a:xfrm>
            <a:off x="505463" y="289560"/>
            <a:ext cx="9221007" cy="877824"/>
          </a:xfrm>
          <a:custGeom>
            <a:avLst/>
            <a:gdLst/>
            <a:ahLst/>
            <a:cxnLst/>
            <a:rect l="l" t="t" r="r" b="b"/>
            <a:pathLst>
              <a:path w="9221007" h="877824">
                <a:moveTo>
                  <a:pt x="0" y="877824"/>
                </a:moveTo>
                <a:lnTo>
                  <a:pt x="0" y="0"/>
                </a:lnTo>
                <a:lnTo>
                  <a:pt x="9221007" y="0"/>
                </a:lnTo>
                <a:lnTo>
                  <a:pt x="9221007" y="877824"/>
                </a:lnTo>
                <a:lnTo>
                  <a:pt x="0" y="877824"/>
                </a:lnTo>
              </a:path>
            </a:pathLst>
          </a:custGeom>
          <a:noFill/>
          <a:ln/>
        </p:spPr>
        <p:txBody>
          <a:bodyPr wrap="square" lIns="0" tIns="0" rIns="0" bIns="0" rtlCol="0" anchor="ctr"/>
          <a:lstStyle/>
          <a:p>
            <a:pPr algn="l" marL="0" indent="0">
              <a:lnSpc>
                <a:spcPct val="90000"/>
              </a:lnSpc>
              <a:spcBef>
                <a:spcPts val="1000"/>
              </a:spcBef>
              <a:buNone/>
            </a:pPr>
            <a:r>
              <a:rPr lang="en-US" sz="2800" dirty="0">
                <a:solidFill>
                  <a:srgbClr val="FFFFFF"/>
                </a:solidFill>
                <a:latin typeface="Figtree Bold" pitchFamily="34" charset="0"/>
                <a:ea typeface="Figtree Bold" pitchFamily="34" charset="-122"/>
                <a:cs typeface="Figtree Bold" pitchFamily="34" charset="-120"/>
              </a:rPr>
              <a:t>Table of contents</a:t>
            </a:r>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0" tIns="0" rIns="0" bIns="0" rtlCol="0" anchor="ctr"/>
          <a:lstStyle/>
          <a:p>
            <a:pPr indent="0" marL="0">
              <a:buNone/>
            </a:pPr>
            <a:endParaRPr lang="en-US" dirty="0"/>
          </a:p>
        </p:txBody>
      </p:sp>
      <p:sp>
        <p:nvSpPr>
          <p:cNvPr id="3" name="Text 1"/>
          <p:cNvSpPr/>
          <p:nvPr/>
        </p:nvSpPr>
        <p:spPr>
          <a:xfrm>
            <a:off x="1" y="447"/>
            <a:ext cx="12191937" cy="6857107"/>
          </a:xfrm>
          <a:custGeom>
            <a:avLst/>
            <a:gdLst/>
            <a:ahLst/>
            <a:cxnLst/>
            <a:rect l="l" t="t" r="r" b="b"/>
            <a:pathLst>
              <a:path w="12191937" h="6857107">
                <a:moveTo>
                  <a:pt x="0" y="6857107"/>
                </a:moveTo>
                <a:lnTo>
                  <a:pt x="0" y="0"/>
                </a:lnTo>
                <a:lnTo>
                  <a:pt x="12191937" y="0"/>
                </a:lnTo>
                <a:lnTo>
                  <a:pt x="12191937"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0" y="0"/>
            <a:ext cx="12191937" cy="1384120"/>
          </a:xfrm>
          <a:custGeom>
            <a:avLst/>
            <a:gdLst/>
            <a:ahLst/>
            <a:cxnLst/>
            <a:rect l="l" t="t" r="r" b="b"/>
            <a:pathLst>
              <a:path w="12191937" h="1384120">
                <a:moveTo>
                  <a:pt x="0" y="1384120"/>
                </a:moveTo>
                <a:lnTo>
                  <a:pt x="0" y="0"/>
                </a:lnTo>
                <a:lnTo>
                  <a:pt x="12191937" y="0"/>
                </a:lnTo>
                <a:lnTo>
                  <a:pt x="12191937" y="1384120"/>
                </a:lnTo>
                <a:lnTo>
                  <a:pt x="0" y="1384120"/>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5" name="Text 3"/>
          <p:cNvSpPr/>
          <p:nvPr/>
        </p:nvSpPr>
        <p:spPr>
          <a:xfrm>
            <a:off x="-1" y="447"/>
            <a:ext cx="12191937" cy="1384120"/>
          </a:xfrm>
          <a:custGeom>
            <a:avLst/>
            <a:gdLst/>
            <a:ahLst/>
            <a:cxnLst/>
            <a:rect l="l" t="t" r="r" b="b"/>
            <a:pathLst>
              <a:path w="12191937" h="1384120">
                <a:moveTo>
                  <a:pt x="0" y="1384120"/>
                </a:moveTo>
                <a:lnTo>
                  <a:pt x="0" y="0"/>
                </a:lnTo>
                <a:lnTo>
                  <a:pt x="12191937" y="0"/>
                </a:lnTo>
                <a:lnTo>
                  <a:pt x="12191937" y="1384120"/>
                </a:lnTo>
                <a:lnTo>
                  <a:pt x="0" y="1384120"/>
                </a:lnTo>
              </a:path>
            </a:pathLst>
          </a:custGeom>
          <a:solidFill>
            <a:srgbClr val="0B3041">
              <a:alpha val="40000"/>
            </a:srgbClr>
          </a:solidFill>
          <a:ln/>
        </p:spPr>
        <p:txBody>
          <a:bodyPr wrap="square" lIns="90000" tIns="46800" rIns="90000" bIns="46800" rtlCol="0" anchor="ctr"/>
          <a:lstStyle/>
          <a:p>
            <a:pPr algn="ctr" marL="0" indent="0">
              <a:lnSpc>
                <a:spcPct val="83333"/>
              </a:lnSpc>
              <a:buNone/>
            </a:pPr>
            <a:endParaRPr lang="en-US" sz="1800" dirty="0"/>
          </a:p>
        </p:txBody>
      </p:sp>
      <p:sp>
        <p:nvSpPr>
          <p:cNvPr id="6" name="Text 4"/>
          <p:cNvSpPr/>
          <p:nvPr/>
        </p:nvSpPr>
        <p:spPr>
          <a:xfrm>
            <a:off x="505463" y="6495651"/>
            <a:ext cx="4937760" cy="182880"/>
          </a:xfrm>
          <a:custGeom>
            <a:avLst/>
            <a:gdLst/>
            <a:ahLst/>
            <a:cxnLst/>
            <a:rect l="l" t="t" r="r" b="b"/>
            <a:pathLst>
              <a:path w="4937760" h="182880">
                <a:moveTo>
                  <a:pt x="0" y="182880"/>
                </a:moveTo>
                <a:lnTo>
                  <a:pt x="0" y="0"/>
                </a:lnTo>
                <a:lnTo>
                  <a:pt x="4937760" y="0"/>
                </a:lnTo>
                <a:lnTo>
                  <a:pt x="4937760" y="182880"/>
                </a:lnTo>
                <a:lnTo>
                  <a:pt x="0" y="182880"/>
                </a:lnTo>
              </a:path>
            </a:pathLst>
          </a:custGeom>
          <a:noFill/>
          <a:ln/>
        </p:spPr>
        <p:txBody>
          <a:bodyPr wrap="square" lIns="0" tIns="0" rIns="0" bIns="0" rtlCol="0" anchor="ctr"/>
          <a:lstStyle/>
          <a:p>
            <a:pPr indent="0" marL="0">
              <a:buNone/>
            </a:pPr>
            <a:endParaRPr lang="en-US" dirty="0"/>
          </a:p>
        </p:txBody>
      </p:sp>
      <p:sp>
        <p:nvSpPr>
          <p:cNvPr id="7" name="Text 5"/>
          <p:cNvSpPr/>
          <p:nvPr/>
        </p:nvSpPr>
        <p:spPr>
          <a:xfrm>
            <a:off x="10725956" y="1770925"/>
            <a:ext cx="960581" cy="4560425"/>
          </a:xfrm>
          <a:custGeom>
            <a:avLst/>
            <a:gdLst/>
            <a:ahLst/>
            <a:cxnLst/>
            <a:rect l="l" t="t" r="r" b="b"/>
            <a:pathLst>
              <a:path w="960581" h="4560425">
                <a:moveTo>
                  <a:pt x="0" y="4560425"/>
                </a:moveTo>
                <a:lnTo>
                  <a:pt x="0" y="0"/>
                </a:lnTo>
                <a:lnTo>
                  <a:pt x="960581" y="0"/>
                </a:lnTo>
                <a:lnTo>
                  <a:pt x="960581" y="4560425"/>
                </a:lnTo>
                <a:lnTo>
                  <a:pt x="0" y="4560425"/>
                </a:lnTo>
              </a:path>
            </a:pathLst>
          </a:custGeom>
          <a:noFill/>
          <a:ln/>
        </p:spPr>
        <p:txBody>
          <a:bodyPr wrap="square" lIns="0" tIns="0" rIns="0" bIns="0" rtlCol="0" anchor="t"/>
          <a:lstStyle/>
          <a:p>
            <a:pPr algn="r" marL="0" indent="0">
              <a:lnSpc>
                <a:spcPct val="100000"/>
              </a:lnSpc>
              <a:spcBef>
                <a:spcPts val="800"/>
              </a:spcBef>
              <a:buNone/>
            </a:pPr>
            <a:r>
              <a:rPr lang="en-US" sz="1800" dirty="0">
                <a:solidFill>
                  <a:srgbClr val="FFFFFF"/>
                </a:solidFill>
                <a:latin typeface="Figtree" pitchFamily="34" charset="0"/>
                <a:ea typeface="Figtree" pitchFamily="34" charset="-122"/>
                <a:cs typeface="Figtree" pitchFamily="34" charset="-120"/>
              </a:rPr>
              <a:t>14</a:t>
            </a:r>
            <a:endParaRPr lang="en-US" sz="1800" dirty="0"/>
          </a:p>
          <a:p>
            <a:pPr algn="r" marL="0" indent="0">
              <a:lnSpc>
                <a:spcPct val="100000"/>
              </a:lnSpc>
              <a:spcBef>
                <a:spcPts val="800"/>
              </a:spcBef>
              <a:buNone/>
            </a:pPr>
            <a:r>
              <a:rPr lang="en-US" sz="1800" dirty="0">
                <a:solidFill>
                  <a:srgbClr val="FFFFFF"/>
                </a:solidFill>
                <a:latin typeface="Figtree" pitchFamily="34" charset="0"/>
                <a:ea typeface="Figtree" pitchFamily="34" charset="-122"/>
                <a:cs typeface="Figtree" pitchFamily="34" charset="-120"/>
              </a:rPr>
              <a:t>15</a:t>
            </a:r>
            <a:endParaRPr lang="en-US" sz="1800" dirty="0"/>
          </a:p>
          <a:p>
            <a:pPr algn="r" marL="0" indent="0">
              <a:lnSpc>
                <a:spcPct val="100000"/>
              </a:lnSpc>
              <a:spcBef>
                <a:spcPts val="800"/>
              </a:spcBef>
              <a:buNone/>
            </a:pPr>
            <a:r>
              <a:rPr lang="en-US" sz="1800" dirty="0">
                <a:solidFill>
                  <a:srgbClr val="FFFFFF"/>
                </a:solidFill>
                <a:latin typeface="Figtree" pitchFamily="34" charset="0"/>
                <a:ea typeface="Figtree" pitchFamily="34" charset="-122"/>
                <a:cs typeface="Figtree" pitchFamily="34" charset="-120"/>
              </a:rPr>
              <a:t>16</a:t>
            </a:r>
            <a:endParaRPr lang="en-US" sz="1800" dirty="0"/>
          </a:p>
          <a:p>
            <a:pPr algn="r" marL="0" indent="0">
              <a:lnSpc>
                <a:spcPct val="100000"/>
              </a:lnSpc>
              <a:spcBef>
                <a:spcPts val="800"/>
              </a:spcBef>
              <a:buNone/>
            </a:pPr>
            <a:r>
              <a:rPr lang="en-US" sz="1800" dirty="0">
                <a:solidFill>
                  <a:srgbClr val="FFFFFF"/>
                </a:solidFill>
                <a:latin typeface="Figtree" pitchFamily="34" charset="0"/>
                <a:ea typeface="Figtree" pitchFamily="34" charset="-122"/>
                <a:cs typeface="Figtree" pitchFamily="34" charset="-120"/>
              </a:rPr>
              <a:t>17</a:t>
            </a:r>
            <a:endParaRPr lang="en-US" sz="1800" dirty="0"/>
          </a:p>
          <a:p>
            <a:pPr algn="r" marL="0" indent="0">
              <a:lnSpc>
                <a:spcPct val="100000"/>
              </a:lnSpc>
              <a:spcBef>
                <a:spcPts val="800"/>
              </a:spcBef>
              <a:buNone/>
            </a:pPr>
            <a:r>
              <a:rPr lang="en-US" sz="1800" dirty="0">
                <a:solidFill>
                  <a:srgbClr val="FFFFFF"/>
                </a:solidFill>
                <a:latin typeface="Figtree" pitchFamily="34" charset="0"/>
                <a:ea typeface="Figtree" pitchFamily="34" charset="-122"/>
                <a:cs typeface="Figtree" pitchFamily="34" charset="-120"/>
              </a:rPr>
              <a:t>18</a:t>
            </a:r>
            <a:endParaRPr lang="en-US" sz="1800" dirty="0"/>
          </a:p>
          <a:p>
            <a:pPr algn="r" marL="0" indent="0">
              <a:lnSpc>
                <a:spcPct val="100000"/>
              </a:lnSpc>
              <a:spcBef>
                <a:spcPts val="800"/>
              </a:spcBef>
              <a:buNone/>
            </a:pPr>
            <a:r>
              <a:rPr lang="en-US" sz="1800" dirty="0">
                <a:solidFill>
                  <a:srgbClr val="FFFFFF"/>
                </a:solidFill>
                <a:latin typeface="Figtree" pitchFamily="34" charset="0"/>
                <a:ea typeface="Figtree" pitchFamily="34" charset="-122"/>
                <a:cs typeface="Figtree" pitchFamily="34" charset="-120"/>
              </a:rPr>
              <a:t>19</a:t>
            </a:r>
            <a:endParaRPr lang="en-US" sz="1800" dirty="0"/>
          </a:p>
          <a:p>
            <a:pPr algn="r" marL="0" indent="0">
              <a:lnSpc>
                <a:spcPct val="100000"/>
              </a:lnSpc>
              <a:spcBef>
                <a:spcPts val="800"/>
              </a:spcBef>
              <a:buNone/>
            </a:pPr>
            <a:r>
              <a:rPr lang="en-US" sz="1800" dirty="0">
                <a:solidFill>
                  <a:srgbClr val="FFFFFF"/>
                </a:solidFill>
                <a:latin typeface="Figtree" pitchFamily="34" charset="0"/>
                <a:ea typeface="Figtree" pitchFamily="34" charset="-122"/>
                <a:cs typeface="Figtree" pitchFamily="34" charset="-120"/>
              </a:rPr>
              <a:t>20</a:t>
            </a:r>
            <a:endParaRPr lang="en-US" sz="1800" dirty="0"/>
          </a:p>
        </p:txBody>
      </p:sp>
      <p:sp>
        <p:nvSpPr>
          <p:cNvPr id="8" name="Text 6"/>
          <p:cNvSpPr/>
          <p:nvPr/>
        </p:nvSpPr>
        <p:spPr>
          <a:xfrm>
            <a:off x="505462" y="1770925"/>
            <a:ext cx="9848501" cy="4560425"/>
          </a:xfrm>
          <a:custGeom>
            <a:avLst/>
            <a:gdLst/>
            <a:ahLst/>
            <a:cxnLst/>
            <a:rect l="l" t="t" r="r" b="b"/>
            <a:pathLst>
              <a:path w="9848501" h="4560425">
                <a:moveTo>
                  <a:pt x="0" y="4560425"/>
                </a:moveTo>
                <a:lnTo>
                  <a:pt x="0" y="0"/>
                </a:lnTo>
                <a:lnTo>
                  <a:pt x="9848501" y="0"/>
                </a:lnTo>
                <a:lnTo>
                  <a:pt x="9848501" y="4560425"/>
                </a:lnTo>
                <a:lnTo>
                  <a:pt x="0" y="4560425"/>
                </a:lnTo>
              </a:path>
            </a:pathLst>
          </a:custGeom>
          <a:noFill/>
          <a:ln/>
        </p:spPr>
        <p:txBody>
          <a:bodyPr wrap="square" lIns="0" tIns="0" rIns="0" bIns="0" rtlCol="0" anchor="t"/>
          <a:lstStyle/>
          <a:p>
            <a:pPr algn="l" marL="0" indent="0">
              <a:lnSpc>
                <a:spcPct val="100000"/>
              </a:lnSpc>
              <a:spcBef>
                <a:spcPts val="800"/>
              </a:spcBef>
              <a:buNone/>
            </a:pPr>
            <a:r>
              <a:rPr lang="en-US" sz="1800" dirty="0">
                <a:solidFill>
                  <a:srgbClr val="FFFFFF"/>
                </a:solidFill>
                <a:latin typeface="Figtree" pitchFamily="34" charset="0"/>
                <a:ea typeface="Figtree" pitchFamily="34" charset="-122"/>
                <a:cs typeface="Figtree" pitchFamily="34" charset="-120"/>
              </a:rPr>
              <a:t>Political Environment and Governance</a:t>
            </a:r>
            <a:endParaRPr lang="en-US" sz="1800" dirty="0"/>
          </a:p>
          <a:p>
            <a:pPr algn="l" marL="0" indent="0">
              <a:lnSpc>
                <a:spcPct val="100000"/>
              </a:lnSpc>
              <a:spcBef>
                <a:spcPts val="800"/>
              </a:spcBef>
              <a:buNone/>
            </a:pPr>
            <a:r>
              <a:rPr lang="en-US" sz="1800" dirty="0">
                <a:solidFill>
                  <a:srgbClr val="FFFFFF"/>
                </a:solidFill>
                <a:latin typeface="Figtree" pitchFamily="34" charset="0"/>
                <a:ea typeface="Figtree" pitchFamily="34" charset="-122"/>
                <a:cs typeface="Figtree" pitchFamily="34" charset="-120"/>
              </a:rPr>
              <a:t>Economic Environment and Opportunities</a:t>
            </a:r>
            <a:endParaRPr lang="en-US" sz="1800" dirty="0"/>
          </a:p>
          <a:p>
            <a:pPr algn="l" marL="0" indent="0">
              <a:lnSpc>
                <a:spcPct val="100000"/>
              </a:lnSpc>
              <a:spcBef>
                <a:spcPts val="800"/>
              </a:spcBef>
              <a:buNone/>
            </a:pPr>
            <a:r>
              <a:rPr lang="en-US" sz="1800" dirty="0">
                <a:solidFill>
                  <a:srgbClr val="FFFFFF"/>
                </a:solidFill>
                <a:latin typeface="Figtree" pitchFamily="34" charset="0"/>
                <a:ea typeface="Figtree" pitchFamily="34" charset="-122"/>
                <a:cs typeface="Figtree" pitchFamily="34" charset="-120"/>
              </a:rPr>
              <a:t>Social Environment and Community Dynamics</a:t>
            </a:r>
            <a:endParaRPr lang="en-US" sz="1800" dirty="0"/>
          </a:p>
          <a:p>
            <a:pPr algn="l" marL="0" indent="0">
              <a:lnSpc>
                <a:spcPct val="100000"/>
              </a:lnSpc>
              <a:spcBef>
                <a:spcPts val="800"/>
              </a:spcBef>
              <a:buNone/>
            </a:pPr>
            <a:r>
              <a:rPr lang="en-US" sz="1800" dirty="0">
                <a:solidFill>
                  <a:srgbClr val="FFFFFF"/>
                </a:solidFill>
                <a:latin typeface="Figtree" pitchFamily="34" charset="0"/>
                <a:ea typeface="Figtree" pitchFamily="34" charset="-122"/>
                <a:cs typeface="Figtree" pitchFamily="34" charset="-120"/>
              </a:rPr>
              <a:t>Technological Advancements and Access</a:t>
            </a:r>
            <a:endParaRPr lang="en-US" sz="1800" dirty="0"/>
          </a:p>
          <a:p>
            <a:pPr algn="l" marL="0" indent="0">
              <a:lnSpc>
                <a:spcPct val="100000"/>
              </a:lnSpc>
              <a:spcBef>
                <a:spcPts val="800"/>
              </a:spcBef>
              <a:buNone/>
            </a:pPr>
            <a:r>
              <a:rPr lang="en-US" sz="1800" dirty="0">
                <a:solidFill>
                  <a:srgbClr val="FFFFFF"/>
                </a:solidFill>
                <a:latin typeface="Figtree" pitchFamily="34" charset="0"/>
                <a:ea typeface="Figtree" pitchFamily="34" charset="-122"/>
                <a:cs typeface="Figtree" pitchFamily="34" charset="-120"/>
              </a:rPr>
              <a:t>Environmental Factors and Sustainability</a:t>
            </a:r>
            <a:endParaRPr lang="en-US" sz="1800" dirty="0"/>
          </a:p>
          <a:p>
            <a:pPr algn="l" marL="0" indent="0">
              <a:lnSpc>
                <a:spcPct val="100000"/>
              </a:lnSpc>
              <a:spcBef>
                <a:spcPts val="800"/>
              </a:spcBef>
              <a:buNone/>
            </a:pPr>
            <a:r>
              <a:rPr lang="en-US" sz="1800" dirty="0">
                <a:solidFill>
                  <a:srgbClr val="FFFFFF"/>
                </a:solidFill>
                <a:latin typeface="Figtree" pitchFamily="34" charset="0"/>
                <a:ea typeface="Figtree" pitchFamily="34" charset="-122"/>
                <a:cs typeface="Figtree" pitchFamily="34" charset="-120"/>
              </a:rPr>
              <a:t>Legal Framework and Regulations</a:t>
            </a:r>
            <a:endParaRPr lang="en-US" sz="1800" dirty="0"/>
          </a:p>
          <a:p>
            <a:pPr algn="l" marL="0" indent="0">
              <a:lnSpc>
                <a:spcPct val="100000"/>
              </a:lnSpc>
              <a:spcBef>
                <a:spcPts val="800"/>
              </a:spcBef>
              <a:buNone/>
            </a:pPr>
            <a:r>
              <a:rPr lang="en-US" sz="1800" dirty="0">
                <a:solidFill>
                  <a:srgbClr val="FFFFFF"/>
                </a:solidFill>
                <a:latin typeface="Figtree" pitchFamily="34" charset="0"/>
                <a:ea typeface="Figtree" pitchFamily="34" charset="-122"/>
                <a:cs typeface="Figtree" pitchFamily="34" charset="-120"/>
              </a:rPr>
              <a:t>Summary and Future Prospects</a:t>
            </a:r>
            <a:endParaRPr lang="en-US" sz="1800" dirty="0"/>
          </a:p>
        </p:txBody>
      </p:sp>
      <p:sp>
        <p:nvSpPr>
          <p:cNvPr id="9" name="Text 7"/>
          <p:cNvSpPr/>
          <p:nvPr/>
        </p:nvSpPr>
        <p:spPr>
          <a:xfrm>
            <a:off x="505463" y="289560"/>
            <a:ext cx="9221007" cy="877824"/>
          </a:xfrm>
          <a:custGeom>
            <a:avLst/>
            <a:gdLst/>
            <a:ahLst/>
            <a:cxnLst/>
            <a:rect l="l" t="t" r="r" b="b"/>
            <a:pathLst>
              <a:path w="9221007" h="877824">
                <a:moveTo>
                  <a:pt x="0" y="877824"/>
                </a:moveTo>
                <a:lnTo>
                  <a:pt x="0" y="0"/>
                </a:lnTo>
                <a:lnTo>
                  <a:pt x="9221007" y="0"/>
                </a:lnTo>
                <a:lnTo>
                  <a:pt x="9221007" y="877824"/>
                </a:lnTo>
                <a:lnTo>
                  <a:pt x="0" y="877824"/>
                </a:lnTo>
              </a:path>
            </a:pathLst>
          </a:custGeom>
          <a:noFill/>
          <a:ln/>
        </p:spPr>
        <p:txBody>
          <a:bodyPr wrap="square" lIns="0" tIns="0" rIns="0" bIns="0" rtlCol="0" anchor="ctr"/>
          <a:lstStyle/>
          <a:p>
            <a:pPr algn="l" marL="0" indent="0">
              <a:lnSpc>
                <a:spcPct val="90000"/>
              </a:lnSpc>
              <a:spcBef>
                <a:spcPts val="1000"/>
              </a:spcBef>
              <a:buNone/>
            </a:pPr>
            <a:r>
              <a:rPr lang="en-US" sz="2800" dirty="0">
                <a:solidFill>
                  <a:srgbClr val="FFFFFF"/>
                </a:solidFill>
                <a:latin typeface="Figtree Bold" pitchFamily="34" charset="0"/>
                <a:ea typeface="Figtree Bold" pitchFamily="34" charset="-122"/>
                <a:cs typeface="Figtree Bold" pitchFamily="34" charset="-120"/>
              </a:rPr>
              <a:t>Table of contents</a:t>
            </a: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0" tIns="0" rIns="0" bIns="0" rtlCol="0" anchor="ctr"/>
          <a:lstStyle/>
          <a:p>
            <a:pPr indent="0" marL="0">
              <a:buNone/>
            </a:pPr>
            <a:endParaRPr lang="en-US" dirty="0"/>
          </a:p>
        </p:txBody>
      </p:sp>
      <p:sp>
        <p:nvSpPr>
          <p:cNvPr id="3" name="Text 1"/>
          <p:cNvSpPr/>
          <p:nvPr/>
        </p:nvSpPr>
        <p:spPr>
          <a:xfrm>
            <a:off x="1" y="447"/>
            <a:ext cx="12191937" cy="6857107"/>
          </a:xfrm>
          <a:custGeom>
            <a:avLst/>
            <a:gdLst/>
            <a:ahLst/>
            <a:cxnLst/>
            <a:rect l="l" t="t" r="r" b="b"/>
            <a:pathLst>
              <a:path w="12191937" h="6857107">
                <a:moveTo>
                  <a:pt x="0" y="6857107"/>
                </a:moveTo>
                <a:lnTo>
                  <a:pt x="0" y="0"/>
                </a:lnTo>
                <a:lnTo>
                  <a:pt x="12191937" y="0"/>
                </a:lnTo>
                <a:lnTo>
                  <a:pt x="12191937"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6993253" y="1998285"/>
            <a:ext cx="4690749" cy="4038579"/>
          </a:xfrm>
          <a:custGeom>
            <a:avLst/>
            <a:gdLst/>
            <a:ahLst/>
            <a:cxnLst/>
            <a:rect l="l" t="t" r="r" b="b"/>
            <a:pathLst>
              <a:path w="4690749" h="4038579">
                <a:moveTo>
                  <a:pt x="115826" y="4038579"/>
                </a:moveTo>
                <a:cubicBezTo>
                  <a:pt x="51857" y="4038579"/>
                  <a:pt x="0" y="3986722"/>
                  <a:pt x="0" y="3922753"/>
                </a:cubicBezTo>
                <a:lnTo>
                  <a:pt x="0" y="115826"/>
                </a:lnTo>
                <a:cubicBezTo>
                  <a:pt x="0" y="51857"/>
                  <a:pt x="51857" y="0"/>
                  <a:pt x="115826" y="0"/>
                </a:cubicBezTo>
                <a:lnTo>
                  <a:pt x="4574923" y="0"/>
                </a:lnTo>
                <a:cubicBezTo>
                  <a:pt x="4638892" y="0"/>
                  <a:pt x="4690749" y="51857"/>
                  <a:pt x="4690749" y="115826"/>
                </a:cubicBezTo>
                <a:lnTo>
                  <a:pt x="4690749" y="3922753"/>
                </a:lnTo>
                <a:cubicBezTo>
                  <a:pt x="4690749" y="3986722"/>
                  <a:pt x="4638892" y="4038579"/>
                  <a:pt x="4574923" y="4038579"/>
                </a:cubicBezTo>
                <a:lnTo>
                  <a:pt x="115826" y="4038579"/>
                </a:lnTo>
              </a:path>
            </a:pathLst>
          </a:custGeom>
          <a:solidFill>
            <a:srgbClr val="000000">
              <a:alpha val="20000"/>
            </a:srgbClr>
          </a:solidFill>
          <a:ln w="6346">
            <a:solidFill>
              <a:srgbClr val="FFFFFF">
                <a:alpha val="20000"/>
              </a:srgbClr>
            </a:solidFill>
          </a:ln>
        </p:spPr>
        <p:txBody>
          <a:bodyPr wrap="square" lIns="90000" tIns="46800" rIns="90000" bIns="46800" rtlCol="0" anchor="ctr"/>
          <a:lstStyle/>
          <a:p>
            <a:pPr algn="l" marL="0" indent="0">
              <a:lnSpc>
                <a:spcPct val="83333"/>
              </a:lnSpc>
              <a:buNone/>
            </a:pPr>
            <a:endParaRPr lang="en-US" sz="1800" dirty="0"/>
          </a:p>
        </p:txBody>
      </p:sp>
      <p:sp>
        <p:nvSpPr>
          <p:cNvPr id="5" name="Text 3"/>
          <p:cNvSpPr/>
          <p:nvPr/>
        </p:nvSpPr>
        <p:spPr>
          <a:xfrm>
            <a:off x="507997"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Figtree" pitchFamily="34" charset="0"/>
                <a:ea typeface="Figtree" pitchFamily="34" charset="-122"/>
                <a:cs typeface="Figtree" pitchFamily="34" charset="-120"/>
              </a:rPr>
              <a:t>Exploring Village Dynamics: A Comprehensive Overview</a:t>
            </a:r>
            <a:endParaRPr lang="en-US" sz="1000" dirty="0"/>
          </a:p>
        </p:txBody>
      </p:sp>
      <p:sp>
        <p:nvSpPr>
          <p:cNvPr id="6" name="Text 4"/>
          <p:cNvSpPr/>
          <p:nvPr/>
        </p:nvSpPr>
        <p:spPr>
          <a:xfrm>
            <a:off x="7241282" y="2228927"/>
            <a:ext cx="4194690" cy="3577294"/>
          </a:xfrm>
          <a:custGeom>
            <a:avLst/>
            <a:gdLst/>
            <a:ahLst/>
            <a:cxnLst/>
            <a:rect l="l" t="t" r="r" b="b"/>
            <a:pathLst>
              <a:path w="4194690" h="3577294">
                <a:moveTo>
                  <a:pt x="0" y="3577294"/>
                </a:moveTo>
                <a:lnTo>
                  <a:pt x="0" y="0"/>
                </a:lnTo>
                <a:lnTo>
                  <a:pt x="4194690" y="0"/>
                </a:lnTo>
                <a:lnTo>
                  <a:pt x="4194690" y="3577294"/>
                </a:lnTo>
                <a:lnTo>
                  <a:pt x="0" y="3577294"/>
                </a:lnTo>
              </a:path>
            </a:pathLst>
          </a:custGeom>
          <a:blipFill>
            <a:blip r:embed="rId2"/>
            <a:srcRect l="10929" r="10929" t="0" b="0"/>
            <a:stretch/>
          </a:blipFill>
          <a:ln/>
        </p:spPr>
        <p:txBody>
          <a:bodyPr wrap="square" lIns="90000" tIns="46800" rIns="90000" bIns="46800" rtlCol="0" anchor="ctr"/>
          <a:lstStyle/>
          <a:p>
            <a:pPr indent="0" marL="0">
              <a:buNone/>
            </a:pPr>
            <a:endParaRPr lang="en-US" dirty="0"/>
          </a:p>
        </p:txBody>
      </p:sp>
      <p:sp>
        <p:nvSpPr>
          <p:cNvPr id="7" name="Text 5"/>
          <p:cNvSpPr/>
          <p:nvPr/>
        </p:nvSpPr>
        <p:spPr>
          <a:xfrm>
            <a:off x="507997" y="1998284"/>
            <a:ext cx="5749918" cy="4038580"/>
          </a:xfrm>
          <a:custGeom>
            <a:avLst/>
            <a:gdLst/>
            <a:ahLst/>
            <a:cxnLst/>
            <a:rect l="l" t="t" r="r" b="b"/>
            <a:pathLst>
              <a:path w="5749918" h="4038580">
                <a:moveTo>
                  <a:pt x="0" y="4038580"/>
                </a:moveTo>
                <a:lnTo>
                  <a:pt x="0" y="0"/>
                </a:lnTo>
                <a:lnTo>
                  <a:pt x="5749918" y="0"/>
                </a:lnTo>
                <a:lnTo>
                  <a:pt x="5749918" y="4038580"/>
                </a:lnTo>
                <a:lnTo>
                  <a:pt x="0" y="4038580"/>
                </a:lnTo>
              </a:path>
            </a:pathLst>
          </a:custGeom>
          <a:noFill/>
          <a:ln/>
        </p:spPr>
        <p:txBody>
          <a:bodyPr wrap="square" lIns="90000" tIns="46800" rIns="90000" bIns="46800" rtlCol="0" anchor="t"/>
          <a:lstStyle/>
          <a:p>
            <a:pPr algn="l" marL="0" indent="0">
              <a:lnSpc>
                <a:spcPct val="100000"/>
              </a:lnSpc>
              <a:spcBef>
                <a:spcPts val="1000"/>
              </a:spcBef>
              <a:buNone/>
            </a:pPr>
            <a:r>
              <a:rPr lang="en-US" sz="1400" dirty="0">
                <a:solidFill>
                  <a:srgbClr val="FFFFFF"/>
                </a:solidFill>
                <a:latin typeface="Figtree Bold" pitchFamily="34" charset="0"/>
                <a:ea typeface="Figtree Bold" pitchFamily="34" charset="-122"/>
                <a:cs typeface="Figtree Bold" pitchFamily="34" charset="-120"/>
              </a:rPr>
              <a:t>Introduction to Village Adoption</a:t>
            </a:r>
            <a:endParaRPr lang="en-US" sz="1400" dirty="0"/>
          </a:p>
          <a:p>
            <a:pPr algn="l" marL="137160" indent="0">
              <a:lnSpc>
                <a:spcPct val="90000"/>
              </a:lnSpc>
              <a:spcBef>
                <a:spcPts val="500"/>
              </a:spcBef>
              <a:buNone/>
            </a:pPr>
            <a:r>
              <a:rPr lang="en-US" sz="1600" dirty="0">
                <a:solidFill>
                  <a:srgbClr val="FFFFFF"/>
                </a:solidFill>
                <a:latin typeface="Figtree" pitchFamily="34" charset="0"/>
                <a:ea typeface="Figtree" pitchFamily="34" charset="-122"/>
                <a:cs typeface="Figtree" pitchFamily="34" charset="-120"/>
              </a:rPr>
              <a:t>Concept of Village Adoption</a:t>
            </a:r>
            <a:endParaRPr lang="en-US" sz="1400" dirty="0"/>
          </a:p>
          <a:p>
            <a:pPr algn="l" marL="137160" indent="0">
              <a:lnSpc>
                <a:spcPct val="90000"/>
              </a:lnSpc>
              <a:spcBef>
                <a:spcPts val="500"/>
              </a:spcBef>
              <a:buNone/>
            </a:pPr>
            <a:r>
              <a:rPr lang="en-US" sz="1600" dirty="0">
                <a:solidFill>
                  <a:srgbClr val="FFFFFF"/>
                </a:solidFill>
                <a:latin typeface="Figtree" pitchFamily="34" charset="0"/>
                <a:ea typeface="Figtree" pitchFamily="34" charset="-122"/>
                <a:cs typeface="Figtree" pitchFamily="34" charset="-120"/>
              </a:rPr>
              <a:t>Significance of Village Adoption</a:t>
            </a:r>
            <a:endParaRPr lang="en-US" sz="1400" dirty="0"/>
          </a:p>
          <a:p>
            <a:pPr algn="l" marL="137160" indent="0">
              <a:lnSpc>
                <a:spcPct val="90000"/>
              </a:lnSpc>
              <a:spcBef>
                <a:spcPts val="500"/>
              </a:spcBef>
              <a:buNone/>
            </a:pPr>
            <a:r>
              <a:rPr lang="en-US" sz="1600" dirty="0">
                <a:solidFill>
                  <a:srgbClr val="FFFFFF"/>
                </a:solidFill>
                <a:latin typeface="Figtree" pitchFamily="34" charset="0"/>
                <a:ea typeface="Figtree" pitchFamily="34" charset="-122"/>
                <a:cs typeface="Figtree" pitchFamily="34" charset="-120"/>
              </a:rPr>
              <a:t>Potential Impact on the Community</a:t>
            </a:r>
            <a:endParaRPr lang="en-US" sz="1400" dirty="0"/>
          </a:p>
        </p:txBody>
      </p:sp>
      <p:sp>
        <p:nvSpPr>
          <p:cNvPr id="8" name="Text 6"/>
          <p:cNvSpPr/>
          <p:nvPr/>
        </p:nvSpPr>
        <p:spPr>
          <a:xfrm>
            <a:off x="507997" y="1448058"/>
            <a:ext cx="11176005" cy="91440"/>
          </a:xfrm>
          <a:custGeom>
            <a:avLst/>
            <a:gdLst/>
            <a:ahLst/>
            <a:cxnLst/>
            <a:rect l="l" t="t" r="r" b="b"/>
            <a:pathLst>
              <a:path w="11176005" h="91440">
                <a:moveTo>
                  <a:pt x="45720" y="91440"/>
                </a:moveTo>
                <a:cubicBezTo>
                  <a:pt x="20470" y="91440"/>
                  <a:pt x="0" y="70970"/>
                  <a:pt x="0" y="45720"/>
                </a:cubicBezTo>
                <a:lnTo>
                  <a:pt x="0" y="45720"/>
                </a:lnTo>
                <a:cubicBezTo>
                  <a:pt x="0" y="20470"/>
                  <a:pt x="20470" y="0"/>
                  <a:pt x="45720" y="0"/>
                </a:cubicBezTo>
                <a:lnTo>
                  <a:pt x="11130285" y="0"/>
                </a:lnTo>
                <a:cubicBezTo>
                  <a:pt x="11155536" y="0"/>
                  <a:pt x="11176005" y="20470"/>
                  <a:pt x="11176005" y="45720"/>
                </a:cubicBezTo>
                <a:lnTo>
                  <a:pt x="11176005" y="45720"/>
                </a:lnTo>
                <a:cubicBezTo>
                  <a:pt x="11176005" y="70970"/>
                  <a:pt x="11155536" y="91440"/>
                  <a:pt x="11130285" y="91440"/>
                </a:cubicBezTo>
                <a:lnTo>
                  <a:pt x="45720" y="91440"/>
                </a:lnTo>
              </a:path>
            </a:pathLst>
          </a:custGeom>
          <a:solidFill>
            <a:srgbClr val="156082">
              <a:alpha val="30000"/>
            </a:srgbClr>
          </a:solidFill>
          <a:ln/>
        </p:spPr>
        <p:txBody>
          <a:bodyPr wrap="square" lIns="90000" tIns="46800" rIns="90000" bIns="46800" rtlCol="0" anchor="ctr"/>
          <a:lstStyle/>
          <a:p>
            <a:pPr algn="ctr" marL="0" indent="0">
              <a:lnSpc>
                <a:spcPct val="83333"/>
              </a:lnSpc>
              <a:buNone/>
            </a:pPr>
            <a:endParaRPr lang="en-US" sz="1800" dirty="0"/>
          </a:p>
        </p:txBody>
      </p:sp>
      <p:sp>
        <p:nvSpPr>
          <p:cNvPr id="9" name="Text 7"/>
          <p:cNvSpPr/>
          <p:nvPr/>
        </p:nvSpPr>
        <p:spPr>
          <a:xfrm>
            <a:off x="507997" y="0"/>
            <a:ext cx="10058400" cy="1270282"/>
          </a:xfrm>
          <a:custGeom>
            <a:avLst/>
            <a:gdLst/>
            <a:ahLst/>
            <a:cxnLst/>
            <a:rect l="l" t="t" r="r" b="b"/>
            <a:pathLst>
              <a:path w="10058400" h="1270282">
                <a:moveTo>
                  <a:pt x="0" y="1270282"/>
                </a:moveTo>
                <a:lnTo>
                  <a:pt x="0" y="0"/>
                </a:lnTo>
                <a:lnTo>
                  <a:pt x="10058400" y="0"/>
                </a:lnTo>
                <a:lnTo>
                  <a:pt x="10058400" y="1270282"/>
                </a:lnTo>
                <a:lnTo>
                  <a:pt x="0" y="1270282"/>
                </a:lnTo>
              </a:path>
            </a:pathLst>
          </a:custGeom>
          <a:noFill/>
          <a:ln/>
        </p:spPr>
        <p:txBody>
          <a:bodyPr wrap="square" lIns="0" tIns="0" rIns="0" bIns="0" rtlCol="0" anchor="b"/>
          <a:lstStyle/>
          <a:p>
            <a:pPr algn="l" marL="0" indent="0">
              <a:lnSpc>
                <a:spcPct val="90000"/>
              </a:lnSpc>
              <a:buNone/>
            </a:pPr>
            <a:r>
              <a:rPr lang="en-US" sz="2800" dirty="0">
                <a:solidFill>
                  <a:srgbClr val="FFFFFF"/>
                </a:solidFill>
                <a:latin typeface="Figtree Bold" pitchFamily="34" charset="0"/>
                <a:ea typeface="Figtree Bold" pitchFamily="34" charset="-122"/>
                <a:cs typeface="Figtree Bold" pitchFamily="34" charset="-120"/>
              </a:rPr>
              <a:t>Introduction to Village Adoption</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0" tIns="0" rIns="0" bIns="0" rtlCol="0" anchor="ctr"/>
          <a:lstStyle/>
          <a:p>
            <a:pPr indent="0" marL="0">
              <a:buNone/>
            </a:pPr>
            <a:endParaRPr lang="en-US" dirty="0"/>
          </a:p>
        </p:txBody>
      </p:sp>
      <p:sp>
        <p:nvSpPr>
          <p:cNvPr id="3" name="Text 1"/>
          <p:cNvSpPr/>
          <p:nvPr/>
        </p:nvSpPr>
        <p:spPr>
          <a:xfrm>
            <a:off x="1" y="447"/>
            <a:ext cx="12191937" cy="6857107"/>
          </a:xfrm>
          <a:custGeom>
            <a:avLst/>
            <a:gdLst/>
            <a:ahLst/>
            <a:cxnLst/>
            <a:rect l="l" t="t" r="r" b="b"/>
            <a:pathLst>
              <a:path w="12191937" h="6857107">
                <a:moveTo>
                  <a:pt x="0" y="6857107"/>
                </a:moveTo>
                <a:lnTo>
                  <a:pt x="0" y="0"/>
                </a:lnTo>
                <a:lnTo>
                  <a:pt x="12191937" y="0"/>
                </a:lnTo>
                <a:lnTo>
                  <a:pt x="12191937"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1118216" y="4353713"/>
            <a:ext cx="685241" cy="685241"/>
          </a:xfrm>
          <a:custGeom>
            <a:avLst/>
            <a:gdLst/>
            <a:ahLst/>
            <a:cxnLst/>
            <a:rect l="l" t="t" r="r" b="b"/>
            <a:pathLst>
              <a:path w="685241" h="685241">
                <a:moveTo>
                  <a:pt x="0" y="342621"/>
                </a:moveTo>
                <a:cubicBezTo>
                  <a:pt x="0" y="153397"/>
                  <a:pt x="153396" y="0"/>
                  <a:pt x="342621" y="0"/>
                </a:cubicBezTo>
                <a:cubicBezTo>
                  <a:pt x="531845" y="0"/>
                  <a:pt x="685241" y="153396"/>
                  <a:pt x="685241" y="342621"/>
                </a:cubicBezTo>
                <a:cubicBezTo>
                  <a:pt x="685241" y="531845"/>
                  <a:pt x="531845" y="685241"/>
                  <a:pt x="342621" y="685241"/>
                </a:cubicBezTo>
                <a:cubicBezTo>
                  <a:pt x="153397" y="685241"/>
                  <a:pt x="0" y="531845"/>
                  <a:pt x="0" y="342621"/>
                </a:cubicBezTo>
              </a:path>
            </a:pathLst>
          </a:custGeom>
          <a:solidFill>
            <a:srgbClr val="156082"/>
          </a:solidFill>
          <a:ln/>
        </p:spPr>
        <p:txBody>
          <a:bodyPr wrap="square" lIns="90000" tIns="46800" rIns="90000" bIns="46800" rtlCol="0" anchor="ctr"/>
          <a:lstStyle/>
          <a:p>
            <a:pPr algn="ctr" marL="0" indent="0">
              <a:lnSpc>
                <a:spcPct val="83333"/>
              </a:lnSpc>
              <a:buNone/>
            </a:pPr>
            <a:r>
              <a:rPr lang="en-US" sz="1600" dirty="0">
                <a:solidFill>
                  <a:srgbClr val="FFFFFF"/>
                </a:solidFill>
                <a:latin typeface="Figtree Bold" pitchFamily="34" charset="0"/>
                <a:ea typeface="Figtree Bold" pitchFamily="34" charset="-122"/>
                <a:cs typeface="Figtree Bold" pitchFamily="34" charset="-120"/>
              </a:rPr>
              <a:t>01</a:t>
            </a:r>
            <a:endParaRPr lang="en-US" sz="1600" dirty="0"/>
          </a:p>
        </p:txBody>
      </p:sp>
      <p:sp>
        <p:nvSpPr>
          <p:cNvPr id="5" name="Text 3"/>
          <p:cNvSpPr/>
          <p:nvPr/>
        </p:nvSpPr>
        <p:spPr>
          <a:xfrm>
            <a:off x="1015669" y="4251166"/>
            <a:ext cx="890334" cy="890334"/>
          </a:xfrm>
          <a:custGeom>
            <a:avLst/>
            <a:gdLst/>
            <a:ahLst/>
            <a:cxnLst/>
            <a:rect l="l" t="t" r="r" b="b"/>
            <a:pathLst>
              <a:path w="890334" h="890334">
                <a:moveTo>
                  <a:pt x="0" y="445167"/>
                </a:moveTo>
                <a:cubicBezTo>
                  <a:pt x="0" y="199308"/>
                  <a:pt x="199308" y="0"/>
                  <a:pt x="445167" y="0"/>
                </a:cubicBezTo>
                <a:cubicBezTo>
                  <a:pt x="691026" y="0"/>
                  <a:pt x="890334" y="199308"/>
                  <a:pt x="890334" y="445167"/>
                </a:cubicBezTo>
                <a:cubicBezTo>
                  <a:pt x="890334" y="691026"/>
                  <a:pt x="691026" y="890334"/>
                  <a:pt x="445167" y="890334"/>
                </a:cubicBezTo>
                <a:cubicBezTo>
                  <a:pt x="199308" y="890334"/>
                  <a:pt x="0" y="691026"/>
                  <a:pt x="0" y="445167"/>
                </a:cubicBezTo>
              </a:path>
            </a:pathLst>
          </a:custGeom>
          <a:noFill/>
          <a:ln w="28575">
            <a:solidFill>
              <a:srgbClr val="104862"/>
            </a:solidFill>
          </a:ln>
        </p:spPr>
        <p:txBody>
          <a:bodyPr wrap="square" lIns="90000" tIns="46800" rIns="90000" bIns="46800" rtlCol="0" anchor="ctr"/>
          <a:lstStyle/>
          <a:p>
            <a:pPr algn="ctr" marL="0" indent="0">
              <a:lnSpc>
                <a:spcPct val="83333"/>
              </a:lnSpc>
              <a:buNone/>
            </a:pPr>
            <a:endParaRPr lang="en-US" sz="1800" dirty="0"/>
          </a:p>
        </p:txBody>
      </p:sp>
      <p:sp>
        <p:nvSpPr>
          <p:cNvPr id="6" name="Text 4"/>
          <p:cNvSpPr/>
          <p:nvPr/>
        </p:nvSpPr>
        <p:spPr>
          <a:xfrm flipH="1" flipV="1" rot="5400000">
            <a:off x="2079986" y="2755904"/>
            <a:ext cx="876113" cy="2114413"/>
          </a:xfrm>
          <a:custGeom>
            <a:avLst/>
            <a:gdLst/>
            <a:ahLst/>
            <a:cxnLst/>
            <a:rect l="l" t="t" r="r" b="b"/>
            <a:pathLst>
              <a:path w="876113" h="2114413">
                <a:moveTo>
                  <a:pt x="0" y="0"/>
                </a:moveTo>
                <a:lnTo>
                  <a:pt x="438056" y="0"/>
                </a:lnTo>
                <a:lnTo>
                  <a:pt x="438056" y="2114413"/>
                </a:lnTo>
                <a:lnTo>
                  <a:pt x="876113" y="2114413"/>
                </a:lnTo>
              </a:path>
            </a:pathLst>
          </a:custGeom>
          <a:noFill/>
          <a:ln w="28575">
            <a:solidFill>
              <a:srgbClr val="104862"/>
            </a:solidFill>
          </a:ln>
        </p:spPr>
        <p:txBody>
          <a:bodyPr wrap="square" lIns="0" tIns="0" rIns="0" bIns="0" rtlCol="0" anchor="ctr"/>
          <a:lstStyle/>
          <a:p>
            <a:pPr indent="0" marL="0">
              <a:buNone/>
            </a:pPr>
            <a:endParaRPr lang="en-US" dirty="0"/>
          </a:p>
        </p:txBody>
      </p:sp>
      <p:sp>
        <p:nvSpPr>
          <p:cNvPr id="7" name="Text 5"/>
          <p:cNvSpPr/>
          <p:nvPr/>
        </p:nvSpPr>
        <p:spPr>
          <a:xfrm>
            <a:off x="3232629" y="2587266"/>
            <a:ext cx="685241" cy="685241"/>
          </a:xfrm>
          <a:custGeom>
            <a:avLst/>
            <a:gdLst/>
            <a:ahLst/>
            <a:cxnLst/>
            <a:rect l="l" t="t" r="r" b="b"/>
            <a:pathLst>
              <a:path w="685241" h="685241">
                <a:moveTo>
                  <a:pt x="0" y="342621"/>
                </a:moveTo>
                <a:cubicBezTo>
                  <a:pt x="0" y="153397"/>
                  <a:pt x="153396" y="0"/>
                  <a:pt x="342621" y="0"/>
                </a:cubicBezTo>
                <a:cubicBezTo>
                  <a:pt x="531845" y="0"/>
                  <a:pt x="685241" y="153396"/>
                  <a:pt x="685241" y="342621"/>
                </a:cubicBezTo>
                <a:cubicBezTo>
                  <a:pt x="685241" y="531845"/>
                  <a:pt x="531845" y="685241"/>
                  <a:pt x="342621" y="685241"/>
                </a:cubicBezTo>
                <a:cubicBezTo>
                  <a:pt x="153397" y="685241"/>
                  <a:pt x="0" y="531845"/>
                  <a:pt x="0" y="342621"/>
                </a:cubicBezTo>
              </a:path>
            </a:pathLst>
          </a:custGeom>
          <a:solidFill>
            <a:srgbClr val="156082"/>
          </a:solidFill>
          <a:ln/>
        </p:spPr>
        <p:txBody>
          <a:bodyPr wrap="square" lIns="90000" tIns="46800" rIns="90000" bIns="46800" rtlCol="0" anchor="ctr"/>
          <a:lstStyle/>
          <a:p>
            <a:pPr algn="ctr" marL="0" indent="0">
              <a:lnSpc>
                <a:spcPct val="83333"/>
              </a:lnSpc>
              <a:buNone/>
            </a:pPr>
            <a:r>
              <a:rPr lang="en-US" sz="1600" dirty="0">
                <a:solidFill>
                  <a:srgbClr val="FFFFFF"/>
                </a:solidFill>
                <a:latin typeface="Figtree Bold" pitchFamily="34" charset="0"/>
                <a:ea typeface="Figtree Bold" pitchFamily="34" charset="-122"/>
                <a:cs typeface="Figtree Bold" pitchFamily="34" charset="-120"/>
              </a:rPr>
              <a:t>02</a:t>
            </a:r>
            <a:endParaRPr lang="en-US" sz="1600" dirty="0"/>
          </a:p>
        </p:txBody>
      </p:sp>
      <p:sp>
        <p:nvSpPr>
          <p:cNvPr id="8" name="Text 6"/>
          <p:cNvSpPr/>
          <p:nvPr/>
        </p:nvSpPr>
        <p:spPr>
          <a:xfrm>
            <a:off x="3130082" y="2484719"/>
            <a:ext cx="890334" cy="890334"/>
          </a:xfrm>
          <a:custGeom>
            <a:avLst/>
            <a:gdLst/>
            <a:ahLst/>
            <a:cxnLst/>
            <a:rect l="l" t="t" r="r" b="b"/>
            <a:pathLst>
              <a:path w="890334" h="890334">
                <a:moveTo>
                  <a:pt x="0" y="445167"/>
                </a:moveTo>
                <a:cubicBezTo>
                  <a:pt x="0" y="199308"/>
                  <a:pt x="199308" y="0"/>
                  <a:pt x="445167" y="0"/>
                </a:cubicBezTo>
                <a:cubicBezTo>
                  <a:pt x="691026" y="0"/>
                  <a:pt x="890334" y="199308"/>
                  <a:pt x="890334" y="445167"/>
                </a:cubicBezTo>
                <a:cubicBezTo>
                  <a:pt x="890334" y="691026"/>
                  <a:pt x="691026" y="890334"/>
                  <a:pt x="445167" y="890334"/>
                </a:cubicBezTo>
                <a:cubicBezTo>
                  <a:pt x="199308" y="890334"/>
                  <a:pt x="0" y="691026"/>
                  <a:pt x="0" y="445167"/>
                </a:cubicBezTo>
              </a:path>
            </a:pathLst>
          </a:custGeom>
          <a:noFill/>
          <a:ln w="28575">
            <a:solidFill>
              <a:srgbClr val="104862"/>
            </a:solidFill>
          </a:ln>
        </p:spPr>
        <p:txBody>
          <a:bodyPr wrap="square" lIns="90000" tIns="46800" rIns="90000" bIns="46800" rtlCol="0" anchor="ctr"/>
          <a:lstStyle/>
          <a:p>
            <a:pPr algn="ctr" marL="0" indent="0">
              <a:lnSpc>
                <a:spcPct val="83333"/>
              </a:lnSpc>
              <a:buNone/>
            </a:pPr>
            <a:endParaRPr lang="en-US" sz="1800" dirty="0"/>
          </a:p>
        </p:txBody>
      </p:sp>
      <p:sp>
        <p:nvSpPr>
          <p:cNvPr id="9" name="Text 7"/>
          <p:cNvSpPr/>
          <p:nvPr/>
        </p:nvSpPr>
        <p:spPr>
          <a:xfrm flipH="1" flipV="1" rot="5400000">
            <a:off x="6322988" y="2750193"/>
            <a:ext cx="876113" cy="2125835"/>
          </a:xfrm>
          <a:custGeom>
            <a:avLst/>
            <a:gdLst/>
            <a:ahLst/>
            <a:cxnLst/>
            <a:rect l="l" t="t" r="r" b="b"/>
            <a:pathLst>
              <a:path w="876113" h="2125835">
                <a:moveTo>
                  <a:pt x="0" y="0"/>
                </a:moveTo>
                <a:lnTo>
                  <a:pt x="438056" y="0"/>
                </a:lnTo>
                <a:lnTo>
                  <a:pt x="438056" y="2125835"/>
                </a:lnTo>
                <a:lnTo>
                  <a:pt x="876113" y="2125835"/>
                </a:lnTo>
              </a:path>
            </a:pathLst>
          </a:custGeom>
          <a:noFill/>
          <a:ln w="28575">
            <a:solidFill>
              <a:srgbClr val="104862"/>
            </a:solidFill>
          </a:ln>
        </p:spPr>
        <p:txBody>
          <a:bodyPr wrap="square" lIns="0" tIns="0" rIns="0" bIns="0" rtlCol="0" anchor="ctr"/>
          <a:lstStyle/>
          <a:p>
            <a:pPr indent="0" marL="0">
              <a:buNone/>
            </a:pPr>
            <a:endParaRPr lang="en-US" dirty="0"/>
          </a:p>
        </p:txBody>
      </p:sp>
      <p:sp>
        <p:nvSpPr>
          <p:cNvPr id="10" name="Text 8"/>
          <p:cNvSpPr/>
          <p:nvPr/>
        </p:nvSpPr>
        <p:spPr>
          <a:xfrm>
            <a:off x="7481342" y="2587266"/>
            <a:ext cx="685241" cy="685241"/>
          </a:xfrm>
          <a:custGeom>
            <a:avLst/>
            <a:gdLst/>
            <a:ahLst/>
            <a:cxnLst/>
            <a:rect l="l" t="t" r="r" b="b"/>
            <a:pathLst>
              <a:path w="685241" h="685241">
                <a:moveTo>
                  <a:pt x="0" y="342621"/>
                </a:moveTo>
                <a:cubicBezTo>
                  <a:pt x="0" y="153397"/>
                  <a:pt x="153396" y="0"/>
                  <a:pt x="342621" y="0"/>
                </a:cubicBezTo>
                <a:cubicBezTo>
                  <a:pt x="531845" y="0"/>
                  <a:pt x="685241" y="153396"/>
                  <a:pt x="685241" y="342621"/>
                </a:cubicBezTo>
                <a:cubicBezTo>
                  <a:pt x="685241" y="531845"/>
                  <a:pt x="531845" y="685241"/>
                  <a:pt x="342621" y="685241"/>
                </a:cubicBezTo>
                <a:cubicBezTo>
                  <a:pt x="153397" y="685241"/>
                  <a:pt x="0" y="531845"/>
                  <a:pt x="0" y="342621"/>
                </a:cubicBezTo>
              </a:path>
            </a:pathLst>
          </a:custGeom>
          <a:solidFill>
            <a:srgbClr val="156082"/>
          </a:solidFill>
          <a:ln/>
        </p:spPr>
        <p:txBody>
          <a:bodyPr wrap="square" lIns="90000" tIns="46800" rIns="90000" bIns="46800" rtlCol="0" anchor="ctr"/>
          <a:lstStyle/>
          <a:p>
            <a:pPr algn="ctr" marL="0" indent="0">
              <a:lnSpc>
                <a:spcPct val="83333"/>
              </a:lnSpc>
              <a:buNone/>
            </a:pPr>
            <a:r>
              <a:rPr lang="en-US" sz="1600" dirty="0">
                <a:solidFill>
                  <a:srgbClr val="FFFFFF"/>
                </a:solidFill>
                <a:latin typeface="Figtree Bold" pitchFamily="34" charset="0"/>
                <a:ea typeface="Figtree Bold" pitchFamily="34" charset="-122"/>
                <a:cs typeface="Figtree Bold" pitchFamily="34" charset="-120"/>
              </a:rPr>
              <a:t>04</a:t>
            </a:r>
            <a:endParaRPr lang="en-US" sz="1600" dirty="0"/>
          </a:p>
        </p:txBody>
      </p:sp>
      <p:sp>
        <p:nvSpPr>
          <p:cNvPr id="11" name="Text 9"/>
          <p:cNvSpPr/>
          <p:nvPr/>
        </p:nvSpPr>
        <p:spPr>
          <a:xfrm>
            <a:off x="7378795" y="2484719"/>
            <a:ext cx="890334" cy="890334"/>
          </a:xfrm>
          <a:custGeom>
            <a:avLst/>
            <a:gdLst/>
            <a:ahLst/>
            <a:cxnLst/>
            <a:rect l="l" t="t" r="r" b="b"/>
            <a:pathLst>
              <a:path w="890334" h="890334">
                <a:moveTo>
                  <a:pt x="0" y="445167"/>
                </a:moveTo>
                <a:cubicBezTo>
                  <a:pt x="0" y="199308"/>
                  <a:pt x="199308" y="0"/>
                  <a:pt x="445167" y="0"/>
                </a:cubicBezTo>
                <a:cubicBezTo>
                  <a:pt x="691026" y="0"/>
                  <a:pt x="890334" y="199308"/>
                  <a:pt x="890334" y="445167"/>
                </a:cubicBezTo>
                <a:cubicBezTo>
                  <a:pt x="890334" y="691026"/>
                  <a:pt x="691026" y="890334"/>
                  <a:pt x="445167" y="890334"/>
                </a:cubicBezTo>
                <a:cubicBezTo>
                  <a:pt x="199308" y="890334"/>
                  <a:pt x="0" y="691026"/>
                  <a:pt x="0" y="445167"/>
                </a:cubicBezTo>
              </a:path>
            </a:pathLst>
          </a:custGeom>
          <a:noFill/>
          <a:ln w="28575">
            <a:solidFill>
              <a:srgbClr val="104862"/>
            </a:solidFill>
          </a:ln>
        </p:spPr>
        <p:txBody>
          <a:bodyPr wrap="square" lIns="90000" tIns="46800" rIns="90000" bIns="46800" rtlCol="0" anchor="ctr"/>
          <a:lstStyle/>
          <a:p>
            <a:pPr algn="ctr" marL="0" indent="0">
              <a:lnSpc>
                <a:spcPct val="83333"/>
              </a:lnSpc>
              <a:buNone/>
            </a:pPr>
            <a:endParaRPr lang="en-US" sz="1800" dirty="0"/>
          </a:p>
        </p:txBody>
      </p:sp>
      <p:sp>
        <p:nvSpPr>
          <p:cNvPr id="12" name="Text 10"/>
          <p:cNvSpPr/>
          <p:nvPr/>
        </p:nvSpPr>
        <p:spPr>
          <a:xfrm flipV="1" rot="16200000">
            <a:off x="4198632" y="2751671"/>
            <a:ext cx="876113" cy="2122878"/>
          </a:xfrm>
          <a:custGeom>
            <a:avLst/>
            <a:gdLst/>
            <a:ahLst/>
            <a:cxnLst/>
            <a:rect l="l" t="t" r="r" b="b"/>
            <a:pathLst>
              <a:path w="876113" h="2122878">
                <a:moveTo>
                  <a:pt x="0" y="0"/>
                </a:moveTo>
                <a:lnTo>
                  <a:pt x="438056" y="0"/>
                </a:lnTo>
                <a:lnTo>
                  <a:pt x="438056" y="2122878"/>
                </a:lnTo>
                <a:lnTo>
                  <a:pt x="876113" y="2122878"/>
                </a:lnTo>
              </a:path>
            </a:pathLst>
          </a:custGeom>
          <a:noFill/>
          <a:ln w="28575">
            <a:solidFill>
              <a:srgbClr val="104862"/>
            </a:solidFill>
          </a:ln>
        </p:spPr>
        <p:txBody>
          <a:bodyPr wrap="square" lIns="0" tIns="0" rIns="0" bIns="0" rtlCol="0" anchor="ctr"/>
          <a:lstStyle/>
          <a:p>
            <a:pPr indent="0" marL="0">
              <a:buNone/>
            </a:pPr>
            <a:endParaRPr lang="en-US" dirty="0"/>
          </a:p>
        </p:txBody>
      </p:sp>
      <p:sp>
        <p:nvSpPr>
          <p:cNvPr id="13" name="Text 11"/>
          <p:cNvSpPr/>
          <p:nvPr/>
        </p:nvSpPr>
        <p:spPr>
          <a:xfrm>
            <a:off x="5355507" y="4353713"/>
            <a:ext cx="685241" cy="685241"/>
          </a:xfrm>
          <a:custGeom>
            <a:avLst/>
            <a:gdLst/>
            <a:ahLst/>
            <a:cxnLst/>
            <a:rect l="l" t="t" r="r" b="b"/>
            <a:pathLst>
              <a:path w="685241" h="685241">
                <a:moveTo>
                  <a:pt x="0" y="342621"/>
                </a:moveTo>
                <a:cubicBezTo>
                  <a:pt x="0" y="153397"/>
                  <a:pt x="153396" y="0"/>
                  <a:pt x="342621" y="0"/>
                </a:cubicBezTo>
                <a:cubicBezTo>
                  <a:pt x="531845" y="0"/>
                  <a:pt x="685241" y="153396"/>
                  <a:pt x="685241" y="342621"/>
                </a:cubicBezTo>
                <a:cubicBezTo>
                  <a:pt x="685241" y="531845"/>
                  <a:pt x="531845" y="685241"/>
                  <a:pt x="342621" y="685241"/>
                </a:cubicBezTo>
                <a:cubicBezTo>
                  <a:pt x="153397" y="685241"/>
                  <a:pt x="0" y="531845"/>
                  <a:pt x="0" y="342621"/>
                </a:cubicBezTo>
              </a:path>
            </a:pathLst>
          </a:custGeom>
          <a:solidFill>
            <a:srgbClr val="156082"/>
          </a:solidFill>
          <a:ln/>
        </p:spPr>
        <p:txBody>
          <a:bodyPr wrap="square" lIns="90000" tIns="46800" rIns="90000" bIns="46800" rtlCol="0" anchor="ctr"/>
          <a:lstStyle/>
          <a:p>
            <a:pPr algn="ctr" marL="0" indent="0">
              <a:lnSpc>
                <a:spcPct val="83333"/>
              </a:lnSpc>
              <a:buNone/>
            </a:pPr>
            <a:r>
              <a:rPr lang="en-US" sz="1600" dirty="0">
                <a:solidFill>
                  <a:srgbClr val="FFFFFF"/>
                </a:solidFill>
                <a:latin typeface="Figtree Bold" pitchFamily="34" charset="0"/>
                <a:ea typeface="Figtree Bold" pitchFamily="34" charset="-122"/>
                <a:cs typeface="Figtree Bold" pitchFamily="34" charset="-120"/>
              </a:rPr>
              <a:t>03</a:t>
            </a:r>
            <a:endParaRPr lang="en-US" sz="1600" dirty="0"/>
          </a:p>
        </p:txBody>
      </p:sp>
      <p:sp>
        <p:nvSpPr>
          <p:cNvPr id="14" name="Text 12"/>
          <p:cNvSpPr/>
          <p:nvPr/>
        </p:nvSpPr>
        <p:spPr>
          <a:xfrm>
            <a:off x="5252960" y="4251166"/>
            <a:ext cx="890334" cy="890334"/>
          </a:xfrm>
          <a:custGeom>
            <a:avLst/>
            <a:gdLst/>
            <a:ahLst/>
            <a:cxnLst/>
            <a:rect l="l" t="t" r="r" b="b"/>
            <a:pathLst>
              <a:path w="890334" h="890334">
                <a:moveTo>
                  <a:pt x="0" y="445167"/>
                </a:moveTo>
                <a:cubicBezTo>
                  <a:pt x="0" y="199308"/>
                  <a:pt x="199308" y="0"/>
                  <a:pt x="445167" y="0"/>
                </a:cubicBezTo>
                <a:cubicBezTo>
                  <a:pt x="691026" y="0"/>
                  <a:pt x="890334" y="199308"/>
                  <a:pt x="890334" y="445167"/>
                </a:cubicBezTo>
                <a:cubicBezTo>
                  <a:pt x="890334" y="691026"/>
                  <a:pt x="691026" y="890334"/>
                  <a:pt x="445167" y="890334"/>
                </a:cubicBezTo>
                <a:cubicBezTo>
                  <a:pt x="199308" y="890334"/>
                  <a:pt x="0" y="691026"/>
                  <a:pt x="0" y="445167"/>
                </a:cubicBezTo>
              </a:path>
            </a:pathLst>
          </a:custGeom>
          <a:noFill/>
          <a:ln w="28575">
            <a:solidFill>
              <a:srgbClr val="104862"/>
            </a:solidFill>
          </a:ln>
        </p:spPr>
        <p:txBody>
          <a:bodyPr wrap="square" lIns="90000" tIns="46800" rIns="90000" bIns="46800" rtlCol="0" anchor="ctr"/>
          <a:lstStyle/>
          <a:p>
            <a:pPr algn="ctr" marL="0" indent="0">
              <a:lnSpc>
                <a:spcPct val="83333"/>
              </a:lnSpc>
              <a:buNone/>
            </a:pPr>
            <a:endParaRPr lang="en-US" sz="1800" dirty="0"/>
          </a:p>
        </p:txBody>
      </p:sp>
      <p:sp>
        <p:nvSpPr>
          <p:cNvPr id="15" name="Text 13"/>
          <p:cNvSpPr/>
          <p:nvPr/>
        </p:nvSpPr>
        <p:spPr>
          <a:xfrm>
            <a:off x="507996" y="1450724"/>
            <a:ext cx="11226290" cy="91440"/>
          </a:xfrm>
          <a:custGeom>
            <a:avLst/>
            <a:gdLst/>
            <a:ahLst/>
            <a:cxnLst/>
            <a:rect l="l" t="t" r="r" b="b"/>
            <a:pathLst>
              <a:path w="11226290" h="91440">
                <a:moveTo>
                  <a:pt x="45720" y="91440"/>
                </a:moveTo>
                <a:cubicBezTo>
                  <a:pt x="20470" y="91440"/>
                  <a:pt x="0" y="70970"/>
                  <a:pt x="0" y="45720"/>
                </a:cubicBezTo>
                <a:lnTo>
                  <a:pt x="0" y="45720"/>
                </a:lnTo>
                <a:cubicBezTo>
                  <a:pt x="0" y="20470"/>
                  <a:pt x="20470" y="0"/>
                  <a:pt x="45720" y="0"/>
                </a:cubicBezTo>
                <a:lnTo>
                  <a:pt x="11180570" y="0"/>
                </a:lnTo>
                <a:cubicBezTo>
                  <a:pt x="11205820" y="0"/>
                  <a:pt x="11226290" y="20470"/>
                  <a:pt x="11226290" y="45720"/>
                </a:cubicBezTo>
                <a:lnTo>
                  <a:pt x="11226290" y="45720"/>
                </a:lnTo>
                <a:cubicBezTo>
                  <a:pt x="11226290" y="70970"/>
                  <a:pt x="11205820" y="91440"/>
                  <a:pt x="11180570" y="91440"/>
                </a:cubicBezTo>
                <a:lnTo>
                  <a:pt x="45720" y="91440"/>
                </a:lnTo>
              </a:path>
            </a:pathLst>
          </a:custGeom>
          <a:solidFill>
            <a:srgbClr val="156082">
              <a:alpha val="30000"/>
            </a:srgbClr>
          </a:solidFill>
          <a:ln/>
        </p:spPr>
        <p:txBody>
          <a:bodyPr wrap="square" lIns="90000" tIns="46800" rIns="90000" bIns="46800" rtlCol="0" anchor="ctr"/>
          <a:lstStyle/>
          <a:p>
            <a:pPr algn="ctr" marL="0" indent="0">
              <a:lnSpc>
                <a:spcPct val="83333"/>
              </a:lnSpc>
              <a:buNone/>
            </a:pPr>
            <a:endParaRPr lang="en-US" sz="1800" dirty="0"/>
          </a:p>
        </p:txBody>
      </p:sp>
      <p:sp>
        <p:nvSpPr>
          <p:cNvPr id="16" name="Text 14"/>
          <p:cNvSpPr/>
          <p:nvPr/>
        </p:nvSpPr>
        <p:spPr>
          <a:xfrm>
            <a:off x="507996"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Figtree" pitchFamily="34" charset="0"/>
                <a:ea typeface="Figtree" pitchFamily="34" charset="-122"/>
                <a:cs typeface="Figtree" pitchFamily="34" charset="-120"/>
              </a:rPr>
              <a:t>Exploring Village Dynamics: A Comprehensive Overview</a:t>
            </a:r>
            <a:endParaRPr lang="en-US" sz="1000" dirty="0"/>
          </a:p>
        </p:txBody>
      </p:sp>
      <p:sp>
        <p:nvSpPr>
          <p:cNvPr id="17" name="Text 15"/>
          <p:cNvSpPr/>
          <p:nvPr/>
        </p:nvSpPr>
        <p:spPr>
          <a:xfrm>
            <a:off x="507997" y="0"/>
            <a:ext cx="10058400" cy="1270282"/>
          </a:xfrm>
          <a:custGeom>
            <a:avLst/>
            <a:gdLst/>
            <a:ahLst/>
            <a:cxnLst/>
            <a:rect l="l" t="t" r="r" b="b"/>
            <a:pathLst>
              <a:path w="10058400" h="1270282">
                <a:moveTo>
                  <a:pt x="0" y="1270282"/>
                </a:moveTo>
                <a:lnTo>
                  <a:pt x="0" y="0"/>
                </a:lnTo>
                <a:lnTo>
                  <a:pt x="10058400" y="0"/>
                </a:lnTo>
                <a:lnTo>
                  <a:pt x="10058400" y="1270282"/>
                </a:lnTo>
                <a:lnTo>
                  <a:pt x="0" y="1270282"/>
                </a:lnTo>
              </a:path>
            </a:pathLst>
          </a:custGeom>
          <a:noFill/>
          <a:ln/>
        </p:spPr>
        <p:txBody>
          <a:bodyPr wrap="square" lIns="0" tIns="0" rIns="0" bIns="0" rtlCol="0" anchor="b"/>
          <a:lstStyle/>
          <a:p>
            <a:pPr algn="l" marL="0" indent="0">
              <a:lnSpc>
                <a:spcPct val="90000"/>
              </a:lnSpc>
              <a:buNone/>
            </a:pPr>
            <a:r>
              <a:rPr lang="en-US" sz="2800" dirty="0">
                <a:solidFill>
                  <a:srgbClr val="FFFFFF"/>
                </a:solidFill>
                <a:latin typeface="Figtree Bold" pitchFamily="34" charset="0"/>
                <a:ea typeface="Figtree Bold" pitchFamily="34" charset="-122"/>
                <a:cs typeface="Figtree Bold" pitchFamily="34" charset="-120"/>
              </a:rPr>
              <a:t>Historical Background of the Village</a:t>
            </a:r>
            <a:endParaRPr lang="en-US" sz="2800" dirty="0"/>
          </a:p>
        </p:txBody>
      </p:sp>
      <p:sp>
        <p:nvSpPr>
          <p:cNvPr id="18" name="Text 16"/>
          <p:cNvSpPr/>
          <p:nvPr/>
        </p:nvSpPr>
        <p:spPr>
          <a:xfrm>
            <a:off x="8488633" y="2281968"/>
            <a:ext cx="2834640" cy="1371600"/>
          </a:xfrm>
          <a:custGeom>
            <a:avLst/>
            <a:gdLst/>
            <a:ahLst/>
            <a:cxnLst/>
            <a:rect l="l" t="t" r="r" b="b"/>
            <a:pathLst>
              <a:path w="2834640" h="1371600">
                <a:moveTo>
                  <a:pt x="0" y="1371600"/>
                </a:moveTo>
                <a:lnTo>
                  <a:pt x="0" y="0"/>
                </a:lnTo>
                <a:lnTo>
                  <a:pt x="2834640" y="0"/>
                </a:lnTo>
                <a:lnTo>
                  <a:pt x="2834640" y="1371600"/>
                </a:lnTo>
                <a:lnTo>
                  <a:pt x="0" y="1371600"/>
                </a:lnTo>
              </a:path>
            </a:pathLst>
          </a:custGeom>
          <a:noFill/>
          <a:ln/>
        </p:spPr>
        <p:txBody>
          <a:bodyPr wrap="square" lIns="0" tIns="0" rIns="0" bIns="0" rtlCol="0" anchor="t"/>
          <a:lstStyle/>
          <a:p>
            <a:pPr algn="l" marL="182880" indent="-182880">
              <a:lnSpc>
                <a:spcPct val="110000"/>
              </a:lnSpc>
              <a:buSzPct val="100000"/>
              <a:buFont typeface="Arial"/>
              <a:buChar char="•"/>
            </a:pPr>
            <a:r>
              <a:rPr lang="en-US" sz="1100" dirty="0">
                <a:solidFill>
                  <a:srgbClr val="FFFFFF"/>
                </a:solidFill>
                <a:latin typeface="Figtree" pitchFamily="34" charset="0"/>
                <a:ea typeface="Figtree" pitchFamily="34" charset="-122"/>
                <a:cs typeface="Figtree" pitchFamily="34" charset="-120"/>
              </a:rPr>
              <a:t>The 1990s saw a significant cultural shift as younger generations began to migrate to urban areas, leading to a decline in the village's population and a transformation in its social dynamics.</a:t>
            </a:r>
            <a:endParaRPr lang="en-US" sz="1100" dirty="0"/>
          </a:p>
        </p:txBody>
      </p:sp>
      <p:sp>
        <p:nvSpPr>
          <p:cNvPr id="19" name="Text 17"/>
          <p:cNvSpPr/>
          <p:nvPr/>
        </p:nvSpPr>
        <p:spPr>
          <a:xfrm>
            <a:off x="8488633" y="1826045"/>
            <a:ext cx="2834640" cy="365760"/>
          </a:xfrm>
          <a:custGeom>
            <a:avLst/>
            <a:gdLst/>
            <a:ahLst/>
            <a:cxnLst/>
            <a:rect l="l" t="t" r="r" b="b"/>
            <a:pathLst>
              <a:path w="2834640" h="365760">
                <a:moveTo>
                  <a:pt x="0" y="365760"/>
                </a:moveTo>
                <a:lnTo>
                  <a:pt x="0" y="0"/>
                </a:lnTo>
                <a:lnTo>
                  <a:pt x="2834640" y="0"/>
                </a:lnTo>
                <a:lnTo>
                  <a:pt x="2834640" y="365760"/>
                </a:lnTo>
                <a:lnTo>
                  <a:pt x="0" y="365760"/>
                </a:lnTo>
              </a:path>
            </a:pathLst>
          </a:custGeom>
          <a:noFill/>
          <a:ln/>
        </p:spPr>
        <p:txBody>
          <a:bodyPr wrap="square" lIns="0" tIns="0" rIns="0" bIns="0" rtlCol="0" anchor="b"/>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Cultural Shift</a:t>
            </a:r>
            <a:endParaRPr lang="en-US" sz="1200" dirty="0"/>
          </a:p>
        </p:txBody>
      </p:sp>
      <p:sp>
        <p:nvSpPr>
          <p:cNvPr id="20" name="Text 18"/>
          <p:cNvSpPr/>
          <p:nvPr/>
        </p:nvSpPr>
        <p:spPr>
          <a:xfrm>
            <a:off x="6365652" y="4514112"/>
            <a:ext cx="2834640" cy="1685232"/>
          </a:xfrm>
          <a:custGeom>
            <a:avLst/>
            <a:gdLst/>
            <a:ahLst/>
            <a:cxnLst/>
            <a:rect l="l" t="t" r="r" b="b"/>
            <a:pathLst>
              <a:path w="2834640" h="1685232">
                <a:moveTo>
                  <a:pt x="0" y="1685232"/>
                </a:moveTo>
                <a:lnTo>
                  <a:pt x="0" y="0"/>
                </a:lnTo>
                <a:lnTo>
                  <a:pt x="2834640" y="0"/>
                </a:lnTo>
                <a:lnTo>
                  <a:pt x="2834640" y="1685232"/>
                </a:lnTo>
                <a:lnTo>
                  <a:pt x="0" y="1685232"/>
                </a:lnTo>
              </a:path>
            </a:pathLst>
          </a:custGeom>
          <a:noFill/>
          <a:ln/>
        </p:spPr>
        <p:txBody>
          <a:bodyPr wrap="square" lIns="0" tIns="0" rIns="0" bIns="0" rtlCol="0" anchor="t"/>
          <a:lstStyle/>
          <a:p>
            <a:pPr algn="l" marL="182880" indent="-182880">
              <a:lnSpc>
                <a:spcPct val="110000"/>
              </a:lnSpc>
              <a:buSzPct val="100000"/>
              <a:buFont typeface="Arial"/>
              <a:buChar char="•"/>
            </a:pPr>
            <a:r>
              <a:rPr lang="en-US" sz="1100" dirty="0">
                <a:solidFill>
                  <a:srgbClr val="FFFFFF"/>
                </a:solidFill>
                <a:latin typeface="Figtree" pitchFamily="34" charset="0"/>
                <a:ea typeface="Figtree" pitchFamily="34" charset="-122"/>
                <a:cs typeface="Figtree" pitchFamily="34" charset="-120"/>
              </a:rPr>
              <a:t>By the 1950s, the village's population had increased to approximately 1,200 residents, driven by agricultural expansion and improved living conditions.</a:t>
            </a:r>
            <a:endParaRPr lang="en-US" sz="1100" dirty="0"/>
          </a:p>
        </p:txBody>
      </p:sp>
      <p:sp>
        <p:nvSpPr>
          <p:cNvPr id="21" name="Text 19"/>
          <p:cNvSpPr/>
          <p:nvPr/>
        </p:nvSpPr>
        <p:spPr>
          <a:xfrm>
            <a:off x="6365652" y="4058189"/>
            <a:ext cx="2834640" cy="365760"/>
          </a:xfrm>
          <a:custGeom>
            <a:avLst/>
            <a:gdLst/>
            <a:ahLst/>
            <a:cxnLst/>
            <a:rect l="l" t="t" r="r" b="b"/>
            <a:pathLst>
              <a:path w="2834640" h="365760">
                <a:moveTo>
                  <a:pt x="0" y="365760"/>
                </a:moveTo>
                <a:lnTo>
                  <a:pt x="0" y="0"/>
                </a:lnTo>
                <a:lnTo>
                  <a:pt x="2834640" y="0"/>
                </a:lnTo>
                <a:lnTo>
                  <a:pt x="2834640" y="365760"/>
                </a:lnTo>
                <a:lnTo>
                  <a:pt x="0" y="365760"/>
                </a:lnTo>
              </a:path>
            </a:pathLst>
          </a:custGeom>
          <a:noFill/>
          <a:ln/>
        </p:spPr>
        <p:txBody>
          <a:bodyPr wrap="square" lIns="0" tIns="0" rIns="0" bIns="0" rtlCol="0" anchor="b"/>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Population Growth</a:t>
            </a:r>
            <a:endParaRPr lang="en-US" sz="1200" dirty="0"/>
          </a:p>
        </p:txBody>
      </p:sp>
      <p:sp>
        <p:nvSpPr>
          <p:cNvPr id="22" name="Text 20"/>
          <p:cNvSpPr/>
          <p:nvPr/>
        </p:nvSpPr>
        <p:spPr>
          <a:xfrm>
            <a:off x="4185314" y="2281968"/>
            <a:ext cx="2834640" cy="1371600"/>
          </a:xfrm>
          <a:custGeom>
            <a:avLst/>
            <a:gdLst/>
            <a:ahLst/>
            <a:cxnLst/>
            <a:rect l="l" t="t" r="r" b="b"/>
            <a:pathLst>
              <a:path w="2834640" h="1371600">
                <a:moveTo>
                  <a:pt x="0" y="1371600"/>
                </a:moveTo>
                <a:lnTo>
                  <a:pt x="0" y="0"/>
                </a:lnTo>
                <a:lnTo>
                  <a:pt x="2834640" y="0"/>
                </a:lnTo>
                <a:lnTo>
                  <a:pt x="2834640" y="1371600"/>
                </a:lnTo>
                <a:lnTo>
                  <a:pt x="0" y="1371600"/>
                </a:lnTo>
              </a:path>
            </a:pathLst>
          </a:custGeom>
          <a:noFill/>
          <a:ln/>
        </p:spPr>
        <p:txBody>
          <a:bodyPr wrap="square" lIns="0" tIns="0" rIns="0" bIns="0" rtlCol="0" anchor="t"/>
          <a:lstStyle/>
          <a:p>
            <a:pPr algn="l" marL="182880" indent="-182880">
              <a:lnSpc>
                <a:spcPct val="110000"/>
              </a:lnSpc>
              <a:buSzPct val="100000"/>
              <a:buFont typeface="Arial"/>
              <a:buChar char="•"/>
            </a:pPr>
            <a:r>
              <a:rPr lang="en-US" sz="1100" dirty="0">
                <a:solidFill>
                  <a:srgbClr val="FFFFFF"/>
                </a:solidFill>
                <a:latin typeface="Figtree" pitchFamily="34" charset="0"/>
                <a:ea typeface="Figtree" pitchFamily="34" charset="-122"/>
                <a:cs typeface="Figtree" pitchFamily="34" charset="-120"/>
              </a:rPr>
              <a:t>In 1905, the construction of the main road connected the village to nearby towns, facilitating trade and communication.</a:t>
            </a:r>
            <a:endParaRPr lang="en-US" sz="1100" dirty="0"/>
          </a:p>
        </p:txBody>
      </p:sp>
      <p:sp>
        <p:nvSpPr>
          <p:cNvPr id="23" name="Text 21"/>
          <p:cNvSpPr/>
          <p:nvPr/>
        </p:nvSpPr>
        <p:spPr>
          <a:xfrm>
            <a:off x="4185314" y="1826045"/>
            <a:ext cx="2834640" cy="365760"/>
          </a:xfrm>
          <a:custGeom>
            <a:avLst/>
            <a:gdLst/>
            <a:ahLst/>
            <a:cxnLst/>
            <a:rect l="l" t="t" r="r" b="b"/>
            <a:pathLst>
              <a:path w="2834640" h="365760">
                <a:moveTo>
                  <a:pt x="0" y="365760"/>
                </a:moveTo>
                <a:lnTo>
                  <a:pt x="0" y="0"/>
                </a:lnTo>
                <a:lnTo>
                  <a:pt x="2834640" y="0"/>
                </a:lnTo>
                <a:lnTo>
                  <a:pt x="2834640" y="365760"/>
                </a:lnTo>
                <a:lnTo>
                  <a:pt x="0" y="365760"/>
                </a:lnTo>
              </a:path>
            </a:pathLst>
          </a:custGeom>
          <a:noFill/>
          <a:ln/>
        </p:spPr>
        <p:txBody>
          <a:bodyPr wrap="square" lIns="0" tIns="0" rIns="0" bIns="0" rtlCol="0" anchor="b"/>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Major Development</a:t>
            </a:r>
            <a:endParaRPr lang="en-US" sz="1200" dirty="0"/>
          </a:p>
        </p:txBody>
      </p:sp>
      <p:sp>
        <p:nvSpPr>
          <p:cNvPr id="24" name="Text 22"/>
          <p:cNvSpPr/>
          <p:nvPr/>
        </p:nvSpPr>
        <p:spPr>
          <a:xfrm>
            <a:off x="2128361" y="4514112"/>
            <a:ext cx="2834640" cy="1685232"/>
          </a:xfrm>
          <a:custGeom>
            <a:avLst/>
            <a:gdLst/>
            <a:ahLst/>
            <a:cxnLst/>
            <a:rect l="l" t="t" r="r" b="b"/>
            <a:pathLst>
              <a:path w="2834640" h="1685232">
                <a:moveTo>
                  <a:pt x="0" y="1685232"/>
                </a:moveTo>
                <a:lnTo>
                  <a:pt x="0" y="0"/>
                </a:lnTo>
                <a:lnTo>
                  <a:pt x="2834640" y="0"/>
                </a:lnTo>
                <a:lnTo>
                  <a:pt x="2834640" y="1685232"/>
                </a:lnTo>
                <a:lnTo>
                  <a:pt x="0" y="1685232"/>
                </a:lnTo>
              </a:path>
            </a:pathLst>
          </a:custGeom>
          <a:noFill/>
          <a:ln/>
        </p:spPr>
        <p:txBody>
          <a:bodyPr wrap="square" lIns="0" tIns="0" rIns="0" bIns="0" rtlCol="0" anchor="t"/>
          <a:lstStyle/>
          <a:p>
            <a:pPr algn="l" marL="182880" indent="-182880">
              <a:lnSpc>
                <a:spcPct val="110000"/>
              </a:lnSpc>
              <a:buSzPct val="100000"/>
              <a:buFont typeface="Arial"/>
              <a:buChar char="•"/>
            </a:pPr>
            <a:r>
              <a:rPr lang="en-US" sz="1100" dirty="0">
                <a:solidFill>
                  <a:srgbClr val="FFFFFF"/>
                </a:solidFill>
                <a:latin typeface="Figtree" pitchFamily="34" charset="0"/>
                <a:ea typeface="Figtree" pitchFamily="34" charset="-122"/>
                <a:cs typeface="Figtree" pitchFamily="34" charset="-120"/>
              </a:rPr>
              <a:t>The village was established in 1800 by a group of settlers seeking fertile land and a community-oriented lifestyle.</a:t>
            </a:r>
            <a:endParaRPr lang="en-US" sz="1100" dirty="0"/>
          </a:p>
        </p:txBody>
      </p:sp>
      <p:sp>
        <p:nvSpPr>
          <p:cNvPr id="25" name="Text 23"/>
          <p:cNvSpPr/>
          <p:nvPr/>
        </p:nvSpPr>
        <p:spPr>
          <a:xfrm>
            <a:off x="2128361" y="4058189"/>
            <a:ext cx="2834640" cy="365760"/>
          </a:xfrm>
          <a:custGeom>
            <a:avLst/>
            <a:gdLst/>
            <a:ahLst/>
            <a:cxnLst/>
            <a:rect l="l" t="t" r="r" b="b"/>
            <a:pathLst>
              <a:path w="2834640" h="365760">
                <a:moveTo>
                  <a:pt x="0" y="365760"/>
                </a:moveTo>
                <a:lnTo>
                  <a:pt x="0" y="0"/>
                </a:lnTo>
                <a:lnTo>
                  <a:pt x="2834640" y="0"/>
                </a:lnTo>
                <a:lnTo>
                  <a:pt x="2834640" y="365760"/>
                </a:lnTo>
                <a:lnTo>
                  <a:pt x="0" y="365760"/>
                </a:lnTo>
              </a:path>
            </a:pathLst>
          </a:custGeom>
          <a:noFill/>
          <a:ln/>
        </p:spPr>
        <p:txBody>
          <a:bodyPr wrap="square" lIns="0" tIns="0" rIns="0" bIns="0" rtlCol="0" anchor="b"/>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Founding Year</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0" tIns="0" rIns="0" bIns="0" rtlCol="0" anchor="ctr"/>
          <a:lstStyle/>
          <a:p>
            <a:pPr indent="0" marL="0">
              <a:buNone/>
            </a:pPr>
            <a:endParaRPr lang="en-US" dirty="0"/>
          </a:p>
        </p:txBody>
      </p:sp>
      <p:sp>
        <p:nvSpPr>
          <p:cNvPr id="3" name="Text 1"/>
          <p:cNvSpPr/>
          <p:nvPr/>
        </p:nvSpPr>
        <p:spPr>
          <a:xfrm>
            <a:off x="1" y="447"/>
            <a:ext cx="12191937" cy="6857107"/>
          </a:xfrm>
          <a:custGeom>
            <a:avLst/>
            <a:gdLst/>
            <a:ahLst/>
            <a:cxnLst/>
            <a:rect l="l" t="t" r="r" b="b"/>
            <a:pathLst>
              <a:path w="12191937" h="6857107">
                <a:moveTo>
                  <a:pt x="0" y="6857107"/>
                </a:moveTo>
                <a:lnTo>
                  <a:pt x="0" y="0"/>
                </a:lnTo>
                <a:lnTo>
                  <a:pt x="12191937" y="0"/>
                </a:lnTo>
                <a:lnTo>
                  <a:pt x="12191937"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4003550" y="2071612"/>
            <a:ext cx="2489847" cy="4247080"/>
          </a:xfrm>
          <a:custGeom>
            <a:avLst/>
            <a:gdLst/>
            <a:ahLst/>
            <a:cxnLst/>
            <a:rect l="l" t="t" r="r" b="b"/>
            <a:pathLst>
              <a:path w="2489847" h="4247080">
                <a:moveTo>
                  <a:pt x="128650" y="4247080"/>
                </a:moveTo>
                <a:cubicBezTo>
                  <a:pt x="57599" y="4247080"/>
                  <a:pt x="0" y="4189481"/>
                  <a:pt x="0" y="4118430"/>
                </a:cubicBezTo>
                <a:lnTo>
                  <a:pt x="0" y="128650"/>
                </a:lnTo>
                <a:cubicBezTo>
                  <a:pt x="0" y="57599"/>
                  <a:pt x="57599" y="0"/>
                  <a:pt x="128650" y="0"/>
                </a:cubicBezTo>
                <a:lnTo>
                  <a:pt x="2361197" y="0"/>
                </a:lnTo>
                <a:cubicBezTo>
                  <a:pt x="2432248" y="0"/>
                  <a:pt x="2489847" y="57599"/>
                  <a:pt x="2489847" y="128650"/>
                </a:cubicBezTo>
                <a:lnTo>
                  <a:pt x="2489847" y="4118430"/>
                </a:lnTo>
                <a:cubicBezTo>
                  <a:pt x="2489847" y="4189481"/>
                  <a:pt x="2432248" y="4247080"/>
                  <a:pt x="2361197" y="4247080"/>
                </a:cubicBezTo>
                <a:lnTo>
                  <a:pt x="128650" y="4247080"/>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5" name="Text 3"/>
          <p:cNvSpPr/>
          <p:nvPr/>
        </p:nvSpPr>
        <p:spPr>
          <a:xfrm>
            <a:off x="6601391" y="2071612"/>
            <a:ext cx="2489847" cy="4247080"/>
          </a:xfrm>
          <a:custGeom>
            <a:avLst/>
            <a:gdLst/>
            <a:ahLst/>
            <a:cxnLst/>
            <a:rect l="l" t="t" r="r" b="b"/>
            <a:pathLst>
              <a:path w="2489847" h="4247080">
                <a:moveTo>
                  <a:pt x="128650" y="4247080"/>
                </a:moveTo>
                <a:cubicBezTo>
                  <a:pt x="57599" y="4247080"/>
                  <a:pt x="0" y="4189481"/>
                  <a:pt x="0" y="4118430"/>
                </a:cubicBezTo>
                <a:lnTo>
                  <a:pt x="0" y="128650"/>
                </a:lnTo>
                <a:cubicBezTo>
                  <a:pt x="0" y="57599"/>
                  <a:pt x="57599" y="0"/>
                  <a:pt x="128650" y="0"/>
                </a:cubicBezTo>
                <a:lnTo>
                  <a:pt x="2361197" y="0"/>
                </a:lnTo>
                <a:cubicBezTo>
                  <a:pt x="2432248" y="0"/>
                  <a:pt x="2489847" y="57599"/>
                  <a:pt x="2489847" y="128650"/>
                </a:cubicBezTo>
                <a:lnTo>
                  <a:pt x="2489847" y="4118430"/>
                </a:lnTo>
                <a:cubicBezTo>
                  <a:pt x="2489847" y="4189481"/>
                  <a:pt x="2432248" y="4247080"/>
                  <a:pt x="2361197" y="4247080"/>
                </a:cubicBezTo>
                <a:lnTo>
                  <a:pt x="128650" y="4247080"/>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6" name="Text 4"/>
          <p:cNvSpPr/>
          <p:nvPr/>
        </p:nvSpPr>
        <p:spPr>
          <a:xfrm>
            <a:off x="9199233" y="2071612"/>
            <a:ext cx="2489847" cy="4247080"/>
          </a:xfrm>
          <a:custGeom>
            <a:avLst/>
            <a:gdLst/>
            <a:ahLst/>
            <a:cxnLst/>
            <a:rect l="l" t="t" r="r" b="b"/>
            <a:pathLst>
              <a:path w="2489847" h="4247080">
                <a:moveTo>
                  <a:pt x="128650" y="4247080"/>
                </a:moveTo>
                <a:cubicBezTo>
                  <a:pt x="57599" y="4247080"/>
                  <a:pt x="0" y="4189481"/>
                  <a:pt x="0" y="4118430"/>
                </a:cubicBezTo>
                <a:lnTo>
                  <a:pt x="0" y="128650"/>
                </a:lnTo>
                <a:cubicBezTo>
                  <a:pt x="0" y="57599"/>
                  <a:pt x="57599" y="0"/>
                  <a:pt x="128650" y="0"/>
                </a:cubicBezTo>
                <a:lnTo>
                  <a:pt x="2361197" y="0"/>
                </a:lnTo>
                <a:cubicBezTo>
                  <a:pt x="2432248" y="0"/>
                  <a:pt x="2489847" y="57599"/>
                  <a:pt x="2489847" y="128650"/>
                </a:cubicBezTo>
                <a:lnTo>
                  <a:pt x="2489847" y="4118430"/>
                </a:lnTo>
                <a:cubicBezTo>
                  <a:pt x="2489847" y="4189481"/>
                  <a:pt x="2432248" y="4247080"/>
                  <a:pt x="2361197" y="4247080"/>
                </a:cubicBezTo>
                <a:lnTo>
                  <a:pt x="128650" y="4247080"/>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7" name="Text 5"/>
          <p:cNvSpPr/>
          <p:nvPr/>
        </p:nvSpPr>
        <p:spPr>
          <a:xfrm>
            <a:off x="4202629" y="1832945"/>
            <a:ext cx="457200" cy="457200"/>
          </a:xfrm>
          <a:custGeom>
            <a:avLst/>
            <a:gdLst/>
            <a:ahLst/>
            <a:cxnLst/>
            <a:rect l="l" t="t" r="r" b="b"/>
            <a:pathLst>
              <a:path w="457200" h="457200">
                <a:moveTo>
                  <a:pt x="82296" y="457200"/>
                </a:moveTo>
                <a:cubicBezTo>
                  <a:pt x="36845" y="457200"/>
                  <a:pt x="0" y="420355"/>
                  <a:pt x="0" y="374904"/>
                </a:cubicBezTo>
                <a:lnTo>
                  <a:pt x="0" y="82296"/>
                </a:lnTo>
                <a:cubicBezTo>
                  <a:pt x="0" y="36845"/>
                  <a:pt x="36845" y="0"/>
                  <a:pt x="82296" y="0"/>
                </a:cubicBezTo>
                <a:lnTo>
                  <a:pt x="374904" y="0"/>
                </a:lnTo>
                <a:cubicBezTo>
                  <a:pt x="420355" y="0"/>
                  <a:pt x="457200" y="36845"/>
                  <a:pt x="457200" y="82296"/>
                </a:cubicBezTo>
                <a:lnTo>
                  <a:pt x="457200" y="374904"/>
                </a:lnTo>
                <a:cubicBezTo>
                  <a:pt x="457200" y="420355"/>
                  <a:pt x="420355" y="457200"/>
                  <a:pt x="374904" y="457200"/>
                </a:cubicBezTo>
                <a:lnTo>
                  <a:pt x="82296" y="457200"/>
                </a:lnTo>
              </a:path>
            </a:pathLst>
          </a:custGeom>
          <a:solidFill>
            <a:srgbClr val="156082"/>
          </a:solidFill>
          <a:ln/>
        </p:spPr>
        <p:txBody>
          <a:bodyPr wrap="square" lIns="0" tIns="0" rIns="0" bIns="0" rtlCol="0" anchor="ctr"/>
          <a:lstStyle/>
          <a:p>
            <a:pPr algn="ctr" marL="0" indent="0">
              <a:lnSpc>
                <a:spcPct val="100000"/>
              </a:lnSpc>
              <a:buNone/>
            </a:pPr>
            <a:r>
              <a:rPr lang="en-US" sz="1400" dirty="0">
                <a:solidFill>
                  <a:srgbClr val="FFFFFF"/>
                </a:solidFill>
                <a:latin typeface="Figtree Bold" pitchFamily="34" charset="0"/>
                <a:ea typeface="Figtree Bold" pitchFamily="34" charset="-122"/>
                <a:cs typeface="Figtree Bold" pitchFamily="34" charset="-120"/>
              </a:rPr>
              <a:t>01</a:t>
            </a:r>
            <a:endParaRPr lang="en-US" sz="1400" dirty="0"/>
          </a:p>
        </p:txBody>
      </p:sp>
      <p:sp>
        <p:nvSpPr>
          <p:cNvPr id="8" name="Text 6"/>
          <p:cNvSpPr/>
          <p:nvPr/>
        </p:nvSpPr>
        <p:spPr>
          <a:xfrm>
            <a:off x="6803078" y="1832945"/>
            <a:ext cx="457200" cy="457200"/>
          </a:xfrm>
          <a:custGeom>
            <a:avLst/>
            <a:gdLst/>
            <a:ahLst/>
            <a:cxnLst/>
            <a:rect l="l" t="t" r="r" b="b"/>
            <a:pathLst>
              <a:path w="457200" h="457200">
                <a:moveTo>
                  <a:pt x="82296" y="457200"/>
                </a:moveTo>
                <a:cubicBezTo>
                  <a:pt x="36845" y="457200"/>
                  <a:pt x="0" y="420355"/>
                  <a:pt x="0" y="374904"/>
                </a:cubicBezTo>
                <a:lnTo>
                  <a:pt x="0" y="82296"/>
                </a:lnTo>
                <a:cubicBezTo>
                  <a:pt x="0" y="36845"/>
                  <a:pt x="36845" y="0"/>
                  <a:pt x="82296" y="0"/>
                </a:cubicBezTo>
                <a:lnTo>
                  <a:pt x="374904" y="0"/>
                </a:lnTo>
                <a:cubicBezTo>
                  <a:pt x="420355" y="0"/>
                  <a:pt x="457200" y="36845"/>
                  <a:pt x="457200" y="82296"/>
                </a:cubicBezTo>
                <a:lnTo>
                  <a:pt x="457200" y="374904"/>
                </a:lnTo>
                <a:cubicBezTo>
                  <a:pt x="457200" y="420355"/>
                  <a:pt x="420355" y="457200"/>
                  <a:pt x="374904" y="457200"/>
                </a:cubicBezTo>
                <a:lnTo>
                  <a:pt x="82296" y="457200"/>
                </a:lnTo>
              </a:path>
            </a:pathLst>
          </a:custGeom>
          <a:solidFill>
            <a:srgbClr val="156082"/>
          </a:solidFill>
          <a:ln/>
        </p:spPr>
        <p:txBody>
          <a:bodyPr wrap="square" lIns="0" tIns="0" rIns="0" bIns="0" rtlCol="0" anchor="ctr"/>
          <a:lstStyle/>
          <a:p>
            <a:pPr algn="ctr" marL="0" indent="0">
              <a:lnSpc>
                <a:spcPct val="100000"/>
              </a:lnSpc>
              <a:buNone/>
            </a:pPr>
            <a:r>
              <a:rPr lang="en-US" sz="1400" dirty="0">
                <a:solidFill>
                  <a:srgbClr val="FFFFFF"/>
                </a:solidFill>
                <a:latin typeface="Figtree Bold" pitchFamily="34" charset="0"/>
                <a:ea typeface="Figtree Bold" pitchFamily="34" charset="-122"/>
                <a:cs typeface="Figtree Bold" pitchFamily="34" charset="-120"/>
              </a:rPr>
              <a:t>02</a:t>
            </a:r>
            <a:endParaRPr lang="en-US" sz="1400" dirty="0"/>
          </a:p>
        </p:txBody>
      </p:sp>
      <p:sp>
        <p:nvSpPr>
          <p:cNvPr id="9" name="Text 7"/>
          <p:cNvSpPr/>
          <p:nvPr/>
        </p:nvSpPr>
        <p:spPr>
          <a:xfrm>
            <a:off x="9403527" y="1832945"/>
            <a:ext cx="457200" cy="457200"/>
          </a:xfrm>
          <a:custGeom>
            <a:avLst/>
            <a:gdLst/>
            <a:ahLst/>
            <a:cxnLst/>
            <a:rect l="l" t="t" r="r" b="b"/>
            <a:pathLst>
              <a:path w="457200" h="457200">
                <a:moveTo>
                  <a:pt x="82296" y="457200"/>
                </a:moveTo>
                <a:cubicBezTo>
                  <a:pt x="36845" y="457200"/>
                  <a:pt x="0" y="420355"/>
                  <a:pt x="0" y="374904"/>
                </a:cubicBezTo>
                <a:lnTo>
                  <a:pt x="0" y="82296"/>
                </a:lnTo>
                <a:cubicBezTo>
                  <a:pt x="0" y="36845"/>
                  <a:pt x="36845" y="0"/>
                  <a:pt x="82296" y="0"/>
                </a:cubicBezTo>
                <a:lnTo>
                  <a:pt x="374904" y="0"/>
                </a:lnTo>
                <a:cubicBezTo>
                  <a:pt x="420355" y="0"/>
                  <a:pt x="457200" y="36845"/>
                  <a:pt x="457200" y="82296"/>
                </a:cubicBezTo>
                <a:lnTo>
                  <a:pt x="457200" y="374904"/>
                </a:lnTo>
                <a:cubicBezTo>
                  <a:pt x="457200" y="420355"/>
                  <a:pt x="420355" y="457200"/>
                  <a:pt x="374904" y="457200"/>
                </a:cubicBezTo>
                <a:lnTo>
                  <a:pt x="82296" y="457200"/>
                </a:lnTo>
              </a:path>
            </a:pathLst>
          </a:custGeom>
          <a:solidFill>
            <a:srgbClr val="156082"/>
          </a:solidFill>
          <a:ln/>
        </p:spPr>
        <p:txBody>
          <a:bodyPr wrap="square" lIns="0" tIns="0" rIns="0" bIns="0" rtlCol="0" anchor="ctr"/>
          <a:lstStyle/>
          <a:p>
            <a:pPr algn="ctr" marL="0" indent="0">
              <a:lnSpc>
                <a:spcPct val="100000"/>
              </a:lnSpc>
              <a:buNone/>
            </a:pPr>
            <a:r>
              <a:rPr lang="en-US" sz="1400" dirty="0">
                <a:solidFill>
                  <a:srgbClr val="FFFFFF"/>
                </a:solidFill>
                <a:latin typeface="Figtree Bold" pitchFamily="34" charset="0"/>
                <a:ea typeface="Figtree Bold" pitchFamily="34" charset="-122"/>
                <a:cs typeface="Figtree Bold" pitchFamily="34" charset="-120"/>
              </a:rPr>
              <a:t>03</a:t>
            </a:r>
            <a:endParaRPr lang="en-US" sz="1400" dirty="0"/>
          </a:p>
        </p:txBody>
      </p:sp>
      <p:sp>
        <p:nvSpPr>
          <p:cNvPr id="10" name="Text 8"/>
          <p:cNvSpPr/>
          <p:nvPr/>
        </p:nvSpPr>
        <p:spPr>
          <a:xfrm>
            <a:off x="4003550" y="1564547"/>
            <a:ext cx="7704000" cy="91440"/>
          </a:xfrm>
          <a:custGeom>
            <a:avLst/>
            <a:gdLst/>
            <a:ahLst/>
            <a:cxnLst/>
            <a:rect l="l" t="t" r="r" b="b"/>
            <a:pathLst>
              <a:path w="7704000" h="91440">
                <a:moveTo>
                  <a:pt x="45720" y="91440"/>
                </a:moveTo>
                <a:cubicBezTo>
                  <a:pt x="20470" y="91440"/>
                  <a:pt x="0" y="70970"/>
                  <a:pt x="0" y="45720"/>
                </a:cubicBezTo>
                <a:lnTo>
                  <a:pt x="0" y="45720"/>
                </a:lnTo>
                <a:cubicBezTo>
                  <a:pt x="0" y="20470"/>
                  <a:pt x="20470" y="0"/>
                  <a:pt x="45720" y="0"/>
                </a:cubicBezTo>
                <a:lnTo>
                  <a:pt x="7658280" y="0"/>
                </a:lnTo>
                <a:cubicBezTo>
                  <a:pt x="7683531" y="0"/>
                  <a:pt x="7704000" y="20470"/>
                  <a:pt x="7704000" y="45720"/>
                </a:cubicBezTo>
                <a:lnTo>
                  <a:pt x="7704000" y="45720"/>
                </a:lnTo>
                <a:cubicBezTo>
                  <a:pt x="7704000" y="70970"/>
                  <a:pt x="7683531" y="91440"/>
                  <a:pt x="7658280" y="91440"/>
                </a:cubicBezTo>
                <a:lnTo>
                  <a:pt x="45720" y="91440"/>
                </a:lnTo>
              </a:path>
            </a:pathLst>
          </a:custGeom>
          <a:solidFill>
            <a:srgbClr val="156082">
              <a:alpha val="30000"/>
            </a:srgbClr>
          </a:solidFill>
          <a:ln/>
        </p:spPr>
        <p:txBody>
          <a:bodyPr wrap="square" lIns="90000" tIns="46800" rIns="90000" bIns="46800" rtlCol="0" anchor="ctr"/>
          <a:lstStyle/>
          <a:p>
            <a:pPr algn="ctr" marL="0" indent="0">
              <a:lnSpc>
                <a:spcPct val="83333"/>
              </a:lnSpc>
              <a:buNone/>
            </a:pPr>
            <a:endParaRPr lang="en-US" sz="1800" dirty="0"/>
          </a:p>
        </p:txBody>
      </p:sp>
      <p:sp>
        <p:nvSpPr>
          <p:cNvPr id="11" name="Text 9"/>
          <p:cNvSpPr/>
          <p:nvPr/>
        </p:nvSpPr>
        <p:spPr>
          <a:xfrm>
            <a:off x="400355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Figtree" pitchFamily="34" charset="0"/>
                <a:ea typeface="Figtree" pitchFamily="34" charset="-122"/>
                <a:cs typeface="Figtree" pitchFamily="34" charset="-120"/>
              </a:rPr>
              <a:t>Exploring Village Dynamics: A Comprehensive Overview</a:t>
            </a:r>
            <a:endParaRPr lang="en-US" sz="1000" dirty="0"/>
          </a:p>
        </p:txBody>
      </p:sp>
      <p:sp>
        <p:nvSpPr>
          <p:cNvPr id="12" name="Text 10"/>
          <p:cNvSpPr/>
          <p:nvPr/>
        </p:nvSpPr>
        <p:spPr>
          <a:xfrm>
            <a:off x="0" y="0"/>
            <a:ext cx="3657600" cy="6858000"/>
          </a:xfrm>
          <a:custGeom>
            <a:avLst/>
            <a:gdLst/>
            <a:ahLst/>
            <a:cxnLst/>
            <a:rect l="l" t="t" r="r" b="b"/>
            <a:pathLst>
              <a:path w="3657600" h="6858000">
                <a:moveTo>
                  <a:pt x="0" y="6858000"/>
                </a:moveTo>
                <a:lnTo>
                  <a:pt x="0" y="0"/>
                </a:lnTo>
                <a:lnTo>
                  <a:pt x="3657600" y="0"/>
                </a:lnTo>
                <a:lnTo>
                  <a:pt x="3657600" y="6858000"/>
                </a:lnTo>
                <a:lnTo>
                  <a:pt x="0" y="6858000"/>
                </a:lnTo>
              </a:path>
            </a:pathLst>
          </a:custGeom>
          <a:blipFill>
            <a:blip r:embed="rId2"/>
            <a:srcRect l="35000" r="35000" t="0" b="0"/>
            <a:stretch/>
          </a:blipFill>
          <a:ln/>
        </p:spPr>
        <p:txBody>
          <a:bodyPr wrap="square" lIns="90000" tIns="46800" rIns="90000" bIns="46800" rtlCol="0" anchor="ctr"/>
          <a:lstStyle/>
          <a:p>
            <a:pPr indent="0" marL="0">
              <a:buNone/>
            </a:pPr>
            <a:endParaRPr lang="en-US" dirty="0"/>
          </a:p>
        </p:txBody>
      </p:sp>
      <p:sp>
        <p:nvSpPr>
          <p:cNvPr id="13" name="Text 11"/>
          <p:cNvSpPr/>
          <p:nvPr/>
        </p:nvSpPr>
        <p:spPr>
          <a:xfrm>
            <a:off x="4003550" y="502920"/>
            <a:ext cx="7685530" cy="914400"/>
          </a:xfrm>
          <a:custGeom>
            <a:avLst/>
            <a:gdLst/>
            <a:ahLst/>
            <a:cxnLst/>
            <a:rect l="l" t="t" r="r" b="b"/>
            <a:pathLst>
              <a:path w="7685530" h="914400">
                <a:moveTo>
                  <a:pt x="0" y="914400"/>
                </a:moveTo>
                <a:lnTo>
                  <a:pt x="0" y="0"/>
                </a:lnTo>
                <a:lnTo>
                  <a:pt x="7685530" y="0"/>
                </a:lnTo>
                <a:lnTo>
                  <a:pt x="7685530" y="914400"/>
                </a:lnTo>
                <a:lnTo>
                  <a:pt x="0" y="914400"/>
                </a:lnTo>
              </a:path>
            </a:pathLst>
          </a:custGeom>
          <a:noFill/>
          <a:ln/>
        </p:spPr>
        <p:txBody>
          <a:bodyPr wrap="square" lIns="0" tIns="0" rIns="0" bIns="0" rtlCol="0" anchor="b"/>
          <a:lstStyle/>
          <a:p>
            <a:pPr algn="l" marL="0" indent="0">
              <a:lnSpc>
                <a:spcPct val="90000"/>
              </a:lnSpc>
              <a:buNone/>
            </a:pPr>
            <a:r>
              <a:rPr lang="en-US" sz="2800" dirty="0">
                <a:solidFill>
                  <a:srgbClr val="FFFFFF"/>
                </a:solidFill>
                <a:latin typeface="Figtree Bold" pitchFamily="34" charset="0"/>
                <a:ea typeface="Figtree Bold" pitchFamily="34" charset="-122"/>
                <a:cs typeface="Figtree Bold" pitchFamily="34" charset="-120"/>
              </a:rPr>
              <a:t>Geographical Features of the Village</a:t>
            </a:r>
            <a:endParaRPr lang="en-US" sz="2800" dirty="0"/>
          </a:p>
        </p:txBody>
      </p:sp>
      <p:sp>
        <p:nvSpPr>
          <p:cNvPr id="14" name="Text 12"/>
          <p:cNvSpPr/>
          <p:nvPr/>
        </p:nvSpPr>
        <p:spPr>
          <a:xfrm>
            <a:off x="9403527" y="2944437"/>
            <a:ext cx="2101454" cy="3172398"/>
          </a:xfrm>
          <a:custGeom>
            <a:avLst/>
            <a:gdLst/>
            <a:ahLst/>
            <a:cxnLst/>
            <a:rect l="l" t="t" r="r" b="b"/>
            <a:pathLst>
              <a:path w="2101454" h="3172398">
                <a:moveTo>
                  <a:pt x="0" y="3172398"/>
                </a:moveTo>
                <a:lnTo>
                  <a:pt x="0" y="0"/>
                </a:lnTo>
                <a:lnTo>
                  <a:pt x="2101454" y="0"/>
                </a:lnTo>
                <a:lnTo>
                  <a:pt x="2101454" y="3172398"/>
                </a:lnTo>
                <a:lnTo>
                  <a:pt x="0" y="3172398"/>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The village experiences a Mediterranean climate, with hot, dry summers and mild, wet winters.</a:t>
            </a:r>
            <a:endParaRPr lang="en-US" sz="1100" dirty="0"/>
          </a:p>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Average annual rainfall is about 600 mm, contributing to the lush vegetation and agricultural productivity.</a:t>
            </a:r>
            <a:endParaRPr lang="en-US" sz="1100" dirty="0"/>
          </a:p>
        </p:txBody>
      </p:sp>
      <p:sp>
        <p:nvSpPr>
          <p:cNvPr id="15" name="Text 13"/>
          <p:cNvSpPr/>
          <p:nvPr/>
        </p:nvSpPr>
        <p:spPr>
          <a:xfrm>
            <a:off x="9407647" y="2406949"/>
            <a:ext cx="2101454" cy="398588"/>
          </a:xfrm>
          <a:custGeom>
            <a:avLst/>
            <a:gdLst/>
            <a:ahLst/>
            <a:cxnLst/>
            <a:rect l="l" t="t" r="r" b="b"/>
            <a:pathLst>
              <a:path w="2101454" h="398588">
                <a:moveTo>
                  <a:pt x="0" y="398588"/>
                </a:moveTo>
                <a:lnTo>
                  <a:pt x="0" y="0"/>
                </a:lnTo>
                <a:lnTo>
                  <a:pt x="2101454" y="0"/>
                </a:lnTo>
                <a:lnTo>
                  <a:pt x="2101454" y="398588"/>
                </a:lnTo>
                <a:lnTo>
                  <a:pt x="0" y="398588"/>
                </a:lnTo>
              </a:path>
            </a:pathLst>
          </a:custGeom>
          <a:noFill/>
          <a:ln/>
        </p:spPr>
        <p:txBody>
          <a:bodyPr wrap="square" lIns="0" tIns="0" rIns="0" bIns="0" rtlCol="0" anchor="b"/>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Climate</a:t>
            </a:r>
            <a:endParaRPr lang="en-US" sz="1200" dirty="0"/>
          </a:p>
        </p:txBody>
      </p:sp>
      <p:sp>
        <p:nvSpPr>
          <p:cNvPr id="16" name="Text 14"/>
          <p:cNvSpPr/>
          <p:nvPr/>
        </p:nvSpPr>
        <p:spPr>
          <a:xfrm>
            <a:off x="6803078" y="2944437"/>
            <a:ext cx="2101454" cy="3172398"/>
          </a:xfrm>
          <a:custGeom>
            <a:avLst/>
            <a:gdLst/>
            <a:ahLst/>
            <a:cxnLst/>
            <a:rect l="l" t="t" r="r" b="b"/>
            <a:pathLst>
              <a:path w="2101454" h="3172398">
                <a:moveTo>
                  <a:pt x="0" y="3172398"/>
                </a:moveTo>
                <a:lnTo>
                  <a:pt x="0" y="0"/>
                </a:lnTo>
                <a:lnTo>
                  <a:pt x="2101454" y="0"/>
                </a:lnTo>
                <a:lnTo>
                  <a:pt x="2101454" y="3172398"/>
                </a:lnTo>
                <a:lnTo>
                  <a:pt x="0" y="3172398"/>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Characterized by lush green valleys and flowing rivers, the village is surrounded by dense forests rich in biodiversity.</a:t>
            </a:r>
            <a:endParaRPr lang="en-US" sz="1100" dirty="0"/>
          </a:p>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The area is known for its fertile soil, supporting agriculture, particularly olive and grape cultivation.</a:t>
            </a:r>
            <a:endParaRPr lang="en-US" sz="1100" dirty="0"/>
          </a:p>
        </p:txBody>
      </p:sp>
      <p:sp>
        <p:nvSpPr>
          <p:cNvPr id="17" name="Text 15"/>
          <p:cNvSpPr/>
          <p:nvPr/>
        </p:nvSpPr>
        <p:spPr>
          <a:xfrm>
            <a:off x="6807198" y="2406949"/>
            <a:ext cx="2101454" cy="398588"/>
          </a:xfrm>
          <a:custGeom>
            <a:avLst/>
            <a:gdLst/>
            <a:ahLst/>
            <a:cxnLst/>
            <a:rect l="l" t="t" r="r" b="b"/>
            <a:pathLst>
              <a:path w="2101454" h="398588">
                <a:moveTo>
                  <a:pt x="0" y="398588"/>
                </a:moveTo>
                <a:lnTo>
                  <a:pt x="0" y="0"/>
                </a:lnTo>
                <a:lnTo>
                  <a:pt x="2101454" y="0"/>
                </a:lnTo>
                <a:lnTo>
                  <a:pt x="2101454" y="398588"/>
                </a:lnTo>
                <a:lnTo>
                  <a:pt x="0" y="398588"/>
                </a:lnTo>
              </a:path>
            </a:pathLst>
          </a:custGeom>
          <a:noFill/>
          <a:ln/>
        </p:spPr>
        <p:txBody>
          <a:bodyPr wrap="square" lIns="0" tIns="0" rIns="0" bIns="0" rtlCol="0" anchor="b"/>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Landscape and Natural Resources</a:t>
            </a:r>
            <a:endParaRPr lang="en-US" sz="1200" dirty="0"/>
          </a:p>
        </p:txBody>
      </p:sp>
      <p:sp>
        <p:nvSpPr>
          <p:cNvPr id="18" name="Text 16"/>
          <p:cNvSpPr/>
          <p:nvPr/>
        </p:nvSpPr>
        <p:spPr>
          <a:xfrm>
            <a:off x="4202629" y="2944437"/>
            <a:ext cx="2101454" cy="3172398"/>
          </a:xfrm>
          <a:custGeom>
            <a:avLst/>
            <a:gdLst/>
            <a:ahLst/>
            <a:cxnLst/>
            <a:rect l="l" t="t" r="r" b="b"/>
            <a:pathLst>
              <a:path w="2101454" h="3172398">
                <a:moveTo>
                  <a:pt x="0" y="3172398"/>
                </a:moveTo>
                <a:lnTo>
                  <a:pt x="0" y="0"/>
                </a:lnTo>
                <a:lnTo>
                  <a:pt x="2101454" y="0"/>
                </a:lnTo>
                <a:lnTo>
                  <a:pt x="2101454" y="3172398"/>
                </a:lnTo>
                <a:lnTo>
                  <a:pt x="0" y="3172398"/>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Situated in the foothills of Mount Olympus, the village is approximately 15 kilometers from the nearest town.</a:t>
            </a:r>
            <a:endParaRPr lang="en-US" sz="1100" dirty="0"/>
          </a:p>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Accessible via a network of winding roads, making it a serene getaway for visitors.</a:t>
            </a:r>
            <a:endParaRPr lang="en-US" sz="1100" dirty="0"/>
          </a:p>
        </p:txBody>
      </p:sp>
      <p:sp>
        <p:nvSpPr>
          <p:cNvPr id="19" name="Text 17"/>
          <p:cNvSpPr/>
          <p:nvPr/>
        </p:nvSpPr>
        <p:spPr>
          <a:xfrm>
            <a:off x="4206749" y="2406949"/>
            <a:ext cx="2101454" cy="398588"/>
          </a:xfrm>
          <a:custGeom>
            <a:avLst/>
            <a:gdLst/>
            <a:ahLst/>
            <a:cxnLst/>
            <a:rect l="l" t="t" r="r" b="b"/>
            <a:pathLst>
              <a:path w="2101454" h="398588">
                <a:moveTo>
                  <a:pt x="0" y="398588"/>
                </a:moveTo>
                <a:lnTo>
                  <a:pt x="0" y="0"/>
                </a:lnTo>
                <a:lnTo>
                  <a:pt x="2101454" y="0"/>
                </a:lnTo>
                <a:lnTo>
                  <a:pt x="2101454" y="398588"/>
                </a:lnTo>
                <a:lnTo>
                  <a:pt x="0" y="398588"/>
                </a:lnTo>
              </a:path>
            </a:pathLst>
          </a:custGeom>
          <a:noFill/>
          <a:ln/>
        </p:spPr>
        <p:txBody>
          <a:bodyPr wrap="square" lIns="0" tIns="0" rIns="0" bIns="0" rtlCol="0" anchor="b"/>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Location and Accessibility</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0" tIns="0" rIns="0" bIns="0" rtlCol="0" anchor="ctr"/>
          <a:lstStyle/>
          <a:p>
            <a:pPr indent="0" marL="0">
              <a:buNone/>
            </a:pPr>
            <a:endParaRPr lang="en-US" dirty="0"/>
          </a:p>
        </p:txBody>
      </p:sp>
      <p:sp>
        <p:nvSpPr>
          <p:cNvPr id="3" name="Text 1"/>
          <p:cNvSpPr/>
          <p:nvPr/>
        </p:nvSpPr>
        <p:spPr>
          <a:xfrm>
            <a:off x="1" y="447"/>
            <a:ext cx="12191937" cy="6857107"/>
          </a:xfrm>
          <a:custGeom>
            <a:avLst/>
            <a:gdLst/>
            <a:ahLst/>
            <a:cxnLst/>
            <a:rect l="l" t="t" r="r" b="b"/>
            <a:pathLst>
              <a:path w="12191937" h="6857107">
                <a:moveTo>
                  <a:pt x="0" y="6857107"/>
                </a:moveTo>
                <a:lnTo>
                  <a:pt x="0" y="0"/>
                </a:lnTo>
                <a:lnTo>
                  <a:pt x="12191937" y="0"/>
                </a:lnTo>
                <a:lnTo>
                  <a:pt x="12191937"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640079" y="1922882"/>
            <a:ext cx="3474720" cy="3474720"/>
          </a:xfrm>
          <a:custGeom>
            <a:avLst/>
            <a:gdLst/>
            <a:ahLst/>
            <a:cxnLst/>
            <a:rect l="l" t="t" r="r" b="b"/>
            <a:pathLst>
              <a:path w="3474720" h="3474720">
                <a:moveTo>
                  <a:pt x="0" y="1737360"/>
                </a:moveTo>
                <a:cubicBezTo>
                  <a:pt x="0" y="777843"/>
                  <a:pt x="777843" y="0"/>
                  <a:pt x="1737360" y="0"/>
                </a:cubicBezTo>
                <a:cubicBezTo>
                  <a:pt x="2696877" y="0"/>
                  <a:pt x="3474720" y="777843"/>
                  <a:pt x="3474720" y="1737360"/>
                </a:cubicBezTo>
                <a:cubicBezTo>
                  <a:pt x="3474720" y="2696877"/>
                  <a:pt x="2696877" y="3474720"/>
                  <a:pt x="1737360" y="3474720"/>
                </a:cubicBezTo>
                <a:cubicBezTo>
                  <a:pt x="777843" y="3474720"/>
                  <a:pt x="0" y="2696877"/>
                  <a:pt x="0" y="1737360"/>
                </a:cubicBez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5" name="Text 3"/>
          <p:cNvSpPr/>
          <p:nvPr/>
        </p:nvSpPr>
        <p:spPr>
          <a:xfrm>
            <a:off x="640079" y="1922882"/>
            <a:ext cx="3474720" cy="3474720"/>
          </a:xfrm>
          <a:custGeom>
            <a:avLst/>
            <a:gdLst/>
            <a:ahLst/>
            <a:cxnLst/>
            <a:rect l="l" t="t" r="r" b="b"/>
            <a:pathLst>
              <a:path w="3474720" h="3474720">
                <a:moveTo>
                  <a:pt x="0" y="1737360"/>
                </a:moveTo>
                <a:cubicBezTo>
                  <a:pt x="0" y="777843"/>
                  <a:pt x="777843" y="0"/>
                  <a:pt x="1737360" y="0"/>
                </a:cubicBezTo>
                <a:cubicBezTo>
                  <a:pt x="2696877" y="0"/>
                  <a:pt x="3474720" y="777843"/>
                  <a:pt x="3474720" y="1737360"/>
                </a:cubicBezTo>
                <a:cubicBezTo>
                  <a:pt x="3474720" y="2696877"/>
                  <a:pt x="2696877" y="3474720"/>
                  <a:pt x="1737360" y="3474720"/>
                </a:cubicBezTo>
                <a:cubicBezTo>
                  <a:pt x="777843" y="3474720"/>
                  <a:pt x="0" y="2696877"/>
                  <a:pt x="0" y="1737360"/>
                </a:cubicBezTo>
              </a:path>
            </a:pathLst>
          </a:custGeom>
          <a:solidFill>
            <a:srgbClr val="000000">
              <a:alpha val="40000"/>
            </a:srgbClr>
          </a:solidFill>
          <a:ln w="9525">
            <a:solidFill>
              <a:srgbClr val="104862"/>
            </a:solidFill>
          </a:ln>
        </p:spPr>
        <p:txBody>
          <a:bodyPr wrap="square" lIns="90000" tIns="46800" rIns="90000" bIns="46800" rtlCol="0" anchor="ctr"/>
          <a:lstStyle/>
          <a:p>
            <a:pPr algn="ctr" marL="0" indent="0">
              <a:lnSpc>
                <a:spcPct val="83333"/>
              </a:lnSpc>
              <a:buNone/>
            </a:pPr>
            <a:endParaRPr lang="en-US" sz="1800" dirty="0"/>
          </a:p>
        </p:txBody>
      </p:sp>
      <p:sp>
        <p:nvSpPr>
          <p:cNvPr id="6" name="Text 4"/>
          <p:cNvSpPr/>
          <p:nvPr/>
        </p:nvSpPr>
        <p:spPr>
          <a:xfrm>
            <a:off x="4355251" y="1922882"/>
            <a:ext cx="3474720" cy="3474720"/>
          </a:xfrm>
          <a:custGeom>
            <a:avLst/>
            <a:gdLst/>
            <a:ahLst/>
            <a:cxnLst/>
            <a:rect l="l" t="t" r="r" b="b"/>
            <a:pathLst>
              <a:path w="3474720" h="3474720">
                <a:moveTo>
                  <a:pt x="0" y="1737360"/>
                </a:moveTo>
                <a:cubicBezTo>
                  <a:pt x="0" y="777843"/>
                  <a:pt x="777843" y="0"/>
                  <a:pt x="1737360" y="0"/>
                </a:cubicBezTo>
                <a:cubicBezTo>
                  <a:pt x="2696877" y="0"/>
                  <a:pt x="3474720" y="777843"/>
                  <a:pt x="3474720" y="1737360"/>
                </a:cubicBezTo>
                <a:cubicBezTo>
                  <a:pt x="3474720" y="2696877"/>
                  <a:pt x="2696877" y="3474720"/>
                  <a:pt x="1737360" y="3474720"/>
                </a:cubicBezTo>
                <a:cubicBezTo>
                  <a:pt x="777843" y="3474720"/>
                  <a:pt x="0" y="2696877"/>
                  <a:pt x="0" y="1737360"/>
                </a:cubicBez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7" name="Text 5"/>
          <p:cNvSpPr/>
          <p:nvPr/>
        </p:nvSpPr>
        <p:spPr>
          <a:xfrm>
            <a:off x="4355251" y="1922882"/>
            <a:ext cx="3474720" cy="3474720"/>
          </a:xfrm>
          <a:custGeom>
            <a:avLst/>
            <a:gdLst/>
            <a:ahLst/>
            <a:cxnLst/>
            <a:rect l="l" t="t" r="r" b="b"/>
            <a:pathLst>
              <a:path w="3474720" h="3474720">
                <a:moveTo>
                  <a:pt x="0" y="1737360"/>
                </a:moveTo>
                <a:cubicBezTo>
                  <a:pt x="0" y="777843"/>
                  <a:pt x="777843" y="0"/>
                  <a:pt x="1737360" y="0"/>
                </a:cubicBezTo>
                <a:cubicBezTo>
                  <a:pt x="2696877" y="0"/>
                  <a:pt x="3474720" y="777843"/>
                  <a:pt x="3474720" y="1737360"/>
                </a:cubicBezTo>
                <a:cubicBezTo>
                  <a:pt x="3474720" y="2696877"/>
                  <a:pt x="2696877" y="3474720"/>
                  <a:pt x="1737360" y="3474720"/>
                </a:cubicBezTo>
                <a:cubicBezTo>
                  <a:pt x="777843" y="3474720"/>
                  <a:pt x="0" y="2696877"/>
                  <a:pt x="0" y="1737360"/>
                </a:cubicBezTo>
              </a:path>
            </a:pathLst>
          </a:custGeom>
          <a:solidFill>
            <a:srgbClr val="000000">
              <a:alpha val="40000"/>
            </a:srgbClr>
          </a:solidFill>
          <a:ln w="9525">
            <a:solidFill>
              <a:srgbClr val="104862"/>
            </a:solidFill>
          </a:ln>
        </p:spPr>
        <p:txBody>
          <a:bodyPr wrap="square" lIns="90000" tIns="46800" rIns="90000" bIns="46800" rtlCol="0" anchor="ctr"/>
          <a:lstStyle/>
          <a:p>
            <a:pPr algn="ctr" marL="0" indent="0">
              <a:lnSpc>
                <a:spcPct val="83333"/>
              </a:lnSpc>
              <a:buNone/>
            </a:pPr>
            <a:endParaRPr lang="en-US" sz="1800" dirty="0"/>
          </a:p>
        </p:txBody>
      </p:sp>
      <p:sp>
        <p:nvSpPr>
          <p:cNvPr id="8" name="Text 6"/>
          <p:cNvSpPr/>
          <p:nvPr/>
        </p:nvSpPr>
        <p:spPr>
          <a:xfrm>
            <a:off x="8070423" y="1922882"/>
            <a:ext cx="3474720" cy="3474720"/>
          </a:xfrm>
          <a:custGeom>
            <a:avLst/>
            <a:gdLst/>
            <a:ahLst/>
            <a:cxnLst/>
            <a:rect l="l" t="t" r="r" b="b"/>
            <a:pathLst>
              <a:path w="3474720" h="3474720">
                <a:moveTo>
                  <a:pt x="0" y="1737360"/>
                </a:moveTo>
                <a:cubicBezTo>
                  <a:pt x="0" y="777843"/>
                  <a:pt x="777843" y="0"/>
                  <a:pt x="1737360" y="0"/>
                </a:cubicBezTo>
                <a:cubicBezTo>
                  <a:pt x="2696877" y="0"/>
                  <a:pt x="3474720" y="777843"/>
                  <a:pt x="3474720" y="1737360"/>
                </a:cubicBezTo>
                <a:cubicBezTo>
                  <a:pt x="3474720" y="2696877"/>
                  <a:pt x="2696877" y="3474720"/>
                  <a:pt x="1737360" y="3474720"/>
                </a:cubicBezTo>
                <a:cubicBezTo>
                  <a:pt x="777843" y="3474720"/>
                  <a:pt x="0" y="2696877"/>
                  <a:pt x="0" y="1737360"/>
                </a:cubicBez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9" name="Text 7"/>
          <p:cNvSpPr/>
          <p:nvPr/>
        </p:nvSpPr>
        <p:spPr>
          <a:xfrm>
            <a:off x="8070423" y="1922882"/>
            <a:ext cx="3474720" cy="3474720"/>
          </a:xfrm>
          <a:custGeom>
            <a:avLst/>
            <a:gdLst/>
            <a:ahLst/>
            <a:cxnLst/>
            <a:rect l="l" t="t" r="r" b="b"/>
            <a:pathLst>
              <a:path w="3474720" h="3474720">
                <a:moveTo>
                  <a:pt x="0" y="1737360"/>
                </a:moveTo>
                <a:cubicBezTo>
                  <a:pt x="0" y="777843"/>
                  <a:pt x="777843" y="0"/>
                  <a:pt x="1737360" y="0"/>
                </a:cubicBezTo>
                <a:cubicBezTo>
                  <a:pt x="2696877" y="0"/>
                  <a:pt x="3474720" y="777843"/>
                  <a:pt x="3474720" y="1737360"/>
                </a:cubicBezTo>
                <a:cubicBezTo>
                  <a:pt x="3474720" y="2696877"/>
                  <a:pt x="2696877" y="3474720"/>
                  <a:pt x="1737360" y="3474720"/>
                </a:cubicBezTo>
                <a:cubicBezTo>
                  <a:pt x="777843" y="3474720"/>
                  <a:pt x="0" y="2696877"/>
                  <a:pt x="0" y="1737360"/>
                </a:cubicBezTo>
              </a:path>
            </a:pathLst>
          </a:custGeom>
          <a:solidFill>
            <a:srgbClr val="000000">
              <a:alpha val="40000"/>
            </a:srgbClr>
          </a:solidFill>
          <a:ln w="9525">
            <a:solidFill>
              <a:srgbClr val="104862"/>
            </a:solidFill>
          </a:ln>
        </p:spPr>
        <p:txBody>
          <a:bodyPr wrap="square" lIns="90000" tIns="46800" rIns="90000" bIns="46800" rtlCol="0" anchor="ctr"/>
          <a:lstStyle/>
          <a:p>
            <a:pPr algn="ctr" marL="0" indent="0">
              <a:lnSpc>
                <a:spcPct val="83333"/>
              </a:lnSpc>
              <a:buNone/>
            </a:pPr>
            <a:endParaRPr lang="en-US" sz="1800" dirty="0"/>
          </a:p>
        </p:txBody>
      </p:sp>
      <p:sp>
        <p:nvSpPr>
          <p:cNvPr id="10" name="Text 8"/>
          <p:cNvSpPr/>
          <p:nvPr/>
        </p:nvSpPr>
        <p:spPr>
          <a:xfrm>
            <a:off x="507996" y="1450724"/>
            <a:ext cx="11226290" cy="91440"/>
          </a:xfrm>
          <a:custGeom>
            <a:avLst/>
            <a:gdLst/>
            <a:ahLst/>
            <a:cxnLst/>
            <a:rect l="l" t="t" r="r" b="b"/>
            <a:pathLst>
              <a:path w="11226290" h="91440">
                <a:moveTo>
                  <a:pt x="45720" y="91440"/>
                </a:moveTo>
                <a:cubicBezTo>
                  <a:pt x="20470" y="91440"/>
                  <a:pt x="0" y="70970"/>
                  <a:pt x="0" y="45720"/>
                </a:cubicBezTo>
                <a:lnTo>
                  <a:pt x="0" y="45720"/>
                </a:lnTo>
                <a:cubicBezTo>
                  <a:pt x="0" y="20470"/>
                  <a:pt x="20470" y="0"/>
                  <a:pt x="45720" y="0"/>
                </a:cubicBezTo>
                <a:lnTo>
                  <a:pt x="11180570" y="0"/>
                </a:lnTo>
                <a:cubicBezTo>
                  <a:pt x="11205820" y="0"/>
                  <a:pt x="11226290" y="20470"/>
                  <a:pt x="11226290" y="45720"/>
                </a:cubicBezTo>
                <a:lnTo>
                  <a:pt x="11226290" y="45720"/>
                </a:lnTo>
                <a:cubicBezTo>
                  <a:pt x="11226290" y="70970"/>
                  <a:pt x="11205820" y="91440"/>
                  <a:pt x="11180570" y="91440"/>
                </a:cubicBezTo>
                <a:lnTo>
                  <a:pt x="45720" y="91440"/>
                </a:lnTo>
              </a:path>
            </a:pathLst>
          </a:custGeom>
          <a:solidFill>
            <a:srgbClr val="156082">
              <a:alpha val="30000"/>
            </a:srgbClr>
          </a:solidFill>
          <a:ln/>
        </p:spPr>
        <p:txBody>
          <a:bodyPr wrap="square" lIns="90000" tIns="46800" rIns="90000" bIns="46800" rtlCol="0" anchor="ctr"/>
          <a:lstStyle/>
          <a:p>
            <a:pPr algn="ctr" marL="0" indent="0">
              <a:lnSpc>
                <a:spcPct val="83333"/>
              </a:lnSpc>
              <a:buNone/>
            </a:pPr>
            <a:endParaRPr lang="en-US" sz="1800" dirty="0"/>
          </a:p>
        </p:txBody>
      </p:sp>
      <p:sp>
        <p:nvSpPr>
          <p:cNvPr id="11" name="Text 9"/>
          <p:cNvSpPr/>
          <p:nvPr/>
        </p:nvSpPr>
        <p:spPr>
          <a:xfrm>
            <a:off x="507996"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Figtree" pitchFamily="34" charset="0"/>
                <a:ea typeface="Figtree" pitchFamily="34" charset="-122"/>
                <a:cs typeface="Figtree" pitchFamily="34" charset="-120"/>
              </a:rPr>
              <a:t>Exploring Village Dynamics: A Comprehensive Overview</a:t>
            </a:r>
            <a:endParaRPr lang="en-US" sz="1000" dirty="0"/>
          </a:p>
        </p:txBody>
      </p:sp>
      <p:sp>
        <p:nvSpPr>
          <p:cNvPr id="12" name="Text 10"/>
          <p:cNvSpPr/>
          <p:nvPr/>
        </p:nvSpPr>
        <p:spPr>
          <a:xfrm>
            <a:off x="507997" y="0"/>
            <a:ext cx="10058400" cy="1270282"/>
          </a:xfrm>
          <a:custGeom>
            <a:avLst/>
            <a:gdLst/>
            <a:ahLst/>
            <a:cxnLst/>
            <a:rect l="l" t="t" r="r" b="b"/>
            <a:pathLst>
              <a:path w="10058400" h="1270282">
                <a:moveTo>
                  <a:pt x="0" y="1270282"/>
                </a:moveTo>
                <a:lnTo>
                  <a:pt x="0" y="0"/>
                </a:lnTo>
                <a:lnTo>
                  <a:pt x="10058400" y="0"/>
                </a:lnTo>
                <a:lnTo>
                  <a:pt x="10058400" y="1270282"/>
                </a:lnTo>
                <a:lnTo>
                  <a:pt x="0" y="1270282"/>
                </a:lnTo>
              </a:path>
            </a:pathLst>
          </a:custGeom>
          <a:noFill/>
          <a:ln/>
        </p:spPr>
        <p:txBody>
          <a:bodyPr wrap="square" lIns="0" tIns="0" rIns="0" bIns="0" rtlCol="0" anchor="b"/>
          <a:lstStyle/>
          <a:p>
            <a:pPr algn="l" marL="0" indent="0">
              <a:lnSpc>
                <a:spcPct val="90000"/>
              </a:lnSpc>
              <a:buNone/>
            </a:pPr>
            <a:r>
              <a:rPr lang="en-US" sz="2800" dirty="0">
                <a:solidFill>
                  <a:srgbClr val="FFFFFF"/>
                </a:solidFill>
                <a:latin typeface="Figtree Bold" pitchFamily="34" charset="0"/>
                <a:ea typeface="Figtree Bold" pitchFamily="34" charset="-122"/>
                <a:cs typeface="Figtree Bold" pitchFamily="34" charset="-120"/>
              </a:rPr>
              <a:t>Demographics of the Village</a:t>
            </a:r>
            <a:endParaRPr lang="en-US" sz="2800" dirty="0"/>
          </a:p>
        </p:txBody>
      </p:sp>
      <p:sp>
        <p:nvSpPr>
          <p:cNvPr id="13" name="Text 11"/>
          <p:cNvSpPr/>
          <p:nvPr/>
        </p:nvSpPr>
        <p:spPr>
          <a:xfrm>
            <a:off x="8451002" y="4174913"/>
            <a:ext cx="2720340" cy="640080"/>
          </a:xfrm>
          <a:custGeom>
            <a:avLst/>
            <a:gdLst/>
            <a:ahLst/>
            <a:cxnLst/>
            <a:rect l="l" t="t" r="r" b="b"/>
            <a:pathLst>
              <a:path w="2720340" h="640080">
                <a:moveTo>
                  <a:pt x="0" y="640080"/>
                </a:moveTo>
                <a:lnTo>
                  <a:pt x="0" y="0"/>
                </a:lnTo>
                <a:lnTo>
                  <a:pt x="2720340" y="0"/>
                </a:lnTo>
                <a:lnTo>
                  <a:pt x="2720340" y="640080"/>
                </a:lnTo>
                <a:lnTo>
                  <a:pt x="0" y="640080"/>
                </a:lnTo>
              </a:path>
            </a:pathLst>
          </a:custGeom>
          <a:noFill/>
          <a:ln/>
        </p:spPr>
        <p:txBody>
          <a:bodyPr wrap="square" lIns="0" tIns="0" rIns="0" bIns="0" rtlCol="0" anchor="t"/>
          <a:lstStyle/>
          <a:p>
            <a:pPr algn="ctr" marL="0" indent="0">
              <a:lnSpc>
                <a:spcPct val="120000"/>
              </a:lnSpc>
              <a:buNone/>
            </a:pPr>
            <a:r>
              <a:rPr lang="en-US" sz="903" dirty="0">
                <a:solidFill>
                  <a:srgbClr val="FFFFFF"/>
                </a:solidFill>
                <a:latin typeface="Figtree" pitchFamily="34" charset="0"/>
                <a:ea typeface="Figtree" pitchFamily="34" charset="-122"/>
                <a:cs typeface="Figtree" pitchFamily="34" charset="-120"/>
              </a:rPr>
              <a:t>The village exhibits a gender ratio of 52% female to 48% male, showcasing a balanced community structure that contributes to diverse social dynamics.</a:t>
            </a:r>
            <a:endParaRPr lang="en-US" sz="903" dirty="0"/>
          </a:p>
        </p:txBody>
      </p:sp>
      <p:sp>
        <p:nvSpPr>
          <p:cNvPr id="14" name="Text 12"/>
          <p:cNvSpPr/>
          <p:nvPr/>
        </p:nvSpPr>
        <p:spPr>
          <a:xfrm>
            <a:off x="8451002" y="2703407"/>
            <a:ext cx="2720340" cy="457200"/>
          </a:xfrm>
          <a:custGeom>
            <a:avLst/>
            <a:gdLst/>
            <a:ahLst/>
            <a:cxnLst/>
            <a:rect l="l" t="t" r="r" b="b"/>
            <a:pathLst>
              <a:path w="2720340" h="457200">
                <a:moveTo>
                  <a:pt x="0" y="457200"/>
                </a:moveTo>
                <a:lnTo>
                  <a:pt x="0" y="0"/>
                </a:lnTo>
                <a:lnTo>
                  <a:pt x="2720340" y="0"/>
                </a:lnTo>
                <a:lnTo>
                  <a:pt x="2720340" y="457200"/>
                </a:lnTo>
                <a:lnTo>
                  <a:pt x="0" y="457200"/>
                </a:lnTo>
              </a:path>
            </a:pathLst>
          </a:custGeom>
          <a:noFill/>
          <a:ln/>
        </p:spPr>
        <p:txBody>
          <a:bodyPr wrap="square" lIns="0" tIns="0" rIns="0" bIns="0" rtlCol="0" anchor="b"/>
          <a:lstStyle/>
          <a:p>
            <a:pPr algn="ctr" marL="0" indent="0">
              <a:lnSpc>
                <a:spcPct val="90000"/>
              </a:lnSpc>
              <a:buNone/>
            </a:pPr>
            <a:r>
              <a:rPr lang="en-US" sz="1400" b="1" dirty="0">
                <a:solidFill>
                  <a:srgbClr val="FFFFFF"/>
                </a:solidFill>
                <a:latin typeface="Figtree Bold" pitchFamily="34" charset="0"/>
                <a:ea typeface="Figtree Bold" pitchFamily="34" charset="-122"/>
                <a:cs typeface="Figtree Bold" pitchFamily="34" charset="-120"/>
              </a:rPr>
              <a:t>Gender Ratio</a:t>
            </a:r>
            <a:endParaRPr lang="en-US" sz="1400" dirty="0"/>
          </a:p>
        </p:txBody>
      </p:sp>
      <p:sp>
        <p:nvSpPr>
          <p:cNvPr id="15" name="Text 13"/>
          <p:cNvSpPr/>
          <p:nvPr/>
        </p:nvSpPr>
        <p:spPr>
          <a:xfrm>
            <a:off x="8451002" y="3234584"/>
            <a:ext cx="2720340" cy="830997"/>
          </a:xfrm>
          <a:custGeom>
            <a:avLst/>
            <a:gdLst/>
            <a:ahLst/>
            <a:cxnLst/>
            <a:rect l="l" t="t" r="r" b="b"/>
            <a:pathLst>
              <a:path w="2720340" h="830997">
                <a:moveTo>
                  <a:pt x="0" y="830997"/>
                </a:moveTo>
                <a:lnTo>
                  <a:pt x="0" y="0"/>
                </a:lnTo>
                <a:lnTo>
                  <a:pt x="2720340" y="0"/>
                </a:lnTo>
                <a:lnTo>
                  <a:pt x="2720340" y="830997"/>
                </a:lnTo>
                <a:lnTo>
                  <a:pt x="0" y="830997"/>
                </a:lnTo>
              </a:path>
            </a:pathLst>
          </a:custGeom>
          <a:noFill/>
          <a:ln/>
        </p:spPr>
        <p:txBody>
          <a:bodyPr wrap="square" lIns="0" tIns="0" rIns="0" bIns="0" rtlCol="0" anchor="ctr"/>
          <a:lstStyle/>
          <a:p>
            <a:pPr algn="ctr" marL="0" indent="0">
              <a:lnSpc>
                <a:spcPct val="100000"/>
              </a:lnSpc>
              <a:spcBef>
                <a:spcPts val="619"/>
              </a:spcBef>
              <a:buNone/>
            </a:pPr>
            <a:r>
              <a:rPr lang="en-US" sz="2725" dirty="0">
                <a:solidFill>
                  <a:srgbClr val="FFFFFF"/>
                </a:solidFill>
                <a:latin typeface="Figtree Bold" pitchFamily="34" charset="0"/>
                <a:ea typeface="Figtree Bold" pitchFamily="34" charset="-122"/>
                <a:cs typeface="Figtree Bold" pitchFamily="34" charset="-120"/>
              </a:rPr>
              <a:t>52% Female, 48% Male</a:t>
            </a:r>
            <a:endParaRPr lang="en-US" sz="2725" dirty="0"/>
          </a:p>
        </p:txBody>
      </p:sp>
      <p:sp>
        <p:nvSpPr>
          <p:cNvPr id="16" name="Text 14"/>
          <p:cNvSpPr/>
          <p:nvPr/>
        </p:nvSpPr>
        <p:spPr>
          <a:xfrm>
            <a:off x="4735830" y="4174913"/>
            <a:ext cx="2720340" cy="640080"/>
          </a:xfrm>
          <a:custGeom>
            <a:avLst/>
            <a:gdLst/>
            <a:ahLst/>
            <a:cxnLst/>
            <a:rect l="l" t="t" r="r" b="b"/>
            <a:pathLst>
              <a:path w="2720340" h="640080">
                <a:moveTo>
                  <a:pt x="0" y="640080"/>
                </a:moveTo>
                <a:lnTo>
                  <a:pt x="0" y="0"/>
                </a:lnTo>
                <a:lnTo>
                  <a:pt x="2720340" y="0"/>
                </a:lnTo>
                <a:lnTo>
                  <a:pt x="2720340" y="640080"/>
                </a:lnTo>
                <a:lnTo>
                  <a:pt x="0" y="640080"/>
                </a:lnTo>
              </a:path>
            </a:pathLst>
          </a:custGeom>
          <a:noFill/>
          <a:ln/>
        </p:spPr>
        <p:txBody>
          <a:bodyPr wrap="square" lIns="0" tIns="0" rIns="0" bIns="0" rtlCol="0" anchor="t"/>
          <a:lstStyle/>
          <a:p>
            <a:pPr algn="ctr" marL="0" indent="0">
              <a:lnSpc>
                <a:spcPct val="120000"/>
              </a:lnSpc>
              <a:buNone/>
            </a:pPr>
            <a:r>
              <a:rPr lang="en-US" sz="875" dirty="0">
                <a:solidFill>
                  <a:srgbClr val="FFFFFF"/>
                </a:solidFill>
                <a:latin typeface="Figtree" pitchFamily="34" charset="0"/>
                <a:ea typeface="Figtree" pitchFamily="34" charset="-122"/>
                <a:cs typeface="Figtree" pitchFamily="34" charset="-120"/>
              </a:rPr>
              <a:t>A significant portion of the population, 35%, consists of children aged 0-14 years, indicating a youthful demographic that supports future growth and development.</a:t>
            </a:r>
            <a:endParaRPr lang="en-US" sz="875" dirty="0"/>
          </a:p>
        </p:txBody>
      </p:sp>
      <p:sp>
        <p:nvSpPr>
          <p:cNvPr id="17" name="Text 15"/>
          <p:cNvSpPr/>
          <p:nvPr/>
        </p:nvSpPr>
        <p:spPr>
          <a:xfrm>
            <a:off x="4735830" y="3234584"/>
            <a:ext cx="2720340" cy="830997"/>
          </a:xfrm>
          <a:custGeom>
            <a:avLst/>
            <a:gdLst/>
            <a:ahLst/>
            <a:cxnLst/>
            <a:rect l="l" t="t" r="r" b="b"/>
            <a:pathLst>
              <a:path w="2720340" h="830997">
                <a:moveTo>
                  <a:pt x="0" y="830997"/>
                </a:moveTo>
                <a:lnTo>
                  <a:pt x="0" y="0"/>
                </a:lnTo>
                <a:lnTo>
                  <a:pt x="2720340" y="0"/>
                </a:lnTo>
                <a:lnTo>
                  <a:pt x="2720340" y="830997"/>
                </a:lnTo>
                <a:lnTo>
                  <a:pt x="0" y="830997"/>
                </a:lnTo>
              </a:path>
            </a:pathLst>
          </a:custGeom>
          <a:noFill/>
          <a:ln/>
        </p:spPr>
        <p:txBody>
          <a:bodyPr wrap="square" lIns="0" tIns="0" rIns="0" bIns="0" rtlCol="0" anchor="ctr"/>
          <a:lstStyle/>
          <a:p>
            <a:pPr algn="ctr" marL="0" indent="0">
              <a:lnSpc>
                <a:spcPct val="100000"/>
              </a:lnSpc>
              <a:spcBef>
                <a:spcPts val="1000"/>
              </a:spcBef>
              <a:buNone/>
            </a:pPr>
            <a:r>
              <a:rPr lang="en-US" sz="4400" dirty="0">
                <a:solidFill>
                  <a:srgbClr val="FFFFFF"/>
                </a:solidFill>
                <a:latin typeface="Figtree Bold" pitchFamily="34" charset="0"/>
                <a:ea typeface="Figtree Bold" pitchFamily="34" charset="-122"/>
                <a:cs typeface="Figtree Bold" pitchFamily="34" charset="-120"/>
              </a:rPr>
              <a:t>35%</a:t>
            </a:r>
            <a:endParaRPr lang="en-US" sz="4400" dirty="0"/>
          </a:p>
        </p:txBody>
      </p:sp>
      <p:sp>
        <p:nvSpPr>
          <p:cNvPr id="18" name="Text 16"/>
          <p:cNvSpPr/>
          <p:nvPr/>
        </p:nvSpPr>
        <p:spPr>
          <a:xfrm>
            <a:off x="4735830" y="2703407"/>
            <a:ext cx="2720340" cy="457200"/>
          </a:xfrm>
          <a:custGeom>
            <a:avLst/>
            <a:gdLst/>
            <a:ahLst/>
            <a:cxnLst/>
            <a:rect l="l" t="t" r="r" b="b"/>
            <a:pathLst>
              <a:path w="2720340" h="457200">
                <a:moveTo>
                  <a:pt x="0" y="457200"/>
                </a:moveTo>
                <a:lnTo>
                  <a:pt x="0" y="0"/>
                </a:lnTo>
                <a:lnTo>
                  <a:pt x="2720340" y="0"/>
                </a:lnTo>
                <a:lnTo>
                  <a:pt x="2720340" y="457200"/>
                </a:lnTo>
                <a:lnTo>
                  <a:pt x="0" y="457200"/>
                </a:lnTo>
              </a:path>
            </a:pathLst>
          </a:custGeom>
          <a:noFill/>
          <a:ln/>
        </p:spPr>
        <p:txBody>
          <a:bodyPr wrap="square" lIns="0" tIns="0" rIns="0" bIns="0" rtlCol="0" anchor="b"/>
          <a:lstStyle/>
          <a:p>
            <a:pPr algn="ctr" marL="0" indent="0">
              <a:lnSpc>
                <a:spcPct val="90000"/>
              </a:lnSpc>
              <a:buNone/>
            </a:pPr>
            <a:r>
              <a:rPr lang="en-US" sz="1400" b="1" dirty="0">
                <a:solidFill>
                  <a:srgbClr val="FFFFFF"/>
                </a:solidFill>
                <a:latin typeface="Figtree Bold" pitchFamily="34" charset="0"/>
                <a:ea typeface="Figtree Bold" pitchFamily="34" charset="-122"/>
                <a:cs typeface="Figtree Bold" pitchFamily="34" charset="-120"/>
              </a:rPr>
              <a:t>Age Distribution</a:t>
            </a:r>
            <a:endParaRPr lang="en-US" sz="1400" dirty="0"/>
          </a:p>
        </p:txBody>
      </p:sp>
      <p:sp>
        <p:nvSpPr>
          <p:cNvPr id="19" name="Text 17"/>
          <p:cNvSpPr/>
          <p:nvPr/>
        </p:nvSpPr>
        <p:spPr>
          <a:xfrm>
            <a:off x="1017269" y="4174913"/>
            <a:ext cx="2720340" cy="640080"/>
          </a:xfrm>
          <a:custGeom>
            <a:avLst/>
            <a:gdLst/>
            <a:ahLst/>
            <a:cxnLst/>
            <a:rect l="l" t="t" r="r" b="b"/>
            <a:pathLst>
              <a:path w="2720340" h="640080">
                <a:moveTo>
                  <a:pt x="0" y="640080"/>
                </a:moveTo>
                <a:lnTo>
                  <a:pt x="0" y="0"/>
                </a:lnTo>
                <a:lnTo>
                  <a:pt x="2720340" y="0"/>
                </a:lnTo>
                <a:lnTo>
                  <a:pt x="2720340" y="640080"/>
                </a:lnTo>
                <a:lnTo>
                  <a:pt x="0" y="640080"/>
                </a:lnTo>
              </a:path>
            </a:pathLst>
          </a:custGeom>
          <a:noFill/>
          <a:ln/>
        </p:spPr>
        <p:txBody>
          <a:bodyPr wrap="square" lIns="0" tIns="0" rIns="0" bIns="0" rtlCol="0" anchor="t"/>
          <a:lstStyle/>
          <a:p>
            <a:pPr algn="ctr" marL="0" indent="0">
              <a:lnSpc>
                <a:spcPct val="120000"/>
              </a:lnSpc>
              <a:buNone/>
            </a:pPr>
            <a:r>
              <a:rPr lang="en-US" sz="1100" dirty="0">
                <a:solidFill>
                  <a:srgbClr val="FFFFFF"/>
                </a:solidFill>
                <a:latin typeface="Figtree" pitchFamily="34" charset="0"/>
                <a:ea typeface="Figtree" pitchFamily="34" charset="-122"/>
                <a:cs typeface="Figtree" pitchFamily="34" charset="-120"/>
              </a:rPr>
              <a:t>The village has a total population of 1,200 residents, reflecting a close-knit community with strong social ties.</a:t>
            </a:r>
            <a:endParaRPr lang="en-US" sz="1100" dirty="0"/>
          </a:p>
        </p:txBody>
      </p:sp>
      <p:sp>
        <p:nvSpPr>
          <p:cNvPr id="20" name="Text 18"/>
          <p:cNvSpPr/>
          <p:nvPr/>
        </p:nvSpPr>
        <p:spPr>
          <a:xfrm>
            <a:off x="1017269" y="3234584"/>
            <a:ext cx="2720340" cy="830997"/>
          </a:xfrm>
          <a:custGeom>
            <a:avLst/>
            <a:gdLst/>
            <a:ahLst/>
            <a:cxnLst/>
            <a:rect l="l" t="t" r="r" b="b"/>
            <a:pathLst>
              <a:path w="2720340" h="830997">
                <a:moveTo>
                  <a:pt x="0" y="830997"/>
                </a:moveTo>
                <a:lnTo>
                  <a:pt x="0" y="0"/>
                </a:lnTo>
                <a:lnTo>
                  <a:pt x="2720340" y="0"/>
                </a:lnTo>
                <a:lnTo>
                  <a:pt x="2720340" y="830997"/>
                </a:lnTo>
                <a:lnTo>
                  <a:pt x="0" y="830997"/>
                </a:lnTo>
              </a:path>
            </a:pathLst>
          </a:custGeom>
          <a:noFill/>
          <a:ln/>
        </p:spPr>
        <p:txBody>
          <a:bodyPr wrap="square" lIns="0" tIns="0" rIns="0" bIns="0" rtlCol="0" anchor="ctr"/>
          <a:lstStyle/>
          <a:p>
            <a:pPr algn="ctr" marL="0" indent="0">
              <a:lnSpc>
                <a:spcPct val="100000"/>
              </a:lnSpc>
              <a:spcBef>
                <a:spcPts val="1000"/>
              </a:spcBef>
              <a:buNone/>
            </a:pPr>
            <a:r>
              <a:rPr lang="en-US" sz="4400" dirty="0">
                <a:solidFill>
                  <a:srgbClr val="FFFFFF"/>
                </a:solidFill>
                <a:latin typeface="Figtree Bold" pitchFamily="34" charset="0"/>
                <a:ea typeface="Figtree Bold" pitchFamily="34" charset="-122"/>
                <a:cs typeface="Figtree Bold" pitchFamily="34" charset="-120"/>
              </a:rPr>
              <a:t>1,200</a:t>
            </a:r>
            <a:endParaRPr lang="en-US" sz="4400" dirty="0"/>
          </a:p>
        </p:txBody>
      </p:sp>
      <p:sp>
        <p:nvSpPr>
          <p:cNvPr id="21" name="Text 19"/>
          <p:cNvSpPr/>
          <p:nvPr/>
        </p:nvSpPr>
        <p:spPr>
          <a:xfrm>
            <a:off x="1017269" y="2703407"/>
            <a:ext cx="2720340" cy="457200"/>
          </a:xfrm>
          <a:custGeom>
            <a:avLst/>
            <a:gdLst/>
            <a:ahLst/>
            <a:cxnLst/>
            <a:rect l="l" t="t" r="r" b="b"/>
            <a:pathLst>
              <a:path w="2720340" h="457200">
                <a:moveTo>
                  <a:pt x="0" y="457200"/>
                </a:moveTo>
                <a:lnTo>
                  <a:pt x="0" y="0"/>
                </a:lnTo>
                <a:lnTo>
                  <a:pt x="2720340" y="0"/>
                </a:lnTo>
                <a:lnTo>
                  <a:pt x="2720340" y="457200"/>
                </a:lnTo>
                <a:lnTo>
                  <a:pt x="0" y="457200"/>
                </a:lnTo>
              </a:path>
            </a:pathLst>
          </a:custGeom>
          <a:noFill/>
          <a:ln/>
        </p:spPr>
        <p:txBody>
          <a:bodyPr wrap="square" lIns="0" tIns="0" rIns="0" bIns="0" rtlCol="0" anchor="b"/>
          <a:lstStyle/>
          <a:p>
            <a:pPr algn="ctr" marL="0" indent="0">
              <a:lnSpc>
                <a:spcPct val="90000"/>
              </a:lnSpc>
              <a:buNone/>
            </a:pPr>
            <a:r>
              <a:rPr lang="en-US" sz="1400" b="1" dirty="0">
                <a:solidFill>
                  <a:srgbClr val="FFFFFF"/>
                </a:solidFill>
                <a:latin typeface="Figtree Bold" pitchFamily="34" charset="0"/>
                <a:ea typeface="Figtree Bold" pitchFamily="34" charset="-122"/>
                <a:cs typeface="Figtree Bold" pitchFamily="34" charset="-120"/>
              </a:rPr>
              <a:t>Total Population</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0" tIns="0" rIns="0" bIns="0" rtlCol="0" anchor="ctr"/>
          <a:lstStyle/>
          <a:p>
            <a:pPr indent="0" marL="0">
              <a:buNone/>
            </a:pPr>
            <a:endParaRPr lang="en-US" dirty="0"/>
          </a:p>
        </p:txBody>
      </p:sp>
      <p:sp>
        <p:nvSpPr>
          <p:cNvPr id="3" name="Text 1"/>
          <p:cNvSpPr/>
          <p:nvPr/>
        </p:nvSpPr>
        <p:spPr>
          <a:xfrm>
            <a:off x="1" y="447"/>
            <a:ext cx="12191937" cy="6857107"/>
          </a:xfrm>
          <a:custGeom>
            <a:avLst/>
            <a:gdLst/>
            <a:ahLst/>
            <a:cxnLst/>
            <a:rect l="l" t="t" r="r" b="b"/>
            <a:pathLst>
              <a:path w="12191937" h="6857107">
                <a:moveTo>
                  <a:pt x="0" y="6857107"/>
                </a:moveTo>
                <a:lnTo>
                  <a:pt x="0" y="0"/>
                </a:lnTo>
                <a:lnTo>
                  <a:pt x="12191937" y="0"/>
                </a:lnTo>
                <a:lnTo>
                  <a:pt x="12191937"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3365503" y="1967697"/>
            <a:ext cx="2603488" cy="4185154"/>
          </a:xfrm>
          <a:custGeom>
            <a:avLst/>
            <a:gdLst/>
            <a:ahLst/>
            <a:cxnLst/>
            <a:rect l="l" t="t" r="r" b="b"/>
            <a:pathLst>
              <a:path w="2603488" h="4185154">
                <a:moveTo>
                  <a:pt x="92372" y="4185154"/>
                </a:moveTo>
                <a:cubicBezTo>
                  <a:pt x="41356" y="4185154"/>
                  <a:pt x="0" y="4143798"/>
                  <a:pt x="0" y="4092782"/>
                </a:cubicBezTo>
                <a:lnTo>
                  <a:pt x="0" y="92372"/>
                </a:lnTo>
                <a:cubicBezTo>
                  <a:pt x="0" y="41356"/>
                  <a:pt x="41356" y="0"/>
                  <a:pt x="92372" y="0"/>
                </a:cubicBezTo>
                <a:lnTo>
                  <a:pt x="2511116" y="0"/>
                </a:lnTo>
                <a:cubicBezTo>
                  <a:pt x="2562132" y="0"/>
                  <a:pt x="2603488" y="41356"/>
                  <a:pt x="2603488" y="92372"/>
                </a:cubicBezTo>
                <a:lnTo>
                  <a:pt x="2603488" y="4092782"/>
                </a:lnTo>
                <a:cubicBezTo>
                  <a:pt x="2603488" y="4143798"/>
                  <a:pt x="2562132" y="4185154"/>
                  <a:pt x="2511116" y="4185154"/>
                </a:cubicBezTo>
                <a:lnTo>
                  <a:pt x="92372" y="4185154"/>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5" name="Text 3"/>
          <p:cNvSpPr/>
          <p:nvPr/>
        </p:nvSpPr>
        <p:spPr>
          <a:xfrm>
            <a:off x="6223009" y="1967697"/>
            <a:ext cx="2603488" cy="4185154"/>
          </a:xfrm>
          <a:custGeom>
            <a:avLst/>
            <a:gdLst/>
            <a:ahLst/>
            <a:cxnLst/>
            <a:rect l="l" t="t" r="r" b="b"/>
            <a:pathLst>
              <a:path w="2603488" h="4185154">
                <a:moveTo>
                  <a:pt x="92372" y="4185154"/>
                </a:moveTo>
                <a:cubicBezTo>
                  <a:pt x="41356" y="4185154"/>
                  <a:pt x="0" y="4143798"/>
                  <a:pt x="0" y="4092782"/>
                </a:cubicBezTo>
                <a:lnTo>
                  <a:pt x="0" y="92372"/>
                </a:lnTo>
                <a:cubicBezTo>
                  <a:pt x="0" y="41356"/>
                  <a:pt x="41356" y="0"/>
                  <a:pt x="92372" y="0"/>
                </a:cubicBezTo>
                <a:lnTo>
                  <a:pt x="2511116" y="0"/>
                </a:lnTo>
                <a:cubicBezTo>
                  <a:pt x="2562132" y="0"/>
                  <a:pt x="2603488" y="41356"/>
                  <a:pt x="2603488" y="92372"/>
                </a:cubicBezTo>
                <a:lnTo>
                  <a:pt x="2603488" y="4092782"/>
                </a:lnTo>
                <a:cubicBezTo>
                  <a:pt x="2603488" y="4143798"/>
                  <a:pt x="2562132" y="4185154"/>
                  <a:pt x="2511116" y="4185154"/>
                </a:cubicBezTo>
                <a:lnTo>
                  <a:pt x="92372" y="4185154"/>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6" name="Text 4"/>
          <p:cNvSpPr/>
          <p:nvPr/>
        </p:nvSpPr>
        <p:spPr>
          <a:xfrm>
            <a:off x="9080515" y="1967419"/>
            <a:ext cx="2603488" cy="4185154"/>
          </a:xfrm>
          <a:custGeom>
            <a:avLst/>
            <a:gdLst/>
            <a:ahLst/>
            <a:cxnLst/>
            <a:rect l="l" t="t" r="r" b="b"/>
            <a:pathLst>
              <a:path w="2603488" h="4185154">
                <a:moveTo>
                  <a:pt x="92372" y="4185154"/>
                </a:moveTo>
                <a:cubicBezTo>
                  <a:pt x="41356" y="4185154"/>
                  <a:pt x="0" y="4143798"/>
                  <a:pt x="0" y="4092782"/>
                </a:cubicBezTo>
                <a:lnTo>
                  <a:pt x="0" y="92372"/>
                </a:lnTo>
                <a:cubicBezTo>
                  <a:pt x="0" y="41356"/>
                  <a:pt x="41356" y="0"/>
                  <a:pt x="92372" y="0"/>
                </a:cubicBezTo>
                <a:lnTo>
                  <a:pt x="2511116" y="0"/>
                </a:lnTo>
                <a:cubicBezTo>
                  <a:pt x="2562132" y="0"/>
                  <a:pt x="2603488" y="41356"/>
                  <a:pt x="2603488" y="92372"/>
                </a:cubicBezTo>
                <a:lnTo>
                  <a:pt x="2603488" y="4092782"/>
                </a:lnTo>
                <a:cubicBezTo>
                  <a:pt x="2603488" y="4143798"/>
                  <a:pt x="2562132" y="4185154"/>
                  <a:pt x="2511116" y="4185154"/>
                </a:cubicBezTo>
                <a:lnTo>
                  <a:pt x="92372" y="4185154"/>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7" name="Text 5"/>
          <p:cNvSpPr/>
          <p:nvPr/>
        </p:nvSpPr>
        <p:spPr>
          <a:xfrm>
            <a:off x="507997" y="1967697"/>
            <a:ext cx="2603488" cy="4185154"/>
          </a:xfrm>
          <a:custGeom>
            <a:avLst/>
            <a:gdLst/>
            <a:ahLst/>
            <a:cxnLst/>
            <a:rect l="l" t="t" r="r" b="b"/>
            <a:pathLst>
              <a:path w="2603488" h="4185154">
                <a:moveTo>
                  <a:pt x="92372" y="4185154"/>
                </a:moveTo>
                <a:cubicBezTo>
                  <a:pt x="41356" y="4185154"/>
                  <a:pt x="0" y="4143798"/>
                  <a:pt x="0" y="4092782"/>
                </a:cubicBezTo>
                <a:lnTo>
                  <a:pt x="0" y="92372"/>
                </a:lnTo>
                <a:cubicBezTo>
                  <a:pt x="0" y="41356"/>
                  <a:pt x="41356" y="0"/>
                  <a:pt x="92372" y="0"/>
                </a:cubicBezTo>
                <a:lnTo>
                  <a:pt x="2511116" y="0"/>
                </a:lnTo>
                <a:cubicBezTo>
                  <a:pt x="2562132" y="0"/>
                  <a:pt x="2603488" y="41356"/>
                  <a:pt x="2603488" y="92372"/>
                </a:cubicBezTo>
                <a:lnTo>
                  <a:pt x="2603488" y="4092782"/>
                </a:lnTo>
                <a:cubicBezTo>
                  <a:pt x="2603488" y="4143798"/>
                  <a:pt x="2562132" y="4185154"/>
                  <a:pt x="2511116" y="4185154"/>
                </a:cubicBezTo>
                <a:lnTo>
                  <a:pt x="92372" y="4185154"/>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8" name="Text 6"/>
          <p:cNvSpPr/>
          <p:nvPr/>
        </p:nvSpPr>
        <p:spPr>
          <a:xfrm>
            <a:off x="6378986" y="1738819"/>
            <a:ext cx="457200" cy="457200"/>
          </a:xfrm>
          <a:custGeom>
            <a:avLst/>
            <a:gdLst/>
            <a:ahLst/>
            <a:cxnLst/>
            <a:rect l="l" t="t" r="r" b="b"/>
            <a:pathLst>
              <a:path w="457200" h="457200">
                <a:moveTo>
                  <a:pt x="82296" y="457200"/>
                </a:moveTo>
                <a:cubicBezTo>
                  <a:pt x="36845" y="457200"/>
                  <a:pt x="0" y="420355"/>
                  <a:pt x="0" y="374904"/>
                </a:cubicBezTo>
                <a:lnTo>
                  <a:pt x="0" y="82296"/>
                </a:lnTo>
                <a:cubicBezTo>
                  <a:pt x="0" y="36845"/>
                  <a:pt x="36845" y="0"/>
                  <a:pt x="82296" y="0"/>
                </a:cubicBezTo>
                <a:lnTo>
                  <a:pt x="374904" y="0"/>
                </a:lnTo>
                <a:cubicBezTo>
                  <a:pt x="420355" y="0"/>
                  <a:pt x="457200" y="36845"/>
                  <a:pt x="457200" y="82296"/>
                </a:cubicBezTo>
                <a:lnTo>
                  <a:pt x="457200" y="374904"/>
                </a:lnTo>
                <a:cubicBezTo>
                  <a:pt x="457200" y="420355"/>
                  <a:pt x="420355" y="457200"/>
                  <a:pt x="374904" y="457200"/>
                </a:cubicBezTo>
                <a:lnTo>
                  <a:pt x="82296" y="457200"/>
                </a:lnTo>
              </a:path>
            </a:pathLst>
          </a:custGeom>
          <a:solidFill>
            <a:srgbClr val="104862"/>
          </a:solidFill>
          <a:ln/>
        </p:spPr>
        <p:txBody>
          <a:bodyPr wrap="square" lIns="0" tIns="0" rIns="0" bIns="0" rtlCol="0" anchor="ctr"/>
          <a:lstStyle/>
          <a:p>
            <a:pPr algn="ctr" marL="0" indent="0">
              <a:lnSpc>
                <a:spcPct val="100000"/>
              </a:lnSpc>
              <a:spcAft>
                <a:spcPts val="1000"/>
              </a:spcAft>
              <a:buNone/>
            </a:pPr>
            <a:r>
              <a:rPr lang="en-US" sz="1500" dirty="0">
                <a:solidFill>
                  <a:srgbClr val="FFFFFF"/>
                </a:solidFill>
                <a:latin typeface="Figtree Bold" pitchFamily="34" charset="0"/>
                <a:ea typeface="Figtree Bold" pitchFamily="34" charset="-122"/>
                <a:cs typeface="Figtree Bold" pitchFamily="34" charset="-120"/>
              </a:rPr>
              <a:t>03</a:t>
            </a:r>
            <a:endParaRPr lang="en-US" sz="1500" dirty="0"/>
          </a:p>
        </p:txBody>
      </p:sp>
      <p:sp>
        <p:nvSpPr>
          <p:cNvPr id="9" name="Text 7"/>
          <p:cNvSpPr/>
          <p:nvPr/>
        </p:nvSpPr>
        <p:spPr>
          <a:xfrm>
            <a:off x="3521501" y="1738819"/>
            <a:ext cx="457200" cy="457200"/>
          </a:xfrm>
          <a:custGeom>
            <a:avLst/>
            <a:gdLst/>
            <a:ahLst/>
            <a:cxnLst/>
            <a:rect l="l" t="t" r="r" b="b"/>
            <a:pathLst>
              <a:path w="457200" h="457200">
                <a:moveTo>
                  <a:pt x="82296" y="457200"/>
                </a:moveTo>
                <a:cubicBezTo>
                  <a:pt x="36845" y="457200"/>
                  <a:pt x="0" y="420355"/>
                  <a:pt x="0" y="374904"/>
                </a:cubicBezTo>
                <a:lnTo>
                  <a:pt x="0" y="82296"/>
                </a:lnTo>
                <a:cubicBezTo>
                  <a:pt x="0" y="36845"/>
                  <a:pt x="36845" y="0"/>
                  <a:pt x="82296" y="0"/>
                </a:cubicBezTo>
                <a:lnTo>
                  <a:pt x="374904" y="0"/>
                </a:lnTo>
                <a:cubicBezTo>
                  <a:pt x="420355" y="0"/>
                  <a:pt x="457200" y="36845"/>
                  <a:pt x="457200" y="82296"/>
                </a:cubicBezTo>
                <a:lnTo>
                  <a:pt x="457200" y="374904"/>
                </a:lnTo>
                <a:cubicBezTo>
                  <a:pt x="457200" y="420355"/>
                  <a:pt x="420355" y="457200"/>
                  <a:pt x="374904" y="457200"/>
                </a:cubicBezTo>
                <a:lnTo>
                  <a:pt x="82296" y="457200"/>
                </a:lnTo>
              </a:path>
            </a:pathLst>
          </a:custGeom>
          <a:solidFill>
            <a:srgbClr val="104862"/>
          </a:solidFill>
          <a:ln/>
        </p:spPr>
        <p:txBody>
          <a:bodyPr wrap="square" lIns="0" tIns="0" rIns="0" bIns="0" rtlCol="0" anchor="ctr"/>
          <a:lstStyle/>
          <a:p>
            <a:pPr algn="ctr" marL="0" indent="0">
              <a:lnSpc>
                <a:spcPct val="100000"/>
              </a:lnSpc>
              <a:spcAft>
                <a:spcPts val="1000"/>
              </a:spcAft>
              <a:buNone/>
            </a:pPr>
            <a:r>
              <a:rPr lang="en-US" sz="1500" dirty="0">
                <a:solidFill>
                  <a:srgbClr val="FFFFFF"/>
                </a:solidFill>
                <a:latin typeface="Figtree Bold" pitchFamily="34" charset="0"/>
                <a:ea typeface="Figtree Bold" pitchFamily="34" charset="-122"/>
                <a:cs typeface="Figtree Bold" pitchFamily="34" charset="-120"/>
              </a:rPr>
              <a:t>02</a:t>
            </a:r>
            <a:endParaRPr lang="en-US" sz="1500" dirty="0"/>
          </a:p>
        </p:txBody>
      </p:sp>
      <p:sp>
        <p:nvSpPr>
          <p:cNvPr id="10" name="Text 8"/>
          <p:cNvSpPr/>
          <p:nvPr/>
        </p:nvSpPr>
        <p:spPr>
          <a:xfrm>
            <a:off x="664016" y="1738819"/>
            <a:ext cx="457200" cy="457200"/>
          </a:xfrm>
          <a:custGeom>
            <a:avLst/>
            <a:gdLst/>
            <a:ahLst/>
            <a:cxnLst/>
            <a:rect l="l" t="t" r="r" b="b"/>
            <a:pathLst>
              <a:path w="457200" h="457200">
                <a:moveTo>
                  <a:pt x="82296" y="457200"/>
                </a:moveTo>
                <a:cubicBezTo>
                  <a:pt x="36845" y="457200"/>
                  <a:pt x="0" y="420355"/>
                  <a:pt x="0" y="374904"/>
                </a:cubicBezTo>
                <a:lnTo>
                  <a:pt x="0" y="82296"/>
                </a:lnTo>
                <a:cubicBezTo>
                  <a:pt x="0" y="36845"/>
                  <a:pt x="36845" y="0"/>
                  <a:pt x="82296" y="0"/>
                </a:cubicBezTo>
                <a:lnTo>
                  <a:pt x="374904" y="0"/>
                </a:lnTo>
                <a:cubicBezTo>
                  <a:pt x="420355" y="0"/>
                  <a:pt x="457200" y="36845"/>
                  <a:pt x="457200" y="82296"/>
                </a:cubicBezTo>
                <a:lnTo>
                  <a:pt x="457200" y="374904"/>
                </a:lnTo>
                <a:cubicBezTo>
                  <a:pt x="457200" y="420355"/>
                  <a:pt x="420355" y="457200"/>
                  <a:pt x="374904" y="457200"/>
                </a:cubicBezTo>
                <a:lnTo>
                  <a:pt x="82296" y="457200"/>
                </a:lnTo>
              </a:path>
            </a:pathLst>
          </a:custGeom>
          <a:solidFill>
            <a:srgbClr val="104862"/>
          </a:solidFill>
          <a:ln/>
        </p:spPr>
        <p:txBody>
          <a:bodyPr wrap="square" lIns="0" tIns="0" rIns="0" bIns="0" rtlCol="0" anchor="ctr"/>
          <a:lstStyle/>
          <a:p>
            <a:pPr algn="ctr" marL="0" indent="0">
              <a:lnSpc>
                <a:spcPct val="100000"/>
              </a:lnSpc>
              <a:spcAft>
                <a:spcPts val="1000"/>
              </a:spcAft>
              <a:buNone/>
            </a:pPr>
            <a:r>
              <a:rPr lang="en-US" sz="1500" dirty="0">
                <a:solidFill>
                  <a:srgbClr val="FFFFFF"/>
                </a:solidFill>
                <a:latin typeface="Figtree Bold" pitchFamily="34" charset="0"/>
                <a:ea typeface="Figtree Bold" pitchFamily="34" charset="-122"/>
                <a:cs typeface="Figtree Bold" pitchFamily="34" charset="-120"/>
              </a:rPr>
              <a:t>01</a:t>
            </a:r>
            <a:endParaRPr lang="en-US" sz="1500" dirty="0"/>
          </a:p>
        </p:txBody>
      </p:sp>
      <p:sp>
        <p:nvSpPr>
          <p:cNvPr id="11" name="Text 9"/>
          <p:cNvSpPr/>
          <p:nvPr/>
        </p:nvSpPr>
        <p:spPr>
          <a:xfrm>
            <a:off x="9236471" y="1738819"/>
            <a:ext cx="457200" cy="457200"/>
          </a:xfrm>
          <a:custGeom>
            <a:avLst/>
            <a:gdLst/>
            <a:ahLst/>
            <a:cxnLst/>
            <a:rect l="l" t="t" r="r" b="b"/>
            <a:pathLst>
              <a:path w="457200" h="457200">
                <a:moveTo>
                  <a:pt x="82296" y="457200"/>
                </a:moveTo>
                <a:cubicBezTo>
                  <a:pt x="36845" y="457200"/>
                  <a:pt x="0" y="420355"/>
                  <a:pt x="0" y="374904"/>
                </a:cubicBezTo>
                <a:lnTo>
                  <a:pt x="0" y="82296"/>
                </a:lnTo>
                <a:cubicBezTo>
                  <a:pt x="0" y="36845"/>
                  <a:pt x="36845" y="0"/>
                  <a:pt x="82296" y="0"/>
                </a:cubicBezTo>
                <a:lnTo>
                  <a:pt x="374904" y="0"/>
                </a:lnTo>
                <a:cubicBezTo>
                  <a:pt x="420355" y="0"/>
                  <a:pt x="457200" y="36845"/>
                  <a:pt x="457200" y="82296"/>
                </a:cubicBezTo>
                <a:lnTo>
                  <a:pt x="457200" y="374904"/>
                </a:lnTo>
                <a:cubicBezTo>
                  <a:pt x="457200" y="420355"/>
                  <a:pt x="420355" y="457200"/>
                  <a:pt x="374904" y="457200"/>
                </a:cubicBezTo>
                <a:lnTo>
                  <a:pt x="82296" y="457200"/>
                </a:lnTo>
              </a:path>
            </a:pathLst>
          </a:custGeom>
          <a:solidFill>
            <a:srgbClr val="104862"/>
          </a:solidFill>
          <a:ln/>
        </p:spPr>
        <p:txBody>
          <a:bodyPr wrap="square" lIns="0" tIns="0" rIns="0" bIns="0" rtlCol="0" anchor="ctr"/>
          <a:lstStyle/>
          <a:p>
            <a:pPr algn="ctr" marL="0" indent="0">
              <a:lnSpc>
                <a:spcPct val="100000"/>
              </a:lnSpc>
              <a:spcAft>
                <a:spcPts val="1000"/>
              </a:spcAft>
              <a:buNone/>
            </a:pPr>
            <a:r>
              <a:rPr lang="en-US" sz="1500" dirty="0">
                <a:solidFill>
                  <a:srgbClr val="FFFFFF"/>
                </a:solidFill>
                <a:latin typeface="Figtree Bold" pitchFamily="34" charset="0"/>
                <a:ea typeface="Figtree Bold" pitchFamily="34" charset="-122"/>
                <a:cs typeface="Figtree Bold" pitchFamily="34" charset="-120"/>
              </a:rPr>
              <a:t>04</a:t>
            </a:r>
            <a:endParaRPr lang="en-US" sz="1500" dirty="0"/>
          </a:p>
        </p:txBody>
      </p:sp>
      <p:sp>
        <p:nvSpPr>
          <p:cNvPr id="12" name="Text 10"/>
          <p:cNvSpPr/>
          <p:nvPr/>
        </p:nvSpPr>
        <p:spPr>
          <a:xfrm>
            <a:off x="507998" y="1448058"/>
            <a:ext cx="11064240" cy="91440"/>
          </a:xfrm>
          <a:custGeom>
            <a:avLst/>
            <a:gdLst/>
            <a:ahLst/>
            <a:cxnLst/>
            <a:rect l="l" t="t" r="r" b="b"/>
            <a:pathLst>
              <a:path w="11064240" h="91440">
                <a:moveTo>
                  <a:pt x="45720" y="91440"/>
                </a:moveTo>
                <a:cubicBezTo>
                  <a:pt x="20470" y="91440"/>
                  <a:pt x="0" y="70970"/>
                  <a:pt x="0" y="45720"/>
                </a:cubicBezTo>
                <a:lnTo>
                  <a:pt x="0" y="45720"/>
                </a:lnTo>
                <a:cubicBezTo>
                  <a:pt x="0" y="20470"/>
                  <a:pt x="20470" y="0"/>
                  <a:pt x="45720" y="0"/>
                </a:cubicBezTo>
                <a:lnTo>
                  <a:pt x="11018520" y="0"/>
                </a:lnTo>
                <a:cubicBezTo>
                  <a:pt x="11043770" y="0"/>
                  <a:pt x="11064240" y="20470"/>
                  <a:pt x="11064240" y="45720"/>
                </a:cubicBezTo>
                <a:lnTo>
                  <a:pt x="11064240" y="45720"/>
                </a:lnTo>
                <a:cubicBezTo>
                  <a:pt x="11064240" y="70970"/>
                  <a:pt x="11043770" y="91440"/>
                  <a:pt x="11018520" y="91440"/>
                </a:cubicBezTo>
                <a:lnTo>
                  <a:pt x="45720" y="91440"/>
                </a:lnTo>
              </a:path>
            </a:pathLst>
          </a:custGeom>
          <a:solidFill>
            <a:srgbClr val="000000"/>
          </a:solidFill>
          <a:ln/>
        </p:spPr>
        <p:txBody>
          <a:bodyPr wrap="square" lIns="90000" tIns="46800" rIns="90000" bIns="46800" rtlCol="0" anchor="ctr"/>
          <a:lstStyle/>
          <a:p>
            <a:pPr algn="ctr" marL="0" indent="0">
              <a:lnSpc>
                <a:spcPct val="83333"/>
              </a:lnSpc>
              <a:buNone/>
            </a:pPr>
            <a:endParaRPr lang="en-US" sz="1800" dirty="0"/>
          </a:p>
        </p:txBody>
      </p:sp>
      <p:sp>
        <p:nvSpPr>
          <p:cNvPr id="13" name="Text 11"/>
          <p:cNvSpPr/>
          <p:nvPr/>
        </p:nvSpPr>
        <p:spPr>
          <a:xfrm>
            <a:off x="507998" y="1448058"/>
            <a:ext cx="11176004" cy="91440"/>
          </a:xfrm>
          <a:custGeom>
            <a:avLst/>
            <a:gdLst/>
            <a:ahLst/>
            <a:cxnLst/>
            <a:rect l="l" t="t" r="r" b="b"/>
            <a:pathLst>
              <a:path w="11176004" h="91440">
                <a:moveTo>
                  <a:pt x="45720" y="91440"/>
                </a:moveTo>
                <a:cubicBezTo>
                  <a:pt x="20470" y="91440"/>
                  <a:pt x="0" y="70970"/>
                  <a:pt x="0" y="45720"/>
                </a:cubicBezTo>
                <a:lnTo>
                  <a:pt x="0" y="45720"/>
                </a:lnTo>
                <a:cubicBezTo>
                  <a:pt x="0" y="20470"/>
                  <a:pt x="20470" y="0"/>
                  <a:pt x="45720" y="0"/>
                </a:cubicBezTo>
                <a:lnTo>
                  <a:pt x="11130284" y="0"/>
                </a:lnTo>
                <a:cubicBezTo>
                  <a:pt x="11155534" y="0"/>
                  <a:pt x="11176004" y="20470"/>
                  <a:pt x="11176004" y="45720"/>
                </a:cubicBezTo>
                <a:lnTo>
                  <a:pt x="11176004" y="45720"/>
                </a:lnTo>
                <a:cubicBezTo>
                  <a:pt x="11176004" y="70970"/>
                  <a:pt x="11155534" y="91440"/>
                  <a:pt x="11130284" y="91440"/>
                </a:cubicBezTo>
                <a:lnTo>
                  <a:pt x="45720" y="91440"/>
                </a:lnTo>
              </a:path>
            </a:pathLst>
          </a:custGeom>
          <a:solidFill>
            <a:srgbClr val="156082">
              <a:alpha val="30000"/>
            </a:srgbClr>
          </a:solidFill>
          <a:ln/>
        </p:spPr>
        <p:txBody>
          <a:bodyPr wrap="square" lIns="90000" tIns="46800" rIns="90000" bIns="46800" rtlCol="0" anchor="ctr"/>
          <a:lstStyle/>
          <a:p>
            <a:pPr algn="ctr" marL="0" indent="0">
              <a:lnSpc>
                <a:spcPct val="83333"/>
              </a:lnSpc>
              <a:buNone/>
            </a:pPr>
            <a:endParaRPr lang="en-US" sz="1800" dirty="0"/>
          </a:p>
        </p:txBody>
      </p:sp>
      <p:sp>
        <p:nvSpPr>
          <p:cNvPr id="14" name="Text 12"/>
          <p:cNvSpPr/>
          <p:nvPr/>
        </p:nvSpPr>
        <p:spPr>
          <a:xfrm>
            <a:off x="507996"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Figtree" pitchFamily="34" charset="0"/>
                <a:ea typeface="Figtree" pitchFamily="34" charset="-122"/>
                <a:cs typeface="Figtree" pitchFamily="34" charset="-120"/>
              </a:rPr>
              <a:t>Exploring Village Dynamics: A Comprehensive Overview</a:t>
            </a:r>
            <a:endParaRPr lang="en-US" sz="1000" dirty="0"/>
          </a:p>
        </p:txBody>
      </p:sp>
      <p:sp>
        <p:nvSpPr>
          <p:cNvPr id="15" name="Text 13"/>
          <p:cNvSpPr/>
          <p:nvPr/>
        </p:nvSpPr>
        <p:spPr>
          <a:xfrm>
            <a:off x="507997" y="0"/>
            <a:ext cx="10058400" cy="1270282"/>
          </a:xfrm>
          <a:custGeom>
            <a:avLst/>
            <a:gdLst/>
            <a:ahLst/>
            <a:cxnLst/>
            <a:rect l="l" t="t" r="r" b="b"/>
            <a:pathLst>
              <a:path w="10058400" h="1270282">
                <a:moveTo>
                  <a:pt x="0" y="1270282"/>
                </a:moveTo>
                <a:lnTo>
                  <a:pt x="0" y="0"/>
                </a:lnTo>
                <a:lnTo>
                  <a:pt x="10058400" y="0"/>
                </a:lnTo>
                <a:lnTo>
                  <a:pt x="10058400" y="1270282"/>
                </a:lnTo>
                <a:lnTo>
                  <a:pt x="0" y="1270282"/>
                </a:lnTo>
              </a:path>
            </a:pathLst>
          </a:custGeom>
          <a:noFill/>
          <a:ln/>
        </p:spPr>
        <p:txBody>
          <a:bodyPr wrap="square" lIns="0" tIns="0" rIns="0" bIns="0" rtlCol="0" anchor="b"/>
          <a:lstStyle/>
          <a:p>
            <a:pPr algn="l" marL="0" indent="0">
              <a:lnSpc>
                <a:spcPct val="90000"/>
              </a:lnSpc>
              <a:buNone/>
            </a:pPr>
            <a:r>
              <a:rPr lang="en-US" sz="2800" dirty="0">
                <a:solidFill>
                  <a:srgbClr val="FFFFFF"/>
                </a:solidFill>
                <a:latin typeface="Figtree Bold" pitchFamily="34" charset="0"/>
                <a:ea typeface="Figtree Bold" pitchFamily="34" charset="-122"/>
                <a:cs typeface="Figtree Bold" pitchFamily="34" charset="-120"/>
              </a:rPr>
              <a:t>Cultural Heritage and Traditions</a:t>
            </a:r>
            <a:endParaRPr lang="en-US" sz="2800" dirty="0"/>
          </a:p>
        </p:txBody>
      </p:sp>
      <p:sp>
        <p:nvSpPr>
          <p:cNvPr id="16" name="Text 14"/>
          <p:cNvSpPr/>
          <p:nvPr/>
        </p:nvSpPr>
        <p:spPr>
          <a:xfrm>
            <a:off x="9236471" y="2775605"/>
            <a:ext cx="2286000" cy="3267843"/>
          </a:xfrm>
          <a:custGeom>
            <a:avLst/>
            <a:gdLst/>
            <a:ahLst/>
            <a:cxnLst/>
            <a:rect l="l" t="t" r="r" b="b"/>
            <a:pathLst>
              <a:path w="2286000" h="3267843">
                <a:moveTo>
                  <a:pt x="0" y="3267843"/>
                </a:moveTo>
                <a:lnTo>
                  <a:pt x="0" y="0"/>
                </a:lnTo>
                <a:lnTo>
                  <a:pt x="2286000" y="0"/>
                </a:lnTo>
                <a:lnTo>
                  <a:pt x="2286000" y="3267843"/>
                </a:lnTo>
                <a:lnTo>
                  <a:pt x="0" y="3267843"/>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Signature dishes include 'Moussaka' and 'Dolmades,' made from locally sourced ingredients, highlighting the village's agricultural heritage.</a:t>
            </a:r>
            <a:endParaRPr lang="en-US" sz="1100" dirty="0"/>
          </a:p>
        </p:txBody>
      </p:sp>
      <p:sp>
        <p:nvSpPr>
          <p:cNvPr id="17" name="Text 15"/>
          <p:cNvSpPr/>
          <p:nvPr/>
        </p:nvSpPr>
        <p:spPr>
          <a:xfrm>
            <a:off x="9237136" y="2270148"/>
            <a:ext cx="2286000" cy="426159"/>
          </a:xfrm>
          <a:custGeom>
            <a:avLst/>
            <a:gdLst/>
            <a:ahLst/>
            <a:cxnLst/>
            <a:rect l="l" t="t" r="r" b="b"/>
            <a:pathLst>
              <a:path w="2286000" h="426159">
                <a:moveTo>
                  <a:pt x="0" y="426159"/>
                </a:moveTo>
                <a:lnTo>
                  <a:pt x="0" y="0"/>
                </a:lnTo>
                <a:lnTo>
                  <a:pt x="2286000" y="0"/>
                </a:lnTo>
                <a:lnTo>
                  <a:pt x="2286000" y="426159"/>
                </a:lnTo>
                <a:lnTo>
                  <a:pt x="0" y="426159"/>
                </a:lnTo>
              </a:path>
            </a:pathLst>
          </a:custGeom>
          <a:noFill/>
          <a:ln/>
        </p:spPr>
        <p:txBody>
          <a:bodyPr wrap="square" lIns="0" tIns="0" rIns="0" bIns="0" rtlCol="0" anchor="b"/>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Local Cuisine</a:t>
            </a:r>
            <a:endParaRPr lang="en-US" sz="1200" dirty="0"/>
          </a:p>
        </p:txBody>
      </p:sp>
      <p:sp>
        <p:nvSpPr>
          <p:cNvPr id="18" name="Text 16"/>
          <p:cNvSpPr/>
          <p:nvPr/>
        </p:nvSpPr>
        <p:spPr>
          <a:xfrm>
            <a:off x="6383169" y="2775605"/>
            <a:ext cx="2286000" cy="3267843"/>
          </a:xfrm>
          <a:custGeom>
            <a:avLst/>
            <a:gdLst/>
            <a:ahLst/>
            <a:cxnLst/>
            <a:rect l="l" t="t" r="r" b="b"/>
            <a:pathLst>
              <a:path w="2286000" h="3267843">
                <a:moveTo>
                  <a:pt x="0" y="3267843"/>
                </a:moveTo>
                <a:lnTo>
                  <a:pt x="0" y="0"/>
                </a:lnTo>
                <a:lnTo>
                  <a:pt x="2286000" y="0"/>
                </a:lnTo>
                <a:lnTo>
                  <a:pt x="2286000" y="3267843"/>
                </a:lnTo>
                <a:lnTo>
                  <a:pt x="0" y="3267843"/>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Distinctive clothing styles, such as the 'Fustanella' for men and 'Karagouna' for women, reflecting the village's historical roots.</a:t>
            </a:r>
            <a:endParaRPr lang="en-US" sz="1100" dirty="0"/>
          </a:p>
        </p:txBody>
      </p:sp>
      <p:sp>
        <p:nvSpPr>
          <p:cNvPr id="19" name="Text 17"/>
          <p:cNvSpPr/>
          <p:nvPr/>
        </p:nvSpPr>
        <p:spPr>
          <a:xfrm>
            <a:off x="6383834" y="2270148"/>
            <a:ext cx="2286000" cy="426159"/>
          </a:xfrm>
          <a:custGeom>
            <a:avLst/>
            <a:gdLst/>
            <a:ahLst/>
            <a:cxnLst/>
            <a:rect l="l" t="t" r="r" b="b"/>
            <a:pathLst>
              <a:path w="2286000" h="426159">
                <a:moveTo>
                  <a:pt x="0" y="426159"/>
                </a:moveTo>
                <a:lnTo>
                  <a:pt x="0" y="0"/>
                </a:lnTo>
                <a:lnTo>
                  <a:pt x="2286000" y="0"/>
                </a:lnTo>
                <a:lnTo>
                  <a:pt x="2286000" y="426159"/>
                </a:lnTo>
                <a:lnTo>
                  <a:pt x="0" y="426159"/>
                </a:lnTo>
              </a:path>
            </a:pathLst>
          </a:custGeom>
          <a:noFill/>
          <a:ln/>
        </p:spPr>
        <p:txBody>
          <a:bodyPr wrap="square" lIns="0" tIns="0" rIns="0" bIns="0" rtlCol="0" anchor="b"/>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Traditional Attire</a:t>
            </a:r>
            <a:endParaRPr lang="en-US" sz="1200" dirty="0"/>
          </a:p>
        </p:txBody>
      </p:sp>
      <p:sp>
        <p:nvSpPr>
          <p:cNvPr id="20" name="Text 18"/>
          <p:cNvSpPr/>
          <p:nvPr/>
        </p:nvSpPr>
        <p:spPr>
          <a:xfrm>
            <a:off x="3525684" y="2775605"/>
            <a:ext cx="2286000" cy="3267843"/>
          </a:xfrm>
          <a:custGeom>
            <a:avLst/>
            <a:gdLst/>
            <a:ahLst/>
            <a:cxnLst/>
            <a:rect l="l" t="t" r="r" b="b"/>
            <a:pathLst>
              <a:path w="2286000" h="3267843">
                <a:moveTo>
                  <a:pt x="0" y="3267843"/>
                </a:moveTo>
                <a:lnTo>
                  <a:pt x="0" y="0"/>
                </a:lnTo>
                <a:lnTo>
                  <a:pt x="2286000" y="0"/>
                </a:lnTo>
                <a:lnTo>
                  <a:pt x="2286000" y="3267843"/>
                </a:lnTo>
                <a:lnTo>
                  <a:pt x="0" y="3267843"/>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Annual Harvest Festival: Celebrated every September, attracting over 500 visitors, showcasing local music, dance, and crafts.</a:t>
            </a:r>
            <a:endParaRPr lang="en-US" sz="1100" dirty="0"/>
          </a:p>
        </p:txBody>
      </p:sp>
      <p:sp>
        <p:nvSpPr>
          <p:cNvPr id="21" name="Text 19"/>
          <p:cNvSpPr/>
          <p:nvPr/>
        </p:nvSpPr>
        <p:spPr>
          <a:xfrm>
            <a:off x="3526349" y="2270148"/>
            <a:ext cx="2286000" cy="426159"/>
          </a:xfrm>
          <a:custGeom>
            <a:avLst/>
            <a:gdLst/>
            <a:ahLst/>
            <a:cxnLst/>
            <a:rect l="l" t="t" r="r" b="b"/>
            <a:pathLst>
              <a:path w="2286000" h="426159">
                <a:moveTo>
                  <a:pt x="0" y="426159"/>
                </a:moveTo>
                <a:lnTo>
                  <a:pt x="0" y="0"/>
                </a:lnTo>
                <a:lnTo>
                  <a:pt x="2286000" y="0"/>
                </a:lnTo>
                <a:lnTo>
                  <a:pt x="2286000" y="426159"/>
                </a:lnTo>
                <a:lnTo>
                  <a:pt x="0" y="426159"/>
                </a:lnTo>
              </a:path>
            </a:pathLst>
          </a:custGeom>
          <a:noFill/>
          <a:ln/>
        </p:spPr>
        <p:txBody>
          <a:bodyPr wrap="square" lIns="0" tIns="0" rIns="0" bIns="0" rtlCol="0" anchor="b"/>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Festivals</a:t>
            </a:r>
            <a:endParaRPr lang="en-US" sz="1200" dirty="0"/>
          </a:p>
        </p:txBody>
      </p:sp>
      <p:sp>
        <p:nvSpPr>
          <p:cNvPr id="22" name="Text 20"/>
          <p:cNvSpPr/>
          <p:nvPr/>
        </p:nvSpPr>
        <p:spPr>
          <a:xfrm>
            <a:off x="668199" y="2775605"/>
            <a:ext cx="2283878" cy="3267843"/>
          </a:xfrm>
          <a:custGeom>
            <a:avLst/>
            <a:gdLst/>
            <a:ahLst/>
            <a:cxnLst/>
            <a:rect l="l" t="t" r="r" b="b"/>
            <a:pathLst>
              <a:path w="2283878" h="3267843">
                <a:moveTo>
                  <a:pt x="0" y="3267843"/>
                </a:moveTo>
                <a:lnTo>
                  <a:pt x="0" y="0"/>
                </a:lnTo>
                <a:lnTo>
                  <a:pt x="2283878" y="0"/>
                </a:lnTo>
                <a:lnTo>
                  <a:pt x="2283878" y="3267843"/>
                </a:lnTo>
                <a:lnTo>
                  <a:pt x="0" y="3267843"/>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Emphasis on community gatherings and storytelling traditions that strengthen social bonds.</a:t>
            </a:r>
            <a:endParaRPr lang="en-US" sz="1100" dirty="0"/>
          </a:p>
        </p:txBody>
      </p:sp>
      <p:sp>
        <p:nvSpPr>
          <p:cNvPr id="23" name="Text 21"/>
          <p:cNvSpPr/>
          <p:nvPr/>
        </p:nvSpPr>
        <p:spPr>
          <a:xfrm>
            <a:off x="668864" y="2270148"/>
            <a:ext cx="2283878" cy="426159"/>
          </a:xfrm>
          <a:custGeom>
            <a:avLst/>
            <a:gdLst/>
            <a:ahLst/>
            <a:cxnLst/>
            <a:rect l="l" t="t" r="r" b="b"/>
            <a:pathLst>
              <a:path w="2283878" h="426159">
                <a:moveTo>
                  <a:pt x="0" y="426159"/>
                </a:moveTo>
                <a:lnTo>
                  <a:pt x="0" y="0"/>
                </a:lnTo>
                <a:lnTo>
                  <a:pt x="2283878" y="0"/>
                </a:lnTo>
                <a:lnTo>
                  <a:pt x="2283878" y="426159"/>
                </a:lnTo>
                <a:lnTo>
                  <a:pt x="0" y="426159"/>
                </a:lnTo>
              </a:path>
            </a:pathLst>
          </a:custGeom>
          <a:noFill/>
          <a:ln/>
        </p:spPr>
        <p:txBody>
          <a:bodyPr wrap="square" lIns="0" tIns="0" rIns="0" bIns="0" rtlCol="0" anchor="b"/>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Cultural Practices</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0" tIns="0" rIns="0" bIns="0" rtlCol="0" anchor="ctr"/>
          <a:lstStyle/>
          <a:p>
            <a:pPr indent="0" marL="0">
              <a:buNone/>
            </a:pPr>
            <a:endParaRPr lang="en-US" dirty="0"/>
          </a:p>
        </p:txBody>
      </p:sp>
      <p:sp>
        <p:nvSpPr>
          <p:cNvPr id="3" name="Text 1"/>
          <p:cNvSpPr/>
          <p:nvPr/>
        </p:nvSpPr>
        <p:spPr>
          <a:xfrm>
            <a:off x="1" y="447"/>
            <a:ext cx="12191937" cy="6857107"/>
          </a:xfrm>
          <a:custGeom>
            <a:avLst/>
            <a:gdLst/>
            <a:ahLst/>
            <a:cxnLst/>
            <a:rect l="l" t="t" r="r" b="b"/>
            <a:pathLst>
              <a:path w="12191937" h="6857107">
                <a:moveTo>
                  <a:pt x="0" y="6857107"/>
                </a:moveTo>
                <a:lnTo>
                  <a:pt x="0" y="0"/>
                </a:lnTo>
                <a:lnTo>
                  <a:pt x="12191937" y="0"/>
                </a:lnTo>
                <a:lnTo>
                  <a:pt x="12191937"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4003550" y="2071612"/>
            <a:ext cx="2489847" cy="4247080"/>
          </a:xfrm>
          <a:custGeom>
            <a:avLst/>
            <a:gdLst/>
            <a:ahLst/>
            <a:cxnLst/>
            <a:rect l="l" t="t" r="r" b="b"/>
            <a:pathLst>
              <a:path w="2489847" h="4247080">
                <a:moveTo>
                  <a:pt x="128650" y="4247080"/>
                </a:moveTo>
                <a:cubicBezTo>
                  <a:pt x="57599" y="4247080"/>
                  <a:pt x="0" y="4189481"/>
                  <a:pt x="0" y="4118430"/>
                </a:cubicBezTo>
                <a:lnTo>
                  <a:pt x="0" y="128650"/>
                </a:lnTo>
                <a:cubicBezTo>
                  <a:pt x="0" y="57599"/>
                  <a:pt x="57599" y="0"/>
                  <a:pt x="128650" y="0"/>
                </a:cubicBezTo>
                <a:lnTo>
                  <a:pt x="2361197" y="0"/>
                </a:lnTo>
                <a:cubicBezTo>
                  <a:pt x="2432248" y="0"/>
                  <a:pt x="2489847" y="57599"/>
                  <a:pt x="2489847" y="128650"/>
                </a:cubicBezTo>
                <a:lnTo>
                  <a:pt x="2489847" y="4118430"/>
                </a:lnTo>
                <a:cubicBezTo>
                  <a:pt x="2489847" y="4189481"/>
                  <a:pt x="2432248" y="4247080"/>
                  <a:pt x="2361197" y="4247080"/>
                </a:cubicBezTo>
                <a:lnTo>
                  <a:pt x="128650" y="4247080"/>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5" name="Text 3"/>
          <p:cNvSpPr/>
          <p:nvPr/>
        </p:nvSpPr>
        <p:spPr>
          <a:xfrm>
            <a:off x="6601391" y="2071612"/>
            <a:ext cx="2489847" cy="4247080"/>
          </a:xfrm>
          <a:custGeom>
            <a:avLst/>
            <a:gdLst/>
            <a:ahLst/>
            <a:cxnLst/>
            <a:rect l="l" t="t" r="r" b="b"/>
            <a:pathLst>
              <a:path w="2489847" h="4247080">
                <a:moveTo>
                  <a:pt x="128650" y="4247080"/>
                </a:moveTo>
                <a:cubicBezTo>
                  <a:pt x="57599" y="4247080"/>
                  <a:pt x="0" y="4189481"/>
                  <a:pt x="0" y="4118430"/>
                </a:cubicBezTo>
                <a:lnTo>
                  <a:pt x="0" y="128650"/>
                </a:lnTo>
                <a:cubicBezTo>
                  <a:pt x="0" y="57599"/>
                  <a:pt x="57599" y="0"/>
                  <a:pt x="128650" y="0"/>
                </a:cubicBezTo>
                <a:lnTo>
                  <a:pt x="2361197" y="0"/>
                </a:lnTo>
                <a:cubicBezTo>
                  <a:pt x="2432248" y="0"/>
                  <a:pt x="2489847" y="57599"/>
                  <a:pt x="2489847" y="128650"/>
                </a:cubicBezTo>
                <a:lnTo>
                  <a:pt x="2489847" y="4118430"/>
                </a:lnTo>
                <a:cubicBezTo>
                  <a:pt x="2489847" y="4189481"/>
                  <a:pt x="2432248" y="4247080"/>
                  <a:pt x="2361197" y="4247080"/>
                </a:cubicBezTo>
                <a:lnTo>
                  <a:pt x="128650" y="4247080"/>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6" name="Text 4"/>
          <p:cNvSpPr/>
          <p:nvPr/>
        </p:nvSpPr>
        <p:spPr>
          <a:xfrm>
            <a:off x="9199233" y="2071612"/>
            <a:ext cx="2489847" cy="4247080"/>
          </a:xfrm>
          <a:custGeom>
            <a:avLst/>
            <a:gdLst/>
            <a:ahLst/>
            <a:cxnLst/>
            <a:rect l="l" t="t" r="r" b="b"/>
            <a:pathLst>
              <a:path w="2489847" h="4247080">
                <a:moveTo>
                  <a:pt x="128650" y="4247080"/>
                </a:moveTo>
                <a:cubicBezTo>
                  <a:pt x="57599" y="4247080"/>
                  <a:pt x="0" y="4189481"/>
                  <a:pt x="0" y="4118430"/>
                </a:cubicBezTo>
                <a:lnTo>
                  <a:pt x="0" y="128650"/>
                </a:lnTo>
                <a:cubicBezTo>
                  <a:pt x="0" y="57599"/>
                  <a:pt x="57599" y="0"/>
                  <a:pt x="128650" y="0"/>
                </a:cubicBezTo>
                <a:lnTo>
                  <a:pt x="2361197" y="0"/>
                </a:lnTo>
                <a:cubicBezTo>
                  <a:pt x="2432248" y="0"/>
                  <a:pt x="2489847" y="57599"/>
                  <a:pt x="2489847" y="128650"/>
                </a:cubicBezTo>
                <a:lnTo>
                  <a:pt x="2489847" y="4118430"/>
                </a:lnTo>
                <a:cubicBezTo>
                  <a:pt x="2489847" y="4189481"/>
                  <a:pt x="2432248" y="4247080"/>
                  <a:pt x="2361197" y="4247080"/>
                </a:cubicBezTo>
                <a:lnTo>
                  <a:pt x="128650" y="4247080"/>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7" name="Text 5"/>
          <p:cNvSpPr/>
          <p:nvPr/>
        </p:nvSpPr>
        <p:spPr>
          <a:xfrm>
            <a:off x="4202629" y="1832945"/>
            <a:ext cx="457200" cy="457200"/>
          </a:xfrm>
          <a:custGeom>
            <a:avLst/>
            <a:gdLst/>
            <a:ahLst/>
            <a:cxnLst/>
            <a:rect l="l" t="t" r="r" b="b"/>
            <a:pathLst>
              <a:path w="457200" h="457200">
                <a:moveTo>
                  <a:pt x="82296" y="457200"/>
                </a:moveTo>
                <a:cubicBezTo>
                  <a:pt x="36845" y="457200"/>
                  <a:pt x="0" y="420355"/>
                  <a:pt x="0" y="374904"/>
                </a:cubicBezTo>
                <a:lnTo>
                  <a:pt x="0" y="82296"/>
                </a:lnTo>
                <a:cubicBezTo>
                  <a:pt x="0" y="36845"/>
                  <a:pt x="36845" y="0"/>
                  <a:pt x="82296" y="0"/>
                </a:cubicBezTo>
                <a:lnTo>
                  <a:pt x="374904" y="0"/>
                </a:lnTo>
                <a:cubicBezTo>
                  <a:pt x="420355" y="0"/>
                  <a:pt x="457200" y="36845"/>
                  <a:pt x="457200" y="82296"/>
                </a:cubicBezTo>
                <a:lnTo>
                  <a:pt x="457200" y="374904"/>
                </a:lnTo>
                <a:cubicBezTo>
                  <a:pt x="457200" y="420355"/>
                  <a:pt x="420355" y="457200"/>
                  <a:pt x="374904" y="457200"/>
                </a:cubicBezTo>
                <a:lnTo>
                  <a:pt x="82296" y="457200"/>
                </a:lnTo>
              </a:path>
            </a:pathLst>
          </a:custGeom>
          <a:solidFill>
            <a:srgbClr val="156082"/>
          </a:solidFill>
          <a:ln/>
        </p:spPr>
        <p:txBody>
          <a:bodyPr wrap="square" lIns="0" tIns="0" rIns="0" bIns="0" rtlCol="0" anchor="ctr"/>
          <a:lstStyle/>
          <a:p>
            <a:pPr algn="ctr" marL="0" indent="0">
              <a:lnSpc>
                <a:spcPct val="100000"/>
              </a:lnSpc>
              <a:buNone/>
            </a:pPr>
            <a:r>
              <a:rPr lang="en-US" sz="1400" dirty="0">
                <a:solidFill>
                  <a:srgbClr val="FFFFFF"/>
                </a:solidFill>
                <a:latin typeface="Figtree Bold" pitchFamily="34" charset="0"/>
                <a:ea typeface="Figtree Bold" pitchFamily="34" charset="-122"/>
                <a:cs typeface="Figtree Bold" pitchFamily="34" charset="-120"/>
              </a:rPr>
              <a:t>01</a:t>
            </a:r>
            <a:endParaRPr lang="en-US" sz="1400" dirty="0"/>
          </a:p>
        </p:txBody>
      </p:sp>
      <p:sp>
        <p:nvSpPr>
          <p:cNvPr id="8" name="Text 6"/>
          <p:cNvSpPr/>
          <p:nvPr/>
        </p:nvSpPr>
        <p:spPr>
          <a:xfrm>
            <a:off x="6803078" y="1832945"/>
            <a:ext cx="457200" cy="457200"/>
          </a:xfrm>
          <a:custGeom>
            <a:avLst/>
            <a:gdLst/>
            <a:ahLst/>
            <a:cxnLst/>
            <a:rect l="l" t="t" r="r" b="b"/>
            <a:pathLst>
              <a:path w="457200" h="457200">
                <a:moveTo>
                  <a:pt x="82296" y="457200"/>
                </a:moveTo>
                <a:cubicBezTo>
                  <a:pt x="36845" y="457200"/>
                  <a:pt x="0" y="420355"/>
                  <a:pt x="0" y="374904"/>
                </a:cubicBezTo>
                <a:lnTo>
                  <a:pt x="0" y="82296"/>
                </a:lnTo>
                <a:cubicBezTo>
                  <a:pt x="0" y="36845"/>
                  <a:pt x="36845" y="0"/>
                  <a:pt x="82296" y="0"/>
                </a:cubicBezTo>
                <a:lnTo>
                  <a:pt x="374904" y="0"/>
                </a:lnTo>
                <a:cubicBezTo>
                  <a:pt x="420355" y="0"/>
                  <a:pt x="457200" y="36845"/>
                  <a:pt x="457200" y="82296"/>
                </a:cubicBezTo>
                <a:lnTo>
                  <a:pt x="457200" y="374904"/>
                </a:lnTo>
                <a:cubicBezTo>
                  <a:pt x="457200" y="420355"/>
                  <a:pt x="420355" y="457200"/>
                  <a:pt x="374904" y="457200"/>
                </a:cubicBezTo>
                <a:lnTo>
                  <a:pt x="82296" y="457200"/>
                </a:lnTo>
              </a:path>
            </a:pathLst>
          </a:custGeom>
          <a:solidFill>
            <a:srgbClr val="156082"/>
          </a:solidFill>
          <a:ln/>
        </p:spPr>
        <p:txBody>
          <a:bodyPr wrap="square" lIns="0" tIns="0" rIns="0" bIns="0" rtlCol="0" anchor="ctr"/>
          <a:lstStyle/>
          <a:p>
            <a:pPr algn="ctr" marL="0" indent="0">
              <a:lnSpc>
                <a:spcPct val="100000"/>
              </a:lnSpc>
              <a:buNone/>
            </a:pPr>
            <a:r>
              <a:rPr lang="en-US" sz="1400" dirty="0">
                <a:solidFill>
                  <a:srgbClr val="FFFFFF"/>
                </a:solidFill>
                <a:latin typeface="Figtree Bold" pitchFamily="34" charset="0"/>
                <a:ea typeface="Figtree Bold" pitchFamily="34" charset="-122"/>
                <a:cs typeface="Figtree Bold" pitchFamily="34" charset="-120"/>
              </a:rPr>
              <a:t>02</a:t>
            </a:r>
            <a:endParaRPr lang="en-US" sz="1400" dirty="0"/>
          </a:p>
        </p:txBody>
      </p:sp>
      <p:sp>
        <p:nvSpPr>
          <p:cNvPr id="9" name="Text 7"/>
          <p:cNvSpPr/>
          <p:nvPr/>
        </p:nvSpPr>
        <p:spPr>
          <a:xfrm>
            <a:off x="9403527" y="1832945"/>
            <a:ext cx="457200" cy="457200"/>
          </a:xfrm>
          <a:custGeom>
            <a:avLst/>
            <a:gdLst/>
            <a:ahLst/>
            <a:cxnLst/>
            <a:rect l="l" t="t" r="r" b="b"/>
            <a:pathLst>
              <a:path w="457200" h="457200">
                <a:moveTo>
                  <a:pt x="82296" y="457200"/>
                </a:moveTo>
                <a:cubicBezTo>
                  <a:pt x="36845" y="457200"/>
                  <a:pt x="0" y="420355"/>
                  <a:pt x="0" y="374904"/>
                </a:cubicBezTo>
                <a:lnTo>
                  <a:pt x="0" y="82296"/>
                </a:lnTo>
                <a:cubicBezTo>
                  <a:pt x="0" y="36845"/>
                  <a:pt x="36845" y="0"/>
                  <a:pt x="82296" y="0"/>
                </a:cubicBezTo>
                <a:lnTo>
                  <a:pt x="374904" y="0"/>
                </a:lnTo>
                <a:cubicBezTo>
                  <a:pt x="420355" y="0"/>
                  <a:pt x="457200" y="36845"/>
                  <a:pt x="457200" y="82296"/>
                </a:cubicBezTo>
                <a:lnTo>
                  <a:pt x="457200" y="374904"/>
                </a:lnTo>
                <a:cubicBezTo>
                  <a:pt x="457200" y="420355"/>
                  <a:pt x="420355" y="457200"/>
                  <a:pt x="374904" y="457200"/>
                </a:cubicBezTo>
                <a:lnTo>
                  <a:pt x="82296" y="457200"/>
                </a:lnTo>
              </a:path>
            </a:pathLst>
          </a:custGeom>
          <a:solidFill>
            <a:srgbClr val="156082"/>
          </a:solidFill>
          <a:ln/>
        </p:spPr>
        <p:txBody>
          <a:bodyPr wrap="square" lIns="0" tIns="0" rIns="0" bIns="0" rtlCol="0" anchor="ctr"/>
          <a:lstStyle/>
          <a:p>
            <a:pPr algn="ctr" marL="0" indent="0">
              <a:lnSpc>
                <a:spcPct val="100000"/>
              </a:lnSpc>
              <a:buNone/>
            </a:pPr>
            <a:r>
              <a:rPr lang="en-US" sz="1400" dirty="0">
                <a:solidFill>
                  <a:srgbClr val="FFFFFF"/>
                </a:solidFill>
                <a:latin typeface="Figtree Bold" pitchFamily="34" charset="0"/>
                <a:ea typeface="Figtree Bold" pitchFamily="34" charset="-122"/>
                <a:cs typeface="Figtree Bold" pitchFamily="34" charset="-120"/>
              </a:rPr>
              <a:t>03</a:t>
            </a:r>
            <a:endParaRPr lang="en-US" sz="1400" dirty="0"/>
          </a:p>
        </p:txBody>
      </p:sp>
      <p:sp>
        <p:nvSpPr>
          <p:cNvPr id="10" name="Text 8"/>
          <p:cNvSpPr/>
          <p:nvPr/>
        </p:nvSpPr>
        <p:spPr>
          <a:xfrm>
            <a:off x="4003550" y="1564547"/>
            <a:ext cx="7704000" cy="91440"/>
          </a:xfrm>
          <a:custGeom>
            <a:avLst/>
            <a:gdLst/>
            <a:ahLst/>
            <a:cxnLst/>
            <a:rect l="l" t="t" r="r" b="b"/>
            <a:pathLst>
              <a:path w="7704000" h="91440">
                <a:moveTo>
                  <a:pt x="45720" y="91440"/>
                </a:moveTo>
                <a:cubicBezTo>
                  <a:pt x="20470" y="91440"/>
                  <a:pt x="0" y="70970"/>
                  <a:pt x="0" y="45720"/>
                </a:cubicBezTo>
                <a:lnTo>
                  <a:pt x="0" y="45720"/>
                </a:lnTo>
                <a:cubicBezTo>
                  <a:pt x="0" y="20470"/>
                  <a:pt x="20470" y="0"/>
                  <a:pt x="45720" y="0"/>
                </a:cubicBezTo>
                <a:lnTo>
                  <a:pt x="7658280" y="0"/>
                </a:lnTo>
                <a:cubicBezTo>
                  <a:pt x="7683531" y="0"/>
                  <a:pt x="7704000" y="20470"/>
                  <a:pt x="7704000" y="45720"/>
                </a:cubicBezTo>
                <a:lnTo>
                  <a:pt x="7704000" y="45720"/>
                </a:lnTo>
                <a:cubicBezTo>
                  <a:pt x="7704000" y="70970"/>
                  <a:pt x="7683531" y="91440"/>
                  <a:pt x="7658280" y="91440"/>
                </a:cubicBezTo>
                <a:lnTo>
                  <a:pt x="45720" y="91440"/>
                </a:lnTo>
              </a:path>
            </a:pathLst>
          </a:custGeom>
          <a:solidFill>
            <a:srgbClr val="156082">
              <a:alpha val="30000"/>
            </a:srgbClr>
          </a:solidFill>
          <a:ln/>
        </p:spPr>
        <p:txBody>
          <a:bodyPr wrap="square" lIns="90000" tIns="46800" rIns="90000" bIns="46800" rtlCol="0" anchor="ctr"/>
          <a:lstStyle/>
          <a:p>
            <a:pPr algn="ctr" marL="0" indent="0">
              <a:lnSpc>
                <a:spcPct val="83333"/>
              </a:lnSpc>
              <a:buNone/>
            </a:pPr>
            <a:endParaRPr lang="en-US" sz="1800" dirty="0"/>
          </a:p>
        </p:txBody>
      </p:sp>
      <p:sp>
        <p:nvSpPr>
          <p:cNvPr id="11" name="Text 9"/>
          <p:cNvSpPr/>
          <p:nvPr/>
        </p:nvSpPr>
        <p:spPr>
          <a:xfrm>
            <a:off x="400355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Figtree" pitchFamily="34" charset="0"/>
                <a:ea typeface="Figtree" pitchFamily="34" charset="-122"/>
                <a:cs typeface="Figtree" pitchFamily="34" charset="-120"/>
              </a:rPr>
              <a:t>Exploring Village Dynamics: A Comprehensive Overview</a:t>
            </a:r>
            <a:endParaRPr lang="en-US" sz="1000" dirty="0"/>
          </a:p>
        </p:txBody>
      </p:sp>
      <p:sp>
        <p:nvSpPr>
          <p:cNvPr id="12" name="Text 10"/>
          <p:cNvSpPr/>
          <p:nvPr/>
        </p:nvSpPr>
        <p:spPr>
          <a:xfrm>
            <a:off x="0" y="0"/>
            <a:ext cx="3657600" cy="6858000"/>
          </a:xfrm>
          <a:custGeom>
            <a:avLst/>
            <a:gdLst/>
            <a:ahLst/>
            <a:cxnLst/>
            <a:rect l="l" t="t" r="r" b="b"/>
            <a:pathLst>
              <a:path w="3657600" h="6858000">
                <a:moveTo>
                  <a:pt x="0" y="6858000"/>
                </a:moveTo>
                <a:lnTo>
                  <a:pt x="0" y="0"/>
                </a:lnTo>
                <a:lnTo>
                  <a:pt x="3657600" y="0"/>
                </a:lnTo>
                <a:lnTo>
                  <a:pt x="3657600" y="6858000"/>
                </a:lnTo>
                <a:lnTo>
                  <a:pt x="0" y="6858000"/>
                </a:lnTo>
              </a:path>
            </a:pathLst>
          </a:custGeom>
          <a:blipFill>
            <a:blip r:embed="rId2"/>
            <a:srcRect l="35996" r="35996" t="0" b="0"/>
            <a:stretch/>
          </a:blipFill>
          <a:ln/>
        </p:spPr>
        <p:txBody>
          <a:bodyPr wrap="square" lIns="90000" tIns="46800" rIns="90000" bIns="46800" rtlCol="0" anchor="ctr"/>
          <a:lstStyle/>
          <a:p>
            <a:pPr indent="0" marL="0">
              <a:buNone/>
            </a:pPr>
            <a:endParaRPr lang="en-US" dirty="0"/>
          </a:p>
        </p:txBody>
      </p:sp>
      <p:sp>
        <p:nvSpPr>
          <p:cNvPr id="13" name="Text 11"/>
          <p:cNvSpPr/>
          <p:nvPr/>
        </p:nvSpPr>
        <p:spPr>
          <a:xfrm>
            <a:off x="4003550" y="502920"/>
            <a:ext cx="7685530" cy="914400"/>
          </a:xfrm>
          <a:custGeom>
            <a:avLst/>
            <a:gdLst/>
            <a:ahLst/>
            <a:cxnLst/>
            <a:rect l="l" t="t" r="r" b="b"/>
            <a:pathLst>
              <a:path w="7685530" h="914400">
                <a:moveTo>
                  <a:pt x="0" y="914400"/>
                </a:moveTo>
                <a:lnTo>
                  <a:pt x="0" y="0"/>
                </a:lnTo>
                <a:lnTo>
                  <a:pt x="7685530" y="0"/>
                </a:lnTo>
                <a:lnTo>
                  <a:pt x="7685530" y="914400"/>
                </a:lnTo>
                <a:lnTo>
                  <a:pt x="0" y="914400"/>
                </a:lnTo>
              </a:path>
            </a:pathLst>
          </a:custGeom>
          <a:noFill/>
          <a:ln/>
        </p:spPr>
        <p:txBody>
          <a:bodyPr wrap="square" lIns="0" tIns="0" rIns="0" bIns="0" rtlCol="0" anchor="b"/>
          <a:lstStyle/>
          <a:p>
            <a:pPr algn="l" marL="0" indent="0">
              <a:lnSpc>
                <a:spcPct val="90000"/>
              </a:lnSpc>
              <a:buNone/>
            </a:pPr>
            <a:r>
              <a:rPr lang="en-US" sz="2800" dirty="0">
                <a:solidFill>
                  <a:srgbClr val="FFFFFF"/>
                </a:solidFill>
                <a:latin typeface="Figtree Bold" pitchFamily="34" charset="0"/>
                <a:ea typeface="Figtree Bold" pitchFamily="34" charset="-122"/>
                <a:cs typeface="Figtree Bold" pitchFamily="34" charset="-120"/>
              </a:rPr>
              <a:t>Economic Activities in the Village</a:t>
            </a:r>
            <a:endParaRPr lang="en-US" sz="2800" dirty="0"/>
          </a:p>
        </p:txBody>
      </p:sp>
      <p:sp>
        <p:nvSpPr>
          <p:cNvPr id="14" name="Text 12"/>
          <p:cNvSpPr/>
          <p:nvPr/>
        </p:nvSpPr>
        <p:spPr>
          <a:xfrm>
            <a:off x="9403527" y="2944437"/>
            <a:ext cx="2101454" cy="3172398"/>
          </a:xfrm>
          <a:custGeom>
            <a:avLst/>
            <a:gdLst/>
            <a:ahLst/>
            <a:cxnLst/>
            <a:rect l="l" t="t" r="r" b="b"/>
            <a:pathLst>
              <a:path w="2101454" h="3172398">
                <a:moveTo>
                  <a:pt x="0" y="3172398"/>
                </a:moveTo>
                <a:lnTo>
                  <a:pt x="0" y="0"/>
                </a:lnTo>
                <a:lnTo>
                  <a:pt x="2101454" y="0"/>
                </a:lnTo>
                <a:lnTo>
                  <a:pt x="2101454" y="3172398"/>
                </a:lnTo>
                <a:lnTo>
                  <a:pt x="0" y="3172398"/>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Family-owned Shops: Small grocery stores and cafes serve the community, providing essential goods and services.</a:t>
            </a:r>
            <a:endParaRPr lang="en-US" sz="1100" dirty="0"/>
          </a:p>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Tourism Services: Bed and breakfasts and guided tours promote the village's natural beauty and historical sites, enhancing economic growth.</a:t>
            </a:r>
            <a:endParaRPr lang="en-US" sz="1100" dirty="0"/>
          </a:p>
        </p:txBody>
      </p:sp>
      <p:sp>
        <p:nvSpPr>
          <p:cNvPr id="15" name="Text 13"/>
          <p:cNvSpPr/>
          <p:nvPr/>
        </p:nvSpPr>
        <p:spPr>
          <a:xfrm>
            <a:off x="9407647" y="2406949"/>
            <a:ext cx="2101454" cy="398588"/>
          </a:xfrm>
          <a:custGeom>
            <a:avLst/>
            <a:gdLst/>
            <a:ahLst/>
            <a:cxnLst/>
            <a:rect l="l" t="t" r="r" b="b"/>
            <a:pathLst>
              <a:path w="2101454" h="398588">
                <a:moveTo>
                  <a:pt x="0" y="398588"/>
                </a:moveTo>
                <a:lnTo>
                  <a:pt x="0" y="0"/>
                </a:lnTo>
                <a:lnTo>
                  <a:pt x="2101454" y="0"/>
                </a:lnTo>
                <a:lnTo>
                  <a:pt x="2101454" y="398588"/>
                </a:lnTo>
                <a:lnTo>
                  <a:pt x="0" y="398588"/>
                </a:lnTo>
              </a:path>
            </a:pathLst>
          </a:custGeom>
          <a:noFill/>
          <a:ln/>
        </p:spPr>
        <p:txBody>
          <a:bodyPr wrap="square" lIns="0" tIns="0" rIns="0" bIns="0" rtlCol="0" anchor="b"/>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Local Businesses</a:t>
            </a:r>
            <a:endParaRPr lang="en-US" sz="1200" dirty="0"/>
          </a:p>
        </p:txBody>
      </p:sp>
      <p:sp>
        <p:nvSpPr>
          <p:cNvPr id="16" name="Text 14"/>
          <p:cNvSpPr/>
          <p:nvPr/>
        </p:nvSpPr>
        <p:spPr>
          <a:xfrm>
            <a:off x="6803078" y="2944437"/>
            <a:ext cx="2101454" cy="3172398"/>
          </a:xfrm>
          <a:custGeom>
            <a:avLst/>
            <a:gdLst/>
            <a:ahLst/>
            <a:cxnLst/>
            <a:rect l="l" t="t" r="r" b="b"/>
            <a:pathLst>
              <a:path w="2101454" h="3172398">
                <a:moveTo>
                  <a:pt x="0" y="3172398"/>
                </a:moveTo>
                <a:lnTo>
                  <a:pt x="0" y="0"/>
                </a:lnTo>
                <a:lnTo>
                  <a:pt x="2101454" y="0"/>
                </a:lnTo>
                <a:lnTo>
                  <a:pt x="2101454" y="3172398"/>
                </a:lnTo>
                <a:lnTo>
                  <a:pt x="0" y="3172398"/>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Artisanal Products: Local artisans create handmade pottery and textiles, reflecting the village's cultural heritage.</a:t>
            </a:r>
            <a:endParaRPr lang="en-US" sz="1100" dirty="0"/>
          </a:p>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Market Presence: Handicrafts are sold at regional fairs, attracting tourists and supporting the local economy.</a:t>
            </a:r>
            <a:endParaRPr lang="en-US" sz="1100" dirty="0"/>
          </a:p>
        </p:txBody>
      </p:sp>
      <p:sp>
        <p:nvSpPr>
          <p:cNvPr id="17" name="Text 15"/>
          <p:cNvSpPr/>
          <p:nvPr/>
        </p:nvSpPr>
        <p:spPr>
          <a:xfrm>
            <a:off x="6807198" y="2406949"/>
            <a:ext cx="2101454" cy="398588"/>
          </a:xfrm>
          <a:custGeom>
            <a:avLst/>
            <a:gdLst/>
            <a:ahLst/>
            <a:cxnLst/>
            <a:rect l="l" t="t" r="r" b="b"/>
            <a:pathLst>
              <a:path w="2101454" h="398588">
                <a:moveTo>
                  <a:pt x="0" y="398588"/>
                </a:moveTo>
                <a:lnTo>
                  <a:pt x="0" y="0"/>
                </a:lnTo>
                <a:lnTo>
                  <a:pt x="2101454" y="0"/>
                </a:lnTo>
                <a:lnTo>
                  <a:pt x="2101454" y="398588"/>
                </a:lnTo>
                <a:lnTo>
                  <a:pt x="0" y="398588"/>
                </a:lnTo>
              </a:path>
            </a:pathLst>
          </a:custGeom>
          <a:noFill/>
          <a:ln/>
        </p:spPr>
        <p:txBody>
          <a:bodyPr wrap="square" lIns="0" tIns="0" rIns="0" bIns="0" rtlCol="0" anchor="b"/>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Handicrafts</a:t>
            </a:r>
            <a:endParaRPr lang="en-US" sz="1200" dirty="0"/>
          </a:p>
        </p:txBody>
      </p:sp>
      <p:sp>
        <p:nvSpPr>
          <p:cNvPr id="18" name="Text 16"/>
          <p:cNvSpPr/>
          <p:nvPr/>
        </p:nvSpPr>
        <p:spPr>
          <a:xfrm>
            <a:off x="4202629" y="2944437"/>
            <a:ext cx="2101454" cy="3172398"/>
          </a:xfrm>
          <a:custGeom>
            <a:avLst/>
            <a:gdLst/>
            <a:ahLst/>
            <a:cxnLst/>
            <a:rect l="l" t="t" r="r" b="b"/>
            <a:pathLst>
              <a:path w="2101454" h="3172398">
                <a:moveTo>
                  <a:pt x="0" y="3172398"/>
                </a:moveTo>
                <a:lnTo>
                  <a:pt x="0" y="0"/>
                </a:lnTo>
                <a:lnTo>
                  <a:pt x="2101454" y="0"/>
                </a:lnTo>
                <a:lnTo>
                  <a:pt x="2101454" y="3172398"/>
                </a:lnTo>
                <a:lnTo>
                  <a:pt x="0" y="3172398"/>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Crop Production: The village primarily cultivates olives and grapes, contributing to local and export markets.</a:t>
            </a:r>
            <a:endParaRPr lang="en-US" sz="1100" dirty="0"/>
          </a:p>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Livestock Farming: Small-scale dairy and meat production, with an emphasis on traditional methods.</a:t>
            </a:r>
            <a:endParaRPr lang="en-US" sz="1100" dirty="0"/>
          </a:p>
        </p:txBody>
      </p:sp>
      <p:sp>
        <p:nvSpPr>
          <p:cNvPr id="19" name="Text 17"/>
          <p:cNvSpPr/>
          <p:nvPr/>
        </p:nvSpPr>
        <p:spPr>
          <a:xfrm>
            <a:off x="4206749" y="2406949"/>
            <a:ext cx="2101454" cy="398588"/>
          </a:xfrm>
          <a:custGeom>
            <a:avLst/>
            <a:gdLst/>
            <a:ahLst/>
            <a:cxnLst/>
            <a:rect l="l" t="t" r="r" b="b"/>
            <a:pathLst>
              <a:path w="2101454" h="398588">
                <a:moveTo>
                  <a:pt x="0" y="398588"/>
                </a:moveTo>
                <a:lnTo>
                  <a:pt x="0" y="0"/>
                </a:lnTo>
                <a:lnTo>
                  <a:pt x="2101454" y="0"/>
                </a:lnTo>
                <a:lnTo>
                  <a:pt x="2101454" y="398588"/>
                </a:lnTo>
                <a:lnTo>
                  <a:pt x="0" y="398588"/>
                </a:lnTo>
              </a:path>
            </a:pathLst>
          </a:custGeom>
          <a:noFill/>
          <a:ln/>
        </p:spPr>
        <p:txBody>
          <a:bodyPr wrap="square" lIns="0" tIns="0" rIns="0" bIns="0" rtlCol="0" anchor="b"/>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Agriculture</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0" tIns="0" rIns="0" bIns="0" rtlCol="0" anchor="ctr"/>
          <a:lstStyle/>
          <a:p>
            <a:pPr indent="0" marL="0">
              <a:buNone/>
            </a:pPr>
            <a:endParaRPr lang="en-US" dirty="0"/>
          </a:p>
        </p:txBody>
      </p:sp>
      <p:sp>
        <p:nvSpPr>
          <p:cNvPr id="3" name="Text 1"/>
          <p:cNvSpPr/>
          <p:nvPr/>
        </p:nvSpPr>
        <p:spPr>
          <a:xfrm>
            <a:off x="1" y="447"/>
            <a:ext cx="12191937" cy="6857107"/>
          </a:xfrm>
          <a:custGeom>
            <a:avLst/>
            <a:gdLst/>
            <a:ahLst/>
            <a:cxnLst/>
            <a:rect l="l" t="t" r="r" b="b"/>
            <a:pathLst>
              <a:path w="12191937" h="6857107">
                <a:moveTo>
                  <a:pt x="0" y="6857107"/>
                </a:moveTo>
                <a:lnTo>
                  <a:pt x="0" y="0"/>
                </a:lnTo>
                <a:lnTo>
                  <a:pt x="12191937" y="0"/>
                </a:lnTo>
                <a:lnTo>
                  <a:pt x="12191937"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8521191" y="2390407"/>
            <a:ext cx="2999232" cy="2539669"/>
          </a:xfrm>
          <a:custGeom>
            <a:avLst/>
            <a:gdLst/>
            <a:ahLst/>
            <a:cxnLst/>
            <a:rect l="l" t="t" r="r" b="b"/>
            <a:pathLst>
              <a:path w="2999232" h="2539669">
                <a:moveTo>
                  <a:pt x="0" y="0"/>
                </a:moveTo>
                <a:lnTo>
                  <a:pt x="2749816" y="0"/>
                </a:lnTo>
                <a:lnTo>
                  <a:pt x="2999232" y="1269835"/>
                </a:lnTo>
                <a:lnTo>
                  <a:pt x="2749816" y="2539669"/>
                </a:lnTo>
                <a:lnTo>
                  <a:pt x="0" y="2539669"/>
                </a:lnTo>
                <a:lnTo>
                  <a:pt x="249416" y="1269835"/>
                </a:lnTo>
              </a:path>
            </a:pathLst>
          </a:custGeom>
          <a:solidFill>
            <a:srgbClr val="156082"/>
          </a:solidFill>
          <a:ln/>
        </p:spPr>
        <p:txBody>
          <a:bodyPr wrap="square" lIns="90000" tIns="46800" rIns="90000" bIns="46800" rtlCol="0" anchor="ctr"/>
          <a:lstStyle/>
          <a:p>
            <a:pPr algn="ctr" marL="0" indent="0">
              <a:lnSpc>
                <a:spcPct val="83333"/>
              </a:lnSpc>
              <a:buNone/>
            </a:pPr>
            <a:endParaRPr lang="en-US" sz="1800" dirty="0"/>
          </a:p>
        </p:txBody>
      </p:sp>
      <p:sp>
        <p:nvSpPr>
          <p:cNvPr id="5" name="Text 3"/>
          <p:cNvSpPr/>
          <p:nvPr/>
        </p:nvSpPr>
        <p:spPr>
          <a:xfrm>
            <a:off x="3369977" y="2390407"/>
            <a:ext cx="2999232" cy="2539669"/>
          </a:xfrm>
          <a:custGeom>
            <a:avLst/>
            <a:gdLst/>
            <a:ahLst/>
            <a:cxnLst/>
            <a:rect l="l" t="t" r="r" b="b"/>
            <a:pathLst>
              <a:path w="2999232" h="2539669">
                <a:moveTo>
                  <a:pt x="0" y="0"/>
                </a:moveTo>
                <a:lnTo>
                  <a:pt x="2749816" y="0"/>
                </a:lnTo>
                <a:lnTo>
                  <a:pt x="2999232" y="1269835"/>
                </a:lnTo>
                <a:lnTo>
                  <a:pt x="2749816" y="2539669"/>
                </a:lnTo>
                <a:lnTo>
                  <a:pt x="0" y="2539669"/>
                </a:lnTo>
                <a:lnTo>
                  <a:pt x="249416" y="1269835"/>
                </a:lnTo>
              </a:path>
            </a:pathLst>
          </a:custGeom>
          <a:solidFill>
            <a:srgbClr val="156082"/>
          </a:solidFill>
          <a:ln/>
        </p:spPr>
        <p:txBody>
          <a:bodyPr wrap="square" lIns="90000" tIns="46800" rIns="90000" bIns="46800" rtlCol="0" anchor="ctr"/>
          <a:lstStyle/>
          <a:p>
            <a:pPr algn="ctr" marL="0" indent="0">
              <a:lnSpc>
                <a:spcPct val="83333"/>
              </a:lnSpc>
              <a:buNone/>
            </a:pPr>
            <a:endParaRPr lang="en-US" sz="1800" dirty="0"/>
          </a:p>
        </p:txBody>
      </p:sp>
      <p:sp>
        <p:nvSpPr>
          <p:cNvPr id="6" name="Text 4"/>
          <p:cNvSpPr/>
          <p:nvPr/>
        </p:nvSpPr>
        <p:spPr>
          <a:xfrm>
            <a:off x="803577" y="2390407"/>
            <a:ext cx="2999232" cy="2539669"/>
          </a:xfrm>
          <a:custGeom>
            <a:avLst/>
            <a:gdLst/>
            <a:ahLst/>
            <a:cxnLst/>
            <a:rect l="l" t="t" r="r" b="b"/>
            <a:pathLst>
              <a:path w="2999232" h="2539669">
                <a:moveTo>
                  <a:pt x="0" y="0"/>
                </a:moveTo>
                <a:lnTo>
                  <a:pt x="2749816" y="0"/>
                </a:lnTo>
                <a:lnTo>
                  <a:pt x="2999232" y="1269835"/>
                </a:lnTo>
                <a:lnTo>
                  <a:pt x="2749816" y="2539669"/>
                </a:lnTo>
                <a:lnTo>
                  <a:pt x="0" y="2539669"/>
                </a:lnTo>
                <a:lnTo>
                  <a:pt x="249416" y="1269835"/>
                </a:lnTo>
              </a:path>
            </a:pathLst>
          </a:custGeom>
          <a:solidFill>
            <a:srgbClr val="104862"/>
          </a:solidFill>
          <a:ln/>
        </p:spPr>
        <p:txBody>
          <a:bodyPr wrap="square" lIns="90000" tIns="46800" rIns="90000" bIns="46800" rtlCol="0" anchor="ctr"/>
          <a:lstStyle/>
          <a:p>
            <a:pPr algn="ctr" marL="0" indent="0">
              <a:lnSpc>
                <a:spcPct val="83333"/>
              </a:lnSpc>
              <a:buNone/>
            </a:pPr>
            <a:endParaRPr lang="en-US" sz="1800" dirty="0"/>
          </a:p>
        </p:txBody>
      </p:sp>
      <p:sp>
        <p:nvSpPr>
          <p:cNvPr id="7" name="Text 5"/>
          <p:cNvSpPr/>
          <p:nvPr/>
        </p:nvSpPr>
        <p:spPr>
          <a:xfrm>
            <a:off x="5946925" y="2390407"/>
            <a:ext cx="2999232" cy="2539669"/>
          </a:xfrm>
          <a:custGeom>
            <a:avLst/>
            <a:gdLst/>
            <a:ahLst/>
            <a:cxnLst/>
            <a:rect l="l" t="t" r="r" b="b"/>
            <a:pathLst>
              <a:path w="2999232" h="2539669">
                <a:moveTo>
                  <a:pt x="0" y="0"/>
                </a:moveTo>
                <a:lnTo>
                  <a:pt x="2749816" y="0"/>
                </a:lnTo>
                <a:lnTo>
                  <a:pt x="2999232" y="1269835"/>
                </a:lnTo>
                <a:lnTo>
                  <a:pt x="2749816" y="2539669"/>
                </a:lnTo>
                <a:lnTo>
                  <a:pt x="0" y="2539669"/>
                </a:lnTo>
                <a:lnTo>
                  <a:pt x="249416" y="1269835"/>
                </a:lnTo>
              </a:path>
            </a:pathLst>
          </a:custGeom>
          <a:solidFill>
            <a:srgbClr val="104862"/>
          </a:solidFill>
          <a:ln/>
        </p:spPr>
        <p:txBody>
          <a:bodyPr wrap="square" lIns="90000" tIns="46800" rIns="90000" bIns="46800" rtlCol="0" anchor="ctr"/>
          <a:lstStyle/>
          <a:p>
            <a:pPr algn="ctr" marL="0" indent="0">
              <a:lnSpc>
                <a:spcPct val="83333"/>
              </a:lnSpc>
              <a:buNone/>
            </a:pPr>
            <a:endParaRPr lang="en-US" sz="1800" dirty="0"/>
          </a:p>
        </p:txBody>
      </p:sp>
      <p:sp>
        <p:nvSpPr>
          <p:cNvPr id="8" name="Text 6"/>
          <p:cNvSpPr/>
          <p:nvPr/>
        </p:nvSpPr>
        <p:spPr>
          <a:xfrm>
            <a:off x="803577" y="3248813"/>
            <a:ext cx="822960" cy="822857"/>
          </a:xfrm>
          <a:custGeom>
            <a:avLst/>
            <a:gdLst/>
            <a:ahLst/>
            <a:cxnLst/>
            <a:rect l="l" t="t" r="r" b="b"/>
            <a:pathLst>
              <a:path w="822960" h="822857">
                <a:moveTo>
                  <a:pt x="822960" y="411429"/>
                </a:moveTo>
                <a:cubicBezTo>
                  <a:pt x="822960" y="638654"/>
                  <a:pt x="638734" y="822857"/>
                  <a:pt x="411480" y="822857"/>
                </a:cubicBezTo>
                <a:cubicBezTo>
                  <a:pt x="184226" y="822857"/>
                  <a:pt x="0" y="638654"/>
                  <a:pt x="0" y="411429"/>
                </a:cubicBezTo>
                <a:cubicBezTo>
                  <a:pt x="0" y="184203"/>
                  <a:pt x="184226" y="0"/>
                  <a:pt x="411480" y="0"/>
                </a:cubicBezTo>
                <a:cubicBezTo>
                  <a:pt x="638734" y="0"/>
                  <a:pt x="822960" y="184203"/>
                  <a:pt x="822960" y="411429"/>
                </a:cubicBezTo>
              </a:path>
            </a:pathLst>
          </a:custGeom>
          <a:solidFill>
            <a:srgbClr val="0B3041"/>
          </a:solidFill>
          <a:ln w="50800">
            <a:solidFill>
              <a:srgbClr val="104862"/>
            </a:solidFill>
          </a:ln>
          <a:effectLst>
            <a:outerShdw sx="100000" sy="100000" kx="0" ky="0" algn="bl" rotWithShape="0" blurRad="200025" dist="38100" dir="2700000">
              <a:srgbClr val="000000">
                <a:alpha val="40000"/>
              </a:srgbClr>
            </a:outerShdw>
          </a:effectLst>
        </p:spPr>
        <p:txBody>
          <a:bodyPr wrap="square" lIns="90000" tIns="46800" rIns="90000" bIns="46800" rtlCol="0" anchor="ctr"/>
          <a:lstStyle/>
          <a:p>
            <a:pPr algn="ctr" marL="0" indent="0">
              <a:lnSpc>
                <a:spcPct val="83333"/>
              </a:lnSpc>
              <a:buNone/>
            </a:pPr>
            <a:r>
              <a:rPr lang="en-US" sz="1600" b="1" dirty="0">
                <a:solidFill>
                  <a:srgbClr val="FFFFFF"/>
                </a:solidFill>
                <a:latin typeface="Figtree" pitchFamily="34" charset="0"/>
                <a:ea typeface="Figtree" pitchFamily="34" charset="-122"/>
                <a:cs typeface="Figtree" pitchFamily="34" charset="-120"/>
              </a:rPr>
              <a:t>01</a:t>
            </a:r>
            <a:endParaRPr lang="en-US" sz="1600" dirty="0"/>
          </a:p>
        </p:txBody>
      </p:sp>
      <p:sp>
        <p:nvSpPr>
          <p:cNvPr id="9" name="Text 7"/>
          <p:cNvSpPr/>
          <p:nvPr/>
        </p:nvSpPr>
        <p:spPr>
          <a:xfrm>
            <a:off x="3369977" y="3248813"/>
            <a:ext cx="822960" cy="822857"/>
          </a:xfrm>
          <a:custGeom>
            <a:avLst/>
            <a:gdLst/>
            <a:ahLst/>
            <a:cxnLst/>
            <a:rect l="l" t="t" r="r" b="b"/>
            <a:pathLst>
              <a:path w="822960" h="822857">
                <a:moveTo>
                  <a:pt x="822960" y="411429"/>
                </a:moveTo>
                <a:cubicBezTo>
                  <a:pt x="822960" y="638654"/>
                  <a:pt x="638734" y="822857"/>
                  <a:pt x="411480" y="822857"/>
                </a:cubicBezTo>
                <a:cubicBezTo>
                  <a:pt x="184226" y="822857"/>
                  <a:pt x="0" y="638654"/>
                  <a:pt x="0" y="411429"/>
                </a:cubicBezTo>
                <a:cubicBezTo>
                  <a:pt x="0" y="184203"/>
                  <a:pt x="184226" y="0"/>
                  <a:pt x="411480" y="0"/>
                </a:cubicBezTo>
                <a:cubicBezTo>
                  <a:pt x="638734" y="0"/>
                  <a:pt x="822960" y="184203"/>
                  <a:pt x="822960" y="411429"/>
                </a:cubicBezTo>
              </a:path>
            </a:pathLst>
          </a:custGeom>
          <a:solidFill>
            <a:srgbClr val="0B3041"/>
          </a:solidFill>
          <a:ln w="50800">
            <a:solidFill>
              <a:srgbClr val="156082"/>
            </a:solidFill>
          </a:ln>
          <a:effectLst>
            <a:outerShdw sx="100000" sy="100000" kx="0" ky="0" algn="bl" rotWithShape="0" blurRad="200025" dist="38100" dir="2700000">
              <a:srgbClr val="000000">
                <a:alpha val="40000"/>
              </a:srgbClr>
            </a:outerShdw>
          </a:effectLst>
        </p:spPr>
        <p:txBody>
          <a:bodyPr wrap="square" lIns="90000" tIns="46800" rIns="90000" bIns="46800" rtlCol="0" anchor="ctr"/>
          <a:lstStyle/>
          <a:p>
            <a:pPr algn="ctr" marL="0" indent="0">
              <a:lnSpc>
                <a:spcPct val="83333"/>
              </a:lnSpc>
              <a:buNone/>
            </a:pPr>
            <a:r>
              <a:rPr lang="en-US" sz="1800" b="1" dirty="0">
                <a:solidFill>
                  <a:srgbClr val="FFFFFF"/>
                </a:solidFill>
                <a:latin typeface="Figtree" pitchFamily="34" charset="0"/>
                <a:ea typeface="Figtree" pitchFamily="34" charset="-122"/>
                <a:cs typeface="Figtree" pitchFamily="34" charset="-120"/>
              </a:rPr>
              <a:t>02</a:t>
            </a:r>
            <a:endParaRPr lang="en-US" sz="1800" dirty="0"/>
          </a:p>
        </p:txBody>
      </p:sp>
      <p:sp>
        <p:nvSpPr>
          <p:cNvPr id="10" name="Text 8"/>
          <p:cNvSpPr/>
          <p:nvPr/>
        </p:nvSpPr>
        <p:spPr>
          <a:xfrm>
            <a:off x="5946925" y="3248813"/>
            <a:ext cx="822960" cy="822857"/>
          </a:xfrm>
          <a:custGeom>
            <a:avLst/>
            <a:gdLst/>
            <a:ahLst/>
            <a:cxnLst/>
            <a:rect l="l" t="t" r="r" b="b"/>
            <a:pathLst>
              <a:path w="822960" h="822857">
                <a:moveTo>
                  <a:pt x="822960" y="411429"/>
                </a:moveTo>
                <a:cubicBezTo>
                  <a:pt x="822960" y="638654"/>
                  <a:pt x="638734" y="822857"/>
                  <a:pt x="411480" y="822857"/>
                </a:cubicBezTo>
                <a:cubicBezTo>
                  <a:pt x="184226" y="822857"/>
                  <a:pt x="0" y="638654"/>
                  <a:pt x="0" y="411429"/>
                </a:cubicBezTo>
                <a:cubicBezTo>
                  <a:pt x="0" y="184203"/>
                  <a:pt x="184226" y="0"/>
                  <a:pt x="411480" y="0"/>
                </a:cubicBezTo>
                <a:cubicBezTo>
                  <a:pt x="638734" y="0"/>
                  <a:pt x="822960" y="184203"/>
                  <a:pt x="822960" y="411429"/>
                </a:cubicBezTo>
              </a:path>
            </a:pathLst>
          </a:custGeom>
          <a:solidFill>
            <a:srgbClr val="0B3041"/>
          </a:solidFill>
          <a:ln w="50800">
            <a:solidFill>
              <a:srgbClr val="104862"/>
            </a:solidFill>
          </a:ln>
          <a:effectLst>
            <a:outerShdw sx="100000" sy="100000" kx="0" ky="0" algn="bl" rotWithShape="0" blurRad="200025" dist="38100" dir="2700000">
              <a:srgbClr val="000000">
                <a:alpha val="40000"/>
              </a:srgbClr>
            </a:outerShdw>
          </a:effectLst>
        </p:spPr>
        <p:txBody>
          <a:bodyPr wrap="square" lIns="90000" tIns="46800" rIns="90000" bIns="46800" rtlCol="0" anchor="ctr"/>
          <a:lstStyle/>
          <a:p>
            <a:pPr algn="ctr" marL="0" indent="0">
              <a:lnSpc>
                <a:spcPct val="83333"/>
              </a:lnSpc>
              <a:buNone/>
            </a:pPr>
            <a:r>
              <a:rPr lang="en-US" sz="1800" b="1" dirty="0">
                <a:solidFill>
                  <a:srgbClr val="FFFFFF"/>
                </a:solidFill>
                <a:latin typeface="Figtree" pitchFamily="34" charset="0"/>
                <a:ea typeface="Figtree" pitchFamily="34" charset="-122"/>
                <a:cs typeface="Figtree" pitchFamily="34" charset="-120"/>
              </a:rPr>
              <a:t>03</a:t>
            </a:r>
            <a:endParaRPr lang="en-US" sz="1800" dirty="0"/>
          </a:p>
        </p:txBody>
      </p:sp>
      <p:sp>
        <p:nvSpPr>
          <p:cNvPr id="11" name="Text 9"/>
          <p:cNvSpPr/>
          <p:nvPr/>
        </p:nvSpPr>
        <p:spPr>
          <a:xfrm>
            <a:off x="8521191" y="3248813"/>
            <a:ext cx="822960" cy="822857"/>
          </a:xfrm>
          <a:custGeom>
            <a:avLst/>
            <a:gdLst/>
            <a:ahLst/>
            <a:cxnLst/>
            <a:rect l="l" t="t" r="r" b="b"/>
            <a:pathLst>
              <a:path w="822960" h="822857">
                <a:moveTo>
                  <a:pt x="822960" y="411429"/>
                </a:moveTo>
                <a:cubicBezTo>
                  <a:pt x="822960" y="638654"/>
                  <a:pt x="638734" y="822857"/>
                  <a:pt x="411480" y="822857"/>
                </a:cubicBezTo>
                <a:cubicBezTo>
                  <a:pt x="184226" y="822857"/>
                  <a:pt x="0" y="638654"/>
                  <a:pt x="0" y="411429"/>
                </a:cubicBezTo>
                <a:cubicBezTo>
                  <a:pt x="0" y="184203"/>
                  <a:pt x="184226" y="0"/>
                  <a:pt x="411480" y="0"/>
                </a:cubicBezTo>
                <a:cubicBezTo>
                  <a:pt x="638734" y="0"/>
                  <a:pt x="822960" y="184203"/>
                  <a:pt x="822960" y="411429"/>
                </a:cubicBezTo>
              </a:path>
            </a:pathLst>
          </a:custGeom>
          <a:solidFill>
            <a:srgbClr val="0B3041"/>
          </a:solidFill>
          <a:ln w="50800">
            <a:solidFill>
              <a:srgbClr val="156082"/>
            </a:solidFill>
          </a:ln>
          <a:effectLst>
            <a:outerShdw sx="100000" sy="100000" kx="0" ky="0" algn="bl" rotWithShape="0" blurRad="200025" dist="38100" dir="2700000">
              <a:srgbClr val="000000">
                <a:alpha val="40000"/>
              </a:srgbClr>
            </a:outerShdw>
          </a:effectLst>
        </p:spPr>
        <p:txBody>
          <a:bodyPr wrap="square" lIns="90000" tIns="46800" rIns="90000" bIns="46800" rtlCol="0" anchor="ctr"/>
          <a:lstStyle/>
          <a:p>
            <a:pPr algn="ctr" marL="0" indent="0">
              <a:lnSpc>
                <a:spcPct val="83333"/>
              </a:lnSpc>
              <a:buNone/>
            </a:pPr>
            <a:r>
              <a:rPr lang="en-US" sz="1800" b="1" dirty="0">
                <a:solidFill>
                  <a:srgbClr val="FFFFFF"/>
                </a:solidFill>
                <a:latin typeface="Figtree" pitchFamily="34" charset="0"/>
                <a:ea typeface="Figtree" pitchFamily="34" charset="-122"/>
                <a:cs typeface="Figtree" pitchFamily="34" charset="-120"/>
              </a:rPr>
              <a:t>04</a:t>
            </a:r>
            <a:endParaRPr lang="en-US" sz="1800" dirty="0"/>
          </a:p>
        </p:txBody>
      </p:sp>
      <p:sp>
        <p:nvSpPr>
          <p:cNvPr id="12" name="Text 10"/>
          <p:cNvSpPr/>
          <p:nvPr/>
        </p:nvSpPr>
        <p:spPr>
          <a:xfrm>
            <a:off x="507996" y="1459960"/>
            <a:ext cx="11226290" cy="91440"/>
          </a:xfrm>
          <a:custGeom>
            <a:avLst/>
            <a:gdLst/>
            <a:ahLst/>
            <a:cxnLst/>
            <a:rect l="l" t="t" r="r" b="b"/>
            <a:pathLst>
              <a:path w="11226290" h="91440">
                <a:moveTo>
                  <a:pt x="45720" y="91440"/>
                </a:moveTo>
                <a:cubicBezTo>
                  <a:pt x="20470" y="91440"/>
                  <a:pt x="0" y="70970"/>
                  <a:pt x="0" y="45720"/>
                </a:cubicBezTo>
                <a:lnTo>
                  <a:pt x="0" y="45720"/>
                </a:lnTo>
                <a:cubicBezTo>
                  <a:pt x="0" y="20470"/>
                  <a:pt x="20470" y="0"/>
                  <a:pt x="45720" y="0"/>
                </a:cubicBezTo>
                <a:lnTo>
                  <a:pt x="11180570" y="0"/>
                </a:lnTo>
                <a:cubicBezTo>
                  <a:pt x="11205820" y="0"/>
                  <a:pt x="11226290" y="20470"/>
                  <a:pt x="11226290" y="45720"/>
                </a:cubicBezTo>
                <a:lnTo>
                  <a:pt x="11226290" y="45720"/>
                </a:lnTo>
                <a:cubicBezTo>
                  <a:pt x="11226290" y="70970"/>
                  <a:pt x="11205820" y="91440"/>
                  <a:pt x="11180570" y="91440"/>
                </a:cubicBezTo>
                <a:lnTo>
                  <a:pt x="45720" y="91440"/>
                </a:lnTo>
              </a:path>
            </a:pathLst>
          </a:custGeom>
          <a:solidFill>
            <a:srgbClr val="156082">
              <a:alpha val="30000"/>
            </a:srgbClr>
          </a:solidFill>
          <a:ln/>
        </p:spPr>
        <p:txBody>
          <a:bodyPr wrap="square" lIns="90000" tIns="46800" rIns="90000" bIns="46800" rtlCol="0" anchor="ctr"/>
          <a:lstStyle/>
          <a:p>
            <a:pPr algn="ctr" marL="0" indent="0">
              <a:lnSpc>
                <a:spcPct val="83333"/>
              </a:lnSpc>
              <a:buNone/>
            </a:pPr>
            <a:endParaRPr lang="en-US" sz="1800" dirty="0"/>
          </a:p>
        </p:txBody>
      </p:sp>
      <p:sp>
        <p:nvSpPr>
          <p:cNvPr id="13" name="Text 11"/>
          <p:cNvSpPr/>
          <p:nvPr/>
        </p:nvSpPr>
        <p:spPr>
          <a:xfrm>
            <a:off x="507996"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Figtree" pitchFamily="34" charset="0"/>
                <a:ea typeface="Figtree" pitchFamily="34" charset="-122"/>
                <a:cs typeface="Figtree" pitchFamily="34" charset="-120"/>
              </a:rPr>
              <a:t>Exploring Village Dynamics: A Comprehensive Overview</a:t>
            </a:r>
            <a:endParaRPr lang="en-US" sz="1000" dirty="0"/>
          </a:p>
        </p:txBody>
      </p:sp>
      <p:sp>
        <p:nvSpPr>
          <p:cNvPr id="14" name="Text 12"/>
          <p:cNvSpPr/>
          <p:nvPr/>
        </p:nvSpPr>
        <p:spPr>
          <a:xfrm>
            <a:off x="507997" y="0"/>
            <a:ext cx="10058400" cy="1270282"/>
          </a:xfrm>
          <a:custGeom>
            <a:avLst/>
            <a:gdLst/>
            <a:ahLst/>
            <a:cxnLst/>
            <a:rect l="l" t="t" r="r" b="b"/>
            <a:pathLst>
              <a:path w="10058400" h="1270282">
                <a:moveTo>
                  <a:pt x="0" y="1270282"/>
                </a:moveTo>
                <a:lnTo>
                  <a:pt x="0" y="0"/>
                </a:lnTo>
                <a:lnTo>
                  <a:pt x="10058400" y="0"/>
                </a:lnTo>
                <a:lnTo>
                  <a:pt x="10058400" y="1270282"/>
                </a:lnTo>
                <a:lnTo>
                  <a:pt x="0" y="1270282"/>
                </a:lnTo>
              </a:path>
            </a:pathLst>
          </a:custGeom>
          <a:noFill/>
          <a:ln/>
        </p:spPr>
        <p:txBody>
          <a:bodyPr wrap="square" lIns="0" tIns="0" rIns="0" bIns="0" rtlCol="0" anchor="b"/>
          <a:lstStyle/>
          <a:p>
            <a:pPr algn="l" marL="0" indent="0">
              <a:lnSpc>
                <a:spcPct val="90000"/>
              </a:lnSpc>
              <a:buNone/>
            </a:pPr>
            <a:r>
              <a:rPr lang="en-US" sz="2800" dirty="0">
                <a:solidFill>
                  <a:srgbClr val="FFFFFF"/>
                </a:solidFill>
                <a:latin typeface="Figtree Bold" pitchFamily="34" charset="0"/>
                <a:ea typeface="Figtree Bold" pitchFamily="34" charset="-122"/>
                <a:cs typeface="Figtree Bold" pitchFamily="34" charset="-120"/>
              </a:rPr>
              <a:t>Educational Facilities and Opportunities</a:t>
            </a:r>
            <a:endParaRPr lang="en-US" sz="2800" dirty="0"/>
          </a:p>
        </p:txBody>
      </p:sp>
      <p:sp>
        <p:nvSpPr>
          <p:cNvPr id="15" name="Text 13"/>
          <p:cNvSpPr/>
          <p:nvPr/>
        </p:nvSpPr>
        <p:spPr>
          <a:xfrm>
            <a:off x="9450274" y="3174925"/>
            <a:ext cx="1547347" cy="1463040"/>
          </a:xfrm>
          <a:custGeom>
            <a:avLst/>
            <a:gdLst/>
            <a:ahLst/>
            <a:cxnLst/>
            <a:rect l="l" t="t" r="r" b="b"/>
            <a:pathLst>
              <a:path w="1547347" h="1463040">
                <a:moveTo>
                  <a:pt x="0" y="1463040"/>
                </a:moveTo>
                <a:lnTo>
                  <a:pt x="0" y="0"/>
                </a:lnTo>
                <a:lnTo>
                  <a:pt x="1547347" y="0"/>
                </a:lnTo>
                <a:lnTo>
                  <a:pt x="1547347" y="1463040"/>
                </a:lnTo>
                <a:lnTo>
                  <a:pt x="0" y="1463040"/>
                </a:lnTo>
              </a:path>
            </a:pathLst>
          </a:custGeom>
          <a:noFill/>
          <a:ln/>
        </p:spPr>
        <p:txBody>
          <a:bodyPr wrap="square" lIns="0" tIns="0" rIns="0" bIns="0" rtlCol="0" anchor="t" numCol="1" spcCol="177800"/>
          <a:lstStyle/>
          <a:p>
            <a:pPr algn="l" marL="0" indent="0">
              <a:lnSpc>
                <a:spcPct val="116667"/>
              </a:lnSpc>
              <a:spcAft>
                <a:spcPts val="944"/>
              </a:spcAft>
              <a:buNone/>
            </a:pPr>
            <a:r>
              <a:rPr lang="en-US" sz="944" dirty="0">
                <a:solidFill>
                  <a:srgbClr val="FFFFFF"/>
                </a:solidFill>
                <a:latin typeface="Figtree" pitchFamily="34" charset="0"/>
                <a:ea typeface="Figtree" pitchFamily="34" charset="-122"/>
                <a:cs typeface="Figtree" pitchFamily="34" charset="-120"/>
              </a:rPr>
              <a:t>The village has initiated scholarship programs aimed at supporting talented students.</a:t>
            </a:r>
            <a:endParaRPr lang="en-US" sz="944" dirty="0"/>
          </a:p>
          <a:p>
            <a:pPr algn="l" marL="0" indent="0">
              <a:lnSpc>
                <a:spcPct val="116667"/>
              </a:lnSpc>
              <a:spcAft>
                <a:spcPts val="944"/>
              </a:spcAft>
              <a:buNone/>
            </a:pPr>
            <a:r>
              <a:rPr lang="en-US" sz="944" dirty="0">
                <a:solidFill>
                  <a:srgbClr val="FFFFFF"/>
                </a:solidFill>
                <a:latin typeface="Figtree" pitchFamily="34" charset="0"/>
                <a:ea typeface="Figtree" pitchFamily="34" charset="-122"/>
                <a:cs typeface="Figtree" pitchFamily="34" charset="-120"/>
              </a:rPr>
              <a:t>With an annual budget of $10,000, ensuring financial constraints do not hinder educational advancement.</a:t>
            </a:r>
            <a:endParaRPr lang="en-US" sz="944" dirty="0"/>
          </a:p>
        </p:txBody>
      </p:sp>
      <p:sp>
        <p:nvSpPr>
          <p:cNvPr id="16" name="Text 14"/>
          <p:cNvSpPr/>
          <p:nvPr/>
        </p:nvSpPr>
        <p:spPr>
          <a:xfrm>
            <a:off x="9450274" y="2690192"/>
            <a:ext cx="1554480" cy="365760"/>
          </a:xfrm>
          <a:custGeom>
            <a:avLst/>
            <a:gdLst/>
            <a:ahLst/>
            <a:cxnLst/>
            <a:rect l="l" t="t" r="r" b="b"/>
            <a:pathLst>
              <a:path w="1554480" h="365760">
                <a:moveTo>
                  <a:pt x="0" y="365760"/>
                </a:moveTo>
                <a:lnTo>
                  <a:pt x="0" y="0"/>
                </a:lnTo>
                <a:lnTo>
                  <a:pt x="1554480" y="0"/>
                </a:lnTo>
                <a:lnTo>
                  <a:pt x="1554480" y="365760"/>
                </a:lnTo>
                <a:lnTo>
                  <a:pt x="0" y="365760"/>
                </a:lnTo>
              </a:path>
            </a:pathLst>
          </a:custGeom>
          <a:noFill/>
          <a:ln/>
        </p:spPr>
        <p:txBody>
          <a:bodyPr wrap="square" lIns="0" tIns="0" rIns="0" bIns="0" rtlCol="0" anchor="b" numCol="1" spcCol="177800"/>
          <a:lstStyle/>
          <a:p>
            <a:pPr algn="l" marL="0" indent="0">
              <a:lnSpc>
                <a:spcPct val="100000"/>
              </a:lnSpc>
              <a:buNone/>
            </a:pPr>
            <a:r>
              <a:rPr lang="en-US" sz="1000" dirty="0">
                <a:solidFill>
                  <a:srgbClr val="FFFFFF"/>
                </a:solidFill>
                <a:latin typeface="Figtree Bold" pitchFamily="34" charset="0"/>
                <a:ea typeface="Figtree Bold" pitchFamily="34" charset="-122"/>
                <a:cs typeface="Figtree Bold" pitchFamily="34" charset="-120"/>
              </a:rPr>
              <a:t>Scholarship Programs</a:t>
            </a:r>
            <a:endParaRPr lang="en-US" sz="1000" dirty="0"/>
          </a:p>
        </p:txBody>
      </p:sp>
      <p:sp>
        <p:nvSpPr>
          <p:cNvPr id="17" name="Text 15"/>
          <p:cNvSpPr/>
          <p:nvPr/>
        </p:nvSpPr>
        <p:spPr>
          <a:xfrm>
            <a:off x="6901527" y="3174925"/>
            <a:ext cx="1547347" cy="1463040"/>
          </a:xfrm>
          <a:custGeom>
            <a:avLst/>
            <a:gdLst/>
            <a:ahLst/>
            <a:cxnLst/>
            <a:rect l="l" t="t" r="r" b="b"/>
            <a:pathLst>
              <a:path w="1547347" h="1463040">
                <a:moveTo>
                  <a:pt x="0" y="1463040"/>
                </a:moveTo>
                <a:lnTo>
                  <a:pt x="0" y="0"/>
                </a:lnTo>
                <a:lnTo>
                  <a:pt x="1547347" y="0"/>
                </a:lnTo>
                <a:lnTo>
                  <a:pt x="1547347" y="1463040"/>
                </a:lnTo>
                <a:lnTo>
                  <a:pt x="0" y="1463040"/>
                </a:lnTo>
              </a:path>
            </a:pathLst>
          </a:custGeom>
          <a:noFill/>
          <a:ln/>
        </p:spPr>
        <p:txBody>
          <a:bodyPr wrap="square" lIns="0" tIns="0" rIns="0" bIns="0" rtlCol="0" anchor="t" numCol="1" spcCol="177800"/>
          <a:lstStyle/>
          <a:p>
            <a:pPr algn="l" marL="0" indent="0">
              <a:lnSpc>
                <a:spcPct val="116667"/>
              </a:lnSpc>
              <a:spcAft>
                <a:spcPts val="944"/>
              </a:spcAft>
              <a:buNone/>
            </a:pPr>
            <a:r>
              <a:rPr lang="en-US" sz="944" dirty="0">
                <a:solidFill>
                  <a:srgbClr val="FFFFFF"/>
                </a:solidFill>
                <a:latin typeface="Figtree" pitchFamily="34" charset="0"/>
                <a:ea typeface="Figtree" pitchFamily="34" charset="-122"/>
                <a:cs typeface="Figtree" pitchFamily="34" charset="-120"/>
              </a:rPr>
              <a:t>For those seeking higher education, partnerships with nearby towns allow access to community colleges and universities.</a:t>
            </a:r>
            <a:endParaRPr lang="en-US" sz="944" dirty="0"/>
          </a:p>
          <a:p>
            <a:pPr algn="l" marL="0" indent="0">
              <a:lnSpc>
                <a:spcPct val="116667"/>
              </a:lnSpc>
              <a:spcAft>
                <a:spcPts val="944"/>
              </a:spcAft>
              <a:buNone/>
            </a:pPr>
            <a:r>
              <a:rPr lang="en-US" sz="944" dirty="0">
                <a:solidFill>
                  <a:srgbClr val="FFFFFF"/>
                </a:solidFill>
                <a:latin typeface="Figtree" pitchFamily="34" charset="0"/>
                <a:ea typeface="Figtree" pitchFamily="34" charset="-122"/>
                <a:cs typeface="Figtree" pitchFamily="34" charset="-120"/>
              </a:rPr>
              <a:t>An estimated 30% of graduates pursue further studies.</a:t>
            </a:r>
            <a:endParaRPr lang="en-US" sz="944" dirty="0"/>
          </a:p>
        </p:txBody>
      </p:sp>
      <p:sp>
        <p:nvSpPr>
          <p:cNvPr id="18" name="Text 16"/>
          <p:cNvSpPr/>
          <p:nvPr/>
        </p:nvSpPr>
        <p:spPr>
          <a:xfrm>
            <a:off x="6901527" y="2690192"/>
            <a:ext cx="1554480" cy="365760"/>
          </a:xfrm>
          <a:custGeom>
            <a:avLst/>
            <a:gdLst/>
            <a:ahLst/>
            <a:cxnLst/>
            <a:rect l="l" t="t" r="r" b="b"/>
            <a:pathLst>
              <a:path w="1554480" h="365760">
                <a:moveTo>
                  <a:pt x="0" y="365760"/>
                </a:moveTo>
                <a:lnTo>
                  <a:pt x="0" y="0"/>
                </a:lnTo>
                <a:lnTo>
                  <a:pt x="1554480" y="0"/>
                </a:lnTo>
                <a:lnTo>
                  <a:pt x="1554480" y="365760"/>
                </a:lnTo>
                <a:lnTo>
                  <a:pt x="0" y="365760"/>
                </a:lnTo>
              </a:path>
            </a:pathLst>
          </a:custGeom>
          <a:noFill/>
          <a:ln/>
        </p:spPr>
        <p:txBody>
          <a:bodyPr wrap="square" lIns="0" tIns="0" rIns="0" bIns="0" rtlCol="0" anchor="b" numCol="1" spcCol="177800"/>
          <a:lstStyle/>
          <a:p>
            <a:pPr algn="l" marL="0" indent="0">
              <a:lnSpc>
                <a:spcPct val="100000"/>
              </a:lnSpc>
              <a:buNone/>
            </a:pPr>
            <a:r>
              <a:rPr lang="en-US" sz="1000" dirty="0">
                <a:solidFill>
                  <a:srgbClr val="FFFFFF"/>
                </a:solidFill>
                <a:latin typeface="Figtree Bold" pitchFamily="34" charset="0"/>
                <a:ea typeface="Figtree Bold" pitchFamily="34" charset="-122"/>
                <a:cs typeface="Figtree Bold" pitchFamily="34" charset="-120"/>
              </a:rPr>
              <a:t>Higher Education Opportunities</a:t>
            </a:r>
            <a:endParaRPr lang="en-US" sz="1000" dirty="0"/>
          </a:p>
        </p:txBody>
      </p:sp>
      <p:sp>
        <p:nvSpPr>
          <p:cNvPr id="19" name="Text 17"/>
          <p:cNvSpPr/>
          <p:nvPr/>
        </p:nvSpPr>
        <p:spPr>
          <a:xfrm>
            <a:off x="4335127" y="3174925"/>
            <a:ext cx="1547347" cy="1463040"/>
          </a:xfrm>
          <a:custGeom>
            <a:avLst/>
            <a:gdLst/>
            <a:ahLst/>
            <a:cxnLst/>
            <a:rect l="l" t="t" r="r" b="b"/>
            <a:pathLst>
              <a:path w="1547347" h="1463040">
                <a:moveTo>
                  <a:pt x="0" y="1463040"/>
                </a:moveTo>
                <a:lnTo>
                  <a:pt x="0" y="0"/>
                </a:lnTo>
                <a:lnTo>
                  <a:pt x="1547347" y="0"/>
                </a:lnTo>
                <a:lnTo>
                  <a:pt x="1547347" y="1463040"/>
                </a:lnTo>
                <a:lnTo>
                  <a:pt x="0" y="1463040"/>
                </a:lnTo>
              </a:path>
            </a:pathLst>
          </a:custGeom>
          <a:noFill/>
          <a:ln/>
        </p:spPr>
        <p:txBody>
          <a:bodyPr wrap="square" lIns="0" tIns="0" rIns="0" bIns="0" rtlCol="0" anchor="t" numCol="1" spcCol="177800"/>
          <a:lstStyle/>
          <a:p>
            <a:pPr algn="l" marL="0" indent="0">
              <a:lnSpc>
                <a:spcPct val="116667"/>
              </a:lnSpc>
              <a:spcAft>
                <a:spcPts val="944"/>
              </a:spcAft>
              <a:buNone/>
            </a:pPr>
            <a:r>
              <a:rPr lang="en-US" sz="944" dirty="0">
                <a:solidFill>
                  <a:srgbClr val="FFFFFF"/>
                </a:solidFill>
                <a:latin typeface="Figtree" pitchFamily="34" charset="0"/>
                <a:ea typeface="Figtree" pitchFamily="34" charset="-122"/>
                <a:cs typeface="Figtree" pitchFamily="34" charset="-120"/>
              </a:rPr>
              <a:t>Following primary education, students can attend the local secondary school.</a:t>
            </a:r>
            <a:endParaRPr lang="en-US" sz="944" dirty="0"/>
          </a:p>
          <a:p>
            <a:pPr algn="l" marL="0" indent="0">
              <a:lnSpc>
                <a:spcPct val="116667"/>
              </a:lnSpc>
              <a:spcAft>
                <a:spcPts val="944"/>
              </a:spcAft>
              <a:buNone/>
            </a:pPr>
            <a:r>
              <a:rPr lang="en-US" sz="944" dirty="0">
                <a:solidFill>
                  <a:srgbClr val="FFFFFF"/>
                </a:solidFill>
                <a:latin typeface="Figtree" pitchFamily="34" charset="0"/>
                <a:ea typeface="Figtree" pitchFamily="34" charset="-122"/>
                <a:cs typeface="Figtree" pitchFamily="34" charset="-120"/>
              </a:rPr>
              <a:t>Serves around 100 students.</a:t>
            </a:r>
            <a:endParaRPr lang="en-US" sz="944" dirty="0"/>
          </a:p>
          <a:p>
            <a:pPr algn="l" marL="0" indent="0">
              <a:lnSpc>
                <a:spcPct val="116667"/>
              </a:lnSpc>
              <a:spcAft>
                <a:spcPts val="944"/>
              </a:spcAft>
              <a:buNone/>
            </a:pPr>
            <a:r>
              <a:rPr lang="en-US" sz="944" dirty="0">
                <a:solidFill>
                  <a:srgbClr val="FFFFFF"/>
                </a:solidFill>
                <a:latin typeface="Figtree" pitchFamily="34" charset="0"/>
                <a:ea typeface="Figtree" pitchFamily="34" charset="-122"/>
                <a:cs typeface="Figtree" pitchFamily="34" charset="-120"/>
              </a:rPr>
              <a:t>Offers a curriculum that includes both academic and vocational training.</a:t>
            </a:r>
            <a:endParaRPr lang="en-US" sz="944" dirty="0"/>
          </a:p>
        </p:txBody>
      </p:sp>
      <p:sp>
        <p:nvSpPr>
          <p:cNvPr id="20" name="Text 18"/>
          <p:cNvSpPr/>
          <p:nvPr/>
        </p:nvSpPr>
        <p:spPr>
          <a:xfrm>
            <a:off x="4335127" y="2690192"/>
            <a:ext cx="1554480" cy="365760"/>
          </a:xfrm>
          <a:custGeom>
            <a:avLst/>
            <a:gdLst/>
            <a:ahLst/>
            <a:cxnLst/>
            <a:rect l="l" t="t" r="r" b="b"/>
            <a:pathLst>
              <a:path w="1554480" h="365760">
                <a:moveTo>
                  <a:pt x="0" y="365760"/>
                </a:moveTo>
                <a:lnTo>
                  <a:pt x="0" y="0"/>
                </a:lnTo>
                <a:lnTo>
                  <a:pt x="1554480" y="0"/>
                </a:lnTo>
                <a:lnTo>
                  <a:pt x="1554480" y="365760"/>
                </a:lnTo>
                <a:lnTo>
                  <a:pt x="0" y="365760"/>
                </a:lnTo>
              </a:path>
            </a:pathLst>
          </a:custGeom>
          <a:noFill/>
          <a:ln/>
        </p:spPr>
        <p:txBody>
          <a:bodyPr wrap="square" lIns="0" tIns="0" rIns="0" bIns="0" rtlCol="0" anchor="b" numCol="1" spcCol="177800"/>
          <a:lstStyle/>
          <a:p>
            <a:pPr algn="l" marL="0" indent="0">
              <a:lnSpc>
                <a:spcPct val="100000"/>
              </a:lnSpc>
              <a:buNone/>
            </a:pPr>
            <a:r>
              <a:rPr lang="en-US" sz="1000" dirty="0">
                <a:solidFill>
                  <a:srgbClr val="FFFFFF"/>
                </a:solidFill>
                <a:latin typeface="Figtree Bold" pitchFamily="34" charset="0"/>
                <a:ea typeface="Figtree Bold" pitchFamily="34" charset="-122"/>
                <a:cs typeface="Figtree Bold" pitchFamily="34" charset="-120"/>
              </a:rPr>
              <a:t>Secondary Education</a:t>
            </a:r>
            <a:endParaRPr lang="en-US" sz="1000" dirty="0"/>
          </a:p>
        </p:txBody>
      </p:sp>
      <p:sp>
        <p:nvSpPr>
          <p:cNvPr id="21" name="Text 19"/>
          <p:cNvSpPr/>
          <p:nvPr/>
        </p:nvSpPr>
        <p:spPr>
          <a:xfrm>
            <a:off x="1728508" y="3174925"/>
            <a:ext cx="1547347" cy="1463040"/>
          </a:xfrm>
          <a:custGeom>
            <a:avLst/>
            <a:gdLst/>
            <a:ahLst/>
            <a:cxnLst/>
            <a:rect l="l" t="t" r="r" b="b"/>
            <a:pathLst>
              <a:path w="1547347" h="1463040">
                <a:moveTo>
                  <a:pt x="0" y="1463040"/>
                </a:moveTo>
                <a:lnTo>
                  <a:pt x="0" y="0"/>
                </a:lnTo>
                <a:lnTo>
                  <a:pt x="1547347" y="0"/>
                </a:lnTo>
                <a:lnTo>
                  <a:pt x="1547347" y="1463040"/>
                </a:lnTo>
                <a:lnTo>
                  <a:pt x="0" y="1463040"/>
                </a:lnTo>
              </a:path>
            </a:pathLst>
          </a:custGeom>
          <a:noFill/>
          <a:ln/>
        </p:spPr>
        <p:txBody>
          <a:bodyPr wrap="square" lIns="0" tIns="0" rIns="0" bIns="0" rtlCol="0" anchor="t" numCol="1" spcCol="177800"/>
          <a:lstStyle/>
          <a:p>
            <a:pPr algn="l" marL="0" indent="0">
              <a:lnSpc>
                <a:spcPct val="116667"/>
              </a:lnSpc>
              <a:spcAft>
                <a:spcPts val="873"/>
              </a:spcAft>
              <a:buNone/>
            </a:pPr>
            <a:r>
              <a:rPr lang="en-US" sz="873" dirty="0">
                <a:solidFill>
                  <a:srgbClr val="FFFFFF"/>
                </a:solidFill>
                <a:latin typeface="Figtree" pitchFamily="34" charset="0"/>
                <a:ea typeface="Figtree" pitchFamily="34" charset="-122"/>
                <a:cs typeface="Figtree" pitchFamily="34" charset="-120"/>
              </a:rPr>
              <a:t>The village hosts a well-established primary school.</a:t>
            </a:r>
            <a:endParaRPr lang="en-US" sz="873" dirty="0"/>
          </a:p>
          <a:p>
            <a:pPr algn="l" marL="0" indent="0">
              <a:lnSpc>
                <a:spcPct val="116667"/>
              </a:lnSpc>
              <a:spcAft>
                <a:spcPts val="873"/>
              </a:spcAft>
              <a:buNone/>
            </a:pPr>
            <a:r>
              <a:rPr lang="en-US" sz="873" dirty="0">
                <a:solidFill>
                  <a:srgbClr val="FFFFFF"/>
                </a:solidFill>
                <a:latin typeface="Figtree" pitchFamily="34" charset="0"/>
                <a:ea typeface="Figtree" pitchFamily="34" charset="-122"/>
                <a:cs typeface="Figtree" pitchFamily="34" charset="-120"/>
              </a:rPr>
              <a:t>Catering to approximately 150 students.</a:t>
            </a:r>
            <a:endParaRPr lang="en-US" sz="873" dirty="0"/>
          </a:p>
          <a:p>
            <a:pPr algn="l" marL="0" indent="0">
              <a:lnSpc>
                <a:spcPct val="116667"/>
              </a:lnSpc>
              <a:spcAft>
                <a:spcPts val="873"/>
              </a:spcAft>
              <a:buNone/>
            </a:pPr>
            <a:r>
              <a:rPr lang="en-US" sz="873" dirty="0">
                <a:solidFill>
                  <a:srgbClr val="FFFFFF"/>
                </a:solidFill>
                <a:latin typeface="Figtree" pitchFamily="34" charset="0"/>
                <a:ea typeface="Figtree" pitchFamily="34" charset="-122"/>
                <a:cs typeface="Figtree" pitchFamily="34" charset="-120"/>
              </a:rPr>
              <a:t>Providing foundational education in a nurturing environment.</a:t>
            </a:r>
            <a:endParaRPr lang="en-US" sz="873" dirty="0"/>
          </a:p>
        </p:txBody>
      </p:sp>
      <p:sp>
        <p:nvSpPr>
          <p:cNvPr id="22" name="Text 20"/>
          <p:cNvSpPr/>
          <p:nvPr/>
        </p:nvSpPr>
        <p:spPr>
          <a:xfrm>
            <a:off x="1728507" y="2690192"/>
            <a:ext cx="1554480" cy="365760"/>
          </a:xfrm>
          <a:custGeom>
            <a:avLst/>
            <a:gdLst/>
            <a:ahLst/>
            <a:cxnLst/>
            <a:rect l="l" t="t" r="r" b="b"/>
            <a:pathLst>
              <a:path w="1554480" h="365760">
                <a:moveTo>
                  <a:pt x="0" y="365760"/>
                </a:moveTo>
                <a:lnTo>
                  <a:pt x="0" y="0"/>
                </a:lnTo>
                <a:lnTo>
                  <a:pt x="1554480" y="0"/>
                </a:lnTo>
                <a:lnTo>
                  <a:pt x="1554480" y="365760"/>
                </a:lnTo>
                <a:lnTo>
                  <a:pt x="0" y="365760"/>
                </a:lnTo>
              </a:path>
            </a:pathLst>
          </a:custGeom>
          <a:noFill/>
          <a:ln/>
        </p:spPr>
        <p:txBody>
          <a:bodyPr wrap="square" lIns="0" tIns="0" rIns="0" bIns="0" rtlCol="0" anchor="b" numCol="1" spcCol="177800"/>
          <a:lstStyle/>
          <a:p>
            <a:pPr algn="l" marL="0" indent="0">
              <a:lnSpc>
                <a:spcPct val="100000"/>
              </a:lnSpc>
              <a:buNone/>
            </a:pPr>
            <a:r>
              <a:rPr lang="en-US" sz="1000" dirty="0">
                <a:solidFill>
                  <a:srgbClr val="FFFFFF"/>
                </a:solidFill>
                <a:latin typeface="Figtree Bold" pitchFamily="34" charset="0"/>
                <a:ea typeface="Figtree Bold" pitchFamily="34" charset="-122"/>
                <a:cs typeface="Figtree Bold" pitchFamily="34" charset="-120"/>
              </a:rPr>
              <a:t>Primary Education</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0" tIns="0" rIns="0" bIns="0" rtlCol="0" anchor="ctr"/>
          <a:lstStyle/>
          <a:p>
            <a:pPr indent="0" marL="0">
              <a:buNone/>
            </a:pPr>
            <a:endParaRPr lang="en-US" dirty="0"/>
          </a:p>
        </p:txBody>
      </p:sp>
      <p:sp>
        <p:nvSpPr>
          <p:cNvPr id="3" name="Text 1"/>
          <p:cNvSpPr/>
          <p:nvPr/>
        </p:nvSpPr>
        <p:spPr>
          <a:xfrm>
            <a:off x="1" y="447"/>
            <a:ext cx="12191937" cy="6857107"/>
          </a:xfrm>
          <a:custGeom>
            <a:avLst/>
            <a:gdLst/>
            <a:ahLst/>
            <a:cxnLst/>
            <a:rect l="l" t="t" r="r" b="b"/>
            <a:pathLst>
              <a:path w="12191937" h="6857107">
                <a:moveTo>
                  <a:pt x="0" y="6857107"/>
                </a:moveTo>
                <a:lnTo>
                  <a:pt x="0" y="0"/>
                </a:lnTo>
                <a:lnTo>
                  <a:pt x="12191937" y="0"/>
                </a:lnTo>
                <a:lnTo>
                  <a:pt x="12191937"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4003550" y="2071612"/>
            <a:ext cx="2489847" cy="4247080"/>
          </a:xfrm>
          <a:custGeom>
            <a:avLst/>
            <a:gdLst/>
            <a:ahLst/>
            <a:cxnLst/>
            <a:rect l="l" t="t" r="r" b="b"/>
            <a:pathLst>
              <a:path w="2489847" h="4247080">
                <a:moveTo>
                  <a:pt x="128650" y="4247080"/>
                </a:moveTo>
                <a:cubicBezTo>
                  <a:pt x="57599" y="4247080"/>
                  <a:pt x="0" y="4189481"/>
                  <a:pt x="0" y="4118430"/>
                </a:cubicBezTo>
                <a:lnTo>
                  <a:pt x="0" y="128650"/>
                </a:lnTo>
                <a:cubicBezTo>
                  <a:pt x="0" y="57599"/>
                  <a:pt x="57599" y="0"/>
                  <a:pt x="128650" y="0"/>
                </a:cubicBezTo>
                <a:lnTo>
                  <a:pt x="2361197" y="0"/>
                </a:lnTo>
                <a:cubicBezTo>
                  <a:pt x="2432248" y="0"/>
                  <a:pt x="2489847" y="57599"/>
                  <a:pt x="2489847" y="128650"/>
                </a:cubicBezTo>
                <a:lnTo>
                  <a:pt x="2489847" y="4118430"/>
                </a:lnTo>
                <a:cubicBezTo>
                  <a:pt x="2489847" y="4189481"/>
                  <a:pt x="2432248" y="4247080"/>
                  <a:pt x="2361197" y="4247080"/>
                </a:cubicBezTo>
                <a:lnTo>
                  <a:pt x="128650" y="4247080"/>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5" name="Text 3"/>
          <p:cNvSpPr/>
          <p:nvPr/>
        </p:nvSpPr>
        <p:spPr>
          <a:xfrm>
            <a:off x="6601391" y="2071612"/>
            <a:ext cx="2489847" cy="4247080"/>
          </a:xfrm>
          <a:custGeom>
            <a:avLst/>
            <a:gdLst/>
            <a:ahLst/>
            <a:cxnLst/>
            <a:rect l="l" t="t" r="r" b="b"/>
            <a:pathLst>
              <a:path w="2489847" h="4247080">
                <a:moveTo>
                  <a:pt x="128650" y="4247080"/>
                </a:moveTo>
                <a:cubicBezTo>
                  <a:pt x="57599" y="4247080"/>
                  <a:pt x="0" y="4189481"/>
                  <a:pt x="0" y="4118430"/>
                </a:cubicBezTo>
                <a:lnTo>
                  <a:pt x="0" y="128650"/>
                </a:lnTo>
                <a:cubicBezTo>
                  <a:pt x="0" y="57599"/>
                  <a:pt x="57599" y="0"/>
                  <a:pt x="128650" y="0"/>
                </a:cubicBezTo>
                <a:lnTo>
                  <a:pt x="2361197" y="0"/>
                </a:lnTo>
                <a:cubicBezTo>
                  <a:pt x="2432248" y="0"/>
                  <a:pt x="2489847" y="57599"/>
                  <a:pt x="2489847" y="128650"/>
                </a:cubicBezTo>
                <a:lnTo>
                  <a:pt x="2489847" y="4118430"/>
                </a:lnTo>
                <a:cubicBezTo>
                  <a:pt x="2489847" y="4189481"/>
                  <a:pt x="2432248" y="4247080"/>
                  <a:pt x="2361197" y="4247080"/>
                </a:cubicBezTo>
                <a:lnTo>
                  <a:pt x="128650" y="4247080"/>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6" name="Text 4"/>
          <p:cNvSpPr/>
          <p:nvPr/>
        </p:nvSpPr>
        <p:spPr>
          <a:xfrm>
            <a:off x="9199233" y="2071612"/>
            <a:ext cx="2489847" cy="4247080"/>
          </a:xfrm>
          <a:custGeom>
            <a:avLst/>
            <a:gdLst/>
            <a:ahLst/>
            <a:cxnLst/>
            <a:rect l="l" t="t" r="r" b="b"/>
            <a:pathLst>
              <a:path w="2489847" h="4247080">
                <a:moveTo>
                  <a:pt x="128650" y="4247080"/>
                </a:moveTo>
                <a:cubicBezTo>
                  <a:pt x="57599" y="4247080"/>
                  <a:pt x="0" y="4189481"/>
                  <a:pt x="0" y="4118430"/>
                </a:cubicBezTo>
                <a:lnTo>
                  <a:pt x="0" y="128650"/>
                </a:lnTo>
                <a:cubicBezTo>
                  <a:pt x="0" y="57599"/>
                  <a:pt x="57599" y="0"/>
                  <a:pt x="128650" y="0"/>
                </a:cubicBezTo>
                <a:lnTo>
                  <a:pt x="2361197" y="0"/>
                </a:lnTo>
                <a:cubicBezTo>
                  <a:pt x="2432248" y="0"/>
                  <a:pt x="2489847" y="57599"/>
                  <a:pt x="2489847" y="128650"/>
                </a:cubicBezTo>
                <a:lnTo>
                  <a:pt x="2489847" y="4118430"/>
                </a:lnTo>
                <a:cubicBezTo>
                  <a:pt x="2489847" y="4189481"/>
                  <a:pt x="2432248" y="4247080"/>
                  <a:pt x="2361197" y="4247080"/>
                </a:cubicBezTo>
                <a:lnTo>
                  <a:pt x="128650" y="4247080"/>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7" name="Text 5"/>
          <p:cNvSpPr/>
          <p:nvPr/>
        </p:nvSpPr>
        <p:spPr>
          <a:xfrm>
            <a:off x="4202629" y="1832945"/>
            <a:ext cx="457200" cy="457200"/>
          </a:xfrm>
          <a:custGeom>
            <a:avLst/>
            <a:gdLst/>
            <a:ahLst/>
            <a:cxnLst/>
            <a:rect l="l" t="t" r="r" b="b"/>
            <a:pathLst>
              <a:path w="457200" h="457200">
                <a:moveTo>
                  <a:pt x="82296" y="457200"/>
                </a:moveTo>
                <a:cubicBezTo>
                  <a:pt x="36845" y="457200"/>
                  <a:pt x="0" y="420355"/>
                  <a:pt x="0" y="374904"/>
                </a:cubicBezTo>
                <a:lnTo>
                  <a:pt x="0" y="82296"/>
                </a:lnTo>
                <a:cubicBezTo>
                  <a:pt x="0" y="36845"/>
                  <a:pt x="36845" y="0"/>
                  <a:pt x="82296" y="0"/>
                </a:cubicBezTo>
                <a:lnTo>
                  <a:pt x="374904" y="0"/>
                </a:lnTo>
                <a:cubicBezTo>
                  <a:pt x="420355" y="0"/>
                  <a:pt x="457200" y="36845"/>
                  <a:pt x="457200" y="82296"/>
                </a:cubicBezTo>
                <a:lnTo>
                  <a:pt x="457200" y="374904"/>
                </a:lnTo>
                <a:cubicBezTo>
                  <a:pt x="457200" y="420355"/>
                  <a:pt x="420355" y="457200"/>
                  <a:pt x="374904" y="457200"/>
                </a:cubicBezTo>
                <a:lnTo>
                  <a:pt x="82296" y="457200"/>
                </a:lnTo>
              </a:path>
            </a:pathLst>
          </a:custGeom>
          <a:solidFill>
            <a:srgbClr val="156082"/>
          </a:solidFill>
          <a:ln/>
        </p:spPr>
        <p:txBody>
          <a:bodyPr wrap="square" lIns="0" tIns="0" rIns="0" bIns="0" rtlCol="0" anchor="ctr"/>
          <a:lstStyle/>
          <a:p>
            <a:pPr algn="ctr" marL="0" indent="0">
              <a:lnSpc>
                <a:spcPct val="100000"/>
              </a:lnSpc>
              <a:buNone/>
            </a:pPr>
            <a:r>
              <a:rPr lang="en-US" sz="1400" dirty="0">
                <a:solidFill>
                  <a:srgbClr val="FFFFFF"/>
                </a:solidFill>
                <a:latin typeface="Figtree Bold" pitchFamily="34" charset="0"/>
                <a:ea typeface="Figtree Bold" pitchFamily="34" charset="-122"/>
                <a:cs typeface="Figtree Bold" pitchFamily="34" charset="-120"/>
              </a:rPr>
              <a:t>01</a:t>
            </a:r>
            <a:endParaRPr lang="en-US" sz="1400" dirty="0"/>
          </a:p>
        </p:txBody>
      </p:sp>
      <p:sp>
        <p:nvSpPr>
          <p:cNvPr id="8" name="Text 6"/>
          <p:cNvSpPr/>
          <p:nvPr/>
        </p:nvSpPr>
        <p:spPr>
          <a:xfrm>
            <a:off x="6803078" y="1832945"/>
            <a:ext cx="457200" cy="457200"/>
          </a:xfrm>
          <a:custGeom>
            <a:avLst/>
            <a:gdLst/>
            <a:ahLst/>
            <a:cxnLst/>
            <a:rect l="l" t="t" r="r" b="b"/>
            <a:pathLst>
              <a:path w="457200" h="457200">
                <a:moveTo>
                  <a:pt x="82296" y="457200"/>
                </a:moveTo>
                <a:cubicBezTo>
                  <a:pt x="36845" y="457200"/>
                  <a:pt x="0" y="420355"/>
                  <a:pt x="0" y="374904"/>
                </a:cubicBezTo>
                <a:lnTo>
                  <a:pt x="0" y="82296"/>
                </a:lnTo>
                <a:cubicBezTo>
                  <a:pt x="0" y="36845"/>
                  <a:pt x="36845" y="0"/>
                  <a:pt x="82296" y="0"/>
                </a:cubicBezTo>
                <a:lnTo>
                  <a:pt x="374904" y="0"/>
                </a:lnTo>
                <a:cubicBezTo>
                  <a:pt x="420355" y="0"/>
                  <a:pt x="457200" y="36845"/>
                  <a:pt x="457200" y="82296"/>
                </a:cubicBezTo>
                <a:lnTo>
                  <a:pt x="457200" y="374904"/>
                </a:lnTo>
                <a:cubicBezTo>
                  <a:pt x="457200" y="420355"/>
                  <a:pt x="420355" y="457200"/>
                  <a:pt x="374904" y="457200"/>
                </a:cubicBezTo>
                <a:lnTo>
                  <a:pt x="82296" y="457200"/>
                </a:lnTo>
              </a:path>
            </a:pathLst>
          </a:custGeom>
          <a:solidFill>
            <a:srgbClr val="156082"/>
          </a:solidFill>
          <a:ln/>
        </p:spPr>
        <p:txBody>
          <a:bodyPr wrap="square" lIns="0" tIns="0" rIns="0" bIns="0" rtlCol="0" anchor="ctr"/>
          <a:lstStyle/>
          <a:p>
            <a:pPr algn="ctr" marL="0" indent="0">
              <a:lnSpc>
                <a:spcPct val="100000"/>
              </a:lnSpc>
              <a:buNone/>
            </a:pPr>
            <a:r>
              <a:rPr lang="en-US" sz="1400" dirty="0">
                <a:solidFill>
                  <a:srgbClr val="FFFFFF"/>
                </a:solidFill>
                <a:latin typeface="Figtree Bold" pitchFamily="34" charset="0"/>
                <a:ea typeface="Figtree Bold" pitchFamily="34" charset="-122"/>
                <a:cs typeface="Figtree Bold" pitchFamily="34" charset="-120"/>
              </a:rPr>
              <a:t>02</a:t>
            </a:r>
            <a:endParaRPr lang="en-US" sz="1400" dirty="0"/>
          </a:p>
        </p:txBody>
      </p:sp>
      <p:sp>
        <p:nvSpPr>
          <p:cNvPr id="9" name="Text 7"/>
          <p:cNvSpPr/>
          <p:nvPr/>
        </p:nvSpPr>
        <p:spPr>
          <a:xfrm>
            <a:off x="9403527" y="1832945"/>
            <a:ext cx="457200" cy="457200"/>
          </a:xfrm>
          <a:custGeom>
            <a:avLst/>
            <a:gdLst/>
            <a:ahLst/>
            <a:cxnLst/>
            <a:rect l="l" t="t" r="r" b="b"/>
            <a:pathLst>
              <a:path w="457200" h="457200">
                <a:moveTo>
                  <a:pt x="82296" y="457200"/>
                </a:moveTo>
                <a:cubicBezTo>
                  <a:pt x="36845" y="457200"/>
                  <a:pt x="0" y="420355"/>
                  <a:pt x="0" y="374904"/>
                </a:cubicBezTo>
                <a:lnTo>
                  <a:pt x="0" y="82296"/>
                </a:lnTo>
                <a:cubicBezTo>
                  <a:pt x="0" y="36845"/>
                  <a:pt x="36845" y="0"/>
                  <a:pt x="82296" y="0"/>
                </a:cubicBezTo>
                <a:lnTo>
                  <a:pt x="374904" y="0"/>
                </a:lnTo>
                <a:cubicBezTo>
                  <a:pt x="420355" y="0"/>
                  <a:pt x="457200" y="36845"/>
                  <a:pt x="457200" y="82296"/>
                </a:cubicBezTo>
                <a:lnTo>
                  <a:pt x="457200" y="374904"/>
                </a:lnTo>
                <a:cubicBezTo>
                  <a:pt x="457200" y="420355"/>
                  <a:pt x="420355" y="457200"/>
                  <a:pt x="374904" y="457200"/>
                </a:cubicBezTo>
                <a:lnTo>
                  <a:pt x="82296" y="457200"/>
                </a:lnTo>
              </a:path>
            </a:pathLst>
          </a:custGeom>
          <a:solidFill>
            <a:srgbClr val="156082"/>
          </a:solidFill>
          <a:ln/>
        </p:spPr>
        <p:txBody>
          <a:bodyPr wrap="square" lIns="0" tIns="0" rIns="0" bIns="0" rtlCol="0" anchor="ctr"/>
          <a:lstStyle/>
          <a:p>
            <a:pPr algn="ctr" marL="0" indent="0">
              <a:lnSpc>
                <a:spcPct val="100000"/>
              </a:lnSpc>
              <a:buNone/>
            </a:pPr>
            <a:r>
              <a:rPr lang="en-US" sz="1400" dirty="0">
                <a:solidFill>
                  <a:srgbClr val="FFFFFF"/>
                </a:solidFill>
                <a:latin typeface="Figtree Bold" pitchFamily="34" charset="0"/>
                <a:ea typeface="Figtree Bold" pitchFamily="34" charset="-122"/>
                <a:cs typeface="Figtree Bold" pitchFamily="34" charset="-120"/>
              </a:rPr>
              <a:t>03</a:t>
            </a:r>
            <a:endParaRPr lang="en-US" sz="1400" dirty="0"/>
          </a:p>
        </p:txBody>
      </p:sp>
      <p:sp>
        <p:nvSpPr>
          <p:cNvPr id="10" name="Text 8"/>
          <p:cNvSpPr/>
          <p:nvPr/>
        </p:nvSpPr>
        <p:spPr>
          <a:xfrm>
            <a:off x="4003550" y="1564547"/>
            <a:ext cx="7704000" cy="91440"/>
          </a:xfrm>
          <a:custGeom>
            <a:avLst/>
            <a:gdLst/>
            <a:ahLst/>
            <a:cxnLst/>
            <a:rect l="l" t="t" r="r" b="b"/>
            <a:pathLst>
              <a:path w="7704000" h="91440">
                <a:moveTo>
                  <a:pt x="45720" y="91440"/>
                </a:moveTo>
                <a:cubicBezTo>
                  <a:pt x="20470" y="91440"/>
                  <a:pt x="0" y="70970"/>
                  <a:pt x="0" y="45720"/>
                </a:cubicBezTo>
                <a:lnTo>
                  <a:pt x="0" y="45720"/>
                </a:lnTo>
                <a:cubicBezTo>
                  <a:pt x="0" y="20470"/>
                  <a:pt x="20470" y="0"/>
                  <a:pt x="45720" y="0"/>
                </a:cubicBezTo>
                <a:lnTo>
                  <a:pt x="7658280" y="0"/>
                </a:lnTo>
                <a:cubicBezTo>
                  <a:pt x="7683531" y="0"/>
                  <a:pt x="7704000" y="20470"/>
                  <a:pt x="7704000" y="45720"/>
                </a:cubicBezTo>
                <a:lnTo>
                  <a:pt x="7704000" y="45720"/>
                </a:lnTo>
                <a:cubicBezTo>
                  <a:pt x="7704000" y="70970"/>
                  <a:pt x="7683531" y="91440"/>
                  <a:pt x="7658280" y="91440"/>
                </a:cubicBezTo>
                <a:lnTo>
                  <a:pt x="45720" y="91440"/>
                </a:lnTo>
              </a:path>
            </a:pathLst>
          </a:custGeom>
          <a:solidFill>
            <a:srgbClr val="156082">
              <a:alpha val="30000"/>
            </a:srgbClr>
          </a:solidFill>
          <a:ln/>
        </p:spPr>
        <p:txBody>
          <a:bodyPr wrap="square" lIns="90000" tIns="46800" rIns="90000" bIns="46800" rtlCol="0" anchor="ctr"/>
          <a:lstStyle/>
          <a:p>
            <a:pPr algn="ctr" marL="0" indent="0">
              <a:lnSpc>
                <a:spcPct val="83333"/>
              </a:lnSpc>
              <a:buNone/>
            </a:pPr>
            <a:endParaRPr lang="en-US" sz="1800" dirty="0"/>
          </a:p>
        </p:txBody>
      </p:sp>
      <p:sp>
        <p:nvSpPr>
          <p:cNvPr id="11" name="Text 9"/>
          <p:cNvSpPr/>
          <p:nvPr/>
        </p:nvSpPr>
        <p:spPr>
          <a:xfrm>
            <a:off x="400355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Figtree" pitchFamily="34" charset="0"/>
                <a:ea typeface="Figtree" pitchFamily="34" charset="-122"/>
                <a:cs typeface="Figtree" pitchFamily="34" charset="-120"/>
              </a:rPr>
              <a:t>Exploring Village Dynamics: A Comprehensive Overview</a:t>
            </a:r>
            <a:endParaRPr lang="en-US" sz="1000" dirty="0"/>
          </a:p>
        </p:txBody>
      </p:sp>
      <p:sp>
        <p:nvSpPr>
          <p:cNvPr id="12" name="Text 10"/>
          <p:cNvSpPr/>
          <p:nvPr/>
        </p:nvSpPr>
        <p:spPr>
          <a:xfrm>
            <a:off x="0" y="0"/>
            <a:ext cx="3657600" cy="6858000"/>
          </a:xfrm>
          <a:custGeom>
            <a:avLst/>
            <a:gdLst/>
            <a:ahLst/>
            <a:cxnLst/>
            <a:rect l="l" t="t" r="r" b="b"/>
            <a:pathLst>
              <a:path w="3657600" h="6858000">
                <a:moveTo>
                  <a:pt x="0" y="6858000"/>
                </a:moveTo>
                <a:lnTo>
                  <a:pt x="0" y="0"/>
                </a:lnTo>
                <a:lnTo>
                  <a:pt x="3657600" y="0"/>
                </a:lnTo>
                <a:lnTo>
                  <a:pt x="3657600" y="6858000"/>
                </a:lnTo>
                <a:lnTo>
                  <a:pt x="0" y="6858000"/>
                </a:lnTo>
              </a:path>
            </a:pathLst>
          </a:custGeom>
          <a:blipFill>
            <a:blip r:embed="rId2"/>
            <a:srcRect l="30000" r="30000" t="0" b="0"/>
            <a:stretch/>
          </a:blipFill>
          <a:ln/>
        </p:spPr>
        <p:txBody>
          <a:bodyPr wrap="square" lIns="90000" tIns="46800" rIns="90000" bIns="46800" rtlCol="0" anchor="ctr"/>
          <a:lstStyle/>
          <a:p>
            <a:pPr indent="0" marL="0">
              <a:buNone/>
            </a:pPr>
            <a:endParaRPr lang="en-US" dirty="0"/>
          </a:p>
        </p:txBody>
      </p:sp>
      <p:sp>
        <p:nvSpPr>
          <p:cNvPr id="13" name="Text 11"/>
          <p:cNvSpPr/>
          <p:nvPr/>
        </p:nvSpPr>
        <p:spPr>
          <a:xfrm>
            <a:off x="4003550" y="502920"/>
            <a:ext cx="7685530" cy="914400"/>
          </a:xfrm>
          <a:custGeom>
            <a:avLst/>
            <a:gdLst/>
            <a:ahLst/>
            <a:cxnLst/>
            <a:rect l="l" t="t" r="r" b="b"/>
            <a:pathLst>
              <a:path w="7685530" h="914400">
                <a:moveTo>
                  <a:pt x="0" y="914400"/>
                </a:moveTo>
                <a:lnTo>
                  <a:pt x="0" y="0"/>
                </a:lnTo>
                <a:lnTo>
                  <a:pt x="7685530" y="0"/>
                </a:lnTo>
                <a:lnTo>
                  <a:pt x="7685530" y="914400"/>
                </a:lnTo>
                <a:lnTo>
                  <a:pt x="0" y="914400"/>
                </a:lnTo>
              </a:path>
            </a:pathLst>
          </a:custGeom>
          <a:noFill/>
          <a:ln/>
        </p:spPr>
        <p:txBody>
          <a:bodyPr wrap="square" lIns="0" tIns="0" rIns="0" bIns="0" rtlCol="0" anchor="b"/>
          <a:lstStyle/>
          <a:p>
            <a:pPr algn="l" marL="0" indent="0">
              <a:lnSpc>
                <a:spcPct val="90000"/>
              </a:lnSpc>
              <a:buNone/>
            </a:pPr>
            <a:r>
              <a:rPr lang="en-US" sz="2800" dirty="0">
                <a:solidFill>
                  <a:srgbClr val="FFFFFF"/>
                </a:solidFill>
                <a:latin typeface="Figtree Bold" pitchFamily="34" charset="0"/>
                <a:ea typeface="Figtree Bold" pitchFamily="34" charset="-122"/>
                <a:cs typeface="Figtree Bold" pitchFamily="34" charset="-120"/>
              </a:rPr>
              <a:t>Healthcare Services in the Village</a:t>
            </a:r>
            <a:endParaRPr lang="en-US" sz="2800" dirty="0"/>
          </a:p>
        </p:txBody>
      </p:sp>
      <p:sp>
        <p:nvSpPr>
          <p:cNvPr id="14" name="Text 12"/>
          <p:cNvSpPr/>
          <p:nvPr/>
        </p:nvSpPr>
        <p:spPr>
          <a:xfrm>
            <a:off x="9403527" y="2944437"/>
            <a:ext cx="2101454" cy="3172398"/>
          </a:xfrm>
          <a:custGeom>
            <a:avLst/>
            <a:gdLst/>
            <a:ahLst/>
            <a:cxnLst/>
            <a:rect l="l" t="t" r="r" b="b"/>
            <a:pathLst>
              <a:path w="2101454" h="3172398">
                <a:moveTo>
                  <a:pt x="0" y="3172398"/>
                </a:moveTo>
                <a:lnTo>
                  <a:pt x="0" y="0"/>
                </a:lnTo>
                <a:lnTo>
                  <a:pt x="2101454" y="0"/>
                </a:lnTo>
                <a:lnTo>
                  <a:pt x="2101454" y="3172398"/>
                </a:lnTo>
                <a:lnTo>
                  <a:pt x="0" y="3172398"/>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High prevalence of respiratory infections (affecting 30% of the population)</a:t>
            </a:r>
            <a:endParaRPr lang="en-US" sz="1100" dirty="0"/>
          </a:p>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Chronic conditions such as diabetes and hypertension noted in 25% of residents</a:t>
            </a:r>
            <a:endParaRPr lang="en-US" sz="1100" dirty="0"/>
          </a:p>
        </p:txBody>
      </p:sp>
      <p:sp>
        <p:nvSpPr>
          <p:cNvPr id="15" name="Text 13"/>
          <p:cNvSpPr/>
          <p:nvPr/>
        </p:nvSpPr>
        <p:spPr>
          <a:xfrm>
            <a:off x="9407647" y="2406949"/>
            <a:ext cx="2101454" cy="398588"/>
          </a:xfrm>
          <a:custGeom>
            <a:avLst/>
            <a:gdLst/>
            <a:ahLst/>
            <a:cxnLst/>
            <a:rect l="l" t="t" r="r" b="b"/>
            <a:pathLst>
              <a:path w="2101454" h="398588">
                <a:moveTo>
                  <a:pt x="0" y="398588"/>
                </a:moveTo>
                <a:lnTo>
                  <a:pt x="0" y="0"/>
                </a:lnTo>
                <a:lnTo>
                  <a:pt x="2101454" y="0"/>
                </a:lnTo>
                <a:lnTo>
                  <a:pt x="2101454" y="398588"/>
                </a:lnTo>
                <a:lnTo>
                  <a:pt x="0" y="398588"/>
                </a:lnTo>
              </a:path>
            </a:pathLst>
          </a:custGeom>
          <a:noFill/>
          <a:ln/>
        </p:spPr>
        <p:txBody>
          <a:bodyPr wrap="square" lIns="0" tIns="0" rIns="0" bIns="0" rtlCol="0" anchor="b"/>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Common Health Issues</a:t>
            </a:r>
            <a:endParaRPr lang="en-US" sz="1200" dirty="0"/>
          </a:p>
        </p:txBody>
      </p:sp>
      <p:sp>
        <p:nvSpPr>
          <p:cNvPr id="16" name="Text 14"/>
          <p:cNvSpPr/>
          <p:nvPr/>
        </p:nvSpPr>
        <p:spPr>
          <a:xfrm>
            <a:off x="6803078" y="2944437"/>
            <a:ext cx="2101454" cy="3172398"/>
          </a:xfrm>
          <a:custGeom>
            <a:avLst/>
            <a:gdLst/>
            <a:ahLst/>
            <a:cxnLst/>
            <a:rect l="l" t="t" r="r" b="b"/>
            <a:pathLst>
              <a:path w="2101454" h="3172398">
                <a:moveTo>
                  <a:pt x="0" y="3172398"/>
                </a:moveTo>
                <a:lnTo>
                  <a:pt x="0" y="0"/>
                </a:lnTo>
                <a:lnTo>
                  <a:pt x="2101454" y="0"/>
                </a:lnTo>
                <a:lnTo>
                  <a:pt x="2101454" y="3172398"/>
                </a:lnTo>
                <a:lnTo>
                  <a:pt x="0" y="3172398"/>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One full-time doctor serving the village</a:t>
            </a:r>
            <a:endParaRPr lang="en-US" sz="1100" dirty="0"/>
          </a:p>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Two nurses available for daily healthcare needs</a:t>
            </a:r>
            <a:endParaRPr lang="en-US" sz="1100" dirty="0"/>
          </a:p>
        </p:txBody>
      </p:sp>
      <p:sp>
        <p:nvSpPr>
          <p:cNvPr id="17" name="Text 15"/>
          <p:cNvSpPr/>
          <p:nvPr/>
        </p:nvSpPr>
        <p:spPr>
          <a:xfrm>
            <a:off x="6807198" y="2406949"/>
            <a:ext cx="2101454" cy="398588"/>
          </a:xfrm>
          <a:custGeom>
            <a:avLst/>
            <a:gdLst/>
            <a:ahLst/>
            <a:cxnLst/>
            <a:rect l="l" t="t" r="r" b="b"/>
            <a:pathLst>
              <a:path w="2101454" h="398588">
                <a:moveTo>
                  <a:pt x="0" y="398588"/>
                </a:moveTo>
                <a:lnTo>
                  <a:pt x="0" y="0"/>
                </a:lnTo>
                <a:lnTo>
                  <a:pt x="2101454" y="0"/>
                </a:lnTo>
                <a:lnTo>
                  <a:pt x="2101454" y="398588"/>
                </a:lnTo>
                <a:lnTo>
                  <a:pt x="0" y="398588"/>
                </a:lnTo>
              </a:path>
            </a:pathLst>
          </a:custGeom>
          <a:noFill/>
          <a:ln/>
        </p:spPr>
        <p:txBody>
          <a:bodyPr wrap="square" lIns="0" tIns="0" rIns="0" bIns="0" rtlCol="0" anchor="b"/>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Availability of Medical Professionals</a:t>
            </a:r>
            <a:endParaRPr lang="en-US" sz="1200" dirty="0"/>
          </a:p>
        </p:txBody>
      </p:sp>
      <p:sp>
        <p:nvSpPr>
          <p:cNvPr id="18" name="Text 16"/>
          <p:cNvSpPr/>
          <p:nvPr/>
        </p:nvSpPr>
        <p:spPr>
          <a:xfrm>
            <a:off x="4202629" y="2944437"/>
            <a:ext cx="2101454" cy="3172398"/>
          </a:xfrm>
          <a:custGeom>
            <a:avLst/>
            <a:gdLst/>
            <a:ahLst/>
            <a:cxnLst/>
            <a:rect l="l" t="t" r="r" b="b"/>
            <a:pathLst>
              <a:path w="2101454" h="3172398">
                <a:moveTo>
                  <a:pt x="0" y="3172398"/>
                </a:moveTo>
                <a:lnTo>
                  <a:pt x="0" y="0"/>
                </a:lnTo>
                <a:lnTo>
                  <a:pt x="2101454" y="0"/>
                </a:lnTo>
                <a:lnTo>
                  <a:pt x="2101454" y="3172398"/>
                </a:lnTo>
                <a:lnTo>
                  <a:pt x="0" y="3172398"/>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Local clinic with basic medical services</a:t>
            </a:r>
            <a:endParaRPr lang="en-US" sz="1100" dirty="0"/>
          </a:p>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Pharmacy providing essential medications</a:t>
            </a:r>
            <a:endParaRPr lang="en-US" sz="1100" dirty="0"/>
          </a:p>
        </p:txBody>
      </p:sp>
      <p:sp>
        <p:nvSpPr>
          <p:cNvPr id="19" name="Text 17"/>
          <p:cNvSpPr/>
          <p:nvPr/>
        </p:nvSpPr>
        <p:spPr>
          <a:xfrm>
            <a:off x="4206749" y="2406949"/>
            <a:ext cx="2101454" cy="398588"/>
          </a:xfrm>
          <a:custGeom>
            <a:avLst/>
            <a:gdLst/>
            <a:ahLst/>
            <a:cxnLst/>
            <a:rect l="l" t="t" r="r" b="b"/>
            <a:pathLst>
              <a:path w="2101454" h="398588">
                <a:moveTo>
                  <a:pt x="0" y="398588"/>
                </a:moveTo>
                <a:lnTo>
                  <a:pt x="0" y="0"/>
                </a:lnTo>
                <a:lnTo>
                  <a:pt x="2101454" y="0"/>
                </a:lnTo>
                <a:lnTo>
                  <a:pt x="2101454" y="398588"/>
                </a:lnTo>
                <a:lnTo>
                  <a:pt x="0" y="398588"/>
                </a:lnTo>
              </a:path>
            </a:pathLst>
          </a:custGeom>
          <a:noFill/>
          <a:ln/>
        </p:spPr>
        <p:txBody>
          <a:bodyPr wrap="square" lIns="0" tIns="0" rIns="0" bIns="0" rtlCol="0" anchor="b"/>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Healthcare Facilities</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0" tIns="0" rIns="0" bIns="0" rtlCol="0" anchor="ctr"/>
          <a:lstStyle/>
          <a:p>
            <a:pPr indent="0" marL="0">
              <a:buNone/>
            </a:pPr>
            <a:endParaRPr lang="en-US" dirty="0"/>
          </a:p>
        </p:txBody>
      </p:sp>
      <p:sp>
        <p:nvSpPr>
          <p:cNvPr id="3" name="Text 1"/>
          <p:cNvSpPr/>
          <p:nvPr/>
        </p:nvSpPr>
        <p:spPr>
          <a:xfrm>
            <a:off x="1" y="447"/>
            <a:ext cx="12191937" cy="6857107"/>
          </a:xfrm>
          <a:custGeom>
            <a:avLst/>
            <a:gdLst/>
            <a:ahLst/>
            <a:cxnLst/>
            <a:rect l="l" t="t" r="r" b="b"/>
            <a:pathLst>
              <a:path w="12191937" h="6857107">
                <a:moveTo>
                  <a:pt x="0" y="6857107"/>
                </a:moveTo>
                <a:lnTo>
                  <a:pt x="0" y="0"/>
                </a:lnTo>
                <a:lnTo>
                  <a:pt x="12191937" y="0"/>
                </a:lnTo>
                <a:lnTo>
                  <a:pt x="12191937"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507998" y="1448058"/>
            <a:ext cx="7955280" cy="91440"/>
          </a:xfrm>
          <a:custGeom>
            <a:avLst/>
            <a:gdLst/>
            <a:ahLst/>
            <a:cxnLst/>
            <a:rect l="l" t="t" r="r" b="b"/>
            <a:pathLst>
              <a:path w="7955280" h="91440">
                <a:moveTo>
                  <a:pt x="45720" y="91440"/>
                </a:moveTo>
                <a:cubicBezTo>
                  <a:pt x="20470" y="91440"/>
                  <a:pt x="0" y="70970"/>
                  <a:pt x="0" y="45720"/>
                </a:cubicBezTo>
                <a:lnTo>
                  <a:pt x="0" y="45720"/>
                </a:lnTo>
                <a:cubicBezTo>
                  <a:pt x="0" y="20470"/>
                  <a:pt x="20470" y="0"/>
                  <a:pt x="45720" y="0"/>
                </a:cubicBezTo>
                <a:lnTo>
                  <a:pt x="7909560" y="0"/>
                </a:lnTo>
                <a:cubicBezTo>
                  <a:pt x="7934810" y="0"/>
                  <a:pt x="7955280" y="20470"/>
                  <a:pt x="7955280" y="45720"/>
                </a:cubicBezTo>
                <a:lnTo>
                  <a:pt x="7955280" y="45720"/>
                </a:lnTo>
                <a:cubicBezTo>
                  <a:pt x="7955280" y="70970"/>
                  <a:pt x="7934810" y="91440"/>
                  <a:pt x="7909560" y="91440"/>
                </a:cubicBezTo>
                <a:lnTo>
                  <a:pt x="45720" y="91440"/>
                </a:lnTo>
              </a:path>
            </a:pathLst>
          </a:custGeom>
          <a:solidFill>
            <a:srgbClr val="156082">
              <a:alpha val="30000"/>
            </a:srgbClr>
          </a:solidFill>
          <a:ln/>
        </p:spPr>
        <p:txBody>
          <a:bodyPr wrap="square" lIns="90000" tIns="46800" rIns="90000" bIns="46800" rtlCol="0" anchor="ctr"/>
          <a:lstStyle/>
          <a:p>
            <a:pPr algn="ctr" marL="0" indent="0">
              <a:lnSpc>
                <a:spcPct val="83333"/>
              </a:lnSpc>
              <a:buNone/>
            </a:pPr>
            <a:endParaRPr lang="en-US" sz="1800" dirty="0"/>
          </a:p>
        </p:txBody>
      </p:sp>
      <p:sp>
        <p:nvSpPr>
          <p:cNvPr id="5" name="Text 3"/>
          <p:cNvSpPr/>
          <p:nvPr/>
        </p:nvSpPr>
        <p:spPr>
          <a:xfrm>
            <a:off x="4622797" y="1916619"/>
            <a:ext cx="3840480" cy="2011680"/>
          </a:xfrm>
          <a:custGeom>
            <a:avLst/>
            <a:gdLst/>
            <a:ahLst/>
            <a:cxnLst/>
            <a:rect l="l" t="t" r="r" b="b"/>
            <a:pathLst>
              <a:path w="3840480" h="2011680">
                <a:moveTo>
                  <a:pt x="71374" y="2011680"/>
                </a:moveTo>
                <a:cubicBezTo>
                  <a:pt x="31955" y="2011680"/>
                  <a:pt x="0" y="1979725"/>
                  <a:pt x="0" y="1940306"/>
                </a:cubicBezTo>
                <a:lnTo>
                  <a:pt x="0" y="71374"/>
                </a:lnTo>
                <a:cubicBezTo>
                  <a:pt x="0" y="31955"/>
                  <a:pt x="31955" y="0"/>
                  <a:pt x="71374" y="0"/>
                </a:cubicBezTo>
                <a:lnTo>
                  <a:pt x="3769106" y="0"/>
                </a:lnTo>
                <a:cubicBezTo>
                  <a:pt x="3808525" y="0"/>
                  <a:pt x="3840480" y="31955"/>
                  <a:pt x="3840480" y="71374"/>
                </a:cubicBezTo>
                <a:lnTo>
                  <a:pt x="3840480" y="1940306"/>
                </a:lnTo>
                <a:cubicBezTo>
                  <a:pt x="3840480" y="1979725"/>
                  <a:pt x="3808525" y="2011680"/>
                  <a:pt x="3769106" y="2011680"/>
                </a:cubicBezTo>
                <a:lnTo>
                  <a:pt x="71374" y="2011680"/>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6" name="Text 4"/>
          <p:cNvSpPr/>
          <p:nvPr/>
        </p:nvSpPr>
        <p:spPr>
          <a:xfrm>
            <a:off x="507997" y="1916897"/>
            <a:ext cx="3840480" cy="2011680"/>
          </a:xfrm>
          <a:custGeom>
            <a:avLst/>
            <a:gdLst/>
            <a:ahLst/>
            <a:cxnLst/>
            <a:rect l="l" t="t" r="r" b="b"/>
            <a:pathLst>
              <a:path w="3840480" h="2011680">
                <a:moveTo>
                  <a:pt x="71374" y="2011680"/>
                </a:moveTo>
                <a:cubicBezTo>
                  <a:pt x="31955" y="2011680"/>
                  <a:pt x="0" y="1979725"/>
                  <a:pt x="0" y="1940306"/>
                </a:cubicBezTo>
                <a:lnTo>
                  <a:pt x="0" y="71374"/>
                </a:lnTo>
                <a:cubicBezTo>
                  <a:pt x="0" y="31955"/>
                  <a:pt x="31955" y="0"/>
                  <a:pt x="71374" y="0"/>
                </a:cubicBezTo>
                <a:lnTo>
                  <a:pt x="3769106" y="0"/>
                </a:lnTo>
                <a:cubicBezTo>
                  <a:pt x="3808525" y="0"/>
                  <a:pt x="3840480" y="31955"/>
                  <a:pt x="3840480" y="71374"/>
                </a:cubicBezTo>
                <a:lnTo>
                  <a:pt x="3840480" y="1940306"/>
                </a:lnTo>
                <a:cubicBezTo>
                  <a:pt x="3840480" y="1979725"/>
                  <a:pt x="3808525" y="2011680"/>
                  <a:pt x="3769106" y="2011680"/>
                </a:cubicBezTo>
                <a:lnTo>
                  <a:pt x="71374" y="2011680"/>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7" name="Text 5"/>
          <p:cNvSpPr/>
          <p:nvPr/>
        </p:nvSpPr>
        <p:spPr>
          <a:xfrm>
            <a:off x="4622797" y="4388413"/>
            <a:ext cx="3840480" cy="2011680"/>
          </a:xfrm>
          <a:custGeom>
            <a:avLst/>
            <a:gdLst/>
            <a:ahLst/>
            <a:cxnLst/>
            <a:rect l="l" t="t" r="r" b="b"/>
            <a:pathLst>
              <a:path w="3840480" h="2011680">
                <a:moveTo>
                  <a:pt x="71374" y="2011680"/>
                </a:moveTo>
                <a:cubicBezTo>
                  <a:pt x="31955" y="2011680"/>
                  <a:pt x="0" y="1979725"/>
                  <a:pt x="0" y="1940306"/>
                </a:cubicBezTo>
                <a:lnTo>
                  <a:pt x="0" y="71374"/>
                </a:lnTo>
                <a:cubicBezTo>
                  <a:pt x="0" y="31955"/>
                  <a:pt x="31955" y="0"/>
                  <a:pt x="71374" y="0"/>
                </a:cubicBezTo>
                <a:lnTo>
                  <a:pt x="3769106" y="0"/>
                </a:lnTo>
                <a:cubicBezTo>
                  <a:pt x="3808525" y="0"/>
                  <a:pt x="3840480" y="31955"/>
                  <a:pt x="3840480" y="71374"/>
                </a:cubicBezTo>
                <a:lnTo>
                  <a:pt x="3840480" y="1940306"/>
                </a:lnTo>
                <a:cubicBezTo>
                  <a:pt x="3840480" y="1979725"/>
                  <a:pt x="3808525" y="2011680"/>
                  <a:pt x="3769106" y="2011680"/>
                </a:cubicBezTo>
                <a:lnTo>
                  <a:pt x="71374" y="2011680"/>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8" name="Text 6"/>
          <p:cNvSpPr/>
          <p:nvPr/>
        </p:nvSpPr>
        <p:spPr>
          <a:xfrm>
            <a:off x="507997" y="4388691"/>
            <a:ext cx="3840480" cy="2011680"/>
          </a:xfrm>
          <a:custGeom>
            <a:avLst/>
            <a:gdLst/>
            <a:ahLst/>
            <a:cxnLst/>
            <a:rect l="l" t="t" r="r" b="b"/>
            <a:pathLst>
              <a:path w="3840480" h="2011680">
                <a:moveTo>
                  <a:pt x="71374" y="2011680"/>
                </a:moveTo>
                <a:cubicBezTo>
                  <a:pt x="31955" y="2011680"/>
                  <a:pt x="0" y="1979725"/>
                  <a:pt x="0" y="1940306"/>
                </a:cubicBezTo>
                <a:lnTo>
                  <a:pt x="0" y="71374"/>
                </a:lnTo>
                <a:cubicBezTo>
                  <a:pt x="0" y="31955"/>
                  <a:pt x="31955" y="0"/>
                  <a:pt x="71374" y="0"/>
                </a:cubicBezTo>
                <a:lnTo>
                  <a:pt x="3769106" y="0"/>
                </a:lnTo>
                <a:cubicBezTo>
                  <a:pt x="3808525" y="0"/>
                  <a:pt x="3840480" y="31955"/>
                  <a:pt x="3840480" y="71374"/>
                </a:cubicBezTo>
                <a:lnTo>
                  <a:pt x="3840480" y="1940306"/>
                </a:lnTo>
                <a:cubicBezTo>
                  <a:pt x="3840480" y="1979725"/>
                  <a:pt x="3808525" y="2011680"/>
                  <a:pt x="3769106" y="2011680"/>
                </a:cubicBezTo>
                <a:lnTo>
                  <a:pt x="71374" y="2011680"/>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9" name="Text 7"/>
          <p:cNvSpPr/>
          <p:nvPr/>
        </p:nvSpPr>
        <p:spPr>
          <a:xfrm>
            <a:off x="4805677" y="1738819"/>
            <a:ext cx="365760" cy="365760"/>
          </a:xfrm>
          <a:custGeom>
            <a:avLst/>
            <a:gdLst/>
            <a:ahLst/>
            <a:cxnLst/>
            <a:rect l="l" t="t" r="r" b="b"/>
            <a:pathLst>
              <a:path w="365760" h="365760">
                <a:moveTo>
                  <a:pt x="65837" y="365760"/>
                </a:moveTo>
                <a:cubicBezTo>
                  <a:pt x="29476" y="365760"/>
                  <a:pt x="0" y="336284"/>
                  <a:pt x="0" y="299923"/>
                </a:cubicBezTo>
                <a:lnTo>
                  <a:pt x="0" y="65837"/>
                </a:lnTo>
                <a:cubicBezTo>
                  <a:pt x="0" y="29476"/>
                  <a:pt x="29476" y="0"/>
                  <a:pt x="65837" y="0"/>
                </a:cubicBezTo>
                <a:lnTo>
                  <a:pt x="299923" y="0"/>
                </a:lnTo>
                <a:cubicBezTo>
                  <a:pt x="336284" y="0"/>
                  <a:pt x="365760" y="29476"/>
                  <a:pt x="365760" y="65837"/>
                </a:cubicBezTo>
                <a:lnTo>
                  <a:pt x="365760" y="299923"/>
                </a:lnTo>
                <a:cubicBezTo>
                  <a:pt x="365760" y="336284"/>
                  <a:pt x="336284" y="365760"/>
                  <a:pt x="299923" y="365760"/>
                </a:cubicBezTo>
                <a:lnTo>
                  <a:pt x="65837" y="365760"/>
                </a:lnTo>
              </a:path>
            </a:pathLst>
          </a:custGeom>
          <a:solidFill>
            <a:srgbClr val="104862"/>
          </a:solidFill>
          <a:ln/>
        </p:spPr>
        <p:txBody>
          <a:bodyPr wrap="square" lIns="0" tIns="0" rIns="0" bIns="0" rtlCol="0" anchor="ctr"/>
          <a:lstStyle/>
          <a:p>
            <a:pPr algn="ctr" marL="0" indent="0">
              <a:lnSpc>
                <a:spcPct val="100000"/>
              </a:lnSpc>
              <a:spcAft>
                <a:spcPts val="1000"/>
              </a:spcAft>
              <a:buNone/>
            </a:pPr>
            <a:r>
              <a:rPr lang="en-US" sz="1200" dirty="0">
                <a:solidFill>
                  <a:srgbClr val="FFFFFF"/>
                </a:solidFill>
                <a:latin typeface="Figtree Bold" pitchFamily="34" charset="0"/>
                <a:ea typeface="Figtree Bold" pitchFamily="34" charset="-122"/>
                <a:cs typeface="Figtree Bold" pitchFamily="34" charset="-120"/>
              </a:rPr>
              <a:t>02</a:t>
            </a:r>
            <a:endParaRPr lang="en-US" sz="1200" dirty="0"/>
          </a:p>
        </p:txBody>
      </p:sp>
      <p:sp>
        <p:nvSpPr>
          <p:cNvPr id="10" name="Text 8"/>
          <p:cNvSpPr/>
          <p:nvPr/>
        </p:nvSpPr>
        <p:spPr>
          <a:xfrm>
            <a:off x="690877" y="1738819"/>
            <a:ext cx="365760" cy="365760"/>
          </a:xfrm>
          <a:custGeom>
            <a:avLst/>
            <a:gdLst/>
            <a:ahLst/>
            <a:cxnLst/>
            <a:rect l="l" t="t" r="r" b="b"/>
            <a:pathLst>
              <a:path w="365760" h="365760">
                <a:moveTo>
                  <a:pt x="65837" y="365760"/>
                </a:moveTo>
                <a:cubicBezTo>
                  <a:pt x="29476" y="365760"/>
                  <a:pt x="0" y="336284"/>
                  <a:pt x="0" y="299923"/>
                </a:cubicBezTo>
                <a:lnTo>
                  <a:pt x="0" y="65837"/>
                </a:lnTo>
                <a:cubicBezTo>
                  <a:pt x="0" y="29476"/>
                  <a:pt x="29476" y="0"/>
                  <a:pt x="65837" y="0"/>
                </a:cubicBezTo>
                <a:lnTo>
                  <a:pt x="299923" y="0"/>
                </a:lnTo>
                <a:cubicBezTo>
                  <a:pt x="336284" y="0"/>
                  <a:pt x="365760" y="29476"/>
                  <a:pt x="365760" y="65837"/>
                </a:cubicBezTo>
                <a:lnTo>
                  <a:pt x="365760" y="299923"/>
                </a:lnTo>
                <a:cubicBezTo>
                  <a:pt x="365760" y="336284"/>
                  <a:pt x="336284" y="365760"/>
                  <a:pt x="299923" y="365760"/>
                </a:cubicBezTo>
                <a:lnTo>
                  <a:pt x="65837" y="365760"/>
                </a:lnTo>
              </a:path>
            </a:pathLst>
          </a:custGeom>
          <a:solidFill>
            <a:srgbClr val="104862"/>
          </a:solidFill>
          <a:ln/>
        </p:spPr>
        <p:txBody>
          <a:bodyPr wrap="square" lIns="0" tIns="0" rIns="0" bIns="0" rtlCol="0" anchor="ctr"/>
          <a:lstStyle/>
          <a:p>
            <a:pPr algn="ctr" marL="0" indent="0">
              <a:lnSpc>
                <a:spcPct val="100000"/>
              </a:lnSpc>
              <a:spcAft>
                <a:spcPts val="1000"/>
              </a:spcAft>
              <a:buNone/>
            </a:pPr>
            <a:r>
              <a:rPr lang="en-US" sz="1200" dirty="0">
                <a:solidFill>
                  <a:srgbClr val="FFFFFF"/>
                </a:solidFill>
                <a:latin typeface="Figtree Bold" pitchFamily="34" charset="0"/>
                <a:ea typeface="Figtree Bold" pitchFamily="34" charset="-122"/>
                <a:cs typeface="Figtree Bold" pitchFamily="34" charset="-120"/>
              </a:rPr>
              <a:t>01</a:t>
            </a:r>
            <a:endParaRPr lang="en-US" sz="1200" dirty="0"/>
          </a:p>
        </p:txBody>
      </p:sp>
      <p:sp>
        <p:nvSpPr>
          <p:cNvPr id="11" name="Text 9"/>
          <p:cNvSpPr/>
          <p:nvPr/>
        </p:nvSpPr>
        <p:spPr>
          <a:xfrm>
            <a:off x="4805677" y="4210613"/>
            <a:ext cx="365760" cy="365760"/>
          </a:xfrm>
          <a:custGeom>
            <a:avLst/>
            <a:gdLst/>
            <a:ahLst/>
            <a:cxnLst/>
            <a:rect l="l" t="t" r="r" b="b"/>
            <a:pathLst>
              <a:path w="365760" h="365760">
                <a:moveTo>
                  <a:pt x="65837" y="365760"/>
                </a:moveTo>
                <a:cubicBezTo>
                  <a:pt x="29476" y="365760"/>
                  <a:pt x="0" y="336284"/>
                  <a:pt x="0" y="299923"/>
                </a:cubicBezTo>
                <a:lnTo>
                  <a:pt x="0" y="65837"/>
                </a:lnTo>
                <a:cubicBezTo>
                  <a:pt x="0" y="29476"/>
                  <a:pt x="29476" y="0"/>
                  <a:pt x="65837" y="0"/>
                </a:cubicBezTo>
                <a:lnTo>
                  <a:pt x="299923" y="0"/>
                </a:lnTo>
                <a:cubicBezTo>
                  <a:pt x="336284" y="0"/>
                  <a:pt x="365760" y="29476"/>
                  <a:pt x="365760" y="65837"/>
                </a:cubicBezTo>
                <a:lnTo>
                  <a:pt x="365760" y="299923"/>
                </a:lnTo>
                <a:cubicBezTo>
                  <a:pt x="365760" y="336284"/>
                  <a:pt x="336284" y="365760"/>
                  <a:pt x="299923" y="365760"/>
                </a:cubicBezTo>
                <a:lnTo>
                  <a:pt x="65837" y="365760"/>
                </a:lnTo>
              </a:path>
            </a:pathLst>
          </a:custGeom>
          <a:solidFill>
            <a:srgbClr val="104862"/>
          </a:solidFill>
          <a:ln/>
        </p:spPr>
        <p:txBody>
          <a:bodyPr wrap="square" lIns="0" tIns="0" rIns="0" bIns="0" rtlCol="0" anchor="ctr"/>
          <a:lstStyle/>
          <a:p>
            <a:pPr algn="ctr" marL="0" indent="0">
              <a:lnSpc>
                <a:spcPct val="100000"/>
              </a:lnSpc>
              <a:spcAft>
                <a:spcPts val="1000"/>
              </a:spcAft>
              <a:buNone/>
            </a:pPr>
            <a:r>
              <a:rPr lang="en-US" sz="1200" dirty="0">
                <a:solidFill>
                  <a:srgbClr val="FFFFFF"/>
                </a:solidFill>
                <a:latin typeface="Figtree Bold" pitchFamily="34" charset="0"/>
                <a:ea typeface="Figtree Bold" pitchFamily="34" charset="-122"/>
                <a:cs typeface="Figtree Bold" pitchFamily="34" charset="-120"/>
              </a:rPr>
              <a:t>02</a:t>
            </a:r>
            <a:endParaRPr lang="en-US" sz="1200" dirty="0"/>
          </a:p>
        </p:txBody>
      </p:sp>
      <p:sp>
        <p:nvSpPr>
          <p:cNvPr id="12" name="Text 10"/>
          <p:cNvSpPr/>
          <p:nvPr/>
        </p:nvSpPr>
        <p:spPr>
          <a:xfrm>
            <a:off x="690877" y="4210613"/>
            <a:ext cx="365760" cy="365760"/>
          </a:xfrm>
          <a:custGeom>
            <a:avLst/>
            <a:gdLst/>
            <a:ahLst/>
            <a:cxnLst/>
            <a:rect l="l" t="t" r="r" b="b"/>
            <a:pathLst>
              <a:path w="365760" h="365760">
                <a:moveTo>
                  <a:pt x="65837" y="365760"/>
                </a:moveTo>
                <a:cubicBezTo>
                  <a:pt x="29476" y="365760"/>
                  <a:pt x="0" y="336284"/>
                  <a:pt x="0" y="299923"/>
                </a:cubicBezTo>
                <a:lnTo>
                  <a:pt x="0" y="65837"/>
                </a:lnTo>
                <a:cubicBezTo>
                  <a:pt x="0" y="29476"/>
                  <a:pt x="29476" y="0"/>
                  <a:pt x="65837" y="0"/>
                </a:cubicBezTo>
                <a:lnTo>
                  <a:pt x="299923" y="0"/>
                </a:lnTo>
                <a:cubicBezTo>
                  <a:pt x="336284" y="0"/>
                  <a:pt x="365760" y="29476"/>
                  <a:pt x="365760" y="65837"/>
                </a:cubicBezTo>
                <a:lnTo>
                  <a:pt x="365760" y="299923"/>
                </a:lnTo>
                <a:cubicBezTo>
                  <a:pt x="365760" y="336284"/>
                  <a:pt x="336284" y="365760"/>
                  <a:pt x="299923" y="365760"/>
                </a:cubicBezTo>
                <a:lnTo>
                  <a:pt x="65837" y="365760"/>
                </a:lnTo>
              </a:path>
            </a:pathLst>
          </a:custGeom>
          <a:solidFill>
            <a:srgbClr val="104862"/>
          </a:solidFill>
          <a:ln/>
        </p:spPr>
        <p:txBody>
          <a:bodyPr wrap="square" lIns="0" tIns="0" rIns="0" bIns="0" rtlCol="0" anchor="ctr"/>
          <a:lstStyle/>
          <a:p>
            <a:pPr algn="ctr" marL="0" indent="0">
              <a:lnSpc>
                <a:spcPct val="100000"/>
              </a:lnSpc>
              <a:spcAft>
                <a:spcPts val="1000"/>
              </a:spcAft>
              <a:buNone/>
            </a:pPr>
            <a:r>
              <a:rPr lang="en-US" sz="1200" dirty="0">
                <a:solidFill>
                  <a:srgbClr val="FFFFFF"/>
                </a:solidFill>
                <a:latin typeface="Figtree Bold" pitchFamily="34" charset="0"/>
                <a:ea typeface="Figtree Bold" pitchFamily="34" charset="-122"/>
                <a:cs typeface="Figtree Bold" pitchFamily="34" charset="-120"/>
              </a:rPr>
              <a:t>01</a:t>
            </a:r>
            <a:endParaRPr lang="en-US" sz="1200" dirty="0"/>
          </a:p>
        </p:txBody>
      </p:sp>
      <p:sp>
        <p:nvSpPr>
          <p:cNvPr id="13" name="Text 11"/>
          <p:cNvSpPr/>
          <p:nvPr/>
        </p:nvSpPr>
        <p:spPr>
          <a:xfrm>
            <a:off x="507996"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Figtree" pitchFamily="34" charset="0"/>
                <a:ea typeface="Figtree" pitchFamily="34" charset="-122"/>
                <a:cs typeface="Figtree" pitchFamily="34" charset="-120"/>
              </a:rPr>
              <a:t>Exploring Village Dynamics: A Comprehensive Overview</a:t>
            </a:r>
            <a:endParaRPr lang="en-US" sz="1000" dirty="0"/>
          </a:p>
        </p:txBody>
      </p:sp>
      <p:sp>
        <p:nvSpPr>
          <p:cNvPr id="14" name="Text 12"/>
          <p:cNvSpPr/>
          <p:nvPr/>
        </p:nvSpPr>
        <p:spPr>
          <a:xfrm>
            <a:off x="507997" y="0"/>
            <a:ext cx="7955280" cy="1270282"/>
          </a:xfrm>
          <a:custGeom>
            <a:avLst/>
            <a:gdLst/>
            <a:ahLst/>
            <a:cxnLst/>
            <a:rect l="l" t="t" r="r" b="b"/>
            <a:pathLst>
              <a:path w="7955280" h="1270282">
                <a:moveTo>
                  <a:pt x="0" y="1270282"/>
                </a:moveTo>
                <a:lnTo>
                  <a:pt x="0" y="0"/>
                </a:lnTo>
                <a:lnTo>
                  <a:pt x="7955280" y="0"/>
                </a:lnTo>
                <a:lnTo>
                  <a:pt x="7955280" y="1270282"/>
                </a:lnTo>
                <a:lnTo>
                  <a:pt x="0" y="1270282"/>
                </a:lnTo>
              </a:path>
            </a:pathLst>
          </a:custGeom>
          <a:noFill/>
          <a:ln/>
        </p:spPr>
        <p:txBody>
          <a:bodyPr wrap="square" lIns="0" tIns="0" rIns="0" bIns="0" rtlCol="0" anchor="b"/>
          <a:lstStyle/>
          <a:p>
            <a:pPr algn="l" marL="0" indent="0">
              <a:lnSpc>
                <a:spcPct val="90000"/>
              </a:lnSpc>
              <a:buNone/>
            </a:pPr>
            <a:r>
              <a:rPr lang="en-US" sz="2800" dirty="0">
                <a:solidFill>
                  <a:srgbClr val="FFFFFF"/>
                </a:solidFill>
                <a:latin typeface="Figtree Bold" pitchFamily="34" charset="0"/>
                <a:ea typeface="Figtree Bold" pitchFamily="34" charset="-122"/>
                <a:cs typeface="Figtree Bold" pitchFamily="34" charset="-120"/>
              </a:rPr>
              <a:t>Infrastructure and Utilities</a:t>
            </a:r>
            <a:endParaRPr lang="en-US" sz="2800" dirty="0"/>
          </a:p>
        </p:txBody>
      </p:sp>
      <p:sp>
        <p:nvSpPr>
          <p:cNvPr id="15" name="Text 13"/>
          <p:cNvSpPr/>
          <p:nvPr/>
        </p:nvSpPr>
        <p:spPr>
          <a:xfrm>
            <a:off x="8991600" y="0"/>
            <a:ext cx="3200400" cy="6858000"/>
          </a:xfrm>
          <a:custGeom>
            <a:avLst/>
            <a:gdLst/>
            <a:ahLst/>
            <a:cxnLst/>
            <a:rect l="l" t="t" r="r" b="b"/>
            <a:pathLst>
              <a:path w="3200400" h="6858000">
                <a:moveTo>
                  <a:pt x="0" y="6858000"/>
                </a:moveTo>
                <a:lnTo>
                  <a:pt x="0" y="0"/>
                </a:lnTo>
                <a:lnTo>
                  <a:pt x="3200400" y="0"/>
                </a:lnTo>
                <a:lnTo>
                  <a:pt x="3200400" y="6858000"/>
                </a:lnTo>
                <a:lnTo>
                  <a:pt x="0" y="6858000"/>
                </a:lnTo>
              </a:path>
            </a:pathLst>
          </a:custGeom>
          <a:blipFill>
            <a:blip r:embed="rId2"/>
            <a:srcRect l="35143" r="35143" t="0" b="0"/>
            <a:stretch/>
          </a:blipFill>
          <a:ln/>
        </p:spPr>
        <p:txBody>
          <a:bodyPr wrap="square" lIns="90000" tIns="46800" rIns="90000" bIns="46800" rtlCol="0" anchor="ctr"/>
          <a:lstStyle/>
          <a:p>
            <a:pPr indent="0" marL="0">
              <a:buNone/>
            </a:pPr>
            <a:endParaRPr lang="en-US" dirty="0"/>
          </a:p>
        </p:txBody>
      </p:sp>
      <p:sp>
        <p:nvSpPr>
          <p:cNvPr id="16" name="Text 14"/>
          <p:cNvSpPr/>
          <p:nvPr/>
        </p:nvSpPr>
        <p:spPr>
          <a:xfrm>
            <a:off x="4805677" y="5247399"/>
            <a:ext cx="3383280" cy="960120"/>
          </a:xfrm>
          <a:custGeom>
            <a:avLst/>
            <a:gdLst/>
            <a:ahLst/>
            <a:cxnLst/>
            <a:rect l="l" t="t" r="r" b="b"/>
            <a:pathLst>
              <a:path w="3383280" h="960120">
                <a:moveTo>
                  <a:pt x="0" y="960120"/>
                </a:moveTo>
                <a:lnTo>
                  <a:pt x="0" y="0"/>
                </a:lnTo>
                <a:lnTo>
                  <a:pt x="3383280" y="0"/>
                </a:lnTo>
                <a:lnTo>
                  <a:pt x="3383280" y="960120"/>
                </a:lnTo>
                <a:lnTo>
                  <a:pt x="0" y="960120"/>
                </a:lnTo>
              </a:path>
            </a:pathLst>
          </a:custGeom>
          <a:noFill/>
          <a:ln/>
        </p:spPr>
        <p:txBody>
          <a:bodyPr wrap="square" lIns="0" tIns="0" rIns="0" bIns="0" rtlCol="0" anchor="t"/>
          <a:lstStyle/>
          <a:p>
            <a:pPr algn="l" marL="0" indent="0">
              <a:lnSpc>
                <a:spcPct val="100000"/>
              </a:lnSpc>
              <a:spcBef>
                <a:spcPts val="1000"/>
              </a:spcBef>
              <a:buNone/>
            </a:pPr>
            <a:r>
              <a:rPr lang="en-US" sz="1050" dirty="0">
                <a:solidFill>
                  <a:srgbClr val="FFFFFF"/>
                </a:solidFill>
                <a:latin typeface="Figtree" pitchFamily="34" charset="0"/>
                <a:ea typeface="Figtree" pitchFamily="34" charset="-122"/>
                <a:cs typeface="Figtree" pitchFamily="34" charset="-120"/>
              </a:rPr>
              <a:t>Implementation of a community sewage system to ensure proper waste management.</a:t>
            </a:r>
            <a:endParaRPr lang="en-US" sz="1050" dirty="0"/>
          </a:p>
          <a:p>
            <a:pPr algn="l" marL="0" indent="0">
              <a:lnSpc>
                <a:spcPct val="100000"/>
              </a:lnSpc>
              <a:spcBef>
                <a:spcPts val="1000"/>
              </a:spcBef>
              <a:buNone/>
            </a:pPr>
            <a:r>
              <a:rPr lang="en-US" sz="1050" dirty="0">
                <a:solidFill>
                  <a:srgbClr val="FFFFFF"/>
                </a:solidFill>
                <a:latin typeface="Figtree" pitchFamily="34" charset="0"/>
                <a:ea typeface="Figtree" pitchFamily="34" charset="-122"/>
                <a:cs typeface="Figtree" pitchFamily="34" charset="-120"/>
              </a:rPr>
              <a:t>Access to sanitation: 90% of households equipped with modern toilets.</a:t>
            </a:r>
            <a:endParaRPr lang="en-US" sz="1050" dirty="0"/>
          </a:p>
        </p:txBody>
      </p:sp>
      <p:sp>
        <p:nvSpPr>
          <p:cNvPr id="17" name="Text 15"/>
          <p:cNvSpPr/>
          <p:nvPr/>
        </p:nvSpPr>
        <p:spPr>
          <a:xfrm>
            <a:off x="4805677" y="4741942"/>
            <a:ext cx="3383280" cy="426159"/>
          </a:xfrm>
          <a:custGeom>
            <a:avLst/>
            <a:gdLst/>
            <a:ahLst/>
            <a:cxnLst/>
            <a:rect l="l" t="t" r="r" b="b"/>
            <a:pathLst>
              <a:path w="3383280" h="426159">
                <a:moveTo>
                  <a:pt x="0" y="426159"/>
                </a:moveTo>
                <a:lnTo>
                  <a:pt x="0" y="0"/>
                </a:lnTo>
                <a:lnTo>
                  <a:pt x="3383280" y="0"/>
                </a:lnTo>
                <a:lnTo>
                  <a:pt x="3383280" y="426159"/>
                </a:lnTo>
                <a:lnTo>
                  <a:pt x="0" y="426159"/>
                </a:lnTo>
              </a:path>
            </a:pathLst>
          </a:custGeom>
          <a:noFill/>
          <a:ln/>
        </p:spPr>
        <p:txBody>
          <a:bodyPr wrap="square" lIns="0" tIns="0" rIns="0" bIns="0" rtlCol="0" anchor="b"/>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Sanitation Facilities</a:t>
            </a:r>
            <a:endParaRPr lang="en-US" sz="1200" dirty="0"/>
          </a:p>
        </p:txBody>
      </p:sp>
      <p:sp>
        <p:nvSpPr>
          <p:cNvPr id="18" name="Text 16"/>
          <p:cNvSpPr/>
          <p:nvPr/>
        </p:nvSpPr>
        <p:spPr>
          <a:xfrm>
            <a:off x="690877" y="5247399"/>
            <a:ext cx="3383280" cy="960120"/>
          </a:xfrm>
          <a:custGeom>
            <a:avLst/>
            <a:gdLst/>
            <a:ahLst/>
            <a:cxnLst/>
            <a:rect l="l" t="t" r="r" b="b"/>
            <a:pathLst>
              <a:path w="3383280" h="960120">
                <a:moveTo>
                  <a:pt x="0" y="960120"/>
                </a:moveTo>
                <a:lnTo>
                  <a:pt x="0" y="0"/>
                </a:lnTo>
                <a:lnTo>
                  <a:pt x="3383280" y="0"/>
                </a:lnTo>
                <a:lnTo>
                  <a:pt x="3383280" y="960120"/>
                </a:lnTo>
                <a:lnTo>
                  <a:pt x="0" y="960120"/>
                </a:lnTo>
              </a:path>
            </a:pathLst>
          </a:custGeom>
          <a:noFill/>
          <a:ln/>
        </p:spPr>
        <p:txBody>
          <a:bodyPr wrap="square" lIns="0" tIns="0" rIns="0" bIns="0" rtlCol="0" anchor="t"/>
          <a:lstStyle/>
          <a:p>
            <a:pPr algn="l" marL="0" indent="0">
              <a:lnSpc>
                <a:spcPct val="100000"/>
              </a:lnSpc>
              <a:spcBef>
                <a:spcPts val="1000"/>
              </a:spcBef>
              <a:buNone/>
            </a:pPr>
            <a:r>
              <a:rPr lang="en-US" sz="1050" dirty="0">
                <a:solidFill>
                  <a:srgbClr val="FFFFFF"/>
                </a:solidFill>
                <a:latin typeface="Figtree" pitchFamily="34" charset="0"/>
                <a:ea typeface="Figtree" pitchFamily="34" charset="-122"/>
                <a:cs typeface="Figtree" pitchFamily="34" charset="-120"/>
              </a:rPr>
              <a:t>Main water source: a nearby river, treated and distributed through a network of pipes.</a:t>
            </a:r>
            <a:endParaRPr lang="en-US" sz="1050" dirty="0"/>
          </a:p>
          <a:p>
            <a:pPr algn="l" marL="0" indent="0">
              <a:lnSpc>
                <a:spcPct val="100000"/>
              </a:lnSpc>
              <a:spcBef>
                <a:spcPts val="1000"/>
              </a:spcBef>
              <a:buNone/>
            </a:pPr>
            <a:r>
              <a:rPr lang="en-US" sz="1050" dirty="0">
                <a:solidFill>
                  <a:srgbClr val="FFFFFF"/>
                </a:solidFill>
                <a:latin typeface="Figtree" pitchFamily="34" charset="0"/>
                <a:ea typeface="Figtree" pitchFamily="34" charset="-122"/>
                <a:cs typeface="Figtree" pitchFamily="34" charset="-120"/>
              </a:rPr>
              <a:t>Daily water supply: approximately 200 liters per household.</a:t>
            </a:r>
            <a:endParaRPr lang="en-US" sz="1050" dirty="0"/>
          </a:p>
        </p:txBody>
      </p:sp>
      <p:sp>
        <p:nvSpPr>
          <p:cNvPr id="19" name="Text 17"/>
          <p:cNvSpPr/>
          <p:nvPr/>
        </p:nvSpPr>
        <p:spPr>
          <a:xfrm>
            <a:off x="690877" y="4741942"/>
            <a:ext cx="3383280" cy="426159"/>
          </a:xfrm>
          <a:custGeom>
            <a:avLst/>
            <a:gdLst/>
            <a:ahLst/>
            <a:cxnLst/>
            <a:rect l="l" t="t" r="r" b="b"/>
            <a:pathLst>
              <a:path w="3383280" h="426159">
                <a:moveTo>
                  <a:pt x="0" y="426159"/>
                </a:moveTo>
                <a:lnTo>
                  <a:pt x="0" y="0"/>
                </a:lnTo>
                <a:lnTo>
                  <a:pt x="3383280" y="0"/>
                </a:lnTo>
                <a:lnTo>
                  <a:pt x="3383280" y="426159"/>
                </a:lnTo>
                <a:lnTo>
                  <a:pt x="0" y="426159"/>
                </a:lnTo>
              </a:path>
            </a:pathLst>
          </a:custGeom>
          <a:noFill/>
          <a:ln/>
        </p:spPr>
        <p:txBody>
          <a:bodyPr wrap="square" lIns="0" tIns="0" rIns="0" bIns="0" rtlCol="0" anchor="b"/>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Water Supply</a:t>
            </a:r>
            <a:endParaRPr lang="en-US" sz="1200" dirty="0"/>
          </a:p>
        </p:txBody>
      </p:sp>
      <p:sp>
        <p:nvSpPr>
          <p:cNvPr id="20" name="Text 18"/>
          <p:cNvSpPr/>
          <p:nvPr/>
        </p:nvSpPr>
        <p:spPr>
          <a:xfrm>
            <a:off x="4805677" y="2775605"/>
            <a:ext cx="3383280" cy="960120"/>
          </a:xfrm>
          <a:custGeom>
            <a:avLst/>
            <a:gdLst/>
            <a:ahLst/>
            <a:cxnLst/>
            <a:rect l="l" t="t" r="r" b="b"/>
            <a:pathLst>
              <a:path w="3383280" h="960120">
                <a:moveTo>
                  <a:pt x="0" y="960120"/>
                </a:moveTo>
                <a:lnTo>
                  <a:pt x="0" y="0"/>
                </a:lnTo>
                <a:lnTo>
                  <a:pt x="3383280" y="0"/>
                </a:lnTo>
                <a:lnTo>
                  <a:pt x="3383280" y="960120"/>
                </a:lnTo>
                <a:lnTo>
                  <a:pt x="0" y="960120"/>
                </a:lnTo>
              </a:path>
            </a:pathLst>
          </a:custGeom>
          <a:noFill/>
          <a:ln/>
        </p:spPr>
        <p:txBody>
          <a:bodyPr wrap="square" lIns="0" tIns="0" rIns="0" bIns="0" rtlCol="0" anchor="t"/>
          <a:lstStyle/>
          <a:p>
            <a:pPr algn="l" marL="0" indent="0">
              <a:lnSpc>
                <a:spcPct val="100000"/>
              </a:lnSpc>
              <a:spcBef>
                <a:spcPts val="1000"/>
              </a:spcBef>
              <a:buNone/>
            </a:pPr>
            <a:r>
              <a:rPr lang="en-US" sz="1050" dirty="0">
                <a:solidFill>
                  <a:srgbClr val="FFFFFF"/>
                </a:solidFill>
                <a:latin typeface="Figtree" pitchFamily="34" charset="0"/>
                <a:ea typeface="Figtree" pitchFamily="34" charset="-122"/>
                <a:cs typeface="Figtree" pitchFamily="34" charset="-120"/>
              </a:rPr>
              <a:t>Reliable electricity provided by a local cooperative.</a:t>
            </a:r>
            <a:endParaRPr lang="en-US" sz="1050" dirty="0"/>
          </a:p>
          <a:p>
            <a:pPr algn="l" marL="0" indent="0">
              <a:lnSpc>
                <a:spcPct val="100000"/>
              </a:lnSpc>
              <a:spcBef>
                <a:spcPts val="1000"/>
              </a:spcBef>
              <a:buNone/>
            </a:pPr>
            <a:r>
              <a:rPr lang="en-US" sz="1050" dirty="0">
                <a:solidFill>
                  <a:srgbClr val="FFFFFF"/>
                </a:solidFill>
                <a:latin typeface="Figtree" pitchFamily="34" charset="0"/>
                <a:ea typeface="Figtree" pitchFamily="34" charset="-122"/>
                <a:cs typeface="Figtree" pitchFamily="34" charset="-120"/>
              </a:rPr>
              <a:t>Coverage: 95% of households, with an average consumption of 150 kWh per month.</a:t>
            </a:r>
            <a:endParaRPr lang="en-US" sz="1050" dirty="0"/>
          </a:p>
        </p:txBody>
      </p:sp>
      <p:sp>
        <p:nvSpPr>
          <p:cNvPr id="21" name="Text 19"/>
          <p:cNvSpPr/>
          <p:nvPr/>
        </p:nvSpPr>
        <p:spPr>
          <a:xfrm>
            <a:off x="4805677" y="2270148"/>
            <a:ext cx="3383280" cy="426159"/>
          </a:xfrm>
          <a:custGeom>
            <a:avLst/>
            <a:gdLst/>
            <a:ahLst/>
            <a:cxnLst/>
            <a:rect l="l" t="t" r="r" b="b"/>
            <a:pathLst>
              <a:path w="3383280" h="426159">
                <a:moveTo>
                  <a:pt x="0" y="426159"/>
                </a:moveTo>
                <a:lnTo>
                  <a:pt x="0" y="0"/>
                </a:lnTo>
                <a:lnTo>
                  <a:pt x="3383280" y="0"/>
                </a:lnTo>
                <a:lnTo>
                  <a:pt x="3383280" y="426159"/>
                </a:lnTo>
                <a:lnTo>
                  <a:pt x="0" y="426159"/>
                </a:lnTo>
              </a:path>
            </a:pathLst>
          </a:custGeom>
          <a:noFill/>
          <a:ln/>
        </p:spPr>
        <p:txBody>
          <a:bodyPr wrap="square" lIns="0" tIns="0" rIns="0" bIns="0" rtlCol="0" anchor="b"/>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Electricity Supply</a:t>
            </a:r>
            <a:endParaRPr lang="en-US" sz="1200" dirty="0"/>
          </a:p>
        </p:txBody>
      </p:sp>
      <p:sp>
        <p:nvSpPr>
          <p:cNvPr id="22" name="Text 20"/>
          <p:cNvSpPr/>
          <p:nvPr/>
        </p:nvSpPr>
        <p:spPr>
          <a:xfrm>
            <a:off x="690877" y="2775605"/>
            <a:ext cx="3383280" cy="960120"/>
          </a:xfrm>
          <a:custGeom>
            <a:avLst/>
            <a:gdLst/>
            <a:ahLst/>
            <a:cxnLst/>
            <a:rect l="l" t="t" r="r" b="b"/>
            <a:pathLst>
              <a:path w="3383280" h="960120">
                <a:moveTo>
                  <a:pt x="0" y="960120"/>
                </a:moveTo>
                <a:lnTo>
                  <a:pt x="0" y="0"/>
                </a:lnTo>
                <a:lnTo>
                  <a:pt x="3383280" y="0"/>
                </a:lnTo>
                <a:lnTo>
                  <a:pt x="3383280" y="960120"/>
                </a:lnTo>
                <a:lnTo>
                  <a:pt x="0" y="960120"/>
                </a:lnTo>
              </a:path>
            </a:pathLst>
          </a:custGeom>
          <a:noFill/>
          <a:ln/>
        </p:spPr>
        <p:txBody>
          <a:bodyPr wrap="square" lIns="0" tIns="0" rIns="0" bIns="0" rtlCol="0" anchor="t"/>
          <a:lstStyle/>
          <a:p>
            <a:pPr algn="l" marL="0" indent="0">
              <a:lnSpc>
                <a:spcPct val="100000"/>
              </a:lnSpc>
              <a:spcBef>
                <a:spcPts val="1000"/>
              </a:spcBef>
              <a:buNone/>
            </a:pPr>
            <a:r>
              <a:rPr lang="en-US" sz="1050" dirty="0">
                <a:solidFill>
                  <a:srgbClr val="FFFFFF"/>
                </a:solidFill>
                <a:latin typeface="Figtree" pitchFamily="34" charset="0"/>
                <a:ea typeface="Figtree" pitchFamily="34" charset="-122"/>
                <a:cs typeface="Figtree" pitchFamily="34" charset="-120"/>
              </a:rPr>
              <a:t>Well-maintained access roads connecting the village to nearby towns.</a:t>
            </a:r>
            <a:endParaRPr lang="en-US" sz="1050" dirty="0"/>
          </a:p>
          <a:p>
            <a:pPr algn="l" marL="0" indent="0">
              <a:lnSpc>
                <a:spcPct val="100000"/>
              </a:lnSpc>
              <a:spcBef>
                <a:spcPts val="1000"/>
              </a:spcBef>
              <a:buNone/>
            </a:pPr>
            <a:r>
              <a:rPr lang="en-US" sz="1050" dirty="0">
                <a:solidFill>
                  <a:srgbClr val="FFFFFF"/>
                </a:solidFill>
                <a:latin typeface="Figtree" pitchFamily="34" charset="0"/>
                <a:ea typeface="Figtree" pitchFamily="34" charset="-122"/>
                <a:cs typeface="Figtree" pitchFamily="34" charset="-120"/>
              </a:rPr>
              <a:t>Average road width: 3.5 meters, facilitating two-way traffic.</a:t>
            </a:r>
            <a:endParaRPr lang="en-US" sz="1050" dirty="0"/>
          </a:p>
        </p:txBody>
      </p:sp>
      <p:sp>
        <p:nvSpPr>
          <p:cNvPr id="23" name="Text 21"/>
          <p:cNvSpPr/>
          <p:nvPr/>
        </p:nvSpPr>
        <p:spPr>
          <a:xfrm>
            <a:off x="690877" y="2270148"/>
            <a:ext cx="3383280" cy="426159"/>
          </a:xfrm>
          <a:custGeom>
            <a:avLst/>
            <a:gdLst/>
            <a:ahLst/>
            <a:cxnLst/>
            <a:rect l="l" t="t" r="r" b="b"/>
            <a:pathLst>
              <a:path w="3383280" h="426159">
                <a:moveTo>
                  <a:pt x="0" y="426159"/>
                </a:moveTo>
                <a:lnTo>
                  <a:pt x="0" y="0"/>
                </a:lnTo>
                <a:lnTo>
                  <a:pt x="3383280" y="0"/>
                </a:lnTo>
                <a:lnTo>
                  <a:pt x="3383280" y="426159"/>
                </a:lnTo>
                <a:lnTo>
                  <a:pt x="0" y="426159"/>
                </a:lnTo>
              </a:path>
            </a:pathLst>
          </a:custGeom>
          <a:noFill/>
          <a:ln/>
        </p:spPr>
        <p:txBody>
          <a:bodyPr wrap="square" lIns="0" tIns="0" rIns="0" bIns="0" rtlCol="0" anchor="b"/>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Roads and Transportation</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0" tIns="0" rIns="0" bIns="0" rtlCol="0" anchor="ctr"/>
          <a:lstStyle/>
          <a:p>
            <a:pPr indent="0" marL="0">
              <a:buNone/>
            </a:pPr>
            <a:endParaRPr lang="en-US" dirty="0"/>
          </a:p>
        </p:txBody>
      </p:sp>
      <p:sp>
        <p:nvSpPr>
          <p:cNvPr id="3" name="Text 1"/>
          <p:cNvSpPr/>
          <p:nvPr/>
        </p:nvSpPr>
        <p:spPr>
          <a:xfrm>
            <a:off x="1" y="447"/>
            <a:ext cx="12191937" cy="6857107"/>
          </a:xfrm>
          <a:custGeom>
            <a:avLst/>
            <a:gdLst/>
            <a:ahLst/>
            <a:cxnLst/>
            <a:rect l="l" t="t" r="r" b="b"/>
            <a:pathLst>
              <a:path w="12191937" h="6857107">
                <a:moveTo>
                  <a:pt x="0" y="6857107"/>
                </a:moveTo>
                <a:lnTo>
                  <a:pt x="0" y="0"/>
                </a:lnTo>
                <a:lnTo>
                  <a:pt x="12191937" y="0"/>
                </a:lnTo>
                <a:lnTo>
                  <a:pt x="12191937"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4003550" y="2071612"/>
            <a:ext cx="2489847" cy="4247080"/>
          </a:xfrm>
          <a:custGeom>
            <a:avLst/>
            <a:gdLst/>
            <a:ahLst/>
            <a:cxnLst/>
            <a:rect l="l" t="t" r="r" b="b"/>
            <a:pathLst>
              <a:path w="2489847" h="4247080">
                <a:moveTo>
                  <a:pt x="128650" y="4247080"/>
                </a:moveTo>
                <a:cubicBezTo>
                  <a:pt x="57599" y="4247080"/>
                  <a:pt x="0" y="4189481"/>
                  <a:pt x="0" y="4118430"/>
                </a:cubicBezTo>
                <a:lnTo>
                  <a:pt x="0" y="128650"/>
                </a:lnTo>
                <a:cubicBezTo>
                  <a:pt x="0" y="57599"/>
                  <a:pt x="57599" y="0"/>
                  <a:pt x="128650" y="0"/>
                </a:cubicBezTo>
                <a:lnTo>
                  <a:pt x="2361197" y="0"/>
                </a:lnTo>
                <a:cubicBezTo>
                  <a:pt x="2432248" y="0"/>
                  <a:pt x="2489847" y="57599"/>
                  <a:pt x="2489847" y="128650"/>
                </a:cubicBezTo>
                <a:lnTo>
                  <a:pt x="2489847" y="4118430"/>
                </a:lnTo>
                <a:cubicBezTo>
                  <a:pt x="2489847" y="4189481"/>
                  <a:pt x="2432248" y="4247080"/>
                  <a:pt x="2361197" y="4247080"/>
                </a:cubicBezTo>
                <a:lnTo>
                  <a:pt x="128650" y="4247080"/>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5" name="Text 3"/>
          <p:cNvSpPr/>
          <p:nvPr/>
        </p:nvSpPr>
        <p:spPr>
          <a:xfrm>
            <a:off x="6601391" y="2071612"/>
            <a:ext cx="2489847" cy="4247080"/>
          </a:xfrm>
          <a:custGeom>
            <a:avLst/>
            <a:gdLst/>
            <a:ahLst/>
            <a:cxnLst/>
            <a:rect l="l" t="t" r="r" b="b"/>
            <a:pathLst>
              <a:path w="2489847" h="4247080">
                <a:moveTo>
                  <a:pt x="128650" y="4247080"/>
                </a:moveTo>
                <a:cubicBezTo>
                  <a:pt x="57599" y="4247080"/>
                  <a:pt x="0" y="4189481"/>
                  <a:pt x="0" y="4118430"/>
                </a:cubicBezTo>
                <a:lnTo>
                  <a:pt x="0" y="128650"/>
                </a:lnTo>
                <a:cubicBezTo>
                  <a:pt x="0" y="57599"/>
                  <a:pt x="57599" y="0"/>
                  <a:pt x="128650" y="0"/>
                </a:cubicBezTo>
                <a:lnTo>
                  <a:pt x="2361197" y="0"/>
                </a:lnTo>
                <a:cubicBezTo>
                  <a:pt x="2432248" y="0"/>
                  <a:pt x="2489847" y="57599"/>
                  <a:pt x="2489847" y="128650"/>
                </a:cubicBezTo>
                <a:lnTo>
                  <a:pt x="2489847" y="4118430"/>
                </a:lnTo>
                <a:cubicBezTo>
                  <a:pt x="2489847" y="4189481"/>
                  <a:pt x="2432248" y="4247080"/>
                  <a:pt x="2361197" y="4247080"/>
                </a:cubicBezTo>
                <a:lnTo>
                  <a:pt x="128650" y="4247080"/>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6" name="Text 4"/>
          <p:cNvSpPr/>
          <p:nvPr/>
        </p:nvSpPr>
        <p:spPr>
          <a:xfrm>
            <a:off x="9199233" y="2071612"/>
            <a:ext cx="2489847" cy="4247080"/>
          </a:xfrm>
          <a:custGeom>
            <a:avLst/>
            <a:gdLst/>
            <a:ahLst/>
            <a:cxnLst/>
            <a:rect l="l" t="t" r="r" b="b"/>
            <a:pathLst>
              <a:path w="2489847" h="4247080">
                <a:moveTo>
                  <a:pt x="128650" y="4247080"/>
                </a:moveTo>
                <a:cubicBezTo>
                  <a:pt x="57599" y="4247080"/>
                  <a:pt x="0" y="4189481"/>
                  <a:pt x="0" y="4118430"/>
                </a:cubicBezTo>
                <a:lnTo>
                  <a:pt x="0" y="128650"/>
                </a:lnTo>
                <a:cubicBezTo>
                  <a:pt x="0" y="57599"/>
                  <a:pt x="57599" y="0"/>
                  <a:pt x="128650" y="0"/>
                </a:cubicBezTo>
                <a:lnTo>
                  <a:pt x="2361197" y="0"/>
                </a:lnTo>
                <a:cubicBezTo>
                  <a:pt x="2432248" y="0"/>
                  <a:pt x="2489847" y="57599"/>
                  <a:pt x="2489847" y="128650"/>
                </a:cubicBezTo>
                <a:lnTo>
                  <a:pt x="2489847" y="4118430"/>
                </a:lnTo>
                <a:cubicBezTo>
                  <a:pt x="2489847" y="4189481"/>
                  <a:pt x="2432248" y="4247080"/>
                  <a:pt x="2361197" y="4247080"/>
                </a:cubicBezTo>
                <a:lnTo>
                  <a:pt x="128650" y="4247080"/>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7" name="Text 5"/>
          <p:cNvSpPr/>
          <p:nvPr/>
        </p:nvSpPr>
        <p:spPr>
          <a:xfrm>
            <a:off x="4202629" y="1832945"/>
            <a:ext cx="457200" cy="457200"/>
          </a:xfrm>
          <a:custGeom>
            <a:avLst/>
            <a:gdLst/>
            <a:ahLst/>
            <a:cxnLst/>
            <a:rect l="l" t="t" r="r" b="b"/>
            <a:pathLst>
              <a:path w="457200" h="457200">
                <a:moveTo>
                  <a:pt x="82296" y="457200"/>
                </a:moveTo>
                <a:cubicBezTo>
                  <a:pt x="36845" y="457200"/>
                  <a:pt x="0" y="420355"/>
                  <a:pt x="0" y="374904"/>
                </a:cubicBezTo>
                <a:lnTo>
                  <a:pt x="0" y="82296"/>
                </a:lnTo>
                <a:cubicBezTo>
                  <a:pt x="0" y="36845"/>
                  <a:pt x="36845" y="0"/>
                  <a:pt x="82296" y="0"/>
                </a:cubicBezTo>
                <a:lnTo>
                  <a:pt x="374904" y="0"/>
                </a:lnTo>
                <a:cubicBezTo>
                  <a:pt x="420355" y="0"/>
                  <a:pt x="457200" y="36845"/>
                  <a:pt x="457200" y="82296"/>
                </a:cubicBezTo>
                <a:lnTo>
                  <a:pt x="457200" y="374904"/>
                </a:lnTo>
                <a:cubicBezTo>
                  <a:pt x="457200" y="420355"/>
                  <a:pt x="420355" y="457200"/>
                  <a:pt x="374904" y="457200"/>
                </a:cubicBezTo>
                <a:lnTo>
                  <a:pt x="82296" y="457200"/>
                </a:lnTo>
              </a:path>
            </a:pathLst>
          </a:custGeom>
          <a:solidFill>
            <a:srgbClr val="156082"/>
          </a:solidFill>
          <a:ln/>
        </p:spPr>
        <p:txBody>
          <a:bodyPr wrap="square" lIns="0" tIns="0" rIns="0" bIns="0" rtlCol="0" anchor="ctr"/>
          <a:lstStyle/>
          <a:p>
            <a:pPr algn="ctr" marL="0" indent="0">
              <a:lnSpc>
                <a:spcPct val="100000"/>
              </a:lnSpc>
              <a:buNone/>
            </a:pPr>
            <a:r>
              <a:rPr lang="en-US" sz="1400" dirty="0">
                <a:solidFill>
                  <a:srgbClr val="FFFFFF"/>
                </a:solidFill>
                <a:latin typeface="Figtree Bold" pitchFamily="34" charset="0"/>
                <a:ea typeface="Figtree Bold" pitchFamily="34" charset="-122"/>
                <a:cs typeface="Figtree Bold" pitchFamily="34" charset="-120"/>
              </a:rPr>
              <a:t>01</a:t>
            </a:r>
            <a:endParaRPr lang="en-US" sz="1400" dirty="0"/>
          </a:p>
        </p:txBody>
      </p:sp>
      <p:sp>
        <p:nvSpPr>
          <p:cNvPr id="8" name="Text 6"/>
          <p:cNvSpPr/>
          <p:nvPr/>
        </p:nvSpPr>
        <p:spPr>
          <a:xfrm>
            <a:off x="6803078" y="1832945"/>
            <a:ext cx="457200" cy="457200"/>
          </a:xfrm>
          <a:custGeom>
            <a:avLst/>
            <a:gdLst/>
            <a:ahLst/>
            <a:cxnLst/>
            <a:rect l="l" t="t" r="r" b="b"/>
            <a:pathLst>
              <a:path w="457200" h="457200">
                <a:moveTo>
                  <a:pt x="82296" y="457200"/>
                </a:moveTo>
                <a:cubicBezTo>
                  <a:pt x="36845" y="457200"/>
                  <a:pt x="0" y="420355"/>
                  <a:pt x="0" y="374904"/>
                </a:cubicBezTo>
                <a:lnTo>
                  <a:pt x="0" y="82296"/>
                </a:lnTo>
                <a:cubicBezTo>
                  <a:pt x="0" y="36845"/>
                  <a:pt x="36845" y="0"/>
                  <a:pt x="82296" y="0"/>
                </a:cubicBezTo>
                <a:lnTo>
                  <a:pt x="374904" y="0"/>
                </a:lnTo>
                <a:cubicBezTo>
                  <a:pt x="420355" y="0"/>
                  <a:pt x="457200" y="36845"/>
                  <a:pt x="457200" y="82296"/>
                </a:cubicBezTo>
                <a:lnTo>
                  <a:pt x="457200" y="374904"/>
                </a:lnTo>
                <a:cubicBezTo>
                  <a:pt x="457200" y="420355"/>
                  <a:pt x="420355" y="457200"/>
                  <a:pt x="374904" y="457200"/>
                </a:cubicBezTo>
                <a:lnTo>
                  <a:pt x="82296" y="457200"/>
                </a:lnTo>
              </a:path>
            </a:pathLst>
          </a:custGeom>
          <a:solidFill>
            <a:srgbClr val="156082"/>
          </a:solidFill>
          <a:ln/>
        </p:spPr>
        <p:txBody>
          <a:bodyPr wrap="square" lIns="0" tIns="0" rIns="0" bIns="0" rtlCol="0" anchor="ctr"/>
          <a:lstStyle/>
          <a:p>
            <a:pPr algn="ctr" marL="0" indent="0">
              <a:lnSpc>
                <a:spcPct val="100000"/>
              </a:lnSpc>
              <a:buNone/>
            </a:pPr>
            <a:r>
              <a:rPr lang="en-US" sz="1400" dirty="0">
                <a:solidFill>
                  <a:srgbClr val="FFFFFF"/>
                </a:solidFill>
                <a:latin typeface="Figtree Bold" pitchFamily="34" charset="0"/>
                <a:ea typeface="Figtree Bold" pitchFamily="34" charset="-122"/>
                <a:cs typeface="Figtree Bold" pitchFamily="34" charset="-120"/>
              </a:rPr>
              <a:t>02</a:t>
            </a:r>
            <a:endParaRPr lang="en-US" sz="1400" dirty="0"/>
          </a:p>
        </p:txBody>
      </p:sp>
      <p:sp>
        <p:nvSpPr>
          <p:cNvPr id="9" name="Text 7"/>
          <p:cNvSpPr/>
          <p:nvPr/>
        </p:nvSpPr>
        <p:spPr>
          <a:xfrm>
            <a:off x="9403527" y="1832945"/>
            <a:ext cx="457200" cy="457200"/>
          </a:xfrm>
          <a:custGeom>
            <a:avLst/>
            <a:gdLst/>
            <a:ahLst/>
            <a:cxnLst/>
            <a:rect l="l" t="t" r="r" b="b"/>
            <a:pathLst>
              <a:path w="457200" h="457200">
                <a:moveTo>
                  <a:pt x="82296" y="457200"/>
                </a:moveTo>
                <a:cubicBezTo>
                  <a:pt x="36845" y="457200"/>
                  <a:pt x="0" y="420355"/>
                  <a:pt x="0" y="374904"/>
                </a:cubicBezTo>
                <a:lnTo>
                  <a:pt x="0" y="82296"/>
                </a:lnTo>
                <a:cubicBezTo>
                  <a:pt x="0" y="36845"/>
                  <a:pt x="36845" y="0"/>
                  <a:pt x="82296" y="0"/>
                </a:cubicBezTo>
                <a:lnTo>
                  <a:pt x="374904" y="0"/>
                </a:lnTo>
                <a:cubicBezTo>
                  <a:pt x="420355" y="0"/>
                  <a:pt x="457200" y="36845"/>
                  <a:pt x="457200" y="82296"/>
                </a:cubicBezTo>
                <a:lnTo>
                  <a:pt x="457200" y="374904"/>
                </a:lnTo>
                <a:cubicBezTo>
                  <a:pt x="457200" y="420355"/>
                  <a:pt x="420355" y="457200"/>
                  <a:pt x="374904" y="457200"/>
                </a:cubicBezTo>
                <a:lnTo>
                  <a:pt x="82296" y="457200"/>
                </a:lnTo>
              </a:path>
            </a:pathLst>
          </a:custGeom>
          <a:solidFill>
            <a:srgbClr val="156082"/>
          </a:solidFill>
          <a:ln/>
        </p:spPr>
        <p:txBody>
          <a:bodyPr wrap="square" lIns="0" tIns="0" rIns="0" bIns="0" rtlCol="0" anchor="ctr"/>
          <a:lstStyle/>
          <a:p>
            <a:pPr algn="ctr" marL="0" indent="0">
              <a:lnSpc>
                <a:spcPct val="100000"/>
              </a:lnSpc>
              <a:buNone/>
            </a:pPr>
            <a:r>
              <a:rPr lang="en-US" sz="1400" dirty="0">
                <a:solidFill>
                  <a:srgbClr val="FFFFFF"/>
                </a:solidFill>
                <a:latin typeface="Figtree Bold" pitchFamily="34" charset="0"/>
                <a:ea typeface="Figtree Bold" pitchFamily="34" charset="-122"/>
                <a:cs typeface="Figtree Bold" pitchFamily="34" charset="-120"/>
              </a:rPr>
              <a:t>03</a:t>
            </a:r>
            <a:endParaRPr lang="en-US" sz="1400" dirty="0"/>
          </a:p>
        </p:txBody>
      </p:sp>
      <p:sp>
        <p:nvSpPr>
          <p:cNvPr id="10" name="Text 8"/>
          <p:cNvSpPr/>
          <p:nvPr/>
        </p:nvSpPr>
        <p:spPr>
          <a:xfrm>
            <a:off x="4003550" y="1564547"/>
            <a:ext cx="7704000" cy="91440"/>
          </a:xfrm>
          <a:custGeom>
            <a:avLst/>
            <a:gdLst/>
            <a:ahLst/>
            <a:cxnLst/>
            <a:rect l="l" t="t" r="r" b="b"/>
            <a:pathLst>
              <a:path w="7704000" h="91440">
                <a:moveTo>
                  <a:pt x="45720" y="91440"/>
                </a:moveTo>
                <a:cubicBezTo>
                  <a:pt x="20470" y="91440"/>
                  <a:pt x="0" y="70970"/>
                  <a:pt x="0" y="45720"/>
                </a:cubicBezTo>
                <a:lnTo>
                  <a:pt x="0" y="45720"/>
                </a:lnTo>
                <a:cubicBezTo>
                  <a:pt x="0" y="20470"/>
                  <a:pt x="20470" y="0"/>
                  <a:pt x="45720" y="0"/>
                </a:cubicBezTo>
                <a:lnTo>
                  <a:pt x="7658280" y="0"/>
                </a:lnTo>
                <a:cubicBezTo>
                  <a:pt x="7683531" y="0"/>
                  <a:pt x="7704000" y="20470"/>
                  <a:pt x="7704000" y="45720"/>
                </a:cubicBezTo>
                <a:lnTo>
                  <a:pt x="7704000" y="45720"/>
                </a:lnTo>
                <a:cubicBezTo>
                  <a:pt x="7704000" y="70970"/>
                  <a:pt x="7683531" y="91440"/>
                  <a:pt x="7658280" y="91440"/>
                </a:cubicBezTo>
                <a:lnTo>
                  <a:pt x="45720" y="91440"/>
                </a:lnTo>
              </a:path>
            </a:pathLst>
          </a:custGeom>
          <a:solidFill>
            <a:srgbClr val="156082">
              <a:alpha val="30000"/>
            </a:srgbClr>
          </a:solidFill>
          <a:ln/>
        </p:spPr>
        <p:txBody>
          <a:bodyPr wrap="square" lIns="90000" tIns="46800" rIns="90000" bIns="46800" rtlCol="0" anchor="ctr"/>
          <a:lstStyle/>
          <a:p>
            <a:pPr algn="ctr" marL="0" indent="0">
              <a:lnSpc>
                <a:spcPct val="83333"/>
              </a:lnSpc>
              <a:buNone/>
            </a:pPr>
            <a:endParaRPr lang="en-US" sz="1800" dirty="0"/>
          </a:p>
        </p:txBody>
      </p:sp>
      <p:sp>
        <p:nvSpPr>
          <p:cNvPr id="11" name="Text 9"/>
          <p:cNvSpPr/>
          <p:nvPr/>
        </p:nvSpPr>
        <p:spPr>
          <a:xfrm>
            <a:off x="400355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Figtree" pitchFamily="34" charset="0"/>
                <a:ea typeface="Figtree" pitchFamily="34" charset="-122"/>
                <a:cs typeface="Figtree" pitchFamily="34" charset="-120"/>
              </a:rPr>
              <a:t>Exploring Village Dynamics: A Comprehensive Overview</a:t>
            </a:r>
            <a:endParaRPr lang="en-US" sz="1000" dirty="0"/>
          </a:p>
        </p:txBody>
      </p:sp>
      <p:sp>
        <p:nvSpPr>
          <p:cNvPr id="12" name="Text 10"/>
          <p:cNvSpPr/>
          <p:nvPr/>
        </p:nvSpPr>
        <p:spPr>
          <a:xfrm>
            <a:off x="0" y="0"/>
            <a:ext cx="3657600" cy="6858000"/>
          </a:xfrm>
          <a:custGeom>
            <a:avLst/>
            <a:gdLst/>
            <a:ahLst/>
            <a:cxnLst/>
            <a:rect l="l" t="t" r="r" b="b"/>
            <a:pathLst>
              <a:path w="3657600" h="6858000">
                <a:moveTo>
                  <a:pt x="0" y="6858000"/>
                </a:moveTo>
                <a:lnTo>
                  <a:pt x="0" y="0"/>
                </a:lnTo>
                <a:lnTo>
                  <a:pt x="3657600" y="0"/>
                </a:lnTo>
                <a:lnTo>
                  <a:pt x="3657600" y="6858000"/>
                </a:lnTo>
                <a:lnTo>
                  <a:pt x="0" y="6858000"/>
                </a:lnTo>
              </a:path>
            </a:pathLst>
          </a:custGeom>
          <a:blipFill>
            <a:blip r:embed="rId2"/>
            <a:srcRect l="32208" r="32208" t="0" b="0"/>
            <a:stretch/>
          </a:blipFill>
          <a:ln/>
        </p:spPr>
        <p:txBody>
          <a:bodyPr wrap="square" lIns="90000" tIns="46800" rIns="90000" bIns="46800" rtlCol="0" anchor="ctr"/>
          <a:lstStyle/>
          <a:p>
            <a:pPr indent="0" marL="0">
              <a:buNone/>
            </a:pPr>
            <a:endParaRPr lang="en-US" dirty="0"/>
          </a:p>
        </p:txBody>
      </p:sp>
      <p:sp>
        <p:nvSpPr>
          <p:cNvPr id="13" name="Text 11"/>
          <p:cNvSpPr/>
          <p:nvPr/>
        </p:nvSpPr>
        <p:spPr>
          <a:xfrm>
            <a:off x="4003550" y="502920"/>
            <a:ext cx="7685530" cy="914400"/>
          </a:xfrm>
          <a:custGeom>
            <a:avLst/>
            <a:gdLst/>
            <a:ahLst/>
            <a:cxnLst/>
            <a:rect l="l" t="t" r="r" b="b"/>
            <a:pathLst>
              <a:path w="7685530" h="914400">
                <a:moveTo>
                  <a:pt x="0" y="914400"/>
                </a:moveTo>
                <a:lnTo>
                  <a:pt x="0" y="0"/>
                </a:lnTo>
                <a:lnTo>
                  <a:pt x="7685530" y="0"/>
                </a:lnTo>
                <a:lnTo>
                  <a:pt x="7685530" y="914400"/>
                </a:lnTo>
                <a:lnTo>
                  <a:pt x="0" y="914400"/>
                </a:lnTo>
              </a:path>
            </a:pathLst>
          </a:custGeom>
          <a:noFill/>
          <a:ln/>
        </p:spPr>
        <p:txBody>
          <a:bodyPr wrap="square" lIns="0" tIns="0" rIns="0" bIns="0" rtlCol="0" anchor="b"/>
          <a:lstStyle/>
          <a:p>
            <a:pPr algn="l" marL="0" indent="0">
              <a:lnSpc>
                <a:spcPct val="90000"/>
              </a:lnSpc>
              <a:buNone/>
            </a:pPr>
            <a:r>
              <a:rPr lang="en-US" sz="2800" dirty="0">
                <a:solidFill>
                  <a:srgbClr val="FFFFFF"/>
                </a:solidFill>
                <a:latin typeface="Figtree Bold" pitchFamily="34" charset="0"/>
                <a:ea typeface="Figtree Bold" pitchFamily="34" charset="-122"/>
                <a:cs typeface="Figtree Bold" pitchFamily="34" charset="-120"/>
              </a:rPr>
              <a:t>Community Organizations and Leadership</a:t>
            </a:r>
            <a:endParaRPr lang="en-US" sz="2800" dirty="0"/>
          </a:p>
        </p:txBody>
      </p:sp>
      <p:sp>
        <p:nvSpPr>
          <p:cNvPr id="14" name="Text 12"/>
          <p:cNvSpPr/>
          <p:nvPr/>
        </p:nvSpPr>
        <p:spPr>
          <a:xfrm>
            <a:off x="9403527" y="2944437"/>
            <a:ext cx="2101454" cy="3172398"/>
          </a:xfrm>
          <a:custGeom>
            <a:avLst/>
            <a:gdLst/>
            <a:ahLst/>
            <a:cxnLst/>
            <a:rect l="l" t="t" r="r" b="b"/>
            <a:pathLst>
              <a:path w="2101454" h="3172398">
                <a:moveTo>
                  <a:pt x="0" y="3172398"/>
                </a:moveTo>
                <a:lnTo>
                  <a:pt x="0" y="0"/>
                </a:lnTo>
                <a:lnTo>
                  <a:pt x="2101454" y="0"/>
                </a:lnTo>
                <a:lnTo>
                  <a:pt x="2101454" y="3172398"/>
                </a:lnTo>
                <a:lnTo>
                  <a:pt x="0" y="3172398"/>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Mayor of Village X</a:t>
            </a:r>
            <a:endParaRPr lang="en-US" sz="1100" dirty="0"/>
          </a:p>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Elected for a 4-year term, currently serving his second term.</a:t>
            </a:r>
            <a:endParaRPr lang="en-US" sz="1100" dirty="0"/>
          </a:p>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Advocates for sustainable development and community engagement.</a:t>
            </a:r>
            <a:endParaRPr lang="en-US" sz="1100" dirty="0"/>
          </a:p>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President of the Cultural Association</a:t>
            </a:r>
            <a:endParaRPr lang="en-US" sz="1100" dirty="0"/>
          </a:p>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A local historian, actively involved in educational programs for youth.</a:t>
            </a:r>
            <a:endParaRPr lang="en-US" sz="1100" dirty="0"/>
          </a:p>
        </p:txBody>
      </p:sp>
      <p:sp>
        <p:nvSpPr>
          <p:cNvPr id="15" name="Text 13"/>
          <p:cNvSpPr/>
          <p:nvPr/>
        </p:nvSpPr>
        <p:spPr>
          <a:xfrm>
            <a:off x="9407647" y="2406949"/>
            <a:ext cx="2101454" cy="398588"/>
          </a:xfrm>
          <a:custGeom>
            <a:avLst/>
            <a:gdLst/>
            <a:ahLst/>
            <a:cxnLst/>
            <a:rect l="l" t="t" r="r" b="b"/>
            <a:pathLst>
              <a:path w="2101454" h="398588">
                <a:moveTo>
                  <a:pt x="0" y="398588"/>
                </a:moveTo>
                <a:lnTo>
                  <a:pt x="0" y="0"/>
                </a:lnTo>
                <a:lnTo>
                  <a:pt x="2101454" y="0"/>
                </a:lnTo>
                <a:lnTo>
                  <a:pt x="2101454" y="398588"/>
                </a:lnTo>
                <a:lnTo>
                  <a:pt x="0" y="398588"/>
                </a:lnTo>
              </a:path>
            </a:pathLst>
          </a:custGeom>
          <a:noFill/>
          <a:ln/>
        </p:spPr>
        <p:txBody>
          <a:bodyPr wrap="square" lIns="0" tIns="0" rIns="0" bIns="0" rtlCol="0" anchor="b"/>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Key Leaders</a:t>
            </a:r>
            <a:endParaRPr lang="en-US" sz="1200" dirty="0"/>
          </a:p>
        </p:txBody>
      </p:sp>
      <p:sp>
        <p:nvSpPr>
          <p:cNvPr id="16" name="Text 14"/>
          <p:cNvSpPr/>
          <p:nvPr/>
        </p:nvSpPr>
        <p:spPr>
          <a:xfrm>
            <a:off x="6803078" y="2944437"/>
            <a:ext cx="2101454" cy="3172398"/>
          </a:xfrm>
          <a:custGeom>
            <a:avLst/>
            <a:gdLst/>
            <a:ahLst/>
            <a:cxnLst/>
            <a:rect l="l" t="t" r="r" b="b"/>
            <a:pathLst>
              <a:path w="2101454" h="3172398">
                <a:moveTo>
                  <a:pt x="0" y="3172398"/>
                </a:moveTo>
                <a:lnTo>
                  <a:pt x="0" y="0"/>
                </a:lnTo>
                <a:lnTo>
                  <a:pt x="2101454" y="0"/>
                </a:lnTo>
                <a:lnTo>
                  <a:pt x="2101454" y="3172398"/>
                </a:lnTo>
                <a:lnTo>
                  <a:pt x="0" y="3172398"/>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Cultural Association of Village X</a:t>
            </a:r>
            <a:endParaRPr lang="en-US" sz="1100" dirty="0"/>
          </a:p>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Focuses on preserving local traditions and organizing cultural events.</a:t>
            </a:r>
            <a:endParaRPr lang="en-US" sz="1100" dirty="0"/>
          </a:p>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Engages over 100 members from various age groups.</a:t>
            </a:r>
            <a:endParaRPr lang="en-US" sz="1100" dirty="0"/>
          </a:p>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Village Development Committee</a:t>
            </a:r>
            <a:endParaRPr lang="en-US" sz="1100" dirty="0"/>
          </a:p>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Works on infrastructure projects and community welfare initiatives.</a:t>
            </a:r>
            <a:endParaRPr lang="en-US" sz="1100" dirty="0"/>
          </a:p>
        </p:txBody>
      </p:sp>
      <p:sp>
        <p:nvSpPr>
          <p:cNvPr id="17" name="Text 15"/>
          <p:cNvSpPr/>
          <p:nvPr/>
        </p:nvSpPr>
        <p:spPr>
          <a:xfrm>
            <a:off x="6807198" y="2406949"/>
            <a:ext cx="2101454" cy="398588"/>
          </a:xfrm>
          <a:custGeom>
            <a:avLst/>
            <a:gdLst/>
            <a:ahLst/>
            <a:cxnLst/>
            <a:rect l="l" t="t" r="r" b="b"/>
            <a:pathLst>
              <a:path w="2101454" h="398588">
                <a:moveTo>
                  <a:pt x="0" y="398588"/>
                </a:moveTo>
                <a:lnTo>
                  <a:pt x="0" y="0"/>
                </a:lnTo>
                <a:lnTo>
                  <a:pt x="2101454" y="0"/>
                </a:lnTo>
                <a:lnTo>
                  <a:pt x="2101454" y="398588"/>
                </a:lnTo>
                <a:lnTo>
                  <a:pt x="0" y="398588"/>
                </a:lnTo>
              </a:path>
            </a:pathLst>
          </a:custGeom>
          <a:noFill/>
          <a:ln/>
        </p:spPr>
        <p:txBody>
          <a:bodyPr wrap="square" lIns="0" tIns="0" rIns="0" bIns="0" rtlCol="0" anchor="b"/>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Community Organizations</a:t>
            </a:r>
            <a:endParaRPr lang="en-US" sz="1200" dirty="0"/>
          </a:p>
        </p:txBody>
      </p:sp>
      <p:sp>
        <p:nvSpPr>
          <p:cNvPr id="18" name="Text 16"/>
          <p:cNvSpPr/>
          <p:nvPr/>
        </p:nvSpPr>
        <p:spPr>
          <a:xfrm>
            <a:off x="4202629" y="2944437"/>
            <a:ext cx="2101454" cy="3172398"/>
          </a:xfrm>
          <a:custGeom>
            <a:avLst/>
            <a:gdLst/>
            <a:ahLst/>
            <a:cxnLst/>
            <a:rect l="l" t="t" r="r" b="b"/>
            <a:pathLst>
              <a:path w="2101454" h="3172398">
                <a:moveTo>
                  <a:pt x="0" y="3172398"/>
                </a:moveTo>
                <a:lnTo>
                  <a:pt x="0" y="0"/>
                </a:lnTo>
                <a:lnTo>
                  <a:pt x="2101454" y="0"/>
                </a:lnTo>
                <a:lnTo>
                  <a:pt x="2101454" y="3172398"/>
                </a:lnTo>
                <a:lnTo>
                  <a:pt x="0" y="3172398"/>
                </a:lnTo>
              </a:path>
            </a:pathLst>
          </a:custGeom>
          <a:noFill/>
          <a:ln/>
        </p:spPr>
        <p:txBody>
          <a:bodyPr wrap="square" lIns="0" tIns="0" rIns="0" bIns="0" rtlCol="0" anchor="t"/>
          <a:lstStyle/>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The village is governed by a council consisting of 7 elected members.</a:t>
            </a:r>
            <a:endParaRPr lang="en-US" sz="1100" dirty="0"/>
          </a:p>
          <a:p>
            <a:pPr algn="l" marL="0" indent="0">
              <a:lnSpc>
                <a:spcPct val="100000"/>
              </a:lnSpc>
              <a:spcBef>
                <a:spcPts val="1000"/>
              </a:spcBef>
              <a:buNone/>
            </a:pPr>
            <a:r>
              <a:rPr lang="en-US" sz="1100" dirty="0">
                <a:solidFill>
                  <a:srgbClr val="FFFFFF"/>
                </a:solidFill>
                <a:latin typeface="Figtree" pitchFamily="34" charset="0"/>
                <a:ea typeface="Figtree" pitchFamily="34" charset="-122"/>
                <a:cs typeface="Figtree" pitchFamily="34" charset="-120"/>
              </a:rPr>
              <a:t>Regular meetings are held monthly to discuss community issues and development plans.</a:t>
            </a:r>
            <a:endParaRPr lang="en-US" sz="1100" dirty="0"/>
          </a:p>
        </p:txBody>
      </p:sp>
      <p:sp>
        <p:nvSpPr>
          <p:cNvPr id="19" name="Text 17"/>
          <p:cNvSpPr/>
          <p:nvPr/>
        </p:nvSpPr>
        <p:spPr>
          <a:xfrm>
            <a:off x="4206749" y="2406949"/>
            <a:ext cx="2101454" cy="398588"/>
          </a:xfrm>
          <a:custGeom>
            <a:avLst/>
            <a:gdLst/>
            <a:ahLst/>
            <a:cxnLst/>
            <a:rect l="l" t="t" r="r" b="b"/>
            <a:pathLst>
              <a:path w="2101454" h="398588">
                <a:moveTo>
                  <a:pt x="0" y="398588"/>
                </a:moveTo>
                <a:lnTo>
                  <a:pt x="0" y="0"/>
                </a:lnTo>
                <a:lnTo>
                  <a:pt x="2101454" y="0"/>
                </a:lnTo>
                <a:lnTo>
                  <a:pt x="2101454" y="398588"/>
                </a:lnTo>
                <a:lnTo>
                  <a:pt x="0" y="398588"/>
                </a:lnTo>
              </a:path>
            </a:pathLst>
          </a:custGeom>
          <a:noFill/>
          <a:ln/>
        </p:spPr>
        <p:txBody>
          <a:bodyPr wrap="square" lIns="0" tIns="0" rIns="0" bIns="0" rtlCol="0" anchor="b"/>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Local Governance Structure</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0" tIns="0" rIns="0" bIns="0" rtlCol="0" anchor="ctr"/>
          <a:lstStyle/>
          <a:p>
            <a:pPr indent="0" marL="0">
              <a:buNone/>
            </a:pPr>
            <a:endParaRPr lang="en-US" dirty="0"/>
          </a:p>
        </p:txBody>
      </p:sp>
      <p:sp>
        <p:nvSpPr>
          <p:cNvPr id="3" name="Text 1"/>
          <p:cNvSpPr/>
          <p:nvPr/>
        </p:nvSpPr>
        <p:spPr>
          <a:xfrm>
            <a:off x="1" y="447"/>
            <a:ext cx="12191937" cy="6857107"/>
          </a:xfrm>
          <a:custGeom>
            <a:avLst/>
            <a:gdLst/>
            <a:ahLst/>
            <a:cxnLst/>
            <a:rect l="l" t="t" r="r" b="b"/>
            <a:pathLst>
              <a:path w="12191937" h="6857107">
                <a:moveTo>
                  <a:pt x="0" y="6857107"/>
                </a:moveTo>
                <a:lnTo>
                  <a:pt x="0" y="0"/>
                </a:lnTo>
                <a:lnTo>
                  <a:pt x="12191937" y="0"/>
                </a:lnTo>
                <a:lnTo>
                  <a:pt x="12191937"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1822378" y="1987148"/>
            <a:ext cx="4114800" cy="1920240"/>
          </a:xfrm>
          <a:custGeom>
            <a:avLst/>
            <a:gdLst/>
            <a:ahLst/>
            <a:cxnLst/>
            <a:rect l="l" t="t" r="r" b="b"/>
            <a:pathLst>
              <a:path w="4114800" h="1920240">
                <a:moveTo>
                  <a:pt x="68130" y="1920240"/>
                </a:moveTo>
                <a:cubicBezTo>
                  <a:pt x="30503" y="1920240"/>
                  <a:pt x="0" y="1889737"/>
                  <a:pt x="0" y="1852110"/>
                </a:cubicBezTo>
                <a:lnTo>
                  <a:pt x="0" y="68130"/>
                </a:lnTo>
                <a:cubicBezTo>
                  <a:pt x="0" y="30503"/>
                  <a:pt x="30503" y="0"/>
                  <a:pt x="68130" y="0"/>
                </a:cubicBezTo>
                <a:lnTo>
                  <a:pt x="4046670" y="0"/>
                </a:lnTo>
                <a:cubicBezTo>
                  <a:pt x="4084297" y="0"/>
                  <a:pt x="4114800" y="30503"/>
                  <a:pt x="4114800" y="68130"/>
                </a:cubicBezTo>
                <a:lnTo>
                  <a:pt x="4114800" y="1852110"/>
                </a:lnTo>
                <a:cubicBezTo>
                  <a:pt x="4114800" y="1889737"/>
                  <a:pt x="4084297" y="1920240"/>
                  <a:pt x="4046670" y="1920240"/>
                </a:cubicBezTo>
                <a:lnTo>
                  <a:pt x="68130" y="1920240"/>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5" name="Text 3"/>
          <p:cNvSpPr/>
          <p:nvPr/>
        </p:nvSpPr>
        <p:spPr>
          <a:xfrm>
            <a:off x="6217302" y="1987148"/>
            <a:ext cx="4114800" cy="1920240"/>
          </a:xfrm>
          <a:custGeom>
            <a:avLst/>
            <a:gdLst/>
            <a:ahLst/>
            <a:cxnLst/>
            <a:rect l="l" t="t" r="r" b="b"/>
            <a:pathLst>
              <a:path w="4114800" h="1920240">
                <a:moveTo>
                  <a:pt x="68130" y="1920240"/>
                </a:moveTo>
                <a:cubicBezTo>
                  <a:pt x="30503" y="1920240"/>
                  <a:pt x="0" y="1889737"/>
                  <a:pt x="0" y="1852110"/>
                </a:cubicBezTo>
                <a:lnTo>
                  <a:pt x="0" y="68130"/>
                </a:lnTo>
                <a:cubicBezTo>
                  <a:pt x="0" y="30503"/>
                  <a:pt x="30503" y="0"/>
                  <a:pt x="68130" y="0"/>
                </a:cubicBezTo>
                <a:lnTo>
                  <a:pt x="4046670" y="0"/>
                </a:lnTo>
                <a:cubicBezTo>
                  <a:pt x="4084297" y="0"/>
                  <a:pt x="4114800" y="30503"/>
                  <a:pt x="4114800" y="68130"/>
                </a:cubicBezTo>
                <a:lnTo>
                  <a:pt x="4114800" y="1852110"/>
                </a:lnTo>
                <a:cubicBezTo>
                  <a:pt x="4114800" y="1889737"/>
                  <a:pt x="4084297" y="1920240"/>
                  <a:pt x="4046670" y="1920240"/>
                </a:cubicBezTo>
                <a:lnTo>
                  <a:pt x="68130" y="1920240"/>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6" name="Text 4"/>
          <p:cNvSpPr/>
          <p:nvPr/>
        </p:nvSpPr>
        <p:spPr>
          <a:xfrm>
            <a:off x="507996" y="1450724"/>
            <a:ext cx="11226290" cy="91440"/>
          </a:xfrm>
          <a:custGeom>
            <a:avLst/>
            <a:gdLst/>
            <a:ahLst/>
            <a:cxnLst/>
            <a:rect l="l" t="t" r="r" b="b"/>
            <a:pathLst>
              <a:path w="11226290" h="91440">
                <a:moveTo>
                  <a:pt x="45720" y="91440"/>
                </a:moveTo>
                <a:cubicBezTo>
                  <a:pt x="20470" y="91440"/>
                  <a:pt x="0" y="70970"/>
                  <a:pt x="0" y="45720"/>
                </a:cubicBezTo>
                <a:lnTo>
                  <a:pt x="0" y="45720"/>
                </a:lnTo>
                <a:cubicBezTo>
                  <a:pt x="0" y="20470"/>
                  <a:pt x="20470" y="0"/>
                  <a:pt x="45720" y="0"/>
                </a:cubicBezTo>
                <a:lnTo>
                  <a:pt x="11180570" y="0"/>
                </a:lnTo>
                <a:cubicBezTo>
                  <a:pt x="11205820" y="0"/>
                  <a:pt x="11226290" y="20470"/>
                  <a:pt x="11226290" y="45720"/>
                </a:cubicBezTo>
                <a:lnTo>
                  <a:pt x="11226290" y="45720"/>
                </a:lnTo>
                <a:cubicBezTo>
                  <a:pt x="11226290" y="70970"/>
                  <a:pt x="11205820" y="91440"/>
                  <a:pt x="11180570" y="91440"/>
                </a:cubicBezTo>
                <a:lnTo>
                  <a:pt x="45720" y="91440"/>
                </a:lnTo>
              </a:path>
            </a:pathLst>
          </a:custGeom>
          <a:solidFill>
            <a:srgbClr val="156082">
              <a:alpha val="30000"/>
            </a:srgbClr>
          </a:solidFill>
          <a:ln/>
        </p:spPr>
        <p:txBody>
          <a:bodyPr wrap="square" lIns="90000" tIns="46800" rIns="90000" bIns="46800" rtlCol="0" anchor="ctr"/>
          <a:lstStyle/>
          <a:p>
            <a:pPr algn="ctr" marL="0" indent="0">
              <a:lnSpc>
                <a:spcPct val="83333"/>
              </a:lnSpc>
              <a:buNone/>
            </a:pPr>
            <a:endParaRPr lang="en-US" sz="1800" dirty="0"/>
          </a:p>
        </p:txBody>
      </p:sp>
      <p:sp>
        <p:nvSpPr>
          <p:cNvPr id="7" name="Text 5"/>
          <p:cNvSpPr/>
          <p:nvPr/>
        </p:nvSpPr>
        <p:spPr>
          <a:xfrm>
            <a:off x="1822666" y="1987148"/>
            <a:ext cx="4114800" cy="1920240"/>
          </a:xfrm>
          <a:custGeom>
            <a:avLst/>
            <a:gdLst/>
            <a:ahLst/>
            <a:cxnLst/>
            <a:rect l="l" t="t" r="r" b="b"/>
            <a:pathLst>
              <a:path w="4114800" h="1920240">
                <a:moveTo>
                  <a:pt x="68130" y="1920240"/>
                </a:moveTo>
                <a:cubicBezTo>
                  <a:pt x="30503" y="1920240"/>
                  <a:pt x="0" y="1889737"/>
                  <a:pt x="0" y="1852110"/>
                </a:cubicBezTo>
                <a:lnTo>
                  <a:pt x="0" y="68130"/>
                </a:lnTo>
                <a:cubicBezTo>
                  <a:pt x="0" y="30503"/>
                  <a:pt x="30503" y="0"/>
                  <a:pt x="68130" y="0"/>
                </a:cubicBezTo>
                <a:lnTo>
                  <a:pt x="4046670" y="0"/>
                </a:lnTo>
                <a:cubicBezTo>
                  <a:pt x="4084297" y="0"/>
                  <a:pt x="4114800" y="30503"/>
                  <a:pt x="4114800" y="68130"/>
                </a:cubicBezTo>
                <a:lnTo>
                  <a:pt x="4114800" y="1852110"/>
                </a:lnTo>
                <a:cubicBezTo>
                  <a:pt x="4114800" y="1889737"/>
                  <a:pt x="4084297" y="1920240"/>
                  <a:pt x="4046670" y="1920240"/>
                </a:cubicBezTo>
                <a:lnTo>
                  <a:pt x="68130" y="1920240"/>
                </a:lnTo>
              </a:path>
            </a:pathLst>
          </a:custGeom>
          <a:solidFill>
            <a:srgbClr val="000000">
              <a:alpha val="40000"/>
            </a:srgbClr>
          </a:solidFill>
          <a:ln/>
        </p:spPr>
        <p:txBody>
          <a:bodyPr wrap="square" lIns="90000" tIns="46800" rIns="90000" bIns="46800" rtlCol="0" anchor="ctr"/>
          <a:lstStyle/>
          <a:p>
            <a:pPr algn="ctr" marL="0" indent="0">
              <a:lnSpc>
                <a:spcPct val="83333"/>
              </a:lnSpc>
              <a:buNone/>
            </a:pPr>
            <a:endParaRPr lang="en-US" sz="1800" dirty="0"/>
          </a:p>
        </p:txBody>
      </p:sp>
      <p:sp>
        <p:nvSpPr>
          <p:cNvPr id="8" name="Text 6"/>
          <p:cNvSpPr/>
          <p:nvPr/>
        </p:nvSpPr>
        <p:spPr>
          <a:xfrm>
            <a:off x="6217302" y="1987148"/>
            <a:ext cx="4114800" cy="1920240"/>
          </a:xfrm>
          <a:custGeom>
            <a:avLst/>
            <a:gdLst/>
            <a:ahLst/>
            <a:cxnLst/>
            <a:rect l="l" t="t" r="r" b="b"/>
            <a:pathLst>
              <a:path w="4114800" h="1920240">
                <a:moveTo>
                  <a:pt x="68130" y="1920240"/>
                </a:moveTo>
                <a:cubicBezTo>
                  <a:pt x="30503" y="1920240"/>
                  <a:pt x="0" y="1889737"/>
                  <a:pt x="0" y="1852110"/>
                </a:cubicBezTo>
                <a:lnTo>
                  <a:pt x="0" y="68130"/>
                </a:lnTo>
                <a:cubicBezTo>
                  <a:pt x="0" y="30503"/>
                  <a:pt x="30503" y="0"/>
                  <a:pt x="68130" y="0"/>
                </a:cubicBezTo>
                <a:lnTo>
                  <a:pt x="4046670" y="0"/>
                </a:lnTo>
                <a:cubicBezTo>
                  <a:pt x="4084297" y="0"/>
                  <a:pt x="4114800" y="30503"/>
                  <a:pt x="4114800" y="68130"/>
                </a:cubicBezTo>
                <a:lnTo>
                  <a:pt x="4114800" y="1852110"/>
                </a:lnTo>
                <a:cubicBezTo>
                  <a:pt x="4114800" y="1889737"/>
                  <a:pt x="4084297" y="1920240"/>
                  <a:pt x="4046670" y="1920240"/>
                </a:cubicBezTo>
                <a:lnTo>
                  <a:pt x="68130" y="1920240"/>
                </a:lnTo>
              </a:path>
            </a:pathLst>
          </a:custGeom>
          <a:solidFill>
            <a:srgbClr val="000000">
              <a:alpha val="40000"/>
            </a:srgbClr>
          </a:solidFill>
          <a:ln/>
        </p:spPr>
        <p:txBody>
          <a:bodyPr wrap="square" lIns="90000" tIns="46800" rIns="90000" bIns="46800" rtlCol="0" anchor="ctr"/>
          <a:lstStyle/>
          <a:p>
            <a:pPr algn="ctr" marL="0" indent="0">
              <a:lnSpc>
                <a:spcPct val="83333"/>
              </a:lnSpc>
              <a:buNone/>
            </a:pPr>
            <a:endParaRPr lang="en-US" sz="1800" dirty="0"/>
          </a:p>
        </p:txBody>
      </p:sp>
      <p:sp>
        <p:nvSpPr>
          <p:cNvPr id="9" name="Text 7"/>
          <p:cNvSpPr/>
          <p:nvPr/>
        </p:nvSpPr>
        <p:spPr>
          <a:xfrm>
            <a:off x="1527706" y="1737212"/>
            <a:ext cx="1828800" cy="548640"/>
          </a:xfrm>
          <a:custGeom>
            <a:avLst/>
            <a:gdLst/>
            <a:ahLst/>
            <a:cxnLst/>
            <a:rect l="l" t="t" r="r" b="b"/>
            <a:pathLst>
              <a:path w="1828800" h="548640">
                <a:moveTo>
                  <a:pt x="274320" y="548640"/>
                </a:moveTo>
                <a:cubicBezTo>
                  <a:pt x="122817" y="548640"/>
                  <a:pt x="0" y="425823"/>
                  <a:pt x="0" y="274320"/>
                </a:cubicBezTo>
                <a:lnTo>
                  <a:pt x="0" y="274320"/>
                </a:lnTo>
                <a:cubicBezTo>
                  <a:pt x="0" y="122817"/>
                  <a:pt x="122817" y="0"/>
                  <a:pt x="274320" y="0"/>
                </a:cubicBezTo>
                <a:lnTo>
                  <a:pt x="1554480" y="0"/>
                </a:lnTo>
                <a:cubicBezTo>
                  <a:pt x="1705983" y="0"/>
                  <a:pt x="1828800" y="122817"/>
                  <a:pt x="1828800" y="274320"/>
                </a:cubicBezTo>
                <a:lnTo>
                  <a:pt x="1828800" y="274320"/>
                </a:lnTo>
                <a:cubicBezTo>
                  <a:pt x="1828800" y="425823"/>
                  <a:pt x="1705983" y="548640"/>
                  <a:pt x="1554480" y="548640"/>
                </a:cubicBezTo>
                <a:lnTo>
                  <a:pt x="274320" y="548640"/>
                </a:lnTo>
              </a:path>
            </a:pathLst>
          </a:custGeom>
          <a:solidFill>
            <a:srgbClr val="156082"/>
          </a:solidFill>
          <a:ln/>
        </p:spPr>
        <p:txBody>
          <a:bodyPr wrap="square" lIns="90000" tIns="46800" rIns="90000" bIns="46800" rtlCol="0" anchor="ctr"/>
          <a:lstStyle/>
          <a:p>
            <a:pPr algn="ctr" marL="0" indent="0">
              <a:lnSpc>
                <a:spcPct val="83333"/>
              </a:lnSpc>
              <a:buNone/>
            </a:pPr>
            <a:r>
              <a:rPr lang="en-US" sz="1400" b="1" dirty="0">
                <a:solidFill>
                  <a:srgbClr val="FFFFFF"/>
                </a:solidFill>
                <a:latin typeface="Figtree Bold" pitchFamily="34" charset="0"/>
                <a:ea typeface="Figtree Bold" pitchFamily="34" charset="-122"/>
                <a:cs typeface="Figtree Bold" pitchFamily="34" charset="-120"/>
              </a:rPr>
              <a:t>Strengths</a:t>
            </a:r>
            <a:endParaRPr lang="en-US" sz="1400" dirty="0"/>
          </a:p>
        </p:txBody>
      </p:sp>
      <p:sp>
        <p:nvSpPr>
          <p:cNvPr id="10" name="Text 8"/>
          <p:cNvSpPr/>
          <p:nvPr/>
        </p:nvSpPr>
        <p:spPr>
          <a:xfrm>
            <a:off x="8850840" y="1737212"/>
            <a:ext cx="1828800" cy="548640"/>
          </a:xfrm>
          <a:custGeom>
            <a:avLst/>
            <a:gdLst/>
            <a:ahLst/>
            <a:cxnLst/>
            <a:rect l="l" t="t" r="r" b="b"/>
            <a:pathLst>
              <a:path w="1828800" h="548640">
                <a:moveTo>
                  <a:pt x="274320" y="548640"/>
                </a:moveTo>
                <a:cubicBezTo>
                  <a:pt x="122817" y="548640"/>
                  <a:pt x="0" y="425823"/>
                  <a:pt x="0" y="274320"/>
                </a:cubicBezTo>
                <a:lnTo>
                  <a:pt x="0" y="274320"/>
                </a:lnTo>
                <a:cubicBezTo>
                  <a:pt x="0" y="122817"/>
                  <a:pt x="122817" y="0"/>
                  <a:pt x="274320" y="0"/>
                </a:cubicBezTo>
                <a:lnTo>
                  <a:pt x="1554480" y="0"/>
                </a:lnTo>
                <a:cubicBezTo>
                  <a:pt x="1705983" y="0"/>
                  <a:pt x="1828800" y="122817"/>
                  <a:pt x="1828800" y="274320"/>
                </a:cubicBezTo>
                <a:lnTo>
                  <a:pt x="1828800" y="274320"/>
                </a:lnTo>
                <a:cubicBezTo>
                  <a:pt x="1828800" y="425823"/>
                  <a:pt x="1705983" y="548640"/>
                  <a:pt x="1554480" y="548640"/>
                </a:cubicBezTo>
                <a:lnTo>
                  <a:pt x="274320" y="548640"/>
                </a:lnTo>
              </a:path>
            </a:pathLst>
          </a:custGeom>
          <a:solidFill>
            <a:srgbClr val="156082"/>
          </a:solidFill>
          <a:ln/>
        </p:spPr>
        <p:txBody>
          <a:bodyPr wrap="square" lIns="90000" tIns="46800" rIns="90000" bIns="46800" rtlCol="0" anchor="ctr"/>
          <a:lstStyle/>
          <a:p>
            <a:pPr algn="ctr" marL="0" indent="0">
              <a:lnSpc>
                <a:spcPct val="83333"/>
              </a:lnSpc>
              <a:buNone/>
            </a:pPr>
            <a:r>
              <a:rPr lang="en-US" sz="1400" b="1" dirty="0">
                <a:solidFill>
                  <a:srgbClr val="FFFFFF"/>
                </a:solidFill>
                <a:latin typeface="Figtree Bold" pitchFamily="34" charset="0"/>
                <a:ea typeface="Figtree Bold" pitchFamily="34" charset="-122"/>
                <a:cs typeface="Figtree Bold" pitchFamily="34" charset="-120"/>
              </a:rPr>
              <a:t>Weaknesses</a:t>
            </a:r>
            <a:endParaRPr lang="en-US" sz="1400" dirty="0"/>
          </a:p>
        </p:txBody>
      </p:sp>
      <p:sp>
        <p:nvSpPr>
          <p:cNvPr id="11" name="Text 9"/>
          <p:cNvSpPr/>
          <p:nvPr/>
        </p:nvSpPr>
        <p:spPr>
          <a:xfrm>
            <a:off x="1822378" y="4343136"/>
            <a:ext cx="4114800" cy="1920240"/>
          </a:xfrm>
          <a:custGeom>
            <a:avLst/>
            <a:gdLst/>
            <a:ahLst/>
            <a:cxnLst/>
            <a:rect l="l" t="t" r="r" b="b"/>
            <a:pathLst>
              <a:path w="4114800" h="1920240">
                <a:moveTo>
                  <a:pt x="68130" y="1920240"/>
                </a:moveTo>
                <a:cubicBezTo>
                  <a:pt x="30503" y="1920240"/>
                  <a:pt x="0" y="1889737"/>
                  <a:pt x="0" y="1852110"/>
                </a:cubicBezTo>
                <a:lnTo>
                  <a:pt x="0" y="68130"/>
                </a:lnTo>
                <a:cubicBezTo>
                  <a:pt x="0" y="30503"/>
                  <a:pt x="30503" y="0"/>
                  <a:pt x="68130" y="0"/>
                </a:cubicBezTo>
                <a:lnTo>
                  <a:pt x="4046670" y="0"/>
                </a:lnTo>
                <a:cubicBezTo>
                  <a:pt x="4084297" y="0"/>
                  <a:pt x="4114800" y="30503"/>
                  <a:pt x="4114800" y="68130"/>
                </a:cubicBezTo>
                <a:lnTo>
                  <a:pt x="4114800" y="1852110"/>
                </a:lnTo>
                <a:cubicBezTo>
                  <a:pt x="4114800" y="1889737"/>
                  <a:pt x="4084297" y="1920240"/>
                  <a:pt x="4046670" y="1920240"/>
                </a:cubicBezTo>
                <a:lnTo>
                  <a:pt x="68130" y="1920240"/>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12" name="Text 10"/>
          <p:cNvSpPr/>
          <p:nvPr/>
        </p:nvSpPr>
        <p:spPr>
          <a:xfrm>
            <a:off x="6217302" y="4343136"/>
            <a:ext cx="4114800" cy="1920240"/>
          </a:xfrm>
          <a:custGeom>
            <a:avLst/>
            <a:gdLst/>
            <a:ahLst/>
            <a:cxnLst/>
            <a:rect l="l" t="t" r="r" b="b"/>
            <a:pathLst>
              <a:path w="4114800" h="1920240">
                <a:moveTo>
                  <a:pt x="68130" y="1920240"/>
                </a:moveTo>
                <a:cubicBezTo>
                  <a:pt x="30503" y="1920240"/>
                  <a:pt x="0" y="1889737"/>
                  <a:pt x="0" y="1852110"/>
                </a:cubicBezTo>
                <a:lnTo>
                  <a:pt x="0" y="68130"/>
                </a:lnTo>
                <a:cubicBezTo>
                  <a:pt x="0" y="30503"/>
                  <a:pt x="30503" y="0"/>
                  <a:pt x="68130" y="0"/>
                </a:cubicBezTo>
                <a:lnTo>
                  <a:pt x="4046670" y="0"/>
                </a:lnTo>
                <a:cubicBezTo>
                  <a:pt x="4084297" y="0"/>
                  <a:pt x="4114800" y="30503"/>
                  <a:pt x="4114800" y="68130"/>
                </a:cubicBezTo>
                <a:lnTo>
                  <a:pt x="4114800" y="1852110"/>
                </a:lnTo>
                <a:cubicBezTo>
                  <a:pt x="4114800" y="1889737"/>
                  <a:pt x="4084297" y="1920240"/>
                  <a:pt x="4046670" y="1920240"/>
                </a:cubicBezTo>
                <a:lnTo>
                  <a:pt x="68130" y="1920240"/>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13" name="Text 11"/>
          <p:cNvSpPr/>
          <p:nvPr/>
        </p:nvSpPr>
        <p:spPr>
          <a:xfrm>
            <a:off x="1822666" y="4343136"/>
            <a:ext cx="4114800" cy="1920240"/>
          </a:xfrm>
          <a:custGeom>
            <a:avLst/>
            <a:gdLst/>
            <a:ahLst/>
            <a:cxnLst/>
            <a:rect l="l" t="t" r="r" b="b"/>
            <a:pathLst>
              <a:path w="4114800" h="1920240">
                <a:moveTo>
                  <a:pt x="68130" y="1920240"/>
                </a:moveTo>
                <a:cubicBezTo>
                  <a:pt x="30503" y="1920240"/>
                  <a:pt x="0" y="1889737"/>
                  <a:pt x="0" y="1852110"/>
                </a:cubicBezTo>
                <a:lnTo>
                  <a:pt x="0" y="68130"/>
                </a:lnTo>
                <a:cubicBezTo>
                  <a:pt x="0" y="30503"/>
                  <a:pt x="30503" y="0"/>
                  <a:pt x="68130" y="0"/>
                </a:cubicBezTo>
                <a:lnTo>
                  <a:pt x="4046670" y="0"/>
                </a:lnTo>
                <a:cubicBezTo>
                  <a:pt x="4084297" y="0"/>
                  <a:pt x="4114800" y="30503"/>
                  <a:pt x="4114800" y="68130"/>
                </a:cubicBezTo>
                <a:lnTo>
                  <a:pt x="4114800" y="1852110"/>
                </a:lnTo>
                <a:cubicBezTo>
                  <a:pt x="4114800" y="1889737"/>
                  <a:pt x="4084297" y="1920240"/>
                  <a:pt x="4046670" y="1920240"/>
                </a:cubicBezTo>
                <a:lnTo>
                  <a:pt x="68130" y="1920240"/>
                </a:lnTo>
              </a:path>
            </a:pathLst>
          </a:custGeom>
          <a:solidFill>
            <a:srgbClr val="000000">
              <a:alpha val="40000"/>
            </a:srgbClr>
          </a:solidFill>
          <a:ln/>
        </p:spPr>
        <p:txBody>
          <a:bodyPr wrap="square" lIns="90000" tIns="46800" rIns="90000" bIns="46800" rtlCol="0" anchor="ctr"/>
          <a:lstStyle/>
          <a:p>
            <a:pPr algn="ctr" marL="0" indent="0">
              <a:lnSpc>
                <a:spcPct val="83333"/>
              </a:lnSpc>
              <a:buNone/>
            </a:pPr>
            <a:endParaRPr lang="en-US" sz="1800" dirty="0"/>
          </a:p>
        </p:txBody>
      </p:sp>
      <p:sp>
        <p:nvSpPr>
          <p:cNvPr id="14" name="Text 12"/>
          <p:cNvSpPr/>
          <p:nvPr/>
        </p:nvSpPr>
        <p:spPr>
          <a:xfrm>
            <a:off x="6217590" y="4343136"/>
            <a:ext cx="4114800" cy="1920240"/>
          </a:xfrm>
          <a:custGeom>
            <a:avLst/>
            <a:gdLst/>
            <a:ahLst/>
            <a:cxnLst/>
            <a:rect l="l" t="t" r="r" b="b"/>
            <a:pathLst>
              <a:path w="4114800" h="1920240">
                <a:moveTo>
                  <a:pt x="68130" y="1920240"/>
                </a:moveTo>
                <a:cubicBezTo>
                  <a:pt x="30503" y="1920240"/>
                  <a:pt x="0" y="1889737"/>
                  <a:pt x="0" y="1852110"/>
                </a:cubicBezTo>
                <a:lnTo>
                  <a:pt x="0" y="68130"/>
                </a:lnTo>
                <a:cubicBezTo>
                  <a:pt x="0" y="30503"/>
                  <a:pt x="30503" y="0"/>
                  <a:pt x="68130" y="0"/>
                </a:cubicBezTo>
                <a:lnTo>
                  <a:pt x="4046670" y="0"/>
                </a:lnTo>
                <a:cubicBezTo>
                  <a:pt x="4084297" y="0"/>
                  <a:pt x="4114800" y="30503"/>
                  <a:pt x="4114800" y="68130"/>
                </a:cubicBezTo>
                <a:lnTo>
                  <a:pt x="4114800" y="1852110"/>
                </a:lnTo>
                <a:cubicBezTo>
                  <a:pt x="4114800" y="1889737"/>
                  <a:pt x="4084297" y="1920240"/>
                  <a:pt x="4046670" y="1920240"/>
                </a:cubicBezTo>
                <a:lnTo>
                  <a:pt x="68130" y="1920240"/>
                </a:lnTo>
              </a:path>
            </a:pathLst>
          </a:custGeom>
          <a:solidFill>
            <a:srgbClr val="000000">
              <a:alpha val="40000"/>
            </a:srgbClr>
          </a:solidFill>
          <a:ln/>
        </p:spPr>
        <p:txBody>
          <a:bodyPr wrap="square" lIns="90000" tIns="46800" rIns="90000" bIns="46800" rtlCol="0" anchor="ctr"/>
          <a:lstStyle/>
          <a:p>
            <a:pPr algn="ctr" marL="0" indent="0">
              <a:lnSpc>
                <a:spcPct val="83333"/>
              </a:lnSpc>
              <a:buNone/>
            </a:pPr>
            <a:endParaRPr lang="en-US" sz="1800" dirty="0"/>
          </a:p>
        </p:txBody>
      </p:sp>
      <p:sp>
        <p:nvSpPr>
          <p:cNvPr id="15" name="Text 13"/>
          <p:cNvSpPr/>
          <p:nvPr/>
        </p:nvSpPr>
        <p:spPr>
          <a:xfrm>
            <a:off x="1527706" y="4093200"/>
            <a:ext cx="1828800" cy="548640"/>
          </a:xfrm>
          <a:custGeom>
            <a:avLst/>
            <a:gdLst/>
            <a:ahLst/>
            <a:cxnLst/>
            <a:rect l="l" t="t" r="r" b="b"/>
            <a:pathLst>
              <a:path w="1828800" h="548640">
                <a:moveTo>
                  <a:pt x="274320" y="548640"/>
                </a:moveTo>
                <a:cubicBezTo>
                  <a:pt x="122817" y="548640"/>
                  <a:pt x="0" y="425823"/>
                  <a:pt x="0" y="274320"/>
                </a:cubicBezTo>
                <a:lnTo>
                  <a:pt x="0" y="274320"/>
                </a:lnTo>
                <a:cubicBezTo>
                  <a:pt x="0" y="122817"/>
                  <a:pt x="122817" y="0"/>
                  <a:pt x="274320" y="0"/>
                </a:cubicBezTo>
                <a:lnTo>
                  <a:pt x="1554480" y="0"/>
                </a:lnTo>
                <a:cubicBezTo>
                  <a:pt x="1705983" y="0"/>
                  <a:pt x="1828800" y="122817"/>
                  <a:pt x="1828800" y="274320"/>
                </a:cubicBezTo>
                <a:lnTo>
                  <a:pt x="1828800" y="274320"/>
                </a:lnTo>
                <a:cubicBezTo>
                  <a:pt x="1828800" y="425823"/>
                  <a:pt x="1705983" y="548640"/>
                  <a:pt x="1554480" y="548640"/>
                </a:cubicBezTo>
                <a:lnTo>
                  <a:pt x="274320" y="548640"/>
                </a:lnTo>
              </a:path>
            </a:pathLst>
          </a:custGeom>
          <a:solidFill>
            <a:srgbClr val="156082"/>
          </a:solidFill>
          <a:ln/>
        </p:spPr>
        <p:txBody>
          <a:bodyPr wrap="square" lIns="90000" tIns="46800" rIns="90000" bIns="46800" rtlCol="0" anchor="ctr"/>
          <a:lstStyle/>
          <a:p>
            <a:pPr algn="ctr" marL="0" indent="0">
              <a:lnSpc>
                <a:spcPct val="83333"/>
              </a:lnSpc>
              <a:buNone/>
            </a:pPr>
            <a:r>
              <a:rPr lang="en-US" sz="1400" b="1" dirty="0">
                <a:solidFill>
                  <a:srgbClr val="FFFFFF"/>
                </a:solidFill>
                <a:latin typeface="Figtree Bold" pitchFamily="34" charset="0"/>
                <a:ea typeface="Figtree Bold" pitchFamily="34" charset="-122"/>
                <a:cs typeface="Figtree Bold" pitchFamily="34" charset="-120"/>
              </a:rPr>
              <a:t>Opportunities</a:t>
            </a:r>
            <a:endParaRPr lang="en-US" sz="1400" dirty="0"/>
          </a:p>
        </p:txBody>
      </p:sp>
      <p:sp>
        <p:nvSpPr>
          <p:cNvPr id="16" name="Text 14"/>
          <p:cNvSpPr/>
          <p:nvPr/>
        </p:nvSpPr>
        <p:spPr>
          <a:xfrm>
            <a:off x="8850840" y="4093200"/>
            <a:ext cx="1828800" cy="548640"/>
          </a:xfrm>
          <a:custGeom>
            <a:avLst/>
            <a:gdLst/>
            <a:ahLst/>
            <a:cxnLst/>
            <a:rect l="l" t="t" r="r" b="b"/>
            <a:pathLst>
              <a:path w="1828800" h="548640">
                <a:moveTo>
                  <a:pt x="274320" y="548640"/>
                </a:moveTo>
                <a:cubicBezTo>
                  <a:pt x="122817" y="548640"/>
                  <a:pt x="0" y="425823"/>
                  <a:pt x="0" y="274320"/>
                </a:cubicBezTo>
                <a:lnTo>
                  <a:pt x="0" y="274320"/>
                </a:lnTo>
                <a:cubicBezTo>
                  <a:pt x="0" y="122817"/>
                  <a:pt x="122817" y="0"/>
                  <a:pt x="274320" y="0"/>
                </a:cubicBezTo>
                <a:lnTo>
                  <a:pt x="1554480" y="0"/>
                </a:lnTo>
                <a:cubicBezTo>
                  <a:pt x="1705983" y="0"/>
                  <a:pt x="1828800" y="122817"/>
                  <a:pt x="1828800" y="274320"/>
                </a:cubicBezTo>
                <a:lnTo>
                  <a:pt x="1828800" y="274320"/>
                </a:lnTo>
                <a:cubicBezTo>
                  <a:pt x="1828800" y="425823"/>
                  <a:pt x="1705983" y="548640"/>
                  <a:pt x="1554480" y="548640"/>
                </a:cubicBezTo>
                <a:lnTo>
                  <a:pt x="274320" y="548640"/>
                </a:lnTo>
              </a:path>
            </a:pathLst>
          </a:custGeom>
          <a:solidFill>
            <a:srgbClr val="156082"/>
          </a:solidFill>
          <a:ln/>
        </p:spPr>
        <p:txBody>
          <a:bodyPr wrap="square" lIns="90000" tIns="46800" rIns="90000" bIns="46800" rtlCol="0" anchor="ctr"/>
          <a:lstStyle/>
          <a:p>
            <a:pPr algn="ctr" marL="0" indent="0">
              <a:lnSpc>
                <a:spcPct val="83333"/>
              </a:lnSpc>
              <a:buNone/>
            </a:pPr>
            <a:r>
              <a:rPr lang="en-US" sz="1400" b="1" dirty="0">
                <a:solidFill>
                  <a:srgbClr val="FFFFFF"/>
                </a:solidFill>
                <a:latin typeface="Figtree Bold" pitchFamily="34" charset="0"/>
                <a:ea typeface="Figtree Bold" pitchFamily="34" charset="-122"/>
                <a:cs typeface="Figtree Bold" pitchFamily="34" charset="-120"/>
              </a:rPr>
              <a:t>Threats</a:t>
            </a:r>
            <a:endParaRPr lang="en-US" sz="1400" dirty="0"/>
          </a:p>
        </p:txBody>
      </p:sp>
      <p:sp>
        <p:nvSpPr>
          <p:cNvPr id="17" name="Text 15"/>
          <p:cNvSpPr/>
          <p:nvPr/>
        </p:nvSpPr>
        <p:spPr>
          <a:xfrm>
            <a:off x="5044440" y="2971259"/>
            <a:ext cx="2103120" cy="2103120"/>
          </a:xfrm>
          <a:custGeom>
            <a:avLst/>
            <a:gdLst/>
            <a:ahLst/>
            <a:cxnLst/>
            <a:rect l="l" t="t" r="r" b="b"/>
            <a:pathLst>
              <a:path w="2103120" h="2103120">
                <a:moveTo>
                  <a:pt x="0" y="1051560"/>
                </a:moveTo>
                <a:cubicBezTo>
                  <a:pt x="0" y="470799"/>
                  <a:pt x="470799" y="0"/>
                  <a:pt x="1051560" y="0"/>
                </a:cubicBezTo>
                <a:cubicBezTo>
                  <a:pt x="1632321" y="0"/>
                  <a:pt x="2103120" y="470799"/>
                  <a:pt x="2103120" y="1051560"/>
                </a:cubicBezTo>
                <a:cubicBezTo>
                  <a:pt x="2103120" y="1632321"/>
                  <a:pt x="1632321" y="2103120"/>
                  <a:pt x="1051560" y="2103120"/>
                </a:cubicBezTo>
                <a:cubicBezTo>
                  <a:pt x="470799" y="2103120"/>
                  <a:pt x="0" y="1632321"/>
                  <a:pt x="0" y="1051560"/>
                </a:cubicBezTo>
              </a:path>
            </a:pathLst>
          </a:custGeom>
          <a:solidFill>
            <a:srgbClr val="104862"/>
          </a:solidFill>
          <a:ln w="76200">
            <a:solidFill>
              <a:srgbClr val="0B3041"/>
            </a:solidFill>
          </a:ln>
        </p:spPr>
        <p:txBody>
          <a:bodyPr wrap="square" lIns="90000" tIns="46800" rIns="90000" bIns="46800" rtlCol="0" anchor="ctr"/>
          <a:lstStyle/>
          <a:p>
            <a:pPr algn="ctr" marL="0" indent="0">
              <a:lnSpc>
                <a:spcPct val="83333"/>
              </a:lnSpc>
              <a:buNone/>
            </a:pPr>
            <a:r>
              <a:rPr lang="en-US" sz="4000" b="1" dirty="0">
                <a:solidFill>
                  <a:srgbClr val="C1E5F5"/>
                </a:solidFill>
                <a:latin typeface="Figtree" pitchFamily="34" charset="0"/>
                <a:ea typeface="Figtree" pitchFamily="34" charset="-122"/>
                <a:cs typeface="Figtree" pitchFamily="34" charset="-120"/>
              </a:rPr>
              <a:t>SW</a:t>
            </a:r>
            <a:endParaRPr lang="en-US" sz="4000" dirty="0"/>
          </a:p>
          <a:p>
            <a:pPr algn="ctr" marL="0" indent="0">
              <a:lnSpc>
                <a:spcPct val="83333"/>
              </a:lnSpc>
              <a:buNone/>
            </a:pPr>
            <a:r>
              <a:rPr lang="en-US" sz="4000" b="1" dirty="0">
                <a:solidFill>
                  <a:srgbClr val="C1E5F5"/>
                </a:solidFill>
                <a:latin typeface="Figtree" pitchFamily="34" charset="0"/>
                <a:ea typeface="Figtree" pitchFamily="34" charset="-122"/>
                <a:cs typeface="Figtree" pitchFamily="34" charset="-120"/>
              </a:rPr>
              <a:t>OT</a:t>
            </a:r>
            <a:endParaRPr lang="en-US" sz="4000" dirty="0"/>
          </a:p>
        </p:txBody>
      </p:sp>
      <p:sp>
        <p:nvSpPr>
          <p:cNvPr id="18" name="Text 16"/>
          <p:cNvSpPr/>
          <p:nvPr/>
        </p:nvSpPr>
        <p:spPr>
          <a:xfrm>
            <a:off x="507996"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Figtree" pitchFamily="34" charset="0"/>
                <a:ea typeface="Figtree" pitchFamily="34" charset="-122"/>
                <a:cs typeface="Figtree" pitchFamily="34" charset="-120"/>
              </a:rPr>
              <a:t>Exploring Village Dynamics: A Comprehensive Overview</a:t>
            </a:r>
            <a:endParaRPr lang="en-US" sz="1000" dirty="0"/>
          </a:p>
        </p:txBody>
      </p:sp>
      <p:sp>
        <p:nvSpPr>
          <p:cNvPr id="19" name="Text 17"/>
          <p:cNvSpPr/>
          <p:nvPr/>
        </p:nvSpPr>
        <p:spPr>
          <a:xfrm>
            <a:off x="507997" y="0"/>
            <a:ext cx="10058400" cy="1270282"/>
          </a:xfrm>
          <a:custGeom>
            <a:avLst/>
            <a:gdLst/>
            <a:ahLst/>
            <a:cxnLst/>
            <a:rect l="l" t="t" r="r" b="b"/>
            <a:pathLst>
              <a:path w="10058400" h="1270282">
                <a:moveTo>
                  <a:pt x="0" y="1270282"/>
                </a:moveTo>
                <a:lnTo>
                  <a:pt x="0" y="0"/>
                </a:lnTo>
                <a:lnTo>
                  <a:pt x="10058400" y="0"/>
                </a:lnTo>
                <a:lnTo>
                  <a:pt x="10058400" y="1270282"/>
                </a:lnTo>
                <a:lnTo>
                  <a:pt x="0" y="1270282"/>
                </a:lnTo>
              </a:path>
            </a:pathLst>
          </a:custGeom>
          <a:noFill/>
          <a:ln/>
        </p:spPr>
        <p:txBody>
          <a:bodyPr wrap="square" lIns="0" tIns="0" rIns="0" bIns="0" rtlCol="0" anchor="b"/>
          <a:lstStyle/>
          <a:p>
            <a:pPr algn="l" marL="0" indent="0">
              <a:lnSpc>
                <a:spcPct val="90000"/>
              </a:lnSpc>
              <a:buNone/>
            </a:pPr>
            <a:r>
              <a:rPr lang="en-US" sz="2800" dirty="0">
                <a:solidFill>
                  <a:srgbClr val="FFFFFF"/>
                </a:solidFill>
                <a:latin typeface="Figtree Bold" pitchFamily="34" charset="0"/>
                <a:ea typeface="Figtree Bold" pitchFamily="34" charset="-122"/>
                <a:cs typeface="Figtree Bold" pitchFamily="34" charset="-120"/>
              </a:rPr>
              <a:t>Strengths and Weaknesses of the Village</a:t>
            </a:r>
            <a:endParaRPr lang="en-US" sz="2800" dirty="0"/>
          </a:p>
        </p:txBody>
      </p:sp>
      <p:sp>
        <p:nvSpPr>
          <p:cNvPr id="20" name="Text 18"/>
          <p:cNvSpPr/>
          <p:nvPr/>
        </p:nvSpPr>
        <p:spPr>
          <a:xfrm>
            <a:off x="6537630" y="4834464"/>
            <a:ext cx="3474720" cy="1188720"/>
          </a:xfrm>
          <a:custGeom>
            <a:avLst/>
            <a:gdLst/>
            <a:ahLst/>
            <a:cxnLst/>
            <a:rect l="l" t="t" r="r" b="b"/>
            <a:pathLst>
              <a:path w="3474720" h="1188720">
                <a:moveTo>
                  <a:pt x="0" y="1188720"/>
                </a:moveTo>
                <a:lnTo>
                  <a:pt x="0" y="0"/>
                </a:lnTo>
                <a:lnTo>
                  <a:pt x="3474720" y="0"/>
                </a:lnTo>
                <a:lnTo>
                  <a:pt x="3474720" y="1188720"/>
                </a:lnTo>
                <a:lnTo>
                  <a:pt x="0" y="1188720"/>
                </a:lnTo>
              </a:path>
            </a:pathLst>
          </a:custGeom>
          <a:noFill/>
          <a:ln/>
        </p:spPr>
        <p:txBody>
          <a:bodyPr wrap="square" lIns="365760" tIns="0" rIns="0" bIns="0" rtlCol="0" anchor="t"/>
          <a:lstStyle/>
          <a:p>
            <a:pPr algn="r" marL="171450" indent="-171450">
              <a:lnSpc>
                <a:spcPct val="90000"/>
              </a:lnSpc>
              <a:spcBef>
                <a:spcPts val="1000"/>
              </a:spcBef>
              <a:buSzPct val="100000"/>
              <a:buFont typeface="Arial"/>
              <a:buChar char="•"/>
            </a:pPr>
            <a:r>
              <a:rPr lang="en-US" sz="1200" dirty="0">
                <a:solidFill>
                  <a:srgbClr val="FFFFFF"/>
                </a:solidFill>
                <a:latin typeface="Figtree" pitchFamily="34" charset="0"/>
                <a:ea typeface="Figtree" pitchFamily="34" charset="-122"/>
                <a:cs typeface="Figtree" pitchFamily="34" charset="-120"/>
              </a:rPr>
              <a:t>Increasing depopulation trend, with a 15% decline in the population over the last decade, posing challenges for community sustainability and local services.</a:t>
            </a:r>
            <a:endParaRPr lang="en-US" sz="1200" dirty="0"/>
          </a:p>
        </p:txBody>
      </p:sp>
      <p:sp>
        <p:nvSpPr>
          <p:cNvPr id="21" name="Text 19"/>
          <p:cNvSpPr/>
          <p:nvPr/>
        </p:nvSpPr>
        <p:spPr>
          <a:xfrm>
            <a:off x="2142706" y="4834464"/>
            <a:ext cx="3474720" cy="1188720"/>
          </a:xfrm>
          <a:custGeom>
            <a:avLst/>
            <a:gdLst/>
            <a:ahLst/>
            <a:cxnLst/>
            <a:rect l="l" t="t" r="r" b="b"/>
            <a:pathLst>
              <a:path w="3474720" h="1188720">
                <a:moveTo>
                  <a:pt x="0" y="1188720"/>
                </a:moveTo>
                <a:lnTo>
                  <a:pt x="0" y="0"/>
                </a:lnTo>
                <a:lnTo>
                  <a:pt x="3474720" y="0"/>
                </a:lnTo>
                <a:lnTo>
                  <a:pt x="3474720" y="1188720"/>
                </a:lnTo>
                <a:lnTo>
                  <a:pt x="0" y="1188720"/>
                </a:lnTo>
              </a:path>
            </a:pathLst>
          </a:custGeom>
          <a:noFill/>
          <a:ln/>
        </p:spPr>
        <p:txBody>
          <a:bodyPr wrap="square" lIns="0" tIns="0" rIns="365760" bIns="0" rtlCol="0" anchor="t"/>
          <a:lstStyle/>
          <a:p>
            <a:pPr algn="l" marL="171450" indent="-171450">
              <a:lnSpc>
                <a:spcPct val="90000"/>
              </a:lnSpc>
              <a:spcBef>
                <a:spcPts val="1000"/>
              </a:spcBef>
              <a:buSzPct val="100000"/>
              <a:buFont typeface="Arial"/>
              <a:buChar char="•"/>
            </a:pPr>
            <a:r>
              <a:rPr lang="en-US" sz="1200" dirty="0">
                <a:solidFill>
                  <a:srgbClr val="FFFFFF"/>
                </a:solidFill>
                <a:latin typeface="Figtree" pitchFamily="34" charset="0"/>
                <a:ea typeface="Figtree" pitchFamily="34" charset="-122"/>
                <a:cs typeface="Figtree" pitchFamily="34" charset="-120"/>
              </a:rPr>
              <a:t>Potential for eco-tourism development, leveraging the village's natural beauty and cultural heritage to attract visitors and boost the local economy.</a:t>
            </a:r>
            <a:endParaRPr lang="en-US" sz="1200" dirty="0"/>
          </a:p>
        </p:txBody>
      </p:sp>
      <p:sp>
        <p:nvSpPr>
          <p:cNvPr id="22" name="Text 20"/>
          <p:cNvSpPr/>
          <p:nvPr/>
        </p:nvSpPr>
        <p:spPr>
          <a:xfrm>
            <a:off x="6560744" y="2478476"/>
            <a:ext cx="3474720" cy="1188720"/>
          </a:xfrm>
          <a:custGeom>
            <a:avLst/>
            <a:gdLst/>
            <a:ahLst/>
            <a:cxnLst/>
            <a:rect l="l" t="t" r="r" b="b"/>
            <a:pathLst>
              <a:path w="3474720" h="1188720">
                <a:moveTo>
                  <a:pt x="0" y="1188720"/>
                </a:moveTo>
                <a:lnTo>
                  <a:pt x="0" y="0"/>
                </a:lnTo>
                <a:lnTo>
                  <a:pt x="3474720" y="0"/>
                </a:lnTo>
                <a:lnTo>
                  <a:pt x="3474720" y="1188720"/>
                </a:lnTo>
                <a:lnTo>
                  <a:pt x="0" y="1188720"/>
                </a:lnTo>
              </a:path>
            </a:pathLst>
          </a:custGeom>
          <a:noFill/>
          <a:ln/>
        </p:spPr>
        <p:txBody>
          <a:bodyPr wrap="square" lIns="365760" tIns="0" rIns="0" bIns="0" rtlCol="0" anchor="t"/>
          <a:lstStyle/>
          <a:p>
            <a:pPr algn="r" marL="171450" indent="-171450">
              <a:lnSpc>
                <a:spcPct val="90000"/>
              </a:lnSpc>
              <a:spcBef>
                <a:spcPts val="1000"/>
              </a:spcBef>
              <a:buSzPct val="100000"/>
              <a:buFont typeface="Arial"/>
              <a:buChar char="•"/>
            </a:pPr>
            <a:r>
              <a:rPr lang="en-US" sz="1200" dirty="0">
                <a:solidFill>
                  <a:srgbClr val="FFFFFF"/>
                </a:solidFill>
                <a:latin typeface="Figtree" pitchFamily="34" charset="0"/>
                <a:ea typeface="Figtree" pitchFamily="34" charset="-122"/>
                <a:cs typeface="Figtree" pitchFamily="34" charset="-120"/>
              </a:rPr>
              <a:t>Limited access to healthcare facilities, with the nearest hospital located 30 kilometers away, impacting residents' health and well-being.</a:t>
            </a:r>
            <a:endParaRPr lang="en-US" sz="1200" dirty="0"/>
          </a:p>
        </p:txBody>
      </p:sp>
      <p:sp>
        <p:nvSpPr>
          <p:cNvPr id="23" name="Text 21"/>
          <p:cNvSpPr/>
          <p:nvPr/>
        </p:nvSpPr>
        <p:spPr>
          <a:xfrm>
            <a:off x="2142706" y="2478476"/>
            <a:ext cx="3474720" cy="1188720"/>
          </a:xfrm>
          <a:custGeom>
            <a:avLst/>
            <a:gdLst/>
            <a:ahLst/>
            <a:cxnLst/>
            <a:rect l="l" t="t" r="r" b="b"/>
            <a:pathLst>
              <a:path w="3474720" h="1188720">
                <a:moveTo>
                  <a:pt x="0" y="1188720"/>
                </a:moveTo>
                <a:lnTo>
                  <a:pt x="0" y="0"/>
                </a:lnTo>
                <a:lnTo>
                  <a:pt x="3474720" y="0"/>
                </a:lnTo>
                <a:lnTo>
                  <a:pt x="3474720" y="1188720"/>
                </a:lnTo>
                <a:lnTo>
                  <a:pt x="0" y="1188720"/>
                </a:lnTo>
              </a:path>
            </a:pathLst>
          </a:custGeom>
          <a:noFill/>
          <a:ln/>
        </p:spPr>
        <p:txBody>
          <a:bodyPr wrap="square" lIns="0" tIns="0" rIns="365760" bIns="0" rtlCol="0" anchor="t"/>
          <a:lstStyle/>
          <a:p>
            <a:pPr algn="l" marL="171450" indent="-171450">
              <a:lnSpc>
                <a:spcPct val="100000"/>
              </a:lnSpc>
              <a:spcBef>
                <a:spcPts val="1000"/>
              </a:spcBef>
              <a:buSzPct val="100000"/>
              <a:buFont typeface="Arial"/>
              <a:buChar char="•"/>
            </a:pPr>
            <a:r>
              <a:rPr lang="en-US" sz="1200" dirty="0">
                <a:solidFill>
                  <a:srgbClr val="FFFFFF"/>
                </a:solidFill>
                <a:latin typeface="Figtree" pitchFamily="34" charset="0"/>
                <a:ea typeface="Figtree" pitchFamily="34" charset="-122"/>
                <a:cs typeface="Figtree" pitchFamily="34" charset="-120"/>
              </a:rPr>
              <a:t>Strong community spirit with over 80% of residents participating in local events and initiatives, fostering a sense of belonging and collaboration.</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0" tIns="0" rIns="0" bIns="0" rtlCol="0" anchor="ctr"/>
          <a:lstStyle/>
          <a:p>
            <a:pPr indent="0" marL="0">
              <a:buNone/>
            </a:pPr>
            <a:endParaRPr lang="en-US" dirty="0"/>
          </a:p>
        </p:txBody>
      </p:sp>
      <p:sp>
        <p:nvSpPr>
          <p:cNvPr id="3" name="Text 1"/>
          <p:cNvSpPr/>
          <p:nvPr/>
        </p:nvSpPr>
        <p:spPr>
          <a:xfrm>
            <a:off x="1" y="447"/>
            <a:ext cx="12191937" cy="6857107"/>
          </a:xfrm>
          <a:custGeom>
            <a:avLst/>
            <a:gdLst/>
            <a:ahLst/>
            <a:cxnLst/>
            <a:rect l="l" t="t" r="r" b="b"/>
            <a:pathLst>
              <a:path w="12191937" h="6857107">
                <a:moveTo>
                  <a:pt x="0" y="6857107"/>
                </a:moveTo>
                <a:lnTo>
                  <a:pt x="0" y="0"/>
                </a:lnTo>
                <a:lnTo>
                  <a:pt x="12191937" y="0"/>
                </a:lnTo>
                <a:lnTo>
                  <a:pt x="12191937"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1822378" y="1987148"/>
            <a:ext cx="4114800" cy="1920240"/>
          </a:xfrm>
          <a:custGeom>
            <a:avLst/>
            <a:gdLst/>
            <a:ahLst/>
            <a:cxnLst/>
            <a:rect l="l" t="t" r="r" b="b"/>
            <a:pathLst>
              <a:path w="4114800" h="1920240">
                <a:moveTo>
                  <a:pt x="68130" y="1920240"/>
                </a:moveTo>
                <a:cubicBezTo>
                  <a:pt x="30503" y="1920240"/>
                  <a:pt x="0" y="1889737"/>
                  <a:pt x="0" y="1852110"/>
                </a:cubicBezTo>
                <a:lnTo>
                  <a:pt x="0" y="68130"/>
                </a:lnTo>
                <a:cubicBezTo>
                  <a:pt x="0" y="30503"/>
                  <a:pt x="30503" y="0"/>
                  <a:pt x="68130" y="0"/>
                </a:cubicBezTo>
                <a:lnTo>
                  <a:pt x="4046670" y="0"/>
                </a:lnTo>
                <a:cubicBezTo>
                  <a:pt x="4084297" y="0"/>
                  <a:pt x="4114800" y="30503"/>
                  <a:pt x="4114800" y="68130"/>
                </a:cubicBezTo>
                <a:lnTo>
                  <a:pt x="4114800" y="1852110"/>
                </a:lnTo>
                <a:cubicBezTo>
                  <a:pt x="4114800" y="1889737"/>
                  <a:pt x="4084297" y="1920240"/>
                  <a:pt x="4046670" y="1920240"/>
                </a:cubicBezTo>
                <a:lnTo>
                  <a:pt x="68130" y="1920240"/>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5" name="Text 3"/>
          <p:cNvSpPr/>
          <p:nvPr/>
        </p:nvSpPr>
        <p:spPr>
          <a:xfrm>
            <a:off x="6217302" y="1987148"/>
            <a:ext cx="4114800" cy="1920240"/>
          </a:xfrm>
          <a:custGeom>
            <a:avLst/>
            <a:gdLst/>
            <a:ahLst/>
            <a:cxnLst/>
            <a:rect l="l" t="t" r="r" b="b"/>
            <a:pathLst>
              <a:path w="4114800" h="1920240">
                <a:moveTo>
                  <a:pt x="68130" y="1920240"/>
                </a:moveTo>
                <a:cubicBezTo>
                  <a:pt x="30503" y="1920240"/>
                  <a:pt x="0" y="1889737"/>
                  <a:pt x="0" y="1852110"/>
                </a:cubicBezTo>
                <a:lnTo>
                  <a:pt x="0" y="68130"/>
                </a:lnTo>
                <a:cubicBezTo>
                  <a:pt x="0" y="30503"/>
                  <a:pt x="30503" y="0"/>
                  <a:pt x="68130" y="0"/>
                </a:cubicBezTo>
                <a:lnTo>
                  <a:pt x="4046670" y="0"/>
                </a:lnTo>
                <a:cubicBezTo>
                  <a:pt x="4084297" y="0"/>
                  <a:pt x="4114800" y="30503"/>
                  <a:pt x="4114800" y="68130"/>
                </a:cubicBezTo>
                <a:lnTo>
                  <a:pt x="4114800" y="1852110"/>
                </a:lnTo>
                <a:cubicBezTo>
                  <a:pt x="4114800" y="1889737"/>
                  <a:pt x="4084297" y="1920240"/>
                  <a:pt x="4046670" y="1920240"/>
                </a:cubicBezTo>
                <a:lnTo>
                  <a:pt x="68130" y="1920240"/>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6" name="Text 4"/>
          <p:cNvSpPr/>
          <p:nvPr/>
        </p:nvSpPr>
        <p:spPr>
          <a:xfrm>
            <a:off x="507996" y="1450724"/>
            <a:ext cx="11226290" cy="91440"/>
          </a:xfrm>
          <a:custGeom>
            <a:avLst/>
            <a:gdLst/>
            <a:ahLst/>
            <a:cxnLst/>
            <a:rect l="l" t="t" r="r" b="b"/>
            <a:pathLst>
              <a:path w="11226290" h="91440">
                <a:moveTo>
                  <a:pt x="45720" y="91440"/>
                </a:moveTo>
                <a:cubicBezTo>
                  <a:pt x="20470" y="91440"/>
                  <a:pt x="0" y="70970"/>
                  <a:pt x="0" y="45720"/>
                </a:cubicBezTo>
                <a:lnTo>
                  <a:pt x="0" y="45720"/>
                </a:lnTo>
                <a:cubicBezTo>
                  <a:pt x="0" y="20470"/>
                  <a:pt x="20470" y="0"/>
                  <a:pt x="45720" y="0"/>
                </a:cubicBezTo>
                <a:lnTo>
                  <a:pt x="11180570" y="0"/>
                </a:lnTo>
                <a:cubicBezTo>
                  <a:pt x="11205820" y="0"/>
                  <a:pt x="11226290" y="20470"/>
                  <a:pt x="11226290" y="45720"/>
                </a:cubicBezTo>
                <a:lnTo>
                  <a:pt x="11226290" y="45720"/>
                </a:lnTo>
                <a:cubicBezTo>
                  <a:pt x="11226290" y="70970"/>
                  <a:pt x="11205820" y="91440"/>
                  <a:pt x="11180570" y="91440"/>
                </a:cubicBezTo>
                <a:lnTo>
                  <a:pt x="45720" y="91440"/>
                </a:lnTo>
              </a:path>
            </a:pathLst>
          </a:custGeom>
          <a:solidFill>
            <a:srgbClr val="156082">
              <a:alpha val="30000"/>
            </a:srgbClr>
          </a:solidFill>
          <a:ln/>
        </p:spPr>
        <p:txBody>
          <a:bodyPr wrap="square" lIns="90000" tIns="46800" rIns="90000" bIns="46800" rtlCol="0" anchor="ctr"/>
          <a:lstStyle/>
          <a:p>
            <a:pPr algn="ctr" marL="0" indent="0">
              <a:lnSpc>
                <a:spcPct val="83333"/>
              </a:lnSpc>
              <a:buNone/>
            </a:pPr>
            <a:endParaRPr lang="en-US" sz="1800" dirty="0"/>
          </a:p>
        </p:txBody>
      </p:sp>
      <p:sp>
        <p:nvSpPr>
          <p:cNvPr id="7" name="Text 5"/>
          <p:cNvSpPr/>
          <p:nvPr/>
        </p:nvSpPr>
        <p:spPr>
          <a:xfrm>
            <a:off x="1822666" y="1987148"/>
            <a:ext cx="4114800" cy="1920240"/>
          </a:xfrm>
          <a:custGeom>
            <a:avLst/>
            <a:gdLst/>
            <a:ahLst/>
            <a:cxnLst/>
            <a:rect l="l" t="t" r="r" b="b"/>
            <a:pathLst>
              <a:path w="4114800" h="1920240">
                <a:moveTo>
                  <a:pt x="68130" y="1920240"/>
                </a:moveTo>
                <a:cubicBezTo>
                  <a:pt x="30503" y="1920240"/>
                  <a:pt x="0" y="1889737"/>
                  <a:pt x="0" y="1852110"/>
                </a:cubicBezTo>
                <a:lnTo>
                  <a:pt x="0" y="68130"/>
                </a:lnTo>
                <a:cubicBezTo>
                  <a:pt x="0" y="30503"/>
                  <a:pt x="30503" y="0"/>
                  <a:pt x="68130" y="0"/>
                </a:cubicBezTo>
                <a:lnTo>
                  <a:pt x="4046670" y="0"/>
                </a:lnTo>
                <a:cubicBezTo>
                  <a:pt x="4084297" y="0"/>
                  <a:pt x="4114800" y="30503"/>
                  <a:pt x="4114800" y="68130"/>
                </a:cubicBezTo>
                <a:lnTo>
                  <a:pt x="4114800" y="1852110"/>
                </a:lnTo>
                <a:cubicBezTo>
                  <a:pt x="4114800" y="1889737"/>
                  <a:pt x="4084297" y="1920240"/>
                  <a:pt x="4046670" y="1920240"/>
                </a:cubicBezTo>
                <a:lnTo>
                  <a:pt x="68130" y="1920240"/>
                </a:lnTo>
              </a:path>
            </a:pathLst>
          </a:custGeom>
          <a:solidFill>
            <a:srgbClr val="000000">
              <a:alpha val="40000"/>
            </a:srgbClr>
          </a:solidFill>
          <a:ln/>
        </p:spPr>
        <p:txBody>
          <a:bodyPr wrap="square" lIns="90000" tIns="46800" rIns="90000" bIns="46800" rtlCol="0" anchor="ctr"/>
          <a:lstStyle/>
          <a:p>
            <a:pPr algn="ctr" marL="0" indent="0">
              <a:lnSpc>
                <a:spcPct val="83333"/>
              </a:lnSpc>
              <a:buNone/>
            </a:pPr>
            <a:endParaRPr lang="en-US" sz="1800" dirty="0"/>
          </a:p>
        </p:txBody>
      </p:sp>
      <p:sp>
        <p:nvSpPr>
          <p:cNvPr id="8" name="Text 6"/>
          <p:cNvSpPr/>
          <p:nvPr/>
        </p:nvSpPr>
        <p:spPr>
          <a:xfrm>
            <a:off x="6217302" y="1987148"/>
            <a:ext cx="4114800" cy="1920240"/>
          </a:xfrm>
          <a:custGeom>
            <a:avLst/>
            <a:gdLst/>
            <a:ahLst/>
            <a:cxnLst/>
            <a:rect l="l" t="t" r="r" b="b"/>
            <a:pathLst>
              <a:path w="4114800" h="1920240">
                <a:moveTo>
                  <a:pt x="68130" y="1920240"/>
                </a:moveTo>
                <a:cubicBezTo>
                  <a:pt x="30503" y="1920240"/>
                  <a:pt x="0" y="1889737"/>
                  <a:pt x="0" y="1852110"/>
                </a:cubicBezTo>
                <a:lnTo>
                  <a:pt x="0" y="68130"/>
                </a:lnTo>
                <a:cubicBezTo>
                  <a:pt x="0" y="30503"/>
                  <a:pt x="30503" y="0"/>
                  <a:pt x="68130" y="0"/>
                </a:cubicBezTo>
                <a:lnTo>
                  <a:pt x="4046670" y="0"/>
                </a:lnTo>
                <a:cubicBezTo>
                  <a:pt x="4084297" y="0"/>
                  <a:pt x="4114800" y="30503"/>
                  <a:pt x="4114800" y="68130"/>
                </a:cubicBezTo>
                <a:lnTo>
                  <a:pt x="4114800" y="1852110"/>
                </a:lnTo>
                <a:cubicBezTo>
                  <a:pt x="4114800" y="1889737"/>
                  <a:pt x="4084297" y="1920240"/>
                  <a:pt x="4046670" y="1920240"/>
                </a:cubicBezTo>
                <a:lnTo>
                  <a:pt x="68130" y="1920240"/>
                </a:lnTo>
              </a:path>
            </a:pathLst>
          </a:custGeom>
          <a:solidFill>
            <a:srgbClr val="000000">
              <a:alpha val="40000"/>
            </a:srgbClr>
          </a:solidFill>
          <a:ln/>
        </p:spPr>
        <p:txBody>
          <a:bodyPr wrap="square" lIns="90000" tIns="46800" rIns="90000" bIns="46800" rtlCol="0" anchor="ctr"/>
          <a:lstStyle/>
          <a:p>
            <a:pPr algn="ctr" marL="0" indent="0">
              <a:lnSpc>
                <a:spcPct val="83333"/>
              </a:lnSpc>
              <a:buNone/>
            </a:pPr>
            <a:endParaRPr lang="en-US" sz="1800" dirty="0"/>
          </a:p>
        </p:txBody>
      </p:sp>
      <p:sp>
        <p:nvSpPr>
          <p:cNvPr id="9" name="Text 7"/>
          <p:cNvSpPr/>
          <p:nvPr/>
        </p:nvSpPr>
        <p:spPr>
          <a:xfrm>
            <a:off x="1527706" y="1737212"/>
            <a:ext cx="1828800" cy="548640"/>
          </a:xfrm>
          <a:custGeom>
            <a:avLst/>
            <a:gdLst/>
            <a:ahLst/>
            <a:cxnLst/>
            <a:rect l="l" t="t" r="r" b="b"/>
            <a:pathLst>
              <a:path w="1828800" h="548640">
                <a:moveTo>
                  <a:pt x="274320" y="548640"/>
                </a:moveTo>
                <a:cubicBezTo>
                  <a:pt x="122817" y="548640"/>
                  <a:pt x="0" y="425823"/>
                  <a:pt x="0" y="274320"/>
                </a:cubicBezTo>
                <a:lnTo>
                  <a:pt x="0" y="274320"/>
                </a:lnTo>
                <a:cubicBezTo>
                  <a:pt x="0" y="122817"/>
                  <a:pt x="122817" y="0"/>
                  <a:pt x="274320" y="0"/>
                </a:cubicBezTo>
                <a:lnTo>
                  <a:pt x="1554480" y="0"/>
                </a:lnTo>
                <a:cubicBezTo>
                  <a:pt x="1705983" y="0"/>
                  <a:pt x="1828800" y="122817"/>
                  <a:pt x="1828800" y="274320"/>
                </a:cubicBezTo>
                <a:lnTo>
                  <a:pt x="1828800" y="274320"/>
                </a:lnTo>
                <a:cubicBezTo>
                  <a:pt x="1828800" y="425823"/>
                  <a:pt x="1705983" y="548640"/>
                  <a:pt x="1554480" y="548640"/>
                </a:cubicBezTo>
                <a:lnTo>
                  <a:pt x="274320" y="548640"/>
                </a:lnTo>
              </a:path>
            </a:pathLst>
          </a:custGeom>
          <a:solidFill>
            <a:srgbClr val="156082"/>
          </a:solidFill>
          <a:ln/>
        </p:spPr>
        <p:txBody>
          <a:bodyPr wrap="square" lIns="90000" tIns="46800" rIns="90000" bIns="46800" rtlCol="0" anchor="ctr"/>
          <a:lstStyle/>
          <a:p>
            <a:pPr algn="ctr" marL="0" indent="0">
              <a:lnSpc>
                <a:spcPct val="83333"/>
              </a:lnSpc>
              <a:buNone/>
            </a:pPr>
            <a:r>
              <a:rPr lang="en-US" sz="1400" b="1" dirty="0">
                <a:solidFill>
                  <a:srgbClr val="FFFFFF"/>
                </a:solidFill>
                <a:latin typeface="Figtree Bold" pitchFamily="34" charset="0"/>
                <a:ea typeface="Figtree Bold" pitchFamily="34" charset="-122"/>
                <a:cs typeface="Figtree Bold" pitchFamily="34" charset="-120"/>
              </a:rPr>
              <a:t>Strengths</a:t>
            </a:r>
            <a:endParaRPr lang="en-US" sz="1400" dirty="0"/>
          </a:p>
        </p:txBody>
      </p:sp>
      <p:sp>
        <p:nvSpPr>
          <p:cNvPr id="10" name="Text 8"/>
          <p:cNvSpPr/>
          <p:nvPr/>
        </p:nvSpPr>
        <p:spPr>
          <a:xfrm>
            <a:off x="8850840" y="1737212"/>
            <a:ext cx="1828800" cy="548640"/>
          </a:xfrm>
          <a:custGeom>
            <a:avLst/>
            <a:gdLst/>
            <a:ahLst/>
            <a:cxnLst/>
            <a:rect l="l" t="t" r="r" b="b"/>
            <a:pathLst>
              <a:path w="1828800" h="548640">
                <a:moveTo>
                  <a:pt x="274320" y="548640"/>
                </a:moveTo>
                <a:cubicBezTo>
                  <a:pt x="122817" y="548640"/>
                  <a:pt x="0" y="425823"/>
                  <a:pt x="0" y="274320"/>
                </a:cubicBezTo>
                <a:lnTo>
                  <a:pt x="0" y="274320"/>
                </a:lnTo>
                <a:cubicBezTo>
                  <a:pt x="0" y="122817"/>
                  <a:pt x="122817" y="0"/>
                  <a:pt x="274320" y="0"/>
                </a:cubicBezTo>
                <a:lnTo>
                  <a:pt x="1554480" y="0"/>
                </a:lnTo>
                <a:cubicBezTo>
                  <a:pt x="1705983" y="0"/>
                  <a:pt x="1828800" y="122817"/>
                  <a:pt x="1828800" y="274320"/>
                </a:cubicBezTo>
                <a:lnTo>
                  <a:pt x="1828800" y="274320"/>
                </a:lnTo>
                <a:cubicBezTo>
                  <a:pt x="1828800" y="425823"/>
                  <a:pt x="1705983" y="548640"/>
                  <a:pt x="1554480" y="548640"/>
                </a:cubicBezTo>
                <a:lnTo>
                  <a:pt x="274320" y="548640"/>
                </a:lnTo>
              </a:path>
            </a:pathLst>
          </a:custGeom>
          <a:solidFill>
            <a:srgbClr val="156082"/>
          </a:solidFill>
          <a:ln/>
        </p:spPr>
        <p:txBody>
          <a:bodyPr wrap="square" lIns="90000" tIns="46800" rIns="90000" bIns="46800" rtlCol="0" anchor="ctr"/>
          <a:lstStyle/>
          <a:p>
            <a:pPr algn="ctr" marL="0" indent="0">
              <a:lnSpc>
                <a:spcPct val="83333"/>
              </a:lnSpc>
              <a:buNone/>
            </a:pPr>
            <a:r>
              <a:rPr lang="en-US" sz="1400" b="1" dirty="0">
                <a:solidFill>
                  <a:srgbClr val="FFFFFF"/>
                </a:solidFill>
                <a:latin typeface="Figtree Bold" pitchFamily="34" charset="0"/>
                <a:ea typeface="Figtree Bold" pitchFamily="34" charset="-122"/>
                <a:cs typeface="Figtree Bold" pitchFamily="34" charset="-120"/>
              </a:rPr>
              <a:t>Weaknesses</a:t>
            </a:r>
            <a:endParaRPr lang="en-US" sz="1400" dirty="0"/>
          </a:p>
        </p:txBody>
      </p:sp>
      <p:sp>
        <p:nvSpPr>
          <p:cNvPr id="11" name="Text 9"/>
          <p:cNvSpPr/>
          <p:nvPr/>
        </p:nvSpPr>
        <p:spPr>
          <a:xfrm>
            <a:off x="1822378" y="4343136"/>
            <a:ext cx="4114800" cy="1920240"/>
          </a:xfrm>
          <a:custGeom>
            <a:avLst/>
            <a:gdLst/>
            <a:ahLst/>
            <a:cxnLst/>
            <a:rect l="l" t="t" r="r" b="b"/>
            <a:pathLst>
              <a:path w="4114800" h="1920240">
                <a:moveTo>
                  <a:pt x="68130" y="1920240"/>
                </a:moveTo>
                <a:cubicBezTo>
                  <a:pt x="30503" y="1920240"/>
                  <a:pt x="0" y="1889737"/>
                  <a:pt x="0" y="1852110"/>
                </a:cubicBezTo>
                <a:lnTo>
                  <a:pt x="0" y="68130"/>
                </a:lnTo>
                <a:cubicBezTo>
                  <a:pt x="0" y="30503"/>
                  <a:pt x="30503" y="0"/>
                  <a:pt x="68130" y="0"/>
                </a:cubicBezTo>
                <a:lnTo>
                  <a:pt x="4046670" y="0"/>
                </a:lnTo>
                <a:cubicBezTo>
                  <a:pt x="4084297" y="0"/>
                  <a:pt x="4114800" y="30503"/>
                  <a:pt x="4114800" y="68130"/>
                </a:cubicBezTo>
                <a:lnTo>
                  <a:pt x="4114800" y="1852110"/>
                </a:lnTo>
                <a:cubicBezTo>
                  <a:pt x="4114800" y="1889737"/>
                  <a:pt x="4084297" y="1920240"/>
                  <a:pt x="4046670" y="1920240"/>
                </a:cubicBezTo>
                <a:lnTo>
                  <a:pt x="68130" y="1920240"/>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12" name="Text 10"/>
          <p:cNvSpPr/>
          <p:nvPr/>
        </p:nvSpPr>
        <p:spPr>
          <a:xfrm>
            <a:off x="6217302" y="4343136"/>
            <a:ext cx="4114800" cy="1920240"/>
          </a:xfrm>
          <a:custGeom>
            <a:avLst/>
            <a:gdLst/>
            <a:ahLst/>
            <a:cxnLst/>
            <a:rect l="l" t="t" r="r" b="b"/>
            <a:pathLst>
              <a:path w="4114800" h="1920240">
                <a:moveTo>
                  <a:pt x="68130" y="1920240"/>
                </a:moveTo>
                <a:cubicBezTo>
                  <a:pt x="30503" y="1920240"/>
                  <a:pt x="0" y="1889737"/>
                  <a:pt x="0" y="1852110"/>
                </a:cubicBezTo>
                <a:lnTo>
                  <a:pt x="0" y="68130"/>
                </a:lnTo>
                <a:cubicBezTo>
                  <a:pt x="0" y="30503"/>
                  <a:pt x="30503" y="0"/>
                  <a:pt x="68130" y="0"/>
                </a:cubicBezTo>
                <a:lnTo>
                  <a:pt x="4046670" y="0"/>
                </a:lnTo>
                <a:cubicBezTo>
                  <a:pt x="4084297" y="0"/>
                  <a:pt x="4114800" y="30503"/>
                  <a:pt x="4114800" y="68130"/>
                </a:cubicBezTo>
                <a:lnTo>
                  <a:pt x="4114800" y="1852110"/>
                </a:lnTo>
                <a:cubicBezTo>
                  <a:pt x="4114800" y="1889737"/>
                  <a:pt x="4084297" y="1920240"/>
                  <a:pt x="4046670" y="1920240"/>
                </a:cubicBezTo>
                <a:lnTo>
                  <a:pt x="68130" y="1920240"/>
                </a:lnTo>
              </a:path>
            </a:pathLst>
          </a:custGeom>
          <a:solidFill>
            <a:srgbClr val="0B3041"/>
          </a:solidFill>
          <a:ln/>
        </p:spPr>
        <p:txBody>
          <a:bodyPr wrap="square" lIns="90000" tIns="46800" rIns="90000" bIns="46800" rtlCol="0" anchor="ctr"/>
          <a:lstStyle/>
          <a:p>
            <a:pPr algn="ctr" marL="0" indent="0">
              <a:lnSpc>
                <a:spcPct val="83333"/>
              </a:lnSpc>
              <a:buNone/>
            </a:pPr>
            <a:endParaRPr lang="en-US" sz="1800" dirty="0"/>
          </a:p>
        </p:txBody>
      </p:sp>
      <p:sp>
        <p:nvSpPr>
          <p:cNvPr id="13" name="Text 11"/>
          <p:cNvSpPr/>
          <p:nvPr/>
        </p:nvSpPr>
        <p:spPr>
          <a:xfrm>
            <a:off x="1822666" y="4343136"/>
            <a:ext cx="4114800" cy="1920240"/>
          </a:xfrm>
          <a:custGeom>
            <a:avLst/>
            <a:gdLst/>
            <a:ahLst/>
            <a:cxnLst/>
            <a:rect l="l" t="t" r="r" b="b"/>
            <a:pathLst>
              <a:path w="4114800" h="1920240">
                <a:moveTo>
                  <a:pt x="68130" y="1920240"/>
                </a:moveTo>
                <a:cubicBezTo>
                  <a:pt x="30503" y="1920240"/>
                  <a:pt x="0" y="1889737"/>
                  <a:pt x="0" y="1852110"/>
                </a:cubicBezTo>
                <a:lnTo>
                  <a:pt x="0" y="68130"/>
                </a:lnTo>
                <a:cubicBezTo>
                  <a:pt x="0" y="30503"/>
                  <a:pt x="30503" y="0"/>
                  <a:pt x="68130" y="0"/>
                </a:cubicBezTo>
                <a:lnTo>
                  <a:pt x="4046670" y="0"/>
                </a:lnTo>
                <a:cubicBezTo>
                  <a:pt x="4084297" y="0"/>
                  <a:pt x="4114800" y="30503"/>
                  <a:pt x="4114800" y="68130"/>
                </a:cubicBezTo>
                <a:lnTo>
                  <a:pt x="4114800" y="1852110"/>
                </a:lnTo>
                <a:cubicBezTo>
                  <a:pt x="4114800" y="1889737"/>
                  <a:pt x="4084297" y="1920240"/>
                  <a:pt x="4046670" y="1920240"/>
                </a:cubicBezTo>
                <a:lnTo>
                  <a:pt x="68130" y="1920240"/>
                </a:lnTo>
              </a:path>
            </a:pathLst>
          </a:custGeom>
          <a:solidFill>
            <a:srgbClr val="000000">
              <a:alpha val="40000"/>
            </a:srgbClr>
          </a:solidFill>
          <a:ln/>
        </p:spPr>
        <p:txBody>
          <a:bodyPr wrap="square" lIns="90000" tIns="46800" rIns="90000" bIns="46800" rtlCol="0" anchor="ctr"/>
          <a:lstStyle/>
          <a:p>
            <a:pPr algn="ctr" marL="0" indent="0">
              <a:lnSpc>
                <a:spcPct val="83333"/>
              </a:lnSpc>
              <a:buNone/>
            </a:pPr>
            <a:endParaRPr lang="en-US" sz="1800" dirty="0"/>
          </a:p>
        </p:txBody>
      </p:sp>
      <p:sp>
        <p:nvSpPr>
          <p:cNvPr id="14" name="Text 12"/>
          <p:cNvSpPr/>
          <p:nvPr/>
        </p:nvSpPr>
        <p:spPr>
          <a:xfrm>
            <a:off x="6217590" y="4343136"/>
            <a:ext cx="4114800" cy="1920240"/>
          </a:xfrm>
          <a:custGeom>
            <a:avLst/>
            <a:gdLst/>
            <a:ahLst/>
            <a:cxnLst/>
            <a:rect l="l" t="t" r="r" b="b"/>
            <a:pathLst>
              <a:path w="4114800" h="1920240">
                <a:moveTo>
                  <a:pt x="68130" y="1920240"/>
                </a:moveTo>
                <a:cubicBezTo>
                  <a:pt x="30503" y="1920240"/>
                  <a:pt x="0" y="1889737"/>
                  <a:pt x="0" y="1852110"/>
                </a:cubicBezTo>
                <a:lnTo>
                  <a:pt x="0" y="68130"/>
                </a:lnTo>
                <a:cubicBezTo>
                  <a:pt x="0" y="30503"/>
                  <a:pt x="30503" y="0"/>
                  <a:pt x="68130" y="0"/>
                </a:cubicBezTo>
                <a:lnTo>
                  <a:pt x="4046670" y="0"/>
                </a:lnTo>
                <a:cubicBezTo>
                  <a:pt x="4084297" y="0"/>
                  <a:pt x="4114800" y="30503"/>
                  <a:pt x="4114800" y="68130"/>
                </a:cubicBezTo>
                <a:lnTo>
                  <a:pt x="4114800" y="1852110"/>
                </a:lnTo>
                <a:cubicBezTo>
                  <a:pt x="4114800" y="1889737"/>
                  <a:pt x="4084297" y="1920240"/>
                  <a:pt x="4046670" y="1920240"/>
                </a:cubicBezTo>
                <a:lnTo>
                  <a:pt x="68130" y="1920240"/>
                </a:lnTo>
              </a:path>
            </a:pathLst>
          </a:custGeom>
          <a:solidFill>
            <a:srgbClr val="000000">
              <a:alpha val="40000"/>
            </a:srgbClr>
          </a:solidFill>
          <a:ln/>
        </p:spPr>
        <p:txBody>
          <a:bodyPr wrap="square" lIns="90000" tIns="46800" rIns="90000" bIns="46800" rtlCol="0" anchor="ctr"/>
          <a:lstStyle/>
          <a:p>
            <a:pPr algn="ctr" marL="0" indent="0">
              <a:lnSpc>
                <a:spcPct val="83333"/>
              </a:lnSpc>
              <a:buNone/>
            </a:pPr>
            <a:endParaRPr lang="en-US" sz="1800" dirty="0"/>
          </a:p>
        </p:txBody>
      </p:sp>
      <p:sp>
        <p:nvSpPr>
          <p:cNvPr id="15" name="Text 13"/>
          <p:cNvSpPr/>
          <p:nvPr/>
        </p:nvSpPr>
        <p:spPr>
          <a:xfrm>
            <a:off x="1527706" y="4093200"/>
            <a:ext cx="1828800" cy="548640"/>
          </a:xfrm>
          <a:custGeom>
            <a:avLst/>
            <a:gdLst/>
            <a:ahLst/>
            <a:cxnLst/>
            <a:rect l="l" t="t" r="r" b="b"/>
            <a:pathLst>
              <a:path w="1828800" h="548640">
                <a:moveTo>
                  <a:pt x="274320" y="548640"/>
                </a:moveTo>
                <a:cubicBezTo>
                  <a:pt x="122817" y="548640"/>
                  <a:pt x="0" y="425823"/>
                  <a:pt x="0" y="274320"/>
                </a:cubicBezTo>
                <a:lnTo>
                  <a:pt x="0" y="274320"/>
                </a:lnTo>
                <a:cubicBezTo>
                  <a:pt x="0" y="122817"/>
                  <a:pt x="122817" y="0"/>
                  <a:pt x="274320" y="0"/>
                </a:cubicBezTo>
                <a:lnTo>
                  <a:pt x="1554480" y="0"/>
                </a:lnTo>
                <a:cubicBezTo>
                  <a:pt x="1705983" y="0"/>
                  <a:pt x="1828800" y="122817"/>
                  <a:pt x="1828800" y="274320"/>
                </a:cubicBezTo>
                <a:lnTo>
                  <a:pt x="1828800" y="274320"/>
                </a:lnTo>
                <a:cubicBezTo>
                  <a:pt x="1828800" y="425823"/>
                  <a:pt x="1705983" y="548640"/>
                  <a:pt x="1554480" y="548640"/>
                </a:cubicBezTo>
                <a:lnTo>
                  <a:pt x="274320" y="548640"/>
                </a:lnTo>
              </a:path>
            </a:pathLst>
          </a:custGeom>
          <a:solidFill>
            <a:srgbClr val="156082"/>
          </a:solidFill>
          <a:ln/>
        </p:spPr>
        <p:txBody>
          <a:bodyPr wrap="square" lIns="90000" tIns="46800" rIns="90000" bIns="46800" rtlCol="0" anchor="ctr"/>
          <a:lstStyle/>
          <a:p>
            <a:pPr algn="ctr" marL="0" indent="0">
              <a:lnSpc>
                <a:spcPct val="83333"/>
              </a:lnSpc>
              <a:buNone/>
            </a:pPr>
            <a:r>
              <a:rPr lang="en-US" sz="1400" b="1" dirty="0">
                <a:solidFill>
                  <a:srgbClr val="FFFFFF"/>
                </a:solidFill>
                <a:latin typeface="Figtree Bold" pitchFamily="34" charset="0"/>
                <a:ea typeface="Figtree Bold" pitchFamily="34" charset="-122"/>
                <a:cs typeface="Figtree Bold" pitchFamily="34" charset="-120"/>
              </a:rPr>
              <a:t>Opportunities</a:t>
            </a:r>
            <a:endParaRPr lang="en-US" sz="1400" dirty="0"/>
          </a:p>
        </p:txBody>
      </p:sp>
      <p:sp>
        <p:nvSpPr>
          <p:cNvPr id="16" name="Text 14"/>
          <p:cNvSpPr/>
          <p:nvPr/>
        </p:nvSpPr>
        <p:spPr>
          <a:xfrm>
            <a:off x="8850840" y="4093200"/>
            <a:ext cx="1828800" cy="548640"/>
          </a:xfrm>
          <a:custGeom>
            <a:avLst/>
            <a:gdLst/>
            <a:ahLst/>
            <a:cxnLst/>
            <a:rect l="l" t="t" r="r" b="b"/>
            <a:pathLst>
              <a:path w="1828800" h="548640">
                <a:moveTo>
                  <a:pt x="274320" y="548640"/>
                </a:moveTo>
                <a:cubicBezTo>
                  <a:pt x="122817" y="548640"/>
                  <a:pt x="0" y="425823"/>
                  <a:pt x="0" y="274320"/>
                </a:cubicBezTo>
                <a:lnTo>
                  <a:pt x="0" y="274320"/>
                </a:lnTo>
                <a:cubicBezTo>
                  <a:pt x="0" y="122817"/>
                  <a:pt x="122817" y="0"/>
                  <a:pt x="274320" y="0"/>
                </a:cubicBezTo>
                <a:lnTo>
                  <a:pt x="1554480" y="0"/>
                </a:lnTo>
                <a:cubicBezTo>
                  <a:pt x="1705983" y="0"/>
                  <a:pt x="1828800" y="122817"/>
                  <a:pt x="1828800" y="274320"/>
                </a:cubicBezTo>
                <a:lnTo>
                  <a:pt x="1828800" y="274320"/>
                </a:lnTo>
                <a:cubicBezTo>
                  <a:pt x="1828800" y="425823"/>
                  <a:pt x="1705983" y="548640"/>
                  <a:pt x="1554480" y="548640"/>
                </a:cubicBezTo>
                <a:lnTo>
                  <a:pt x="274320" y="548640"/>
                </a:lnTo>
              </a:path>
            </a:pathLst>
          </a:custGeom>
          <a:solidFill>
            <a:srgbClr val="156082"/>
          </a:solidFill>
          <a:ln/>
        </p:spPr>
        <p:txBody>
          <a:bodyPr wrap="square" lIns="90000" tIns="46800" rIns="90000" bIns="46800" rtlCol="0" anchor="ctr"/>
          <a:lstStyle/>
          <a:p>
            <a:pPr algn="ctr" marL="0" indent="0">
              <a:lnSpc>
                <a:spcPct val="83333"/>
              </a:lnSpc>
              <a:buNone/>
            </a:pPr>
            <a:r>
              <a:rPr lang="en-US" sz="1400" b="1" dirty="0">
                <a:solidFill>
                  <a:srgbClr val="FFFFFF"/>
                </a:solidFill>
                <a:latin typeface="Figtree Bold" pitchFamily="34" charset="0"/>
                <a:ea typeface="Figtree Bold" pitchFamily="34" charset="-122"/>
                <a:cs typeface="Figtree Bold" pitchFamily="34" charset="-120"/>
              </a:rPr>
              <a:t>Threats</a:t>
            </a:r>
            <a:endParaRPr lang="en-US" sz="1400" dirty="0"/>
          </a:p>
        </p:txBody>
      </p:sp>
      <p:sp>
        <p:nvSpPr>
          <p:cNvPr id="17" name="Text 15"/>
          <p:cNvSpPr/>
          <p:nvPr/>
        </p:nvSpPr>
        <p:spPr>
          <a:xfrm>
            <a:off x="5044440" y="2971259"/>
            <a:ext cx="2103120" cy="2103120"/>
          </a:xfrm>
          <a:custGeom>
            <a:avLst/>
            <a:gdLst/>
            <a:ahLst/>
            <a:cxnLst/>
            <a:rect l="l" t="t" r="r" b="b"/>
            <a:pathLst>
              <a:path w="2103120" h="2103120">
                <a:moveTo>
                  <a:pt x="0" y="1051560"/>
                </a:moveTo>
                <a:cubicBezTo>
                  <a:pt x="0" y="470799"/>
                  <a:pt x="470799" y="0"/>
                  <a:pt x="1051560" y="0"/>
                </a:cubicBezTo>
                <a:cubicBezTo>
                  <a:pt x="1632321" y="0"/>
                  <a:pt x="2103120" y="470799"/>
                  <a:pt x="2103120" y="1051560"/>
                </a:cubicBezTo>
                <a:cubicBezTo>
                  <a:pt x="2103120" y="1632321"/>
                  <a:pt x="1632321" y="2103120"/>
                  <a:pt x="1051560" y="2103120"/>
                </a:cubicBezTo>
                <a:cubicBezTo>
                  <a:pt x="470799" y="2103120"/>
                  <a:pt x="0" y="1632321"/>
                  <a:pt x="0" y="1051560"/>
                </a:cubicBezTo>
              </a:path>
            </a:pathLst>
          </a:custGeom>
          <a:solidFill>
            <a:srgbClr val="104862"/>
          </a:solidFill>
          <a:ln w="76200">
            <a:solidFill>
              <a:srgbClr val="0B3041"/>
            </a:solidFill>
          </a:ln>
        </p:spPr>
        <p:txBody>
          <a:bodyPr wrap="square" lIns="90000" tIns="46800" rIns="90000" bIns="46800" rtlCol="0" anchor="ctr"/>
          <a:lstStyle/>
          <a:p>
            <a:pPr algn="ctr" marL="0" indent="0">
              <a:lnSpc>
                <a:spcPct val="83333"/>
              </a:lnSpc>
              <a:buNone/>
            </a:pPr>
            <a:r>
              <a:rPr lang="en-US" sz="4000" b="1" dirty="0">
                <a:solidFill>
                  <a:srgbClr val="C1E5F5"/>
                </a:solidFill>
                <a:latin typeface="Figtree" pitchFamily="34" charset="0"/>
                <a:ea typeface="Figtree" pitchFamily="34" charset="-122"/>
                <a:cs typeface="Figtree" pitchFamily="34" charset="-120"/>
              </a:rPr>
              <a:t>SW</a:t>
            </a:r>
            <a:endParaRPr lang="en-US" sz="4000" dirty="0"/>
          </a:p>
          <a:p>
            <a:pPr algn="ctr" marL="0" indent="0">
              <a:lnSpc>
                <a:spcPct val="83333"/>
              </a:lnSpc>
              <a:buNone/>
            </a:pPr>
            <a:r>
              <a:rPr lang="en-US" sz="4000" b="1" dirty="0">
                <a:solidFill>
                  <a:srgbClr val="C1E5F5"/>
                </a:solidFill>
                <a:latin typeface="Figtree" pitchFamily="34" charset="0"/>
                <a:ea typeface="Figtree" pitchFamily="34" charset="-122"/>
                <a:cs typeface="Figtree" pitchFamily="34" charset="-120"/>
              </a:rPr>
              <a:t>OT</a:t>
            </a:r>
            <a:endParaRPr lang="en-US" sz="4000" dirty="0"/>
          </a:p>
        </p:txBody>
      </p:sp>
      <p:sp>
        <p:nvSpPr>
          <p:cNvPr id="18" name="Text 16"/>
          <p:cNvSpPr/>
          <p:nvPr/>
        </p:nvSpPr>
        <p:spPr>
          <a:xfrm>
            <a:off x="507996"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Figtree" pitchFamily="34" charset="0"/>
                <a:ea typeface="Figtree" pitchFamily="34" charset="-122"/>
                <a:cs typeface="Figtree" pitchFamily="34" charset="-120"/>
              </a:rPr>
              <a:t>Exploring Village Dynamics: A Comprehensive Overview</a:t>
            </a:r>
            <a:endParaRPr lang="en-US" sz="1000" dirty="0"/>
          </a:p>
        </p:txBody>
      </p:sp>
      <p:sp>
        <p:nvSpPr>
          <p:cNvPr id="19" name="Text 17"/>
          <p:cNvSpPr/>
          <p:nvPr/>
        </p:nvSpPr>
        <p:spPr>
          <a:xfrm>
            <a:off x="507997" y="0"/>
            <a:ext cx="10058400" cy="1270282"/>
          </a:xfrm>
          <a:custGeom>
            <a:avLst/>
            <a:gdLst/>
            <a:ahLst/>
            <a:cxnLst/>
            <a:rect l="l" t="t" r="r" b="b"/>
            <a:pathLst>
              <a:path w="10058400" h="1270282">
                <a:moveTo>
                  <a:pt x="0" y="1270282"/>
                </a:moveTo>
                <a:lnTo>
                  <a:pt x="0" y="0"/>
                </a:lnTo>
                <a:lnTo>
                  <a:pt x="10058400" y="0"/>
                </a:lnTo>
                <a:lnTo>
                  <a:pt x="10058400" y="1270282"/>
                </a:lnTo>
                <a:lnTo>
                  <a:pt x="0" y="1270282"/>
                </a:lnTo>
              </a:path>
            </a:pathLst>
          </a:custGeom>
          <a:noFill/>
          <a:ln/>
        </p:spPr>
        <p:txBody>
          <a:bodyPr wrap="square" lIns="0" tIns="0" rIns="0" bIns="0" rtlCol="0" anchor="b"/>
          <a:lstStyle/>
          <a:p>
            <a:pPr algn="l" marL="0" indent="0">
              <a:lnSpc>
                <a:spcPct val="90000"/>
              </a:lnSpc>
              <a:buNone/>
            </a:pPr>
            <a:r>
              <a:rPr lang="en-US" sz="2800" dirty="0">
                <a:solidFill>
                  <a:srgbClr val="FFFFFF"/>
                </a:solidFill>
                <a:latin typeface="Figtree Bold" pitchFamily="34" charset="0"/>
                <a:ea typeface="Figtree Bold" pitchFamily="34" charset="-122"/>
                <a:cs typeface="Figtree Bold" pitchFamily="34" charset="-120"/>
              </a:rPr>
              <a:t>Opportunities and Threats for Development</a:t>
            </a:r>
            <a:endParaRPr lang="en-US" sz="2800" dirty="0"/>
          </a:p>
        </p:txBody>
      </p:sp>
      <p:sp>
        <p:nvSpPr>
          <p:cNvPr id="20" name="Text 18"/>
          <p:cNvSpPr/>
          <p:nvPr/>
        </p:nvSpPr>
        <p:spPr>
          <a:xfrm>
            <a:off x="6537630" y="4834464"/>
            <a:ext cx="3474720" cy="1188720"/>
          </a:xfrm>
          <a:custGeom>
            <a:avLst/>
            <a:gdLst/>
            <a:ahLst/>
            <a:cxnLst/>
            <a:rect l="l" t="t" r="r" b="b"/>
            <a:pathLst>
              <a:path w="3474720" h="1188720">
                <a:moveTo>
                  <a:pt x="0" y="1188720"/>
                </a:moveTo>
                <a:lnTo>
                  <a:pt x="0" y="0"/>
                </a:lnTo>
                <a:lnTo>
                  <a:pt x="3474720" y="0"/>
                </a:lnTo>
                <a:lnTo>
                  <a:pt x="3474720" y="1188720"/>
                </a:lnTo>
                <a:lnTo>
                  <a:pt x="0" y="1188720"/>
                </a:lnTo>
              </a:path>
            </a:pathLst>
          </a:custGeom>
          <a:noFill/>
          <a:ln/>
        </p:spPr>
        <p:txBody>
          <a:bodyPr wrap="square" lIns="365760" tIns="0" rIns="0" bIns="0" rtlCol="0" anchor="t"/>
          <a:lstStyle/>
          <a:p>
            <a:pPr algn="r" marL="171450" indent="-171450">
              <a:lnSpc>
                <a:spcPct val="90000"/>
              </a:lnSpc>
              <a:spcBef>
                <a:spcPts val="1000"/>
              </a:spcBef>
              <a:buSzPct val="100000"/>
              <a:buFont typeface="Arial"/>
              <a:buChar char="•"/>
            </a:pPr>
            <a:r>
              <a:rPr lang="en-US" sz="1200" dirty="0">
                <a:solidFill>
                  <a:srgbClr val="FFFFFF"/>
                </a:solidFill>
                <a:latin typeface="Figtree" pitchFamily="34" charset="0"/>
                <a:ea typeface="Figtree" pitchFamily="34" charset="-122"/>
                <a:cs typeface="Figtree" pitchFamily="34" charset="-120"/>
              </a:rPr>
              <a:t>Risk of depopulation as younger generations migrate to urban areas for better job opportunities, leading to a decline in local workforce and community vitality.</a:t>
            </a:r>
            <a:endParaRPr lang="en-US" sz="1200" dirty="0"/>
          </a:p>
        </p:txBody>
      </p:sp>
      <p:sp>
        <p:nvSpPr>
          <p:cNvPr id="21" name="Text 19"/>
          <p:cNvSpPr/>
          <p:nvPr/>
        </p:nvSpPr>
        <p:spPr>
          <a:xfrm>
            <a:off x="2142706" y="4834464"/>
            <a:ext cx="3474720" cy="1188720"/>
          </a:xfrm>
          <a:custGeom>
            <a:avLst/>
            <a:gdLst/>
            <a:ahLst/>
            <a:cxnLst/>
            <a:rect l="l" t="t" r="r" b="b"/>
            <a:pathLst>
              <a:path w="3474720" h="1188720">
                <a:moveTo>
                  <a:pt x="0" y="1188720"/>
                </a:moveTo>
                <a:lnTo>
                  <a:pt x="0" y="0"/>
                </a:lnTo>
                <a:lnTo>
                  <a:pt x="3474720" y="0"/>
                </a:lnTo>
                <a:lnTo>
                  <a:pt x="3474720" y="1188720"/>
                </a:lnTo>
                <a:lnTo>
                  <a:pt x="0" y="1188720"/>
                </a:lnTo>
              </a:path>
            </a:pathLst>
          </a:custGeom>
          <a:noFill/>
          <a:ln/>
        </p:spPr>
        <p:txBody>
          <a:bodyPr wrap="square" lIns="0" tIns="0" rIns="365760" bIns="0" rtlCol="0" anchor="t"/>
          <a:lstStyle/>
          <a:p>
            <a:pPr algn="l" marL="171450" indent="-171450">
              <a:lnSpc>
                <a:spcPct val="90000"/>
              </a:lnSpc>
              <a:spcBef>
                <a:spcPts val="1000"/>
              </a:spcBef>
              <a:buSzPct val="100000"/>
              <a:buFont typeface="Arial"/>
              <a:buChar char="•"/>
            </a:pPr>
            <a:r>
              <a:rPr lang="en-US" sz="1200" dirty="0">
                <a:solidFill>
                  <a:srgbClr val="FFFFFF"/>
                </a:solidFill>
                <a:latin typeface="Figtree" pitchFamily="34" charset="0"/>
                <a:ea typeface="Figtree" pitchFamily="34" charset="-122"/>
                <a:cs typeface="Figtree" pitchFamily="34" charset="-120"/>
              </a:rPr>
              <a:t>Potential for eco-tourism development, leveraging the village's natural beauty and cultural uniqueness to attract visitors and generate income.</a:t>
            </a:r>
            <a:endParaRPr lang="en-US" sz="1200" dirty="0"/>
          </a:p>
        </p:txBody>
      </p:sp>
      <p:sp>
        <p:nvSpPr>
          <p:cNvPr id="22" name="Text 20"/>
          <p:cNvSpPr/>
          <p:nvPr/>
        </p:nvSpPr>
        <p:spPr>
          <a:xfrm>
            <a:off x="6560744" y="2478476"/>
            <a:ext cx="3474720" cy="1188720"/>
          </a:xfrm>
          <a:custGeom>
            <a:avLst/>
            <a:gdLst/>
            <a:ahLst/>
            <a:cxnLst/>
            <a:rect l="l" t="t" r="r" b="b"/>
            <a:pathLst>
              <a:path w="3474720" h="1188720">
                <a:moveTo>
                  <a:pt x="0" y="1188720"/>
                </a:moveTo>
                <a:lnTo>
                  <a:pt x="0" y="0"/>
                </a:lnTo>
                <a:lnTo>
                  <a:pt x="3474720" y="0"/>
                </a:lnTo>
                <a:lnTo>
                  <a:pt x="3474720" y="1188720"/>
                </a:lnTo>
                <a:lnTo>
                  <a:pt x="0" y="1188720"/>
                </a:lnTo>
              </a:path>
            </a:pathLst>
          </a:custGeom>
          <a:noFill/>
          <a:ln/>
        </p:spPr>
        <p:txBody>
          <a:bodyPr wrap="square" lIns="365760" tIns="0" rIns="0" bIns="0" rtlCol="0" anchor="t"/>
          <a:lstStyle/>
          <a:p>
            <a:pPr algn="r" marL="171450" indent="-171450">
              <a:lnSpc>
                <a:spcPct val="90000"/>
              </a:lnSpc>
              <a:spcBef>
                <a:spcPts val="1000"/>
              </a:spcBef>
              <a:buSzPct val="100000"/>
              <a:buFont typeface="Arial"/>
              <a:buChar char="•"/>
            </a:pPr>
            <a:r>
              <a:rPr lang="en-US" sz="1200" dirty="0">
                <a:solidFill>
                  <a:srgbClr val="FFFFFF"/>
                </a:solidFill>
                <a:latin typeface="Figtree" pitchFamily="34" charset="0"/>
                <a:ea typeface="Figtree" pitchFamily="34" charset="-122"/>
                <a:cs typeface="Figtree" pitchFamily="34" charset="-120"/>
              </a:rPr>
              <a:t>Limited access to modern infrastructure and technology, which can hinder economic growth and development.</a:t>
            </a:r>
            <a:endParaRPr lang="en-US" sz="1200" dirty="0"/>
          </a:p>
        </p:txBody>
      </p:sp>
      <p:sp>
        <p:nvSpPr>
          <p:cNvPr id="23" name="Text 21"/>
          <p:cNvSpPr/>
          <p:nvPr/>
        </p:nvSpPr>
        <p:spPr>
          <a:xfrm>
            <a:off x="2142706" y="2478476"/>
            <a:ext cx="3474720" cy="1188720"/>
          </a:xfrm>
          <a:custGeom>
            <a:avLst/>
            <a:gdLst/>
            <a:ahLst/>
            <a:cxnLst/>
            <a:rect l="l" t="t" r="r" b="b"/>
            <a:pathLst>
              <a:path w="3474720" h="1188720">
                <a:moveTo>
                  <a:pt x="0" y="1188720"/>
                </a:moveTo>
                <a:lnTo>
                  <a:pt x="0" y="0"/>
                </a:lnTo>
                <a:lnTo>
                  <a:pt x="3474720" y="0"/>
                </a:lnTo>
                <a:lnTo>
                  <a:pt x="3474720" y="1188720"/>
                </a:lnTo>
                <a:lnTo>
                  <a:pt x="0" y="1188720"/>
                </a:lnTo>
              </a:path>
            </a:pathLst>
          </a:custGeom>
          <a:noFill/>
          <a:ln/>
        </p:spPr>
        <p:txBody>
          <a:bodyPr wrap="square" lIns="0" tIns="0" rIns="365760" bIns="0" rtlCol="0" anchor="t"/>
          <a:lstStyle/>
          <a:p>
            <a:pPr algn="l" marL="171450" indent="-171450">
              <a:lnSpc>
                <a:spcPct val="100000"/>
              </a:lnSpc>
              <a:spcBef>
                <a:spcPts val="1000"/>
              </a:spcBef>
              <a:buSzPct val="100000"/>
              <a:buFont typeface="Arial"/>
              <a:buChar char="•"/>
            </a:pPr>
            <a:r>
              <a:rPr lang="en-US" sz="1200" dirty="0">
                <a:solidFill>
                  <a:srgbClr val="FFFFFF"/>
                </a:solidFill>
                <a:latin typeface="Figtree" pitchFamily="34" charset="0"/>
                <a:ea typeface="Figtree" pitchFamily="34" charset="-122"/>
                <a:cs typeface="Figtree" pitchFamily="34" charset="-120"/>
              </a:rPr>
              <a:t>Strong community ties and cultural heritage that foster collaboration and support among villagers.</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0" tIns="0" rIns="0" bIns="0" rtlCol="0" anchor="ctr"/>
          <a:lstStyle/>
          <a:p>
            <a:pPr indent="0" marL="0">
              <a:buNone/>
            </a:pPr>
            <a:endParaRPr lang="en-US" dirty="0"/>
          </a:p>
        </p:txBody>
      </p:sp>
      <p:sp>
        <p:nvSpPr>
          <p:cNvPr id="3" name="Text 1"/>
          <p:cNvSpPr/>
          <p:nvPr/>
        </p:nvSpPr>
        <p:spPr>
          <a:xfrm>
            <a:off x="1" y="447"/>
            <a:ext cx="12191937" cy="6857107"/>
          </a:xfrm>
          <a:custGeom>
            <a:avLst/>
            <a:gdLst/>
            <a:ahLst/>
            <a:cxnLst/>
            <a:rect l="l" t="t" r="r" b="b"/>
            <a:pathLst>
              <a:path w="12191937" h="6857107">
                <a:moveTo>
                  <a:pt x="0" y="6857107"/>
                </a:moveTo>
                <a:lnTo>
                  <a:pt x="0" y="0"/>
                </a:lnTo>
                <a:lnTo>
                  <a:pt x="12191937" y="0"/>
                </a:lnTo>
                <a:lnTo>
                  <a:pt x="12191937"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507996" y="1450724"/>
            <a:ext cx="11226290" cy="91440"/>
          </a:xfrm>
          <a:custGeom>
            <a:avLst/>
            <a:gdLst/>
            <a:ahLst/>
            <a:cxnLst/>
            <a:rect l="l" t="t" r="r" b="b"/>
            <a:pathLst>
              <a:path w="11226290" h="91440">
                <a:moveTo>
                  <a:pt x="45720" y="91440"/>
                </a:moveTo>
                <a:cubicBezTo>
                  <a:pt x="20470" y="91440"/>
                  <a:pt x="0" y="70970"/>
                  <a:pt x="0" y="45720"/>
                </a:cubicBezTo>
                <a:lnTo>
                  <a:pt x="0" y="45720"/>
                </a:lnTo>
                <a:cubicBezTo>
                  <a:pt x="0" y="20470"/>
                  <a:pt x="20470" y="0"/>
                  <a:pt x="45720" y="0"/>
                </a:cubicBezTo>
                <a:lnTo>
                  <a:pt x="11180570" y="0"/>
                </a:lnTo>
                <a:cubicBezTo>
                  <a:pt x="11205820" y="0"/>
                  <a:pt x="11226290" y="20470"/>
                  <a:pt x="11226290" y="45720"/>
                </a:cubicBezTo>
                <a:lnTo>
                  <a:pt x="11226290" y="45720"/>
                </a:lnTo>
                <a:cubicBezTo>
                  <a:pt x="11226290" y="70970"/>
                  <a:pt x="11205820" y="91440"/>
                  <a:pt x="11180570" y="91440"/>
                </a:cubicBezTo>
                <a:lnTo>
                  <a:pt x="45720" y="91440"/>
                </a:lnTo>
              </a:path>
            </a:pathLst>
          </a:custGeom>
          <a:solidFill>
            <a:srgbClr val="156082">
              <a:alpha val="30000"/>
            </a:srgbClr>
          </a:solidFill>
          <a:ln/>
        </p:spPr>
        <p:txBody>
          <a:bodyPr wrap="square" lIns="90000" tIns="46800" rIns="90000" bIns="46800" rtlCol="0" anchor="ctr"/>
          <a:lstStyle/>
          <a:p>
            <a:pPr algn="ctr" marL="0" indent="0">
              <a:lnSpc>
                <a:spcPct val="83333"/>
              </a:lnSpc>
              <a:buNone/>
            </a:pPr>
            <a:endParaRPr lang="en-US" sz="1800" dirty="0"/>
          </a:p>
        </p:txBody>
      </p:sp>
      <p:sp>
        <p:nvSpPr>
          <p:cNvPr id="5" name="Text 3"/>
          <p:cNvSpPr/>
          <p:nvPr/>
        </p:nvSpPr>
        <p:spPr>
          <a:xfrm>
            <a:off x="507996"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Figtree" pitchFamily="34" charset="0"/>
                <a:ea typeface="Figtree" pitchFamily="34" charset="-122"/>
                <a:cs typeface="Figtree" pitchFamily="34" charset="-120"/>
              </a:rPr>
              <a:t>Exploring Village Dynamics: A Comprehensive Overview</a:t>
            </a:r>
            <a:endParaRPr lang="en-US" sz="1000" dirty="0"/>
          </a:p>
        </p:txBody>
      </p:sp>
      <p:sp>
        <p:nvSpPr>
          <p:cNvPr id="6" name="Text 4"/>
          <p:cNvSpPr/>
          <p:nvPr/>
        </p:nvSpPr>
        <p:spPr>
          <a:xfrm>
            <a:off x="507997" y="0"/>
            <a:ext cx="10058400" cy="1270282"/>
          </a:xfrm>
          <a:custGeom>
            <a:avLst/>
            <a:gdLst/>
            <a:ahLst/>
            <a:cxnLst/>
            <a:rect l="l" t="t" r="r" b="b"/>
            <a:pathLst>
              <a:path w="10058400" h="1270282">
                <a:moveTo>
                  <a:pt x="0" y="1270282"/>
                </a:moveTo>
                <a:lnTo>
                  <a:pt x="0" y="0"/>
                </a:lnTo>
                <a:lnTo>
                  <a:pt x="10058400" y="0"/>
                </a:lnTo>
                <a:lnTo>
                  <a:pt x="10058400" y="1270282"/>
                </a:lnTo>
                <a:lnTo>
                  <a:pt x="0" y="1270282"/>
                </a:lnTo>
              </a:path>
            </a:pathLst>
          </a:custGeom>
          <a:noFill/>
          <a:ln/>
        </p:spPr>
        <p:txBody>
          <a:bodyPr wrap="square" lIns="0" tIns="0" rIns="0" bIns="0" rtlCol="0" anchor="b"/>
          <a:lstStyle/>
          <a:p>
            <a:pPr algn="l" marL="0" indent="0">
              <a:lnSpc>
                <a:spcPct val="90000"/>
              </a:lnSpc>
              <a:buNone/>
            </a:pPr>
            <a:r>
              <a:rPr lang="en-US" sz="2800" dirty="0">
                <a:solidFill>
                  <a:srgbClr val="FFFFFF"/>
                </a:solidFill>
                <a:latin typeface="Figtree Bold" pitchFamily="34" charset="0"/>
                <a:ea typeface="Figtree Bold" pitchFamily="34" charset="-122"/>
                <a:cs typeface="Figtree Bold" pitchFamily="34" charset="-120"/>
              </a:rPr>
              <a:t>Comparing Village Life: Past vs Present</a:t>
            </a:r>
            <a:endParaRPr lang="en-US" sz="2800" dirty="0"/>
          </a:p>
        </p:txBody>
      </p:sp>
      <p:sp>
        <p:nvSpPr>
          <p:cNvPr id="7" name="Text 5"/>
          <p:cNvSpPr/>
          <p:nvPr/>
        </p:nvSpPr>
        <p:spPr>
          <a:xfrm>
            <a:off x="6266413" y="2817373"/>
            <a:ext cx="5212080" cy="2926080"/>
          </a:xfrm>
          <a:custGeom>
            <a:avLst/>
            <a:gdLst/>
            <a:ahLst/>
            <a:cxnLst/>
            <a:rect l="l" t="t" r="r" b="b"/>
            <a:pathLst>
              <a:path w="5212080" h="2926080">
                <a:moveTo>
                  <a:pt x="0" y="2926080"/>
                </a:moveTo>
                <a:lnTo>
                  <a:pt x="0" y="0"/>
                </a:lnTo>
                <a:lnTo>
                  <a:pt x="5212080" y="0"/>
                </a:lnTo>
                <a:lnTo>
                  <a:pt x="5212080" y="2926080"/>
                </a:lnTo>
                <a:lnTo>
                  <a:pt x="0" y="2926080"/>
                </a:lnTo>
              </a:path>
            </a:pathLst>
          </a:custGeom>
          <a:noFill/>
          <a:ln/>
        </p:spPr>
        <p:txBody>
          <a:bodyPr wrap="square" lIns="0" tIns="0" rIns="0" bIns="0" rtlCol="0" anchor="t"/>
          <a:lstStyle/>
          <a:p>
            <a:pPr algn="l" marL="182880" indent="-182880">
              <a:lnSpc>
                <a:spcPct val="100000"/>
              </a:lnSpc>
              <a:buSzPct val="100000"/>
              <a:buFont typeface="Arial"/>
              <a:buChar char="•"/>
            </a:pPr>
            <a:r>
              <a:rPr lang="en-US" sz="1400" dirty="0">
                <a:solidFill>
                  <a:srgbClr val="FFFFFF"/>
                </a:solidFill>
                <a:latin typeface="Figtree" pitchFamily="34" charset="0"/>
                <a:ea typeface="Figtree" pitchFamily="34" charset="-122"/>
                <a:cs typeface="Figtree" pitchFamily="34" charset="-120"/>
              </a:rPr>
              <a:t>Increased diversification in occupations, with many villagers engaging in tourism, crafts, and remote work.</a:t>
            </a:r>
            <a:endParaRPr lang="en-US" sz="1400" dirty="0"/>
          </a:p>
          <a:p>
            <a:pPr algn="l" marL="182880" indent="-182880">
              <a:lnSpc>
                <a:spcPct val="100000"/>
              </a:lnSpc>
              <a:buSzPct val="100000"/>
              <a:buFont typeface="Arial"/>
              <a:buChar char="•"/>
            </a:pPr>
            <a:r>
              <a:rPr lang="en-US" sz="1400" dirty="0">
                <a:solidFill>
                  <a:srgbClr val="FFFFFF"/>
                </a:solidFill>
                <a:latin typeface="Figtree" pitchFamily="34" charset="0"/>
                <a:ea typeface="Figtree" pitchFamily="34" charset="-122"/>
                <a:cs typeface="Figtree" pitchFamily="34" charset="-120"/>
              </a:rPr>
              <a:t>Social interactions are often facilitated through digital platforms.</a:t>
            </a:r>
            <a:endParaRPr lang="en-US" sz="1400" dirty="0"/>
          </a:p>
          <a:p>
            <a:pPr algn="l" marL="182880" indent="-182880">
              <a:lnSpc>
                <a:spcPct val="100000"/>
              </a:lnSpc>
              <a:buSzPct val="100000"/>
              <a:buFont typeface="Arial"/>
              <a:buChar char="•"/>
            </a:pPr>
            <a:r>
              <a:rPr lang="en-US" sz="1400" dirty="0">
                <a:solidFill>
                  <a:srgbClr val="FFFFFF"/>
                </a:solidFill>
                <a:latin typeface="Figtree" pitchFamily="34" charset="0"/>
                <a:ea typeface="Figtree" pitchFamily="34" charset="-122"/>
                <a:cs typeface="Figtree" pitchFamily="34" charset="-120"/>
              </a:rPr>
              <a:t>Widespread use of smartphones and the internet, enhancing connectivity and access to information.</a:t>
            </a:r>
            <a:endParaRPr lang="en-US" sz="1400" dirty="0"/>
          </a:p>
          <a:p>
            <a:pPr algn="l" marL="182880" indent="-182880">
              <a:lnSpc>
                <a:spcPct val="100000"/>
              </a:lnSpc>
              <a:buSzPct val="100000"/>
              <a:buFont typeface="Arial"/>
              <a:buChar char="•"/>
            </a:pPr>
            <a:r>
              <a:rPr lang="en-US" sz="1400" dirty="0">
                <a:solidFill>
                  <a:srgbClr val="FFFFFF"/>
                </a:solidFill>
                <a:latin typeface="Figtree" pitchFamily="34" charset="0"/>
                <a:ea typeface="Figtree" pitchFamily="34" charset="-122"/>
                <a:cs typeface="Figtree" pitchFamily="34" charset="-120"/>
              </a:rPr>
              <a:t>Modern farming techniques and machinery have improved productivity and efficiency.</a:t>
            </a:r>
            <a:endParaRPr lang="en-US" sz="1400" dirty="0"/>
          </a:p>
        </p:txBody>
      </p:sp>
      <p:sp>
        <p:nvSpPr>
          <p:cNvPr id="8" name="Text 6"/>
          <p:cNvSpPr/>
          <p:nvPr/>
        </p:nvSpPr>
        <p:spPr>
          <a:xfrm>
            <a:off x="6266417" y="2105232"/>
            <a:ext cx="5212080" cy="551640"/>
          </a:xfrm>
          <a:custGeom>
            <a:avLst/>
            <a:gdLst/>
            <a:ahLst/>
            <a:cxnLst/>
            <a:rect l="l" t="t" r="r" b="b"/>
            <a:pathLst>
              <a:path w="5212080" h="551640">
                <a:moveTo>
                  <a:pt x="99295" y="551640"/>
                </a:moveTo>
                <a:cubicBezTo>
                  <a:pt x="44456" y="551640"/>
                  <a:pt x="0" y="507184"/>
                  <a:pt x="0" y="452345"/>
                </a:cubicBezTo>
                <a:lnTo>
                  <a:pt x="0" y="99295"/>
                </a:lnTo>
                <a:cubicBezTo>
                  <a:pt x="0" y="44456"/>
                  <a:pt x="44456" y="0"/>
                  <a:pt x="99295" y="0"/>
                </a:cubicBezTo>
                <a:lnTo>
                  <a:pt x="5112785" y="0"/>
                </a:lnTo>
                <a:cubicBezTo>
                  <a:pt x="5167624" y="0"/>
                  <a:pt x="5212080" y="44456"/>
                  <a:pt x="5212080" y="99295"/>
                </a:cubicBezTo>
                <a:lnTo>
                  <a:pt x="5212080" y="452345"/>
                </a:lnTo>
                <a:cubicBezTo>
                  <a:pt x="5212080" y="507184"/>
                  <a:pt x="5167624" y="551640"/>
                  <a:pt x="5112785" y="551640"/>
                </a:cubicBezTo>
                <a:lnTo>
                  <a:pt x="99295" y="551640"/>
                </a:lnTo>
              </a:path>
            </a:pathLst>
          </a:custGeom>
          <a:solidFill>
            <a:srgbClr val="156082"/>
          </a:solidFill>
          <a:ln/>
        </p:spPr>
        <p:txBody>
          <a:bodyPr wrap="square" lIns="0" tIns="137160" rIns="0" bIns="137160" rtlCol="0" anchor="t"/>
          <a:lstStyle/>
          <a:p>
            <a:pPr algn="ctr" marL="0" indent="0">
              <a:lnSpc>
                <a:spcPct val="90000"/>
              </a:lnSpc>
              <a:buNone/>
            </a:pPr>
            <a:r>
              <a:rPr lang="en-US" sz="1600" dirty="0">
                <a:solidFill>
                  <a:srgbClr val="FFFFFF"/>
                </a:solidFill>
                <a:latin typeface="Figtree Bold" pitchFamily="34" charset="0"/>
                <a:ea typeface="Figtree Bold" pitchFamily="34" charset="-122"/>
                <a:cs typeface="Figtree Bold" pitchFamily="34" charset="-120"/>
              </a:rPr>
              <a:t>Present Village Life</a:t>
            </a:r>
            <a:endParaRPr lang="en-US" sz="1600" dirty="0"/>
          </a:p>
        </p:txBody>
      </p:sp>
      <p:sp>
        <p:nvSpPr>
          <p:cNvPr id="9" name="Text 7"/>
          <p:cNvSpPr/>
          <p:nvPr/>
        </p:nvSpPr>
        <p:spPr>
          <a:xfrm>
            <a:off x="548639" y="2817373"/>
            <a:ext cx="5212080" cy="2926080"/>
          </a:xfrm>
          <a:custGeom>
            <a:avLst/>
            <a:gdLst/>
            <a:ahLst/>
            <a:cxnLst/>
            <a:rect l="l" t="t" r="r" b="b"/>
            <a:pathLst>
              <a:path w="5212080" h="2926080">
                <a:moveTo>
                  <a:pt x="0" y="2926080"/>
                </a:moveTo>
                <a:lnTo>
                  <a:pt x="0" y="0"/>
                </a:lnTo>
                <a:lnTo>
                  <a:pt x="5212080" y="0"/>
                </a:lnTo>
                <a:lnTo>
                  <a:pt x="5212080" y="2926080"/>
                </a:lnTo>
                <a:lnTo>
                  <a:pt x="0" y="2926080"/>
                </a:lnTo>
              </a:path>
            </a:pathLst>
          </a:custGeom>
          <a:noFill/>
          <a:ln/>
        </p:spPr>
        <p:txBody>
          <a:bodyPr wrap="square" lIns="0" tIns="0" rIns="0" bIns="0" rtlCol="0" anchor="t"/>
          <a:lstStyle/>
          <a:p>
            <a:pPr algn="l" marL="182880" indent="-182880">
              <a:lnSpc>
                <a:spcPct val="100000"/>
              </a:lnSpc>
              <a:buSzPct val="100000"/>
              <a:buFont typeface="Arial"/>
              <a:buChar char="•"/>
            </a:pPr>
            <a:r>
              <a:rPr lang="en-US" sz="1400" dirty="0">
                <a:solidFill>
                  <a:srgbClr val="FFFFFF"/>
                </a:solidFill>
                <a:latin typeface="Figtree" pitchFamily="34" charset="0"/>
                <a:ea typeface="Figtree" pitchFamily="34" charset="-122"/>
                <a:cs typeface="Figtree" pitchFamily="34" charset="-120"/>
              </a:rPr>
              <a:t>Traditional agricultural practices dominated, with most families relying on subsistence farming.</a:t>
            </a:r>
            <a:endParaRPr lang="en-US" sz="1400" dirty="0"/>
          </a:p>
          <a:p>
            <a:pPr algn="l" marL="182880" indent="-182880">
              <a:lnSpc>
                <a:spcPct val="100000"/>
              </a:lnSpc>
              <a:buSzPct val="100000"/>
              <a:buFont typeface="Arial"/>
              <a:buChar char="•"/>
            </a:pPr>
            <a:r>
              <a:rPr lang="en-US" sz="1400" dirty="0">
                <a:solidFill>
                  <a:srgbClr val="FFFFFF"/>
                </a:solidFill>
                <a:latin typeface="Figtree" pitchFamily="34" charset="0"/>
                <a:ea typeface="Figtree" pitchFamily="34" charset="-122"/>
                <a:cs typeface="Figtree" pitchFamily="34" charset="-120"/>
              </a:rPr>
              <a:t>Community gatherings were frequent, fostering strong social ties.</a:t>
            </a:r>
            <a:endParaRPr lang="en-US" sz="1400" dirty="0"/>
          </a:p>
          <a:p>
            <a:pPr algn="l" marL="182880" indent="-182880">
              <a:lnSpc>
                <a:spcPct val="100000"/>
              </a:lnSpc>
              <a:buSzPct val="100000"/>
              <a:buFont typeface="Arial"/>
              <a:buChar char="•"/>
            </a:pPr>
            <a:r>
              <a:rPr lang="en-US" sz="1400" dirty="0">
                <a:solidFill>
                  <a:srgbClr val="FFFFFF"/>
                </a:solidFill>
                <a:latin typeface="Figtree" pitchFamily="34" charset="0"/>
                <a:ea typeface="Figtree" pitchFamily="34" charset="-122"/>
                <a:cs typeface="Figtree" pitchFamily="34" charset="-120"/>
              </a:rPr>
              <a:t>Limited access to modern technology; reliance on manual tools and natural resources.</a:t>
            </a:r>
            <a:endParaRPr lang="en-US" sz="1400" dirty="0"/>
          </a:p>
          <a:p>
            <a:pPr algn="l" marL="182880" indent="-182880">
              <a:lnSpc>
                <a:spcPct val="100000"/>
              </a:lnSpc>
              <a:buSzPct val="100000"/>
              <a:buFont typeface="Arial"/>
              <a:buChar char="•"/>
            </a:pPr>
            <a:r>
              <a:rPr lang="en-US" sz="1400" dirty="0">
                <a:solidFill>
                  <a:srgbClr val="FFFFFF"/>
                </a:solidFill>
                <a:latin typeface="Figtree" pitchFamily="34" charset="0"/>
                <a:ea typeface="Figtree" pitchFamily="34" charset="-122"/>
                <a:cs typeface="Figtree" pitchFamily="34" charset="-120"/>
              </a:rPr>
              <a:t>Communication was primarily face-to-face or through letters.</a:t>
            </a:r>
            <a:endParaRPr lang="en-US" sz="1400" dirty="0"/>
          </a:p>
        </p:txBody>
      </p:sp>
      <p:sp>
        <p:nvSpPr>
          <p:cNvPr id="10" name="Text 8"/>
          <p:cNvSpPr/>
          <p:nvPr/>
        </p:nvSpPr>
        <p:spPr>
          <a:xfrm>
            <a:off x="548639" y="2105232"/>
            <a:ext cx="5212080" cy="551640"/>
          </a:xfrm>
          <a:custGeom>
            <a:avLst/>
            <a:gdLst/>
            <a:ahLst/>
            <a:cxnLst/>
            <a:rect l="l" t="t" r="r" b="b"/>
            <a:pathLst>
              <a:path w="5212080" h="551640">
                <a:moveTo>
                  <a:pt x="99295" y="551640"/>
                </a:moveTo>
                <a:cubicBezTo>
                  <a:pt x="44456" y="551640"/>
                  <a:pt x="0" y="507184"/>
                  <a:pt x="0" y="452345"/>
                </a:cubicBezTo>
                <a:lnTo>
                  <a:pt x="0" y="99295"/>
                </a:lnTo>
                <a:cubicBezTo>
                  <a:pt x="0" y="44456"/>
                  <a:pt x="44456" y="0"/>
                  <a:pt x="99295" y="0"/>
                </a:cubicBezTo>
                <a:lnTo>
                  <a:pt x="5112785" y="0"/>
                </a:lnTo>
                <a:cubicBezTo>
                  <a:pt x="5167624" y="0"/>
                  <a:pt x="5212080" y="44456"/>
                  <a:pt x="5212080" y="99295"/>
                </a:cubicBezTo>
                <a:lnTo>
                  <a:pt x="5212080" y="452345"/>
                </a:lnTo>
                <a:cubicBezTo>
                  <a:pt x="5212080" y="507184"/>
                  <a:pt x="5167624" y="551640"/>
                  <a:pt x="5112785" y="551640"/>
                </a:cubicBezTo>
                <a:lnTo>
                  <a:pt x="99295" y="551640"/>
                </a:lnTo>
              </a:path>
            </a:pathLst>
          </a:custGeom>
          <a:solidFill>
            <a:srgbClr val="156082"/>
          </a:solidFill>
          <a:ln/>
        </p:spPr>
        <p:txBody>
          <a:bodyPr wrap="square" lIns="0" tIns="137160" rIns="0" bIns="137160" rtlCol="0" anchor="t"/>
          <a:lstStyle/>
          <a:p>
            <a:pPr algn="ctr" marL="0" indent="0">
              <a:lnSpc>
                <a:spcPct val="90000"/>
              </a:lnSpc>
              <a:buNone/>
            </a:pPr>
            <a:r>
              <a:rPr lang="en-US" sz="1600" dirty="0">
                <a:solidFill>
                  <a:srgbClr val="FFFFFF"/>
                </a:solidFill>
                <a:latin typeface="Figtree Bold" pitchFamily="34" charset="0"/>
                <a:ea typeface="Figtree Bold" pitchFamily="34" charset="-122"/>
                <a:cs typeface="Figtree Bold" pitchFamily="34" charset="-120"/>
              </a:rPr>
              <a:t>Past Village Life</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0" tIns="0" rIns="0" bIns="0" rtlCol="0" anchor="ctr"/>
          <a:lstStyle/>
          <a:p>
            <a:pPr indent="0" marL="0">
              <a:buNone/>
            </a:pPr>
            <a:endParaRPr lang="en-US" dirty="0"/>
          </a:p>
        </p:txBody>
      </p:sp>
      <p:sp>
        <p:nvSpPr>
          <p:cNvPr id="3" name="Text 1"/>
          <p:cNvSpPr/>
          <p:nvPr/>
        </p:nvSpPr>
        <p:spPr>
          <a:xfrm>
            <a:off x="1" y="447"/>
            <a:ext cx="12191937" cy="6857107"/>
          </a:xfrm>
          <a:custGeom>
            <a:avLst/>
            <a:gdLst/>
            <a:ahLst/>
            <a:cxnLst/>
            <a:rect l="l" t="t" r="r" b="b"/>
            <a:pathLst>
              <a:path w="12191937" h="6857107">
                <a:moveTo>
                  <a:pt x="0" y="6857107"/>
                </a:moveTo>
                <a:lnTo>
                  <a:pt x="0" y="0"/>
                </a:lnTo>
                <a:lnTo>
                  <a:pt x="12191937" y="0"/>
                </a:lnTo>
                <a:lnTo>
                  <a:pt x="12191937"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6993253" y="1998285"/>
            <a:ext cx="4690749" cy="4038579"/>
          </a:xfrm>
          <a:custGeom>
            <a:avLst/>
            <a:gdLst/>
            <a:ahLst/>
            <a:cxnLst/>
            <a:rect l="l" t="t" r="r" b="b"/>
            <a:pathLst>
              <a:path w="4690749" h="4038579">
                <a:moveTo>
                  <a:pt x="115826" y="4038579"/>
                </a:moveTo>
                <a:cubicBezTo>
                  <a:pt x="51857" y="4038579"/>
                  <a:pt x="0" y="3986722"/>
                  <a:pt x="0" y="3922753"/>
                </a:cubicBezTo>
                <a:lnTo>
                  <a:pt x="0" y="115826"/>
                </a:lnTo>
                <a:cubicBezTo>
                  <a:pt x="0" y="51857"/>
                  <a:pt x="51857" y="0"/>
                  <a:pt x="115826" y="0"/>
                </a:cubicBezTo>
                <a:lnTo>
                  <a:pt x="4574923" y="0"/>
                </a:lnTo>
                <a:cubicBezTo>
                  <a:pt x="4638892" y="0"/>
                  <a:pt x="4690749" y="51857"/>
                  <a:pt x="4690749" y="115826"/>
                </a:cubicBezTo>
                <a:lnTo>
                  <a:pt x="4690749" y="3922753"/>
                </a:lnTo>
                <a:cubicBezTo>
                  <a:pt x="4690749" y="3986722"/>
                  <a:pt x="4638892" y="4038579"/>
                  <a:pt x="4574923" y="4038579"/>
                </a:cubicBezTo>
                <a:lnTo>
                  <a:pt x="115826" y="4038579"/>
                </a:lnTo>
              </a:path>
            </a:pathLst>
          </a:custGeom>
          <a:solidFill>
            <a:srgbClr val="000000">
              <a:alpha val="20000"/>
            </a:srgbClr>
          </a:solidFill>
          <a:ln w="6346">
            <a:solidFill>
              <a:srgbClr val="FFFFFF">
                <a:alpha val="20000"/>
              </a:srgbClr>
            </a:solidFill>
          </a:ln>
        </p:spPr>
        <p:txBody>
          <a:bodyPr wrap="square" lIns="90000" tIns="46800" rIns="90000" bIns="46800" rtlCol="0" anchor="ctr"/>
          <a:lstStyle/>
          <a:p>
            <a:pPr algn="l" marL="0" indent="0">
              <a:lnSpc>
                <a:spcPct val="83333"/>
              </a:lnSpc>
              <a:buNone/>
            </a:pPr>
            <a:endParaRPr lang="en-US" sz="1800" dirty="0"/>
          </a:p>
        </p:txBody>
      </p:sp>
      <p:sp>
        <p:nvSpPr>
          <p:cNvPr id="5" name="Text 3"/>
          <p:cNvSpPr/>
          <p:nvPr/>
        </p:nvSpPr>
        <p:spPr>
          <a:xfrm>
            <a:off x="507997"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Figtree" pitchFamily="34" charset="0"/>
                <a:ea typeface="Figtree" pitchFamily="34" charset="-122"/>
                <a:cs typeface="Figtree" pitchFamily="34" charset="-120"/>
              </a:rPr>
              <a:t>Exploring Village Dynamics: A Comprehensive Overview</a:t>
            </a:r>
            <a:endParaRPr lang="en-US" sz="1000" dirty="0"/>
          </a:p>
        </p:txBody>
      </p:sp>
      <p:sp>
        <p:nvSpPr>
          <p:cNvPr id="6" name="Text 4"/>
          <p:cNvSpPr/>
          <p:nvPr/>
        </p:nvSpPr>
        <p:spPr>
          <a:xfrm>
            <a:off x="7241282" y="2228927"/>
            <a:ext cx="4194690" cy="3577294"/>
          </a:xfrm>
          <a:custGeom>
            <a:avLst/>
            <a:gdLst/>
            <a:ahLst/>
            <a:cxnLst/>
            <a:rect l="l" t="t" r="r" b="b"/>
            <a:pathLst>
              <a:path w="4194690" h="3577294">
                <a:moveTo>
                  <a:pt x="0" y="3577294"/>
                </a:moveTo>
                <a:lnTo>
                  <a:pt x="0" y="0"/>
                </a:lnTo>
                <a:lnTo>
                  <a:pt x="4194690" y="0"/>
                </a:lnTo>
                <a:lnTo>
                  <a:pt x="4194690" y="3577294"/>
                </a:lnTo>
                <a:lnTo>
                  <a:pt x="0" y="3577294"/>
                </a:lnTo>
              </a:path>
            </a:pathLst>
          </a:custGeom>
          <a:blipFill>
            <a:blip r:embed="rId2"/>
            <a:srcRect l="10929" r="10929" t="0" b="0"/>
            <a:stretch/>
          </a:blipFill>
          <a:ln/>
        </p:spPr>
        <p:txBody>
          <a:bodyPr wrap="square" lIns="90000" tIns="46800" rIns="90000" bIns="46800" rtlCol="0" anchor="ctr"/>
          <a:lstStyle/>
          <a:p>
            <a:pPr indent="0" marL="0">
              <a:buNone/>
            </a:pPr>
            <a:endParaRPr lang="en-US" dirty="0"/>
          </a:p>
        </p:txBody>
      </p:sp>
      <p:sp>
        <p:nvSpPr>
          <p:cNvPr id="7" name="Text 5"/>
          <p:cNvSpPr/>
          <p:nvPr/>
        </p:nvSpPr>
        <p:spPr>
          <a:xfrm>
            <a:off x="507997" y="1998284"/>
            <a:ext cx="5749918" cy="4038580"/>
          </a:xfrm>
          <a:custGeom>
            <a:avLst/>
            <a:gdLst/>
            <a:ahLst/>
            <a:cxnLst/>
            <a:rect l="l" t="t" r="r" b="b"/>
            <a:pathLst>
              <a:path w="5749918" h="4038580">
                <a:moveTo>
                  <a:pt x="0" y="4038580"/>
                </a:moveTo>
                <a:lnTo>
                  <a:pt x="0" y="0"/>
                </a:lnTo>
                <a:lnTo>
                  <a:pt x="5749918" y="0"/>
                </a:lnTo>
                <a:lnTo>
                  <a:pt x="5749918" y="4038580"/>
                </a:lnTo>
                <a:lnTo>
                  <a:pt x="0" y="4038580"/>
                </a:lnTo>
              </a:path>
            </a:pathLst>
          </a:custGeom>
          <a:noFill/>
          <a:ln/>
        </p:spPr>
        <p:txBody>
          <a:bodyPr wrap="square" lIns="90000" tIns="46800" rIns="90000" bIns="46800" rtlCol="0" anchor="t"/>
          <a:lstStyle/>
          <a:p>
            <a:pPr algn="l" marL="0" indent="0">
              <a:lnSpc>
                <a:spcPct val="100000"/>
              </a:lnSpc>
              <a:spcBef>
                <a:spcPts val="1000"/>
              </a:spcBef>
              <a:buNone/>
            </a:pPr>
            <a:r>
              <a:rPr lang="en-US" sz="1400" dirty="0">
                <a:solidFill>
                  <a:srgbClr val="FFFFFF"/>
                </a:solidFill>
                <a:latin typeface="Figtree Bold" pitchFamily="34" charset="0"/>
                <a:ea typeface="Figtree Bold" pitchFamily="34" charset="-122"/>
                <a:cs typeface="Figtree Bold" pitchFamily="34" charset="-120"/>
              </a:rPr>
              <a:t>Political</a:t>
            </a:r>
            <a:endParaRPr lang="en-US" sz="1400" dirty="0"/>
          </a:p>
          <a:p>
            <a:pPr algn="l" marL="137160" indent="0">
              <a:lnSpc>
                <a:spcPct val="90000"/>
              </a:lnSpc>
              <a:spcBef>
                <a:spcPts val="500"/>
              </a:spcBef>
              <a:buNone/>
            </a:pPr>
            <a:r>
              <a:rPr lang="en-US" sz="1600" dirty="0">
                <a:solidFill>
                  <a:srgbClr val="FFFFFF"/>
                </a:solidFill>
                <a:latin typeface="Figtree" pitchFamily="34" charset="0"/>
                <a:ea typeface="Figtree" pitchFamily="34" charset="-122"/>
                <a:cs typeface="Figtree" pitchFamily="34" charset="-120"/>
              </a:rPr>
              <a:t>Local Governance Structure: The village is governed by a council consisting of elected representatives from various community sectors, ensuring that local voices are heard in decision-making processes.</a:t>
            </a:r>
            <a:endParaRPr lang="en-US" sz="1400" dirty="0"/>
          </a:p>
        </p:txBody>
      </p:sp>
      <p:sp>
        <p:nvSpPr>
          <p:cNvPr id="8" name="Text 6"/>
          <p:cNvSpPr/>
          <p:nvPr/>
        </p:nvSpPr>
        <p:spPr>
          <a:xfrm>
            <a:off x="507997" y="1448058"/>
            <a:ext cx="11176005" cy="91440"/>
          </a:xfrm>
          <a:custGeom>
            <a:avLst/>
            <a:gdLst/>
            <a:ahLst/>
            <a:cxnLst/>
            <a:rect l="l" t="t" r="r" b="b"/>
            <a:pathLst>
              <a:path w="11176005" h="91440">
                <a:moveTo>
                  <a:pt x="45720" y="91440"/>
                </a:moveTo>
                <a:cubicBezTo>
                  <a:pt x="20470" y="91440"/>
                  <a:pt x="0" y="70970"/>
                  <a:pt x="0" y="45720"/>
                </a:cubicBezTo>
                <a:lnTo>
                  <a:pt x="0" y="45720"/>
                </a:lnTo>
                <a:cubicBezTo>
                  <a:pt x="0" y="20470"/>
                  <a:pt x="20470" y="0"/>
                  <a:pt x="45720" y="0"/>
                </a:cubicBezTo>
                <a:lnTo>
                  <a:pt x="11130285" y="0"/>
                </a:lnTo>
                <a:cubicBezTo>
                  <a:pt x="11155536" y="0"/>
                  <a:pt x="11176005" y="20470"/>
                  <a:pt x="11176005" y="45720"/>
                </a:cubicBezTo>
                <a:lnTo>
                  <a:pt x="11176005" y="45720"/>
                </a:lnTo>
                <a:cubicBezTo>
                  <a:pt x="11176005" y="70970"/>
                  <a:pt x="11155536" y="91440"/>
                  <a:pt x="11130285" y="91440"/>
                </a:cubicBezTo>
                <a:lnTo>
                  <a:pt x="45720" y="91440"/>
                </a:lnTo>
              </a:path>
            </a:pathLst>
          </a:custGeom>
          <a:solidFill>
            <a:srgbClr val="156082">
              <a:alpha val="30000"/>
            </a:srgbClr>
          </a:solidFill>
          <a:ln/>
        </p:spPr>
        <p:txBody>
          <a:bodyPr wrap="square" lIns="90000" tIns="46800" rIns="90000" bIns="46800" rtlCol="0" anchor="ctr"/>
          <a:lstStyle/>
          <a:p>
            <a:pPr algn="ctr" marL="0" indent="0">
              <a:lnSpc>
                <a:spcPct val="83333"/>
              </a:lnSpc>
              <a:buNone/>
            </a:pPr>
            <a:endParaRPr lang="en-US" sz="1800" dirty="0"/>
          </a:p>
        </p:txBody>
      </p:sp>
      <p:sp>
        <p:nvSpPr>
          <p:cNvPr id="9" name="Text 7"/>
          <p:cNvSpPr/>
          <p:nvPr/>
        </p:nvSpPr>
        <p:spPr>
          <a:xfrm>
            <a:off x="507997" y="0"/>
            <a:ext cx="10058400" cy="1270282"/>
          </a:xfrm>
          <a:custGeom>
            <a:avLst/>
            <a:gdLst/>
            <a:ahLst/>
            <a:cxnLst/>
            <a:rect l="l" t="t" r="r" b="b"/>
            <a:pathLst>
              <a:path w="10058400" h="1270282">
                <a:moveTo>
                  <a:pt x="0" y="1270282"/>
                </a:moveTo>
                <a:lnTo>
                  <a:pt x="0" y="0"/>
                </a:lnTo>
                <a:lnTo>
                  <a:pt x="10058400" y="0"/>
                </a:lnTo>
                <a:lnTo>
                  <a:pt x="10058400" y="1270282"/>
                </a:lnTo>
                <a:lnTo>
                  <a:pt x="0" y="1270282"/>
                </a:lnTo>
              </a:path>
            </a:pathLst>
          </a:custGeom>
          <a:noFill/>
          <a:ln/>
        </p:spPr>
        <p:txBody>
          <a:bodyPr wrap="square" lIns="0" tIns="0" rIns="0" bIns="0" rtlCol="0" anchor="b"/>
          <a:lstStyle/>
          <a:p>
            <a:pPr algn="l" marL="0" indent="0">
              <a:lnSpc>
                <a:spcPct val="90000"/>
              </a:lnSpc>
              <a:buNone/>
            </a:pPr>
            <a:r>
              <a:rPr lang="en-US" sz="2800" dirty="0">
                <a:solidFill>
                  <a:srgbClr val="FFFFFF"/>
                </a:solidFill>
                <a:latin typeface="Figtree Bold" pitchFamily="34" charset="0"/>
                <a:ea typeface="Figtree Bold" pitchFamily="34" charset="-122"/>
                <a:cs typeface="Figtree Bold" pitchFamily="34" charset="-120"/>
              </a:rPr>
              <a:t>Political Environment and Governance</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0" tIns="0" rIns="0" bIns="0" rtlCol="0" anchor="ctr"/>
          <a:lstStyle/>
          <a:p>
            <a:pPr indent="0" marL="0">
              <a:buNone/>
            </a:pPr>
            <a:endParaRPr lang="en-US" dirty="0"/>
          </a:p>
        </p:txBody>
      </p:sp>
      <p:sp>
        <p:nvSpPr>
          <p:cNvPr id="3" name="Text 1"/>
          <p:cNvSpPr/>
          <p:nvPr/>
        </p:nvSpPr>
        <p:spPr>
          <a:xfrm>
            <a:off x="1" y="447"/>
            <a:ext cx="12191937" cy="6857107"/>
          </a:xfrm>
          <a:custGeom>
            <a:avLst/>
            <a:gdLst/>
            <a:ahLst/>
            <a:cxnLst/>
            <a:rect l="l" t="t" r="r" b="b"/>
            <a:pathLst>
              <a:path w="12191937" h="6857107">
                <a:moveTo>
                  <a:pt x="0" y="6857107"/>
                </a:moveTo>
                <a:lnTo>
                  <a:pt x="0" y="0"/>
                </a:lnTo>
                <a:lnTo>
                  <a:pt x="12191937" y="0"/>
                </a:lnTo>
                <a:lnTo>
                  <a:pt x="12191937"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60960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Figtree" pitchFamily="34" charset="0"/>
                <a:ea typeface="Figtree" pitchFamily="34" charset="-122"/>
                <a:cs typeface="Figtree" pitchFamily="34" charset="-120"/>
              </a:rPr>
              <a:t>Exploring Village Dynamics: A Comprehensive Overview</a:t>
            </a:r>
            <a:endParaRPr lang="en-US" sz="1000" dirty="0"/>
          </a:p>
        </p:txBody>
      </p:sp>
      <p:sp>
        <p:nvSpPr>
          <p:cNvPr id="5" name="Text 3"/>
          <p:cNvSpPr/>
          <p:nvPr/>
        </p:nvSpPr>
        <p:spPr>
          <a:xfrm>
            <a:off x="609600" y="1878797"/>
            <a:ext cx="6035040" cy="4297231"/>
          </a:xfrm>
          <a:custGeom>
            <a:avLst/>
            <a:gdLst/>
            <a:ahLst/>
            <a:cxnLst/>
            <a:rect l="l" t="t" r="r" b="b"/>
            <a:pathLst>
              <a:path w="6035040" h="4297231">
                <a:moveTo>
                  <a:pt x="0" y="4297231"/>
                </a:moveTo>
                <a:lnTo>
                  <a:pt x="0" y="0"/>
                </a:lnTo>
                <a:lnTo>
                  <a:pt x="6035040" y="0"/>
                </a:lnTo>
                <a:lnTo>
                  <a:pt x="6035040" y="4297231"/>
                </a:lnTo>
                <a:lnTo>
                  <a:pt x="0" y="4297231"/>
                </a:lnTo>
              </a:path>
            </a:pathLst>
          </a:custGeom>
          <a:noFill/>
          <a:ln/>
        </p:spPr>
        <p:txBody>
          <a:bodyPr wrap="square" lIns="90000" tIns="46800" rIns="90000" bIns="46800" rtlCol="0" anchor="t"/>
          <a:lstStyle/>
          <a:p>
            <a:pPr algn="l" marL="0" indent="0">
              <a:lnSpc>
                <a:spcPct val="100000"/>
              </a:lnSpc>
              <a:spcBef>
                <a:spcPts val="1000"/>
              </a:spcBef>
              <a:buNone/>
            </a:pPr>
            <a:r>
              <a:rPr lang="en-US" sz="1400" dirty="0">
                <a:solidFill>
                  <a:srgbClr val="FFFFFF"/>
                </a:solidFill>
                <a:latin typeface="Figtree Bold" pitchFamily="34" charset="0"/>
                <a:ea typeface="Figtree Bold" pitchFamily="34" charset="-122"/>
                <a:cs typeface="Figtree Bold" pitchFamily="34" charset="-120"/>
              </a:rPr>
              <a:t>Political</a:t>
            </a:r>
            <a:endParaRPr lang="en-US" sz="1400" dirty="0"/>
          </a:p>
          <a:p>
            <a:pPr algn="l" marL="137160" indent="0">
              <a:lnSpc>
                <a:spcPct val="90000"/>
              </a:lnSpc>
              <a:spcBef>
                <a:spcPts val="500"/>
              </a:spcBef>
              <a:buNone/>
            </a:pPr>
            <a:r>
              <a:rPr lang="en-US" sz="1600" dirty="0">
                <a:solidFill>
                  <a:srgbClr val="FFFFFF"/>
                </a:solidFill>
                <a:latin typeface="Figtree" pitchFamily="34" charset="0"/>
                <a:ea typeface="Figtree" pitchFamily="34" charset="-122"/>
                <a:cs typeface="Figtree" pitchFamily="34" charset="-120"/>
              </a:rPr>
              <a:t>Local Governance Support: The village benefits from a stable local government that encourages community development initiatives, providing grants and resources for small businesses.</a:t>
            </a:r>
            <a:endParaRPr lang="en-US" sz="1400" dirty="0"/>
          </a:p>
        </p:txBody>
      </p:sp>
      <p:sp>
        <p:nvSpPr>
          <p:cNvPr id="6" name="Text 4"/>
          <p:cNvSpPr/>
          <p:nvPr/>
        </p:nvSpPr>
        <p:spPr>
          <a:xfrm>
            <a:off x="609600" y="1448058"/>
            <a:ext cx="10972800" cy="91440"/>
          </a:xfrm>
          <a:custGeom>
            <a:avLst/>
            <a:gdLst/>
            <a:ahLst/>
            <a:cxnLst/>
            <a:rect l="l" t="t" r="r" b="b"/>
            <a:pathLst>
              <a:path w="10972800" h="91440">
                <a:moveTo>
                  <a:pt x="45720" y="91440"/>
                </a:moveTo>
                <a:cubicBezTo>
                  <a:pt x="20470" y="91440"/>
                  <a:pt x="0" y="70970"/>
                  <a:pt x="0" y="45720"/>
                </a:cubicBezTo>
                <a:lnTo>
                  <a:pt x="0" y="45720"/>
                </a:lnTo>
                <a:cubicBezTo>
                  <a:pt x="0" y="20470"/>
                  <a:pt x="20470" y="0"/>
                  <a:pt x="45720" y="0"/>
                </a:cubicBezTo>
                <a:lnTo>
                  <a:pt x="10927080" y="0"/>
                </a:lnTo>
                <a:cubicBezTo>
                  <a:pt x="10952330" y="0"/>
                  <a:pt x="10972800" y="20470"/>
                  <a:pt x="10972800" y="45720"/>
                </a:cubicBezTo>
                <a:lnTo>
                  <a:pt x="10972800" y="45720"/>
                </a:lnTo>
                <a:cubicBezTo>
                  <a:pt x="10972800" y="70970"/>
                  <a:pt x="10952330" y="91440"/>
                  <a:pt x="10927080" y="91440"/>
                </a:cubicBezTo>
                <a:lnTo>
                  <a:pt x="45720" y="91440"/>
                </a:lnTo>
              </a:path>
            </a:pathLst>
          </a:custGeom>
          <a:solidFill>
            <a:srgbClr val="156082">
              <a:alpha val="30000"/>
            </a:srgbClr>
          </a:solidFill>
          <a:ln/>
        </p:spPr>
        <p:txBody>
          <a:bodyPr wrap="square" lIns="90000" tIns="46800" rIns="90000" bIns="46800" rtlCol="0" anchor="ctr"/>
          <a:lstStyle/>
          <a:p>
            <a:pPr algn="ctr" marL="0" indent="0">
              <a:lnSpc>
                <a:spcPct val="83333"/>
              </a:lnSpc>
              <a:buNone/>
            </a:pPr>
            <a:endParaRPr lang="en-US" sz="1800" dirty="0"/>
          </a:p>
        </p:txBody>
      </p:sp>
      <p:sp>
        <p:nvSpPr>
          <p:cNvPr id="7" name="Text 5"/>
          <p:cNvSpPr/>
          <p:nvPr/>
        </p:nvSpPr>
        <p:spPr>
          <a:xfrm>
            <a:off x="609600" y="0"/>
            <a:ext cx="10972800" cy="1270282"/>
          </a:xfrm>
          <a:custGeom>
            <a:avLst/>
            <a:gdLst/>
            <a:ahLst/>
            <a:cxnLst/>
            <a:rect l="l" t="t" r="r" b="b"/>
            <a:pathLst>
              <a:path w="10972800" h="1270282">
                <a:moveTo>
                  <a:pt x="0" y="1270282"/>
                </a:moveTo>
                <a:lnTo>
                  <a:pt x="0" y="0"/>
                </a:lnTo>
                <a:lnTo>
                  <a:pt x="10972800" y="0"/>
                </a:lnTo>
                <a:lnTo>
                  <a:pt x="10972800" y="1270282"/>
                </a:lnTo>
                <a:lnTo>
                  <a:pt x="0" y="1270282"/>
                </a:lnTo>
              </a:path>
            </a:pathLst>
          </a:custGeom>
          <a:noFill/>
          <a:ln/>
        </p:spPr>
        <p:txBody>
          <a:bodyPr wrap="square" lIns="0" tIns="0" rIns="0" bIns="0" rtlCol="0" anchor="b"/>
          <a:lstStyle/>
          <a:p>
            <a:pPr algn="l" marL="0" indent="0">
              <a:lnSpc>
                <a:spcPct val="90000"/>
              </a:lnSpc>
              <a:buNone/>
            </a:pPr>
            <a:r>
              <a:rPr lang="en-US" sz="2800" dirty="0">
                <a:solidFill>
                  <a:srgbClr val="FFFFFF"/>
                </a:solidFill>
                <a:latin typeface="Figtree Bold" pitchFamily="34" charset="0"/>
                <a:ea typeface="Figtree Bold" pitchFamily="34" charset="-122"/>
                <a:cs typeface="Figtree Bold" pitchFamily="34" charset="-120"/>
              </a:rPr>
              <a:t>Economic Environment and Opportunities</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0" tIns="0" rIns="0" bIns="0" rtlCol="0" anchor="ctr"/>
          <a:lstStyle/>
          <a:p>
            <a:pPr indent="0" marL="0">
              <a:buNone/>
            </a:pPr>
            <a:endParaRPr lang="en-US" dirty="0"/>
          </a:p>
        </p:txBody>
      </p:sp>
      <p:sp>
        <p:nvSpPr>
          <p:cNvPr id="3" name="Text 1"/>
          <p:cNvSpPr/>
          <p:nvPr/>
        </p:nvSpPr>
        <p:spPr>
          <a:xfrm>
            <a:off x="1" y="447"/>
            <a:ext cx="12191937" cy="6857107"/>
          </a:xfrm>
          <a:custGeom>
            <a:avLst/>
            <a:gdLst/>
            <a:ahLst/>
            <a:cxnLst/>
            <a:rect l="l" t="t" r="r" b="b"/>
            <a:pathLst>
              <a:path w="12191937" h="6857107">
                <a:moveTo>
                  <a:pt x="0" y="6857107"/>
                </a:moveTo>
                <a:lnTo>
                  <a:pt x="0" y="0"/>
                </a:lnTo>
                <a:lnTo>
                  <a:pt x="12191937" y="0"/>
                </a:lnTo>
                <a:lnTo>
                  <a:pt x="12191937"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6993253" y="1998285"/>
            <a:ext cx="4690749" cy="4038579"/>
          </a:xfrm>
          <a:custGeom>
            <a:avLst/>
            <a:gdLst/>
            <a:ahLst/>
            <a:cxnLst/>
            <a:rect l="l" t="t" r="r" b="b"/>
            <a:pathLst>
              <a:path w="4690749" h="4038579">
                <a:moveTo>
                  <a:pt x="115826" y="4038579"/>
                </a:moveTo>
                <a:cubicBezTo>
                  <a:pt x="51857" y="4038579"/>
                  <a:pt x="0" y="3986722"/>
                  <a:pt x="0" y="3922753"/>
                </a:cubicBezTo>
                <a:lnTo>
                  <a:pt x="0" y="115826"/>
                </a:lnTo>
                <a:cubicBezTo>
                  <a:pt x="0" y="51857"/>
                  <a:pt x="51857" y="0"/>
                  <a:pt x="115826" y="0"/>
                </a:cubicBezTo>
                <a:lnTo>
                  <a:pt x="4574923" y="0"/>
                </a:lnTo>
                <a:cubicBezTo>
                  <a:pt x="4638892" y="0"/>
                  <a:pt x="4690749" y="51857"/>
                  <a:pt x="4690749" y="115826"/>
                </a:cubicBezTo>
                <a:lnTo>
                  <a:pt x="4690749" y="3922753"/>
                </a:lnTo>
                <a:cubicBezTo>
                  <a:pt x="4690749" y="3986722"/>
                  <a:pt x="4638892" y="4038579"/>
                  <a:pt x="4574923" y="4038579"/>
                </a:cubicBezTo>
                <a:lnTo>
                  <a:pt x="115826" y="4038579"/>
                </a:lnTo>
              </a:path>
            </a:pathLst>
          </a:custGeom>
          <a:solidFill>
            <a:srgbClr val="000000">
              <a:alpha val="20000"/>
            </a:srgbClr>
          </a:solidFill>
          <a:ln w="6346">
            <a:solidFill>
              <a:srgbClr val="FFFFFF">
                <a:alpha val="20000"/>
              </a:srgbClr>
            </a:solidFill>
          </a:ln>
        </p:spPr>
        <p:txBody>
          <a:bodyPr wrap="square" lIns="90000" tIns="46800" rIns="90000" bIns="46800" rtlCol="0" anchor="ctr"/>
          <a:lstStyle/>
          <a:p>
            <a:pPr algn="l" marL="0" indent="0">
              <a:lnSpc>
                <a:spcPct val="83333"/>
              </a:lnSpc>
              <a:buNone/>
            </a:pPr>
            <a:endParaRPr lang="en-US" sz="1800" dirty="0"/>
          </a:p>
        </p:txBody>
      </p:sp>
      <p:sp>
        <p:nvSpPr>
          <p:cNvPr id="5" name="Text 3"/>
          <p:cNvSpPr/>
          <p:nvPr/>
        </p:nvSpPr>
        <p:spPr>
          <a:xfrm>
            <a:off x="507997"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Figtree" pitchFamily="34" charset="0"/>
                <a:ea typeface="Figtree" pitchFamily="34" charset="-122"/>
                <a:cs typeface="Figtree" pitchFamily="34" charset="-120"/>
              </a:rPr>
              <a:t>Exploring Village Dynamics: A Comprehensive Overview</a:t>
            </a:r>
            <a:endParaRPr lang="en-US" sz="1000" dirty="0"/>
          </a:p>
        </p:txBody>
      </p:sp>
      <p:sp>
        <p:nvSpPr>
          <p:cNvPr id="6" name="Text 4"/>
          <p:cNvSpPr/>
          <p:nvPr/>
        </p:nvSpPr>
        <p:spPr>
          <a:xfrm>
            <a:off x="7241282" y="2228927"/>
            <a:ext cx="4194690" cy="3577294"/>
          </a:xfrm>
          <a:custGeom>
            <a:avLst/>
            <a:gdLst/>
            <a:ahLst/>
            <a:cxnLst/>
            <a:rect l="l" t="t" r="r" b="b"/>
            <a:pathLst>
              <a:path w="4194690" h="3577294">
                <a:moveTo>
                  <a:pt x="0" y="3577294"/>
                </a:moveTo>
                <a:lnTo>
                  <a:pt x="0" y="0"/>
                </a:lnTo>
                <a:lnTo>
                  <a:pt x="4194690" y="0"/>
                </a:lnTo>
                <a:lnTo>
                  <a:pt x="4194690" y="3577294"/>
                </a:lnTo>
                <a:lnTo>
                  <a:pt x="0" y="3577294"/>
                </a:lnTo>
              </a:path>
            </a:pathLst>
          </a:custGeom>
          <a:blipFill>
            <a:blip r:embed="rId2"/>
            <a:srcRect l="2822" r="2822" t="0" b="0"/>
            <a:stretch/>
          </a:blipFill>
          <a:ln/>
        </p:spPr>
        <p:txBody>
          <a:bodyPr wrap="square" lIns="90000" tIns="46800" rIns="90000" bIns="46800" rtlCol="0" anchor="ctr"/>
          <a:lstStyle/>
          <a:p>
            <a:pPr indent="0" marL="0">
              <a:buNone/>
            </a:pPr>
            <a:endParaRPr lang="en-US" dirty="0"/>
          </a:p>
        </p:txBody>
      </p:sp>
      <p:sp>
        <p:nvSpPr>
          <p:cNvPr id="7" name="Text 5"/>
          <p:cNvSpPr/>
          <p:nvPr/>
        </p:nvSpPr>
        <p:spPr>
          <a:xfrm>
            <a:off x="507997" y="1998284"/>
            <a:ext cx="5749918" cy="4038580"/>
          </a:xfrm>
          <a:custGeom>
            <a:avLst/>
            <a:gdLst/>
            <a:ahLst/>
            <a:cxnLst/>
            <a:rect l="l" t="t" r="r" b="b"/>
            <a:pathLst>
              <a:path w="5749918" h="4038580">
                <a:moveTo>
                  <a:pt x="0" y="4038580"/>
                </a:moveTo>
                <a:lnTo>
                  <a:pt x="0" y="0"/>
                </a:lnTo>
                <a:lnTo>
                  <a:pt x="5749918" y="0"/>
                </a:lnTo>
                <a:lnTo>
                  <a:pt x="5749918" y="4038580"/>
                </a:lnTo>
                <a:lnTo>
                  <a:pt x="0" y="4038580"/>
                </a:lnTo>
              </a:path>
            </a:pathLst>
          </a:custGeom>
          <a:noFill/>
          <a:ln/>
        </p:spPr>
        <p:txBody>
          <a:bodyPr wrap="square" lIns="90000" tIns="46800" rIns="90000" bIns="46800" rtlCol="0" anchor="t"/>
          <a:lstStyle/>
          <a:p>
            <a:pPr algn="l" marL="0" indent="0">
              <a:lnSpc>
                <a:spcPct val="100000"/>
              </a:lnSpc>
              <a:spcBef>
                <a:spcPts val="1000"/>
              </a:spcBef>
              <a:buNone/>
            </a:pPr>
            <a:r>
              <a:rPr lang="en-US" sz="1400" dirty="0">
                <a:solidFill>
                  <a:srgbClr val="FFFFFF"/>
                </a:solidFill>
                <a:latin typeface="Figtree Bold" pitchFamily="34" charset="0"/>
                <a:ea typeface="Figtree Bold" pitchFamily="34" charset="-122"/>
                <a:cs typeface="Figtree Bold" pitchFamily="34" charset="-120"/>
              </a:rPr>
              <a:t>Political</a:t>
            </a:r>
            <a:endParaRPr lang="en-US" sz="1400" dirty="0"/>
          </a:p>
          <a:p>
            <a:pPr algn="l" marL="137160" indent="0">
              <a:lnSpc>
                <a:spcPct val="90000"/>
              </a:lnSpc>
              <a:spcBef>
                <a:spcPts val="500"/>
              </a:spcBef>
              <a:buNone/>
            </a:pPr>
            <a:r>
              <a:rPr lang="en-US" sz="1600" dirty="0">
                <a:solidFill>
                  <a:srgbClr val="FFFFFF"/>
                </a:solidFill>
                <a:latin typeface="Figtree" pitchFamily="34" charset="0"/>
                <a:ea typeface="Figtree" pitchFamily="34" charset="-122"/>
                <a:cs typeface="Figtree" pitchFamily="34" charset="-120"/>
              </a:rPr>
              <a:t>The village operates under a local governance system that encourages community participation.</a:t>
            </a:r>
            <a:endParaRPr lang="en-US" sz="1400" dirty="0"/>
          </a:p>
          <a:p>
            <a:pPr algn="l" marL="137160" indent="0">
              <a:lnSpc>
                <a:spcPct val="90000"/>
              </a:lnSpc>
              <a:spcBef>
                <a:spcPts val="500"/>
              </a:spcBef>
              <a:buNone/>
            </a:pPr>
            <a:r>
              <a:rPr lang="en-US" sz="1600" dirty="0">
                <a:solidFill>
                  <a:srgbClr val="FFFFFF"/>
                </a:solidFill>
                <a:latin typeface="Figtree" pitchFamily="34" charset="0"/>
                <a:ea typeface="Figtree" pitchFamily="34" charset="-122"/>
                <a:cs typeface="Figtree" pitchFamily="34" charset="-120"/>
              </a:rPr>
              <a:t>Recent elections saw a voter turnout of 75%, indicating strong civic engagement among residents.</a:t>
            </a:r>
            <a:endParaRPr lang="en-US" sz="1400" dirty="0"/>
          </a:p>
        </p:txBody>
      </p:sp>
      <p:sp>
        <p:nvSpPr>
          <p:cNvPr id="8" name="Text 6"/>
          <p:cNvSpPr/>
          <p:nvPr/>
        </p:nvSpPr>
        <p:spPr>
          <a:xfrm>
            <a:off x="507997" y="1448058"/>
            <a:ext cx="11176005" cy="91440"/>
          </a:xfrm>
          <a:custGeom>
            <a:avLst/>
            <a:gdLst/>
            <a:ahLst/>
            <a:cxnLst/>
            <a:rect l="l" t="t" r="r" b="b"/>
            <a:pathLst>
              <a:path w="11176005" h="91440">
                <a:moveTo>
                  <a:pt x="45720" y="91440"/>
                </a:moveTo>
                <a:cubicBezTo>
                  <a:pt x="20470" y="91440"/>
                  <a:pt x="0" y="70970"/>
                  <a:pt x="0" y="45720"/>
                </a:cubicBezTo>
                <a:lnTo>
                  <a:pt x="0" y="45720"/>
                </a:lnTo>
                <a:cubicBezTo>
                  <a:pt x="0" y="20470"/>
                  <a:pt x="20470" y="0"/>
                  <a:pt x="45720" y="0"/>
                </a:cubicBezTo>
                <a:lnTo>
                  <a:pt x="11130285" y="0"/>
                </a:lnTo>
                <a:cubicBezTo>
                  <a:pt x="11155536" y="0"/>
                  <a:pt x="11176005" y="20470"/>
                  <a:pt x="11176005" y="45720"/>
                </a:cubicBezTo>
                <a:lnTo>
                  <a:pt x="11176005" y="45720"/>
                </a:lnTo>
                <a:cubicBezTo>
                  <a:pt x="11176005" y="70970"/>
                  <a:pt x="11155536" y="91440"/>
                  <a:pt x="11130285" y="91440"/>
                </a:cubicBezTo>
                <a:lnTo>
                  <a:pt x="45720" y="91440"/>
                </a:lnTo>
              </a:path>
            </a:pathLst>
          </a:custGeom>
          <a:solidFill>
            <a:srgbClr val="156082">
              <a:alpha val="30000"/>
            </a:srgbClr>
          </a:solidFill>
          <a:ln/>
        </p:spPr>
        <p:txBody>
          <a:bodyPr wrap="square" lIns="90000" tIns="46800" rIns="90000" bIns="46800" rtlCol="0" anchor="ctr"/>
          <a:lstStyle/>
          <a:p>
            <a:pPr algn="ctr" marL="0" indent="0">
              <a:lnSpc>
                <a:spcPct val="83333"/>
              </a:lnSpc>
              <a:buNone/>
            </a:pPr>
            <a:endParaRPr lang="en-US" sz="1800" dirty="0"/>
          </a:p>
        </p:txBody>
      </p:sp>
      <p:sp>
        <p:nvSpPr>
          <p:cNvPr id="9" name="Text 7"/>
          <p:cNvSpPr/>
          <p:nvPr/>
        </p:nvSpPr>
        <p:spPr>
          <a:xfrm>
            <a:off x="507997" y="0"/>
            <a:ext cx="10058400" cy="1270282"/>
          </a:xfrm>
          <a:custGeom>
            <a:avLst/>
            <a:gdLst/>
            <a:ahLst/>
            <a:cxnLst/>
            <a:rect l="l" t="t" r="r" b="b"/>
            <a:pathLst>
              <a:path w="10058400" h="1270282">
                <a:moveTo>
                  <a:pt x="0" y="1270282"/>
                </a:moveTo>
                <a:lnTo>
                  <a:pt x="0" y="0"/>
                </a:lnTo>
                <a:lnTo>
                  <a:pt x="10058400" y="0"/>
                </a:lnTo>
                <a:lnTo>
                  <a:pt x="10058400" y="1270282"/>
                </a:lnTo>
                <a:lnTo>
                  <a:pt x="0" y="1270282"/>
                </a:lnTo>
              </a:path>
            </a:pathLst>
          </a:custGeom>
          <a:noFill/>
          <a:ln/>
        </p:spPr>
        <p:txBody>
          <a:bodyPr wrap="square" lIns="0" tIns="0" rIns="0" bIns="0" rtlCol="0" anchor="b"/>
          <a:lstStyle/>
          <a:p>
            <a:pPr algn="l" marL="0" indent="0">
              <a:lnSpc>
                <a:spcPct val="90000"/>
              </a:lnSpc>
              <a:buNone/>
            </a:pPr>
            <a:r>
              <a:rPr lang="en-US" sz="2800" dirty="0">
                <a:solidFill>
                  <a:srgbClr val="FFFFFF"/>
                </a:solidFill>
                <a:latin typeface="Figtree Bold" pitchFamily="34" charset="0"/>
                <a:ea typeface="Figtree Bold" pitchFamily="34" charset="-122"/>
                <a:cs typeface="Figtree Bold" pitchFamily="34" charset="-120"/>
              </a:rPr>
              <a:t>Social Environment and Community Dynamics</a:t>
            </a:r>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0" tIns="0" rIns="0" bIns="0" rtlCol="0" anchor="ctr"/>
          <a:lstStyle/>
          <a:p>
            <a:pPr indent="0" marL="0">
              <a:buNone/>
            </a:pPr>
            <a:endParaRPr lang="en-US" dirty="0"/>
          </a:p>
        </p:txBody>
      </p:sp>
      <p:sp>
        <p:nvSpPr>
          <p:cNvPr id="3" name="Text 1"/>
          <p:cNvSpPr/>
          <p:nvPr/>
        </p:nvSpPr>
        <p:spPr>
          <a:xfrm>
            <a:off x="1" y="447"/>
            <a:ext cx="12191937" cy="6857107"/>
          </a:xfrm>
          <a:custGeom>
            <a:avLst/>
            <a:gdLst/>
            <a:ahLst/>
            <a:cxnLst/>
            <a:rect l="l" t="t" r="r" b="b"/>
            <a:pathLst>
              <a:path w="12191937" h="6857107">
                <a:moveTo>
                  <a:pt x="0" y="6857107"/>
                </a:moveTo>
                <a:lnTo>
                  <a:pt x="0" y="0"/>
                </a:lnTo>
                <a:lnTo>
                  <a:pt x="12191937" y="0"/>
                </a:lnTo>
                <a:lnTo>
                  <a:pt x="12191937"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60960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Figtree" pitchFamily="34" charset="0"/>
                <a:ea typeface="Figtree" pitchFamily="34" charset="-122"/>
                <a:cs typeface="Figtree" pitchFamily="34" charset="-120"/>
              </a:rPr>
              <a:t>Exploring Village Dynamics: A Comprehensive Overview</a:t>
            </a:r>
            <a:endParaRPr lang="en-US" sz="1000" dirty="0"/>
          </a:p>
        </p:txBody>
      </p:sp>
      <p:sp>
        <p:nvSpPr>
          <p:cNvPr id="5" name="Text 3"/>
          <p:cNvSpPr/>
          <p:nvPr/>
        </p:nvSpPr>
        <p:spPr>
          <a:xfrm>
            <a:off x="609600" y="1878797"/>
            <a:ext cx="6035040" cy="4297231"/>
          </a:xfrm>
          <a:custGeom>
            <a:avLst/>
            <a:gdLst/>
            <a:ahLst/>
            <a:cxnLst/>
            <a:rect l="l" t="t" r="r" b="b"/>
            <a:pathLst>
              <a:path w="6035040" h="4297231">
                <a:moveTo>
                  <a:pt x="0" y="4297231"/>
                </a:moveTo>
                <a:lnTo>
                  <a:pt x="0" y="0"/>
                </a:lnTo>
                <a:lnTo>
                  <a:pt x="6035040" y="0"/>
                </a:lnTo>
                <a:lnTo>
                  <a:pt x="6035040" y="4297231"/>
                </a:lnTo>
                <a:lnTo>
                  <a:pt x="0" y="4297231"/>
                </a:lnTo>
              </a:path>
            </a:pathLst>
          </a:custGeom>
          <a:noFill/>
          <a:ln/>
        </p:spPr>
        <p:txBody>
          <a:bodyPr wrap="square" lIns="90000" tIns="46800" rIns="90000" bIns="46800" rtlCol="0" anchor="t"/>
          <a:lstStyle/>
          <a:p>
            <a:pPr algn="l" marL="0" indent="0">
              <a:lnSpc>
                <a:spcPct val="100000"/>
              </a:lnSpc>
              <a:spcBef>
                <a:spcPts val="1000"/>
              </a:spcBef>
              <a:buNone/>
            </a:pPr>
            <a:r>
              <a:rPr lang="en-US" sz="1400" dirty="0">
                <a:solidFill>
                  <a:srgbClr val="FFFFFF"/>
                </a:solidFill>
                <a:latin typeface="Figtree Bold" pitchFamily="34" charset="0"/>
                <a:ea typeface="Figtree Bold" pitchFamily="34" charset="-122"/>
                <a:cs typeface="Figtree Bold" pitchFamily="34" charset="-120"/>
              </a:rPr>
              <a:t>Political</a:t>
            </a:r>
            <a:endParaRPr lang="en-US" sz="1400" dirty="0"/>
          </a:p>
          <a:p>
            <a:pPr algn="l" marL="137160" indent="0">
              <a:lnSpc>
                <a:spcPct val="90000"/>
              </a:lnSpc>
              <a:spcBef>
                <a:spcPts val="500"/>
              </a:spcBef>
              <a:buNone/>
            </a:pPr>
            <a:r>
              <a:rPr lang="en-US" sz="1600" dirty="0">
                <a:solidFill>
                  <a:srgbClr val="FFFFFF"/>
                </a:solidFill>
                <a:latin typeface="Figtree" pitchFamily="34" charset="0"/>
                <a:ea typeface="Figtree" pitchFamily="34" charset="-122"/>
                <a:cs typeface="Figtree" pitchFamily="34" charset="-120"/>
              </a:rPr>
              <a:t>Government Initiatives: Local government policies promoting digital literacy and infrastructure development have led to increased access to technology in villages, with initiatives like subsidized internet services.</a:t>
            </a:r>
            <a:endParaRPr lang="en-US" sz="1400" dirty="0"/>
          </a:p>
        </p:txBody>
      </p:sp>
      <p:sp>
        <p:nvSpPr>
          <p:cNvPr id="6" name="Text 4"/>
          <p:cNvSpPr/>
          <p:nvPr/>
        </p:nvSpPr>
        <p:spPr>
          <a:xfrm>
            <a:off x="609600" y="1448058"/>
            <a:ext cx="10972800" cy="91440"/>
          </a:xfrm>
          <a:custGeom>
            <a:avLst/>
            <a:gdLst/>
            <a:ahLst/>
            <a:cxnLst/>
            <a:rect l="l" t="t" r="r" b="b"/>
            <a:pathLst>
              <a:path w="10972800" h="91440">
                <a:moveTo>
                  <a:pt x="45720" y="91440"/>
                </a:moveTo>
                <a:cubicBezTo>
                  <a:pt x="20470" y="91440"/>
                  <a:pt x="0" y="70970"/>
                  <a:pt x="0" y="45720"/>
                </a:cubicBezTo>
                <a:lnTo>
                  <a:pt x="0" y="45720"/>
                </a:lnTo>
                <a:cubicBezTo>
                  <a:pt x="0" y="20470"/>
                  <a:pt x="20470" y="0"/>
                  <a:pt x="45720" y="0"/>
                </a:cubicBezTo>
                <a:lnTo>
                  <a:pt x="10927080" y="0"/>
                </a:lnTo>
                <a:cubicBezTo>
                  <a:pt x="10952330" y="0"/>
                  <a:pt x="10972800" y="20470"/>
                  <a:pt x="10972800" y="45720"/>
                </a:cubicBezTo>
                <a:lnTo>
                  <a:pt x="10972800" y="45720"/>
                </a:lnTo>
                <a:cubicBezTo>
                  <a:pt x="10972800" y="70970"/>
                  <a:pt x="10952330" y="91440"/>
                  <a:pt x="10927080" y="91440"/>
                </a:cubicBezTo>
                <a:lnTo>
                  <a:pt x="45720" y="91440"/>
                </a:lnTo>
              </a:path>
            </a:pathLst>
          </a:custGeom>
          <a:solidFill>
            <a:srgbClr val="156082">
              <a:alpha val="30000"/>
            </a:srgbClr>
          </a:solidFill>
          <a:ln/>
        </p:spPr>
        <p:txBody>
          <a:bodyPr wrap="square" lIns="90000" tIns="46800" rIns="90000" bIns="46800" rtlCol="0" anchor="ctr"/>
          <a:lstStyle/>
          <a:p>
            <a:pPr algn="ctr" marL="0" indent="0">
              <a:lnSpc>
                <a:spcPct val="83333"/>
              </a:lnSpc>
              <a:buNone/>
            </a:pPr>
            <a:endParaRPr lang="en-US" sz="1800" dirty="0"/>
          </a:p>
        </p:txBody>
      </p:sp>
      <p:sp>
        <p:nvSpPr>
          <p:cNvPr id="7" name="Text 5"/>
          <p:cNvSpPr/>
          <p:nvPr/>
        </p:nvSpPr>
        <p:spPr>
          <a:xfrm>
            <a:off x="609600" y="0"/>
            <a:ext cx="10972800" cy="1270282"/>
          </a:xfrm>
          <a:custGeom>
            <a:avLst/>
            <a:gdLst/>
            <a:ahLst/>
            <a:cxnLst/>
            <a:rect l="l" t="t" r="r" b="b"/>
            <a:pathLst>
              <a:path w="10972800" h="1270282">
                <a:moveTo>
                  <a:pt x="0" y="1270282"/>
                </a:moveTo>
                <a:lnTo>
                  <a:pt x="0" y="0"/>
                </a:lnTo>
                <a:lnTo>
                  <a:pt x="10972800" y="0"/>
                </a:lnTo>
                <a:lnTo>
                  <a:pt x="10972800" y="1270282"/>
                </a:lnTo>
                <a:lnTo>
                  <a:pt x="0" y="1270282"/>
                </a:lnTo>
              </a:path>
            </a:pathLst>
          </a:custGeom>
          <a:noFill/>
          <a:ln/>
        </p:spPr>
        <p:txBody>
          <a:bodyPr wrap="square" lIns="0" tIns="0" rIns="0" bIns="0" rtlCol="0" anchor="b"/>
          <a:lstStyle/>
          <a:p>
            <a:pPr algn="l" marL="0" indent="0">
              <a:lnSpc>
                <a:spcPct val="90000"/>
              </a:lnSpc>
              <a:buNone/>
            </a:pPr>
            <a:r>
              <a:rPr lang="en-US" sz="2800" dirty="0">
                <a:solidFill>
                  <a:srgbClr val="FFFFFF"/>
                </a:solidFill>
                <a:latin typeface="Figtree Bold" pitchFamily="34" charset="0"/>
                <a:ea typeface="Figtree Bold" pitchFamily="34" charset="-122"/>
                <a:cs typeface="Figtree Bold" pitchFamily="34" charset="-120"/>
              </a:rPr>
              <a:t>Technological Advancements and Access</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0" tIns="0" rIns="0" bIns="0" rtlCol="0" anchor="ctr"/>
          <a:lstStyle/>
          <a:p>
            <a:pPr indent="0" marL="0">
              <a:buNone/>
            </a:pPr>
            <a:endParaRPr lang="en-US" dirty="0"/>
          </a:p>
        </p:txBody>
      </p:sp>
      <p:sp>
        <p:nvSpPr>
          <p:cNvPr id="3" name="Text 1"/>
          <p:cNvSpPr/>
          <p:nvPr/>
        </p:nvSpPr>
        <p:spPr>
          <a:xfrm>
            <a:off x="1" y="447"/>
            <a:ext cx="12191937" cy="6857107"/>
          </a:xfrm>
          <a:custGeom>
            <a:avLst/>
            <a:gdLst/>
            <a:ahLst/>
            <a:cxnLst/>
            <a:rect l="l" t="t" r="r" b="b"/>
            <a:pathLst>
              <a:path w="12191937" h="6857107">
                <a:moveTo>
                  <a:pt x="0" y="6857107"/>
                </a:moveTo>
                <a:lnTo>
                  <a:pt x="0" y="0"/>
                </a:lnTo>
                <a:lnTo>
                  <a:pt x="12191937" y="0"/>
                </a:lnTo>
                <a:lnTo>
                  <a:pt x="12191937"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60960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Figtree" pitchFamily="34" charset="0"/>
                <a:ea typeface="Figtree" pitchFamily="34" charset="-122"/>
                <a:cs typeface="Figtree" pitchFamily="34" charset="-120"/>
              </a:rPr>
              <a:t>Exploring Village Dynamics: A Comprehensive Overview</a:t>
            </a:r>
            <a:endParaRPr lang="en-US" sz="1000" dirty="0"/>
          </a:p>
        </p:txBody>
      </p:sp>
      <p:sp>
        <p:nvSpPr>
          <p:cNvPr id="5" name="Text 3"/>
          <p:cNvSpPr/>
          <p:nvPr/>
        </p:nvSpPr>
        <p:spPr>
          <a:xfrm>
            <a:off x="609600" y="1878797"/>
            <a:ext cx="6035040" cy="4297231"/>
          </a:xfrm>
          <a:custGeom>
            <a:avLst/>
            <a:gdLst/>
            <a:ahLst/>
            <a:cxnLst/>
            <a:rect l="l" t="t" r="r" b="b"/>
            <a:pathLst>
              <a:path w="6035040" h="4297231">
                <a:moveTo>
                  <a:pt x="0" y="4297231"/>
                </a:moveTo>
                <a:lnTo>
                  <a:pt x="0" y="0"/>
                </a:lnTo>
                <a:lnTo>
                  <a:pt x="6035040" y="0"/>
                </a:lnTo>
                <a:lnTo>
                  <a:pt x="6035040" y="4297231"/>
                </a:lnTo>
                <a:lnTo>
                  <a:pt x="0" y="4297231"/>
                </a:lnTo>
              </a:path>
            </a:pathLst>
          </a:custGeom>
          <a:noFill/>
          <a:ln/>
        </p:spPr>
        <p:txBody>
          <a:bodyPr wrap="square" lIns="90000" tIns="46800" rIns="90000" bIns="46800" rtlCol="0" anchor="t"/>
          <a:lstStyle/>
          <a:p>
            <a:pPr algn="l" marL="0" indent="0">
              <a:lnSpc>
                <a:spcPct val="100000"/>
              </a:lnSpc>
              <a:spcBef>
                <a:spcPts val="1000"/>
              </a:spcBef>
              <a:buNone/>
            </a:pPr>
            <a:r>
              <a:rPr lang="en-US" sz="1400" dirty="0">
                <a:solidFill>
                  <a:srgbClr val="FFFFFF"/>
                </a:solidFill>
                <a:latin typeface="Figtree Bold" pitchFamily="34" charset="0"/>
                <a:ea typeface="Figtree Bold" pitchFamily="34" charset="-122"/>
                <a:cs typeface="Figtree Bold" pitchFamily="34" charset="-120"/>
              </a:rPr>
              <a:t>Political</a:t>
            </a:r>
            <a:endParaRPr lang="en-US" sz="1400" dirty="0"/>
          </a:p>
          <a:p>
            <a:pPr algn="l" marL="137160" indent="0">
              <a:lnSpc>
                <a:spcPct val="90000"/>
              </a:lnSpc>
              <a:spcBef>
                <a:spcPts val="500"/>
              </a:spcBef>
              <a:buNone/>
            </a:pPr>
            <a:r>
              <a:rPr lang="en-US" sz="1600" dirty="0">
                <a:solidFill>
                  <a:srgbClr val="FFFFFF"/>
                </a:solidFill>
                <a:latin typeface="Figtree" pitchFamily="34" charset="0"/>
                <a:ea typeface="Figtree" pitchFamily="34" charset="-122"/>
                <a:cs typeface="Figtree" pitchFamily="34" charset="-120"/>
              </a:rPr>
              <a:t>The local government has implemented policies promoting sustainable agricultural practices, encouraging farmers to adopt organic methods.</a:t>
            </a:r>
            <a:endParaRPr lang="en-US" sz="1400" dirty="0"/>
          </a:p>
          <a:p>
            <a:pPr algn="l" marL="137160" indent="0">
              <a:lnSpc>
                <a:spcPct val="90000"/>
              </a:lnSpc>
              <a:spcBef>
                <a:spcPts val="500"/>
              </a:spcBef>
              <a:buNone/>
            </a:pPr>
            <a:r>
              <a:rPr lang="en-US" sz="1600" dirty="0">
                <a:solidFill>
                  <a:srgbClr val="FFFFFF"/>
                </a:solidFill>
                <a:latin typeface="Figtree" pitchFamily="34" charset="0"/>
                <a:ea typeface="Figtree" pitchFamily="34" charset="-122"/>
                <a:cs typeface="Figtree" pitchFamily="34" charset="-120"/>
              </a:rPr>
              <a:t>This has led to a 30% increase in organic crop production over the past five years.</a:t>
            </a:r>
            <a:endParaRPr lang="en-US" sz="1400" dirty="0"/>
          </a:p>
        </p:txBody>
      </p:sp>
      <p:sp>
        <p:nvSpPr>
          <p:cNvPr id="6" name="Text 4"/>
          <p:cNvSpPr/>
          <p:nvPr/>
        </p:nvSpPr>
        <p:spPr>
          <a:xfrm>
            <a:off x="609600" y="1448058"/>
            <a:ext cx="10972800" cy="91440"/>
          </a:xfrm>
          <a:custGeom>
            <a:avLst/>
            <a:gdLst/>
            <a:ahLst/>
            <a:cxnLst/>
            <a:rect l="l" t="t" r="r" b="b"/>
            <a:pathLst>
              <a:path w="10972800" h="91440">
                <a:moveTo>
                  <a:pt x="45720" y="91440"/>
                </a:moveTo>
                <a:cubicBezTo>
                  <a:pt x="20470" y="91440"/>
                  <a:pt x="0" y="70970"/>
                  <a:pt x="0" y="45720"/>
                </a:cubicBezTo>
                <a:lnTo>
                  <a:pt x="0" y="45720"/>
                </a:lnTo>
                <a:cubicBezTo>
                  <a:pt x="0" y="20470"/>
                  <a:pt x="20470" y="0"/>
                  <a:pt x="45720" y="0"/>
                </a:cubicBezTo>
                <a:lnTo>
                  <a:pt x="10927080" y="0"/>
                </a:lnTo>
                <a:cubicBezTo>
                  <a:pt x="10952330" y="0"/>
                  <a:pt x="10972800" y="20470"/>
                  <a:pt x="10972800" y="45720"/>
                </a:cubicBezTo>
                <a:lnTo>
                  <a:pt x="10972800" y="45720"/>
                </a:lnTo>
                <a:cubicBezTo>
                  <a:pt x="10972800" y="70970"/>
                  <a:pt x="10952330" y="91440"/>
                  <a:pt x="10927080" y="91440"/>
                </a:cubicBezTo>
                <a:lnTo>
                  <a:pt x="45720" y="91440"/>
                </a:lnTo>
              </a:path>
            </a:pathLst>
          </a:custGeom>
          <a:solidFill>
            <a:srgbClr val="156082">
              <a:alpha val="30000"/>
            </a:srgbClr>
          </a:solidFill>
          <a:ln/>
        </p:spPr>
        <p:txBody>
          <a:bodyPr wrap="square" lIns="90000" tIns="46800" rIns="90000" bIns="46800" rtlCol="0" anchor="ctr"/>
          <a:lstStyle/>
          <a:p>
            <a:pPr algn="ctr" marL="0" indent="0">
              <a:lnSpc>
                <a:spcPct val="83333"/>
              </a:lnSpc>
              <a:buNone/>
            </a:pPr>
            <a:endParaRPr lang="en-US" sz="1800" dirty="0"/>
          </a:p>
        </p:txBody>
      </p:sp>
      <p:sp>
        <p:nvSpPr>
          <p:cNvPr id="7" name="Text 5"/>
          <p:cNvSpPr/>
          <p:nvPr/>
        </p:nvSpPr>
        <p:spPr>
          <a:xfrm>
            <a:off x="609600" y="0"/>
            <a:ext cx="10972800" cy="1270282"/>
          </a:xfrm>
          <a:custGeom>
            <a:avLst/>
            <a:gdLst/>
            <a:ahLst/>
            <a:cxnLst/>
            <a:rect l="l" t="t" r="r" b="b"/>
            <a:pathLst>
              <a:path w="10972800" h="1270282">
                <a:moveTo>
                  <a:pt x="0" y="1270282"/>
                </a:moveTo>
                <a:lnTo>
                  <a:pt x="0" y="0"/>
                </a:lnTo>
                <a:lnTo>
                  <a:pt x="10972800" y="0"/>
                </a:lnTo>
                <a:lnTo>
                  <a:pt x="10972800" y="1270282"/>
                </a:lnTo>
                <a:lnTo>
                  <a:pt x="0" y="1270282"/>
                </a:lnTo>
              </a:path>
            </a:pathLst>
          </a:custGeom>
          <a:noFill/>
          <a:ln/>
        </p:spPr>
        <p:txBody>
          <a:bodyPr wrap="square" lIns="0" tIns="0" rIns="0" bIns="0" rtlCol="0" anchor="b"/>
          <a:lstStyle/>
          <a:p>
            <a:pPr algn="l" marL="0" indent="0">
              <a:lnSpc>
                <a:spcPct val="90000"/>
              </a:lnSpc>
              <a:buNone/>
            </a:pPr>
            <a:r>
              <a:rPr lang="en-US" sz="2800" dirty="0">
                <a:solidFill>
                  <a:srgbClr val="FFFFFF"/>
                </a:solidFill>
                <a:latin typeface="Figtree Bold" pitchFamily="34" charset="0"/>
                <a:ea typeface="Figtree Bold" pitchFamily="34" charset="-122"/>
                <a:cs typeface="Figtree Bold" pitchFamily="34" charset="-120"/>
              </a:rPr>
              <a:t>Environmental Factors and Sustainability</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0" tIns="0" rIns="0" bIns="0" rtlCol="0" anchor="ctr"/>
          <a:lstStyle/>
          <a:p>
            <a:pPr indent="0" marL="0">
              <a:buNone/>
            </a:pPr>
            <a:endParaRPr lang="en-US" dirty="0"/>
          </a:p>
        </p:txBody>
      </p:sp>
      <p:sp>
        <p:nvSpPr>
          <p:cNvPr id="3" name="Text 1"/>
          <p:cNvSpPr/>
          <p:nvPr/>
        </p:nvSpPr>
        <p:spPr>
          <a:xfrm>
            <a:off x="1" y="447"/>
            <a:ext cx="12191937" cy="6857107"/>
          </a:xfrm>
          <a:custGeom>
            <a:avLst/>
            <a:gdLst/>
            <a:ahLst/>
            <a:cxnLst/>
            <a:rect l="l" t="t" r="r" b="b"/>
            <a:pathLst>
              <a:path w="12191937" h="6857107">
                <a:moveTo>
                  <a:pt x="0" y="6857107"/>
                </a:moveTo>
                <a:lnTo>
                  <a:pt x="0" y="0"/>
                </a:lnTo>
                <a:lnTo>
                  <a:pt x="12191937" y="0"/>
                </a:lnTo>
                <a:lnTo>
                  <a:pt x="12191937"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6993253" y="1998285"/>
            <a:ext cx="4690749" cy="4038579"/>
          </a:xfrm>
          <a:custGeom>
            <a:avLst/>
            <a:gdLst/>
            <a:ahLst/>
            <a:cxnLst/>
            <a:rect l="l" t="t" r="r" b="b"/>
            <a:pathLst>
              <a:path w="4690749" h="4038579">
                <a:moveTo>
                  <a:pt x="115826" y="4038579"/>
                </a:moveTo>
                <a:cubicBezTo>
                  <a:pt x="51857" y="4038579"/>
                  <a:pt x="0" y="3986722"/>
                  <a:pt x="0" y="3922753"/>
                </a:cubicBezTo>
                <a:lnTo>
                  <a:pt x="0" y="115826"/>
                </a:lnTo>
                <a:cubicBezTo>
                  <a:pt x="0" y="51857"/>
                  <a:pt x="51857" y="0"/>
                  <a:pt x="115826" y="0"/>
                </a:cubicBezTo>
                <a:lnTo>
                  <a:pt x="4574923" y="0"/>
                </a:lnTo>
                <a:cubicBezTo>
                  <a:pt x="4638892" y="0"/>
                  <a:pt x="4690749" y="51857"/>
                  <a:pt x="4690749" y="115826"/>
                </a:cubicBezTo>
                <a:lnTo>
                  <a:pt x="4690749" y="3922753"/>
                </a:lnTo>
                <a:cubicBezTo>
                  <a:pt x="4690749" y="3986722"/>
                  <a:pt x="4638892" y="4038579"/>
                  <a:pt x="4574923" y="4038579"/>
                </a:cubicBezTo>
                <a:lnTo>
                  <a:pt x="115826" y="4038579"/>
                </a:lnTo>
              </a:path>
            </a:pathLst>
          </a:custGeom>
          <a:solidFill>
            <a:srgbClr val="000000">
              <a:alpha val="20000"/>
            </a:srgbClr>
          </a:solidFill>
          <a:ln w="6346">
            <a:solidFill>
              <a:srgbClr val="FFFFFF">
                <a:alpha val="20000"/>
              </a:srgbClr>
            </a:solidFill>
          </a:ln>
        </p:spPr>
        <p:txBody>
          <a:bodyPr wrap="square" lIns="90000" tIns="46800" rIns="90000" bIns="46800" rtlCol="0" anchor="ctr"/>
          <a:lstStyle/>
          <a:p>
            <a:pPr algn="l" marL="0" indent="0">
              <a:lnSpc>
                <a:spcPct val="83333"/>
              </a:lnSpc>
              <a:buNone/>
            </a:pPr>
            <a:endParaRPr lang="en-US" sz="1800" dirty="0"/>
          </a:p>
        </p:txBody>
      </p:sp>
      <p:sp>
        <p:nvSpPr>
          <p:cNvPr id="5" name="Text 3"/>
          <p:cNvSpPr/>
          <p:nvPr/>
        </p:nvSpPr>
        <p:spPr>
          <a:xfrm>
            <a:off x="507997"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Figtree" pitchFamily="34" charset="0"/>
                <a:ea typeface="Figtree" pitchFamily="34" charset="-122"/>
                <a:cs typeface="Figtree" pitchFamily="34" charset="-120"/>
              </a:rPr>
              <a:t>Exploring Village Dynamics: A Comprehensive Overview</a:t>
            </a:r>
            <a:endParaRPr lang="en-US" sz="1000" dirty="0"/>
          </a:p>
        </p:txBody>
      </p:sp>
      <p:sp>
        <p:nvSpPr>
          <p:cNvPr id="6" name="Text 4"/>
          <p:cNvSpPr/>
          <p:nvPr/>
        </p:nvSpPr>
        <p:spPr>
          <a:xfrm>
            <a:off x="7241282" y="2228927"/>
            <a:ext cx="4194690" cy="3577294"/>
          </a:xfrm>
          <a:custGeom>
            <a:avLst/>
            <a:gdLst/>
            <a:ahLst/>
            <a:cxnLst/>
            <a:rect l="l" t="t" r="r" b="b"/>
            <a:pathLst>
              <a:path w="4194690" h="3577294">
                <a:moveTo>
                  <a:pt x="0" y="3577294"/>
                </a:moveTo>
                <a:lnTo>
                  <a:pt x="0" y="0"/>
                </a:lnTo>
                <a:lnTo>
                  <a:pt x="4194690" y="0"/>
                </a:lnTo>
                <a:lnTo>
                  <a:pt x="4194690" y="3577294"/>
                </a:lnTo>
                <a:lnTo>
                  <a:pt x="0" y="3577294"/>
                </a:lnTo>
              </a:path>
            </a:pathLst>
          </a:custGeom>
          <a:blipFill>
            <a:blip r:embed="rId2"/>
            <a:srcRect l="10929" r="10929" t="0" b="0"/>
            <a:stretch/>
          </a:blipFill>
          <a:ln/>
        </p:spPr>
        <p:txBody>
          <a:bodyPr wrap="square" lIns="90000" tIns="46800" rIns="90000" bIns="46800" rtlCol="0" anchor="ctr"/>
          <a:lstStyle/>
          <a:p>
            <a:pPr indent="0" marL="0">
              <a:buNone/>
            </a:pPr>
            <a:endParaRPr lang="en-US" dirty="0"/>
          </a:p>
        </p:txBody>
      </p:sp>
      <p:sp>
        <p:nvSpPr>
          <p:cNvPr id="7" name="Text 5"/>
          <p:cNvSpPr/>
          <p:nvPr/>
        </p:nvSpPr>
        <p:spPr>
          <a:xfrm>
            <a:off x="507997" y="1998284"/>
            <a:ext cx="5749918" cy="4038580"/>
          </a:xfrm>
          <a:custGeom>
            <a:avLst/>
            <a:gdLst/>
            <a:ahLst/>
            <a:cxnLst/>
            <a:rect l="l" t="t" r="r" b="b"/>
            <a:pathLst>
              <a:path w="5749918" h="4038580">
                <a:moveTo>
                  <a:pt x="0" y="4038580"/>
                </a:moveTo>
                <a:lnTo>
                  <a:pt x="0" y="0"/>
                </a:lnTo>
                <a:lnTo>
                  <a:pt x="5749918" y="0"/>
                </a:lnTo>
                <a:lnTo>
                  <a:pt x="5749918" y="4038580"/>
                </a:lnTo>
                <a:lnTo>
                  <a:pt x="0" y="4038580"/>
                </a:lnTo>
              </a:path>
            </a:pathLst>
          </a:custGeom>
          <a:noFill/>
          <a:ln/>
        </p:spPr>
        <p:txBody>
          <a:bodyPr wrap="square" lIns="90000" tIns="46800" rIns="90000" bIns="46800" rtlCol="0" anchor="t"/>
          <a:lstStyle/>
          <a:p>
            <a:pPr algn="l" marL="0" indent="0">
              <a:lnSpc>
                <a:spcPct val="100000"/>
              </a:lnSpc>
              <a:spcBef>
                <a:spcPts val="1000"/>
              </a:spcBef>
              <a:buNone/>
            </a:pPr>
            <a:r>
              <a:rPr lang="en-US" sz="1400" dirty="0">
                <a:solidFill>
                  <a:srgbClr val="FFFFFF"/>
                </a:solidFill>
                <a:latin typeface="Figtree Bold" pitchFamily="34" charset="0"/>
                <a:ea typeface="Figtree Bold" pitchFamily="34" charset="-122"/>
                <a:cs typeface="Figtree Bold" pitchFamily="34" charset="-120"/>
              </a:rPr>
              <a:t>Political</a:t>
            </a:r>
            <a:endParaRPr lang="en-US" sz="1400" dirty="0"/>
          </a:p>
          <a:p>
            <a:pPr algn="l" marL="137160" indent="0">
              <a:lnSpc>
                <a:spcPct val="90000"/>
              </a:lnSpc>
              <a:spcBef>
                <a:spcPts val="500"/>
              </a:spcBef>
              <a:buNone/>
            </a:pPr>
            <a:r>
              <a:rPr lang="en-US" sz="1600" dirty="0">
                <a:solidFill>
                  <a:srgbClr val="FFFFFF"/>
                </a:solidFill>
                <a:latin typeface="Figtree" pitchFamily="34" charset="0"/>
                <a:ea typeface="Figtree" pitchFamily="34" charset="-122"/>
                <a:cs typeface="Figtree" pitchFamily="34" charset="-120"/>
              </a:rPr>
              <a:t>Local Governance: The village operates under the jurisdiction of local government regulations, which dictate land use, zoning laws, and community development initiatives. For example, the village council must approve any new construction projects, ensuring they align with regional planning policies.</a:t>
            </a:r>
            <a:endParaRPr lang="en-US" sz="1400" dirty="0"/>
          </a:p>
        </p:txBody>
      </p:sp>
      <p:sp>
        <p:nvSpPr>
          <p:cNvPr id="8" name="Text 6"/>
          <p:cNvSpPr/>
          <p:nvPr/>
        </p:nvSpPr>
        <p:spPr>
          <a:xfrm>
            <a:off x="507997" y="1448058"/>
            <a:ext cx="11176005" cy="91440"/>
          </a:xfrm>
          <a:custGeom>
            <a:avLst/>
            <a:gdLst/>
            <a:ahLst/>
            <a:cxnLst/>
            <a:rect l="l" t="t" r="r" b="b"/>
            <a:pathLst>
              <a:path w="11176005" h="91440">
                <a:moveTo>
                  <a:pt x="45720" y="91440"/>
                </a:moveTo>
                <a:cubicBezTo>
                  <a:pt x="20470" y="91440"/>
                  <a:pt x="0" y="70970"/>
                  <a:pt x="0" y="45720"/>
                </a:cubicBezTo>
                <a:lnTo>
                  <a:pt x="0" y="45720"/>
                </a:lnTo>
                <a:cubicBezTo>
                  <a:pt x="0" y="20470"/>
                  <a:pt x="20470" y="0"/>
                  <a:pt x="45720" y="0"/>
                </a:cubicBezTo>
                <a:lnTo>
                  <a:pt x="11130285" y="0"/>
                </a:lnTo>
                <a:cubicBezTo>
                  <a:pt x="11155536" y="0"/>
                  <a:pt x="11176005" y="20470"/>
                  <a:pt x="11176005" y="45720"/>
                </a:cubicBezTo>
                <a:lnTo>
                  <a:pt x="11176005" y="45720"/>
                </a:lnTo>
                <a:cubicBezTo>
                  <a:pt x="11176005" y="70970"/>
                  <a:pt x="11155536" y="91440"/>
                  <a:pt x="11130285" y="91440"/>
                </a:cubicBezTo>
                <a:lnTo>
                  <a:pt x="45720" y="91440"/>
                </a:lnTo>
              </a:path>
            </a:pathLst>
          </a:custGeom>
          <a:solidFill>
            <a:srgbClr val="156082">
              <a:alpha val="30000"/>
            </a:srgbClr>
          </a:solidFill>
          <a:ln/>
        </p:spPr>
        <p:txBody>
          <a:bodyPr wrap="square" lIns="90000" tIns="46800" rIns="90000" bIns="46800" rtlCol="0" anchor="ctr"/>
          <a:lstStyle/>
          <a:p>
            <a:pPr algn="ctr" marL="0" indent="0">
              <a:lnSpc>
                <a:spcPct val="83333"/>
              </a:lnSpc>
              <a:buNone/>
            </a:pPr>
            <a:endParaRPr lang="en-US" sz="1800" dirty="0"/>
          </a:p>
        </p:txBody>
      </p:sp>
      <p:sp>
        <p:nvSpPr>
          <p:cNvPr id="9" name="Text 7"/>
          <p:cNvSpPr/>
          <p:nvPr/>
        </p:nvSpPr>
        <p:spPr>
          <a:xfrm>
            <a:off x="507997" y="0"/>
            <a:ext cx="10058400" cy="1270282"/>
          </a:xfrm>
          <a:custGeom>
            <a:avLst/>
            <a:gdLst/>
            <a:ahLst/>
            <a:cxnLst/>
            <a:rect l="l" t="t" r="r" b="b"/>
            <a:pathLst>
              <a:path w="10058400" h="1270282">
                <a:moveTo>
                  <a:pt x="0" y="1270282"/>
                </a:moveTo>
                <a:lnTo>
                  <a:pt x="0" y="0"/>
                </a:lnTo>
                <a:lnTo>
                  <a:pt x="10058400" y="0"/>
                </a:lnTo>
                <a:lnTo>
                  <a:pt x="10058400" y="1270282"/>
                </a:lnTo>
                <a:lnTo>
                  <a:pt x="0" y="1270282"/>
                </a:lnTo>
              </a:path>
            </a:pathLst>
          </a:custGeom>
          <a:noFill/>
          <a:ln/>
        </p:spPr>
        <p:txBody>
          <a:bodyPr wrap="square" lIns="0" tIns="0" rIns="0" bIns="0" rtlCol="0" anchor="b"/>
          <a:lstStyle/>
          <a:p>
            <a:pPr algn="l" marL="0" indent="0">
              <a:lnSpc>
                <a:spcPct val="90000"/>
              </a:lnSpc>
              <a:buNone/>
            </a:pPr>
            <a:r>
              <a:rPr lang="en-US" sz="2800" dirty="0">
                <a:solidFill>
                  <a:srgbClr val="FFFFFF"/>
                </a:solidFill>
                <a:latin typeface="Figtree Bold" pitchFamily="34" charset="0"/>
                <a:ea typeface="Figtree Bold" pitchFamily="34" charset="-122"/>
                <a:cs typeface="Figtree Bold" pitchFamily="34" charset="-120"/>
              </a:rPr>
              <a:t>Legal Framework and Regulations</a:t>
            </a: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0" y="0"/>
            <a:ext cx="12192000" cy="6858000"/>
          </a:xfrm>
          <a:custGeom>
            <a:avLst/>
            <a:gdLst/>
            <a:ahLst/>
            <a:cxnLst/>
            <a:rect l="l" t="t" r="r" b="b"/>
            <a:pathLst>
              <a:path w="12192000" h="6858000">
                <a:moveTo>
                  <a:pt x="0" y="6858000"/>
                </a:moveTo>
                <a:lnTo>
                  <a:pt x="0" y="0"/>
                </a:lnTo>
                <a:lnTo>
                  <a:pt x="12192000" y="0"/>
                </a:lnTo>
                <a:lnTo>
                  <a:pt x="12192000" y="6858000"/>
                </a:lnTo>
                <a:lnTo>
                  <a:pt x="0" y="6858000"/>
                </a:lnTo>
              </a:path>
            </a:pathLst>
          </a:custGeom>
          <a:solidFill>
            <a:srgbClr val="000000"/>
          </a:solidFill>
          <a:ln/>
        </p:spPr>
        <p:txBody>
          <a:bodyPr wrap="square" lIns="0" tIns="0" rIns="0" bIns="0" rtlCol="0" anchor="ctr"/>
          <a:lstStyle/>
          <a:p>
            <a:pPr indent="0" marL="0">
              <a:buNone/>
            </a:pPr>
            <a:endParaRPr lang="en-US" dirty="0"/>
          </a:p>
        </p:txBody>
      </p:sp>
      <p:sp>
        <p:nvSpPr>
          <p:cNvPr id="3" name="Text 1"/>
          <p:cNvSpPr/>
          <p:nvPr/>
        </p:nvSpPr>
        <p:spPr>
          <a:xfrm>
            <a:off x="1" y="447"/>
            <a:ext cx="12191937" cy="6857107"/>
          </a:xfrm>
          <a:custGeom>
            <a:avLst/>
            <a:gdLst/>
            <a:ahLst/>
            <a:cxnLst/>
            <a:rect l="l" t="t" r="r" b="b"/>
            <a:pathLst>
              <a:path w="12191937" h="6857107">
                <a:moveTo>
                  <a:pt x="0" y="6857107"/>
                </a:moveTo>
                <a:lnTo>
                  <a:pt x="0" y="0"/>
                </a:lnTo>
                <a:lnTo>
                  <a:pt x="12191937" y="0"/>
                </a:lnTo>
                <a:lnTo>
                  <a:pt x="12191937" y="6857107"/>
                </a:lnTo>
                <a:lnTo>
                  <a:pt x="0" y="6857107"/>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507996" y="1450724"/>
            <a:ext cx="11226290" cy="91440"/>
          </a:xfrm>
          <a:custGeom>
            <a:avLst/>
            <a:gdLst/>
            <a:ahLst/>
            <a:cxnLst/>
            <a:rect l="l" t="t" r="r" b="b"/>
            <a:pathLst>
              <a:path w="11226290" h="91440">
                <a:moveTo>
                  <a:pt x="45720" y="91440"/>
                </a:moveTo>
                <a:cubicBezTo>
                  <a:pt x="20470" y="91440"/>
                  <a:pt x="0" y="70970"/>
                  <a:pt x="0" y="45720"/>
                </a:cubicBezTo>
                <a:lnTo>
                  <a:pt x="0" y="45720"/>
                </a:lnTo>
                <a:cubicBezTo>
                  <a:pt x="0" y="20470"/>
                  <a:pt x="20470" y="0"/>
                  <a:pt x="45720" y="0"/>
                </a:cubicBezTo>
                <a:lnTo>
                  <a:pt x="11180570" y="0"/>
                </a:lnTo>
                <a:cubicBezTo>
                  <a:pt x="11205820" y="0"/>
                  <a:pt x="11226290" y="20470"/>
                  <a:pt x="11226290" y="45720"/>
                </a:cubicBezTo>
                <a:lnTo>
                  <a:pt x="11226290" y="45720"/>
                </a:lnTo>
                <a:cubicBezTo>
                  <a:pt x="11226290" y="70970"/>
                  <a:pt x="11205820" y="91440"/>
                  <a:pt x="11180570" y="91440"/>
                </a:cubicBezTo>
                <a:lnTo>
                  <a:pt x="45720" y="91440"/>
                </a:lnTo>
              </a:path>
            </a:pathLst>
          </a:custGeom>
          <a:solidFill>
            <a:srgbClr val="156082">
              <a:alpha val="30000"/>
            </a:srgbClr>
          </a:solidFill>
          <a:ln/>
        </p:spPr>
        <p:txBody>
          <a:bodyPr wrap="square" lIns="90000" tIns="46800" rIns="90000" bIns="46800" rtlCol="0" anchor="ctr"/>
          <a:lstStyle/>
          <a:p>
            <a:pPr algn="ctr" marL="0" indent="0">
              <a:lnSpc>
                <a:spcPct val="83333"/>
              </a:lnSpc>
              <a:buNone/>
            </a:pPr>
            <a:endParaRPr lang="en-US" sz="1800" dirty="0"/>
          </a:p>
        </p:txBody>
      </p:sp>
      <p:sp>
        <p:nvSpPr>
          <p:cNvPr id="5" name="Text 3"/>
          <p:cNvSpPr/>
          <p:nvPr/>
        </p:nvSpPr>
        <p:spPr>
          <a:xfrm>
            <a:off x="507996"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Figtree" pitchFamily="34" charset="0"/>
                <a:ea typeface="Figtree" pitchFamily="34" charset="-122"/>
                <a:cs typeface="Figtree" pitchFamily="34" charset="-120"/>
              </a:rPr>
              <a:t>Exploring Village Dynamics: A Comprehensive Overview</a:t>
            </a:r>
            <a:endParaRPr lang="en-US" sz="800" dirty="0"/>
          </a:p>
        </p:txBody>
      </p:sp>
      <p:sp>
        <p:nvSpPr>
          <p:cNvPr id="6" name="Text 4"/>
          <p:cNvSpPr/>
          <p:nvPr/>
        </p:nvSpPr>
        <p:spPr>
          <a:xfrm>
            <a:off x="507997" y="0"/>
            <a:ext cx="10058400" cy="1270282"/>
          </a:xfrm>
          <a:custGeom>
            <a:avLst/>
            <a:gdLst/>
            <a:ahLst/>
            <a:cxnLst/>
            <a:rect l="l" t="t" r="r" b="b"/>
            <a:pathLst>
              <a:path w="10058400" h="1270282">
                <a:moveTo>
                  <a:pt x="0" y="1270282"/>
                </a:moveTo>
                <a:lnTo>
                  <a:pt x="0" y="0"/>
                </a:lnTo>
                <a:lnTo>
                  <a:pt x="10058400" y="0"/>
                </a:lnTo>
                <a:lnTo>
                  <a:pt x="10058400" y="1270282"/>
                </a:lnTo>
                <a:lnTo>
                  <a:pt x="0" y="1270282"/>
                </a:lnTo>
              </a:path>
            </a:pathLst>
          </a:custGeom>
          <a:noFill/>
          <a:ln/>
        </p:spPr>
        <p:txBody>
          <a:bodyPr wrap="square" lIns="0" tIns="0" rIns="0" bIns="0" rtlCol="0" anchor="b"/>
          <a:lstStyle/>
          <a:p>
            <a:pPr algn="l" marL="0" indent="0">
              <a:lnSpc>
                <a:spcPct val="90000"/>
              </a:lnSpc>
              <a:buNone/>
            </a:pPr>
            <a:r>
              <a:rPr lang="en-US" sz="2800" dirty="0">
                <a:solidFill>
                  <a:srgbClr val="FFFFFF"/>
                </a:solidFill>
                <a:latin typeface="Figtree Bold" pitchFamily="34" charset="0"/>
                <a:ea typeface="Figtree Bold" pitchFamily="34" charset="-122"/>
                <a:cs typeface="Figtree Bold" pitchFamily="34" charset="-120"/>
              </a:rPr>
              <a:t>Summary and Future Prospects</a:t>
            </a:r>
            <a:endParaRPr lang="en-US" sz="2800" dirty="0"/>
          </a:p>
        </p:txBody>
      </p:sp>
      <p:sp>
        <p:nvSpPr>
          <p:cNvPr id="7" name="Text 5"/>
          <p:cNvSpPr/>
          <p:nvPr/>
        </p:nvSpPr>
        <p:spPr>
          <a:xfrm flipH="1" flipV="1">
            <a:off x="4291223" y="2391573"/>
            <a:ext cx="202752" cy="246937"/>
          </a:xfrm>
          <a:custGeom>
            <a:avLst/>
            <a:gdLst/>
            <a:ahLst/>
            <a:cxnLst/>
            <a:rect l="l" t="t" r="r" b="b"/>
            <a:pathLst>
              <a:path w="202752" h="246937">
                <a:moveTo>
                  <a:pt x="0" y="246937"/>
                </a:moveTo>
                <a:lnTo>
                  <a:pt x="202752" y="246937"/>
                </a:lnTo>
                <a:lnTo>
                  <a:pt x="0" y="0"/>
                </a:lnTo>
                <a:lnTo>
                  <a:pt x="0" y="246937"/>
                </a:lnTo>
              </a:path>
            </a:pathLst>
          </a:custGeom>
          <a:solidFill>
            <a:srgbClr val="104862"/>
          </a:solidFill>
          <a:ln/>
        </p:spPr>
        <p:txBody>
          <a:bodyPr wrap="square" lIns="90000" tIns="46800" rIns="90000" bIns="46800" rtlCol="0" anchor="ctr"/>
          <a:lstStyle/>
          <a:p>
            <a:pPr algn="ctr" marL="0" indent="0">
              <a:lnSpc>
                <a:spcPct val="83333"/>
              </a:lnSpc>
              <a:buNone/>
            </a:pPr>
            <a:endParaRPr lang="en-US" sz="1800" dirty="0"/>
          </a:p>
        </p:txBody>
      </p:sp>
      <p:sp>
        <p:nvSpPr>
          <p:cNvPr id="8" name="Text 6"/>
          <p:cNvSpPr/>
          <p:nvPr/>
        </p:nvSpPr>
        <p:spPr>
          <a:xfrm flipH="1" flipV="1">
            <a:off x="8032840" y="2391573"/>
            <a:ext cx="202752" cy="246937"/>
          </a:xfrm>
          <a:custGeom>
            <a:avLst/>
            <a:gdLst/>
            <a:ahLst/>
            <a:cxnLst/>
            <a:rect l="l" t="t" r="r" b="b"/>
            <a:pathLst>
              <a:path w="202752" h="246937">
                <a:moveTo>
                  <a:pt x="0" y="246937"/>
                </a:moveTo>
                <a:lnTo>
                  <a:pt x="202752" y="246937"/>
                </a:lnTo>
                <a:lnTo>
                  <a:pt x="0" y="0"/>
                </a:lnTo>
                <a:lnTo>
                  <a:pt x="0" y="246937"/>
                </a:lnTo>
              </a:path>
            </a:pathLst>
          </a:custGeom>
          <a:solidFill>
            <a:srgbClr val="104862"/>
          </a:solidFill>
          <a:ln/>
        </p:spPr>
        <p:txBody>
          <a:bodyPr wrap="square" lIns="90000" tIns="46800" rIns="90000" bIns="46800" rtlCol="0" anchor="ctr"/>
          <a:lstStyle/>
          <a:p>
            <a:pPr algn="ctr" marL="0" indent="0">
              <a:lnSpc>
                <a:spcPct val="83333"/>
              </a:lnSpc>
              <a:buNone/>
            </a:pPr>
            <a:endParaRPr lang="en-US" sz="1800" dirty="0"/>
          </a:p>
        </p:txBody>
      </p:sp>
      <p:sp>
        <p:nvSpPr>
          <p:cNvPr id="9" name="Text 7"/>
          <p:cNvSpPr/>
          <p:nvPr/>
        </p:nvSpPr>
        <p:spPr>
          <a:xfrm flipH="1" flipV="1">
            <a:off x="2486297" y="4752269"/>
            <a:ext cx="202752" cy="246937"/>
          </a:xfrm>
          <a:custGeom>
            <a:avLst/>
            <a:gdLst/>
            <a:ahLst/>
            <a:cxnLst/>
            <a:rect l="l" t="t" r="r" b="b"/>
            <a:pathLst>
              <a:path w="202752" h="246937">
                <a:moveTo>
                  <a:pt x="0" y="246937"/>
                </a:moveTo>
                <a:lnTo>
                  <a:pt x="202752" y="246937"/>
                </a:lnTo>
                <a:lnTo>
                  <a:pt x="0" y="0"/>
                </a:lnTo>
                <a:lnTo>
                  <a:pt x="0" y="246937"/>
                </a:lnTo>
              </a:path>
            </a:pathLst>
          </a:custGeom>
          <a:solidFill>
            <a:srgbClr val="104862"/>
          </a:solidFill>
          <a:ln/>
        </p:spPr>
        <p:txBody>
          <a:bodyPr wrap="square" lIns="90000" tIns="46800" rIns="90000" bIns="46800" rtlCol="0" anchor="ctr"/>
          <a:lstStyle/>
          <a:p>
            <a:pPr algn="ctr" marL="0" indent="0">
              <a:lnSpc>
                <a:spcPct val="83333"/>
              </a:lnSpc>
              <a:buNone/>
            </a:pPr>
            <a:endParaRPr lang="en-US" sz="1800" dirty="0"/>
          </a:p>
        </p:txBody>
      </p:sp>
      <p:sp>
        <p:nvSpPr>
          <p:cNvPr id="10" name="Text 8"/>
          <p:cNvSpPr/>
          <p:nvPr/>
        </p:nvSpPr>
        <p:spPr>
          <a:xfrm flipH="1" flipV="1">
            <a:off x="6219446" y="4752269"/>
            <a:ext cx="202752" cy="246937"/>
          </a:xfrm>
          <a:custGeom>
            <a:avLst/>
            <a:gdLst/>
            <a:ahLst/>
            <a:cxnLst/>
            <a:rect l="l" t="t" r="r" b="b"/>
            <a:pathLst>
              <a:path w="202752" h="246937">
                <a:moveTo>
                  <a:pt x="0" y="246937"/>
                </a:moveTo>
                <a:lnTo>
                  <a:pt x="202752" y="246937"/>
                </a:lnTo>
                <a:lnTo>
                  <a:pt x="0" y="0"/>
                </a:lnTo>
                <a:lnTo>
                  <a:pt x="0" y="246937"/>
                </a:lnTo>
              </a:path>
            </a:pathLst>
          </a:custGeom>
          <a:solidFill>
            <a:srgbClr val="104862"/>
          </a:solidFill>
          <a:ln/>
        </p:spPr>
        <p:txBody>
          <a:bodyPr wrap="square" lIns="90000" tIns="46800" rIns="90000" bIns="46800" rtlCol="0" anchor="ctr"/>
          <a:lstStyle/>
          <a:p>
            <a:pPr algn="ctr" marL="0" indent="0">
              <a:lnSpc>
                <a:spcPct val="83333"/>
              </a:lnSpc>
              <a:buNone/>
            </a:pPr>
            <a:endParaRPr lang="en-US" sz="1800" dirty="0"/>
          </a:p>
        </p:txBody>
      </p:sp>
      <p:sp>
        <p:nvSpPr>
          <p:cNvPr id="11" name="Text 9"/>
          <p:cNvSpPr/>
          <p:nvPr/>
        </p:nvSpPr>
        <p:spPr>
          <a:xfrm flipH="1" flipV="1">
            <a:off x="548639" y="2391573"/>
            <a:ext cx="202752" cy="246937"/>
          </a:xfrm>
          <a:custGeom>
            <a:avLst/>
            <a:gdLst/>
            <a:ahLst/>
            <a:cxnLst/>
            <a:rect l="l" t="t" r="r" b="b"/>
            <a:pathLst>
              <a:path w="202752" h="246937">
                <a:moveTo>
                  <a:pt x="0" y="246937"/>
                </a:moveTo>
                <a:lnTo>
                  <a:pt x="202752" y="246937"/>
                </a:lnTo>
                <a:lnTo>
                  <a:pt x="0" y="0"/>
                </a:lnTo>
                <a:lnTo>
                  <a:pt x="0" y="246937"/>
                </a:lnTo>
              </a:path>
            </a:pathLst>
          </a:custGeom>
          <a:solidFill>
            <a:srgbClr val="104862"/>
          </a:solidFill>
          <a:ln/>
        </p:spPr>
        <p:txBody>
          <a:bodyPr wrap="square" lIns="90000" tIns="46800" rIns="90000" bIns="46800" rtlCol="0" anchor="ctr"/>
          <a:lstStyle/>
          <a:p>
            <a:pPr algn="ctr" marL="0" indent="0">
              <a:lnSpc>
                <a:spcPct val="83333"/>
              </a:lnSpc>
              <a:buNone/>
            </a:pPr>
            <a:endParaRPr lang="en-US" sz="1800" dirty="0"/>
          </a:p>
        </p:txBody>
      </p:sp>
      <p:sp>
        <p:nvSpPr>
          <p:cNvPr id="12" name="Text 10"/>
          <p:cNvSpPr/>
          <p:nvPr/>
        </p:nvSpPr>
        <p:spPr>
          <a:xfrm>
            <a:off x="6414573" y="4396351"/>
            <a:ext cx="3291840" cy="1920240"/>
          </a:xfrm>
          <a:custGeom>
            <a:avLst/>
            <a:gdLst/>
            <a:ahLst/>
            <a:cxnLst/>
            <a:rect l="l" t="t" r="r" b="b"/>
            <a:pathLst>
              <a:path w="3291840" h="1920240">
                <a:moveTo>
                  <a:pt x="0" y="1920240"/>
                </a:moveTo>
                <a:lnTo>
                  <a:pt x="0" y="0"/>
                </a:lnTo>
                <a:lnTo>
                  <a:pt x="3291840" y="0"/>
                </a:lnTo>
                <a:lnTo>
                  <a:pt x="3291840" y="1920240"/>
                </a:lnTo>
                <a:lnTo>
                  <a:pt x="0" y="1920240"/>
                </a:lnTo>
              </a:path>
            </a:pathLst>
          </a:custGeom>
          <a:solidFill>
            <a:srgbClr val="FFFFFF"/>
          </a:solidFill>
          <a:ln w="9525">
            <a:solidFill>
              <a:srgbClr val="C1E5F5"/>
            </a:solidFill>
          </a:ln>
        </p:spPr>
        <p:txBody>
          <a:bodyPr wrap="square" lIns="182880" tIns="457200" rIns="91440" bIns="0" rtlCol="0" anchor="t"/>
          <a:lstStyle/>
          <a:p>
            <a:pPr algn="l" marL="0" indent="0">
              <a:lnSpc>
                <a:spcPct val="110000"/>
              </a:lnSpc>
              <a:buNone/>
            </a:pPr>
            <a:r>
              <a:rPr lang="en-US" sz="1100" dirty="0">
                <a:solidFill>
                  <a:srgbClr val="000000"/>
                </a:solidFill>
                <a:latin typeface="Figtree" pitchFamily="34" charset="0"/>
                <a:ea typeface="Figtree" pitchFamily="34" charset="-122"/>
                <a:cs typeface="Figtree" pitchFamily="34" charset="-120"/>
              </a:rPr>
              <a:t>Looking ahead, the village aims to implement eco-friendly practices and infrastructure improvements, with a goal of increasing green spaces by 30% over the next five years.</a:t>
            </a:r>
            <a:endParaRPr lang="en-US" sz="1100" dirty="0"/>
          </a:p>
        </p:txBody>
      </p:sp>
      <p:sp>
        <p:nvSpPr>
          <p:cNvPr id="13" name="Text 11"/>
          <p:cNvSpPr/>
          <p:nvPr/>
        </p:nvSpPr>
        <p:spPr>
          <a:xfrm>
            <a:off x="6220413" y="4213791"/>
            <a:ext cx="3291840" cy="548640"/>
          </a:xfrm>
          <a:custGeom>
            <a:avLst/>
            <a:gdLst/>
            <a:ahLst/>
            <a:cxnLst/>
            <a:rect l="l" t="t" r="r" b="b"/>
            <a:pathLst>
              <a:path w="3291840" h="548640">
                <a:moveTo>
                  <a:pt x="0" y="0"/>
                </a:moveTo>
                <a:lnTo>
                  <a:pt x="3017520" y="0"/>
                </a:lnTo>
                <a:lnTo>
                  <a:pt x="3291840" y="274320"/>
                </a:lnTo>
                <a:lnTo>
                  <a:pt x="3017520" y="548640"/>
                </a:lnTo>
                <a:lnTo>
                  <a:pt x="0" y="548640"/>
                </a:lnTo>
                <a:lnTo>
                  <a:pt x="0" y="0"/>
                </a:lnTo>
              </a:path>
            </a:pathLst>
          </a:custGeom>
          <a:solidFill>
            <a:srgbClr val="156082"/>
          </a:solidFill>
          <a:ln/>
        </p:spPr>
        <p:txBody>
          <a:bodyPr wrap="square" lIns="182880" tIns="91440" rIns="182880" bIns="91440" rtlCol="0" anchor="ctr"/>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Future Prospects</a:t>
            </a:r>
            <a:endParaRPr lang="en-US" sz="1200" dirty="0"/>
          </a:p>
        </p:txBody>
      </p:sp>
      <p:sp>
        <p:nvSpPr>
          <p:cNvPr id="14" name="Text 12"/>
          <p:cNvSpPr/>
          <p:nvPr/>
        </p:nvSpPr>
        <p:spPr>
          <a:xfrm>
            <a:off x="2689050" y="4396351"/>
            <a:ext cx="3291840" cy="1920240"/>
          </a:xfrm>
          <a:custGeom>
            <a:avLst/>
            <a:gdLst/>
            <a:ahLst/>
            <a:cxnLst/>
            <a:rect l="l" t="t" r="r" b="b"/>
            <a:pathLst>
              <a:path w="3291840" h="1920240">
                <a:moveTo>
                  <a:pt x="0" y="1920240"/>
                </a:moveTo>
                <a:lnTo>
                  <a:pt x="0" y="0"/>
                </a:lnTo>
                <a:lnTo>
                  <a:pt x="3291840" y="0"/>
                </a:lnTo>
                <a:lnTo>
                  <a:pt x="3291840" y="1920240"/>
                </a:lnTo>
                <a:lnTo>
                  <a:pt x="0" y="1920240"/>
                </a:lnTo>
              </a:path>
            </a:pathLst>
          </a:custGeom>
          <a:solidFill>
            <a:srgbClr val="FFFFFF"/>
          </a:solidFill>
          <a:ln w="9525">
            <a:solidFill>
              <a:srgbClr val="C1E5F5"/>
            </a:solidFill>
          </a:ln>
        </p:spPr>
        <p:txBody>
          <a:bodyPr wrap="square" lIns="182880" tIns="457200" rIns="91440" bIns="0" rtlCol="0" anchor="t"/>
          <a:lstStyle/>
          <a:p>
            <a:pPr algn="l" marL="0" indent="0">
              <a:lnSpc>
                <a:spcPct val="110000"/>
              </a:lnSpc>
              <a:buNone/>
            </a:pPr>
            <a:r>
              <a:rPr lang="en-US" sz="1100" dirty="0">
                <a:solidFill>
                  <a:srgbClr val="000000"/>
                </a:solidFill>
                <a:latin typeface="Figtree" pitchFamily="34" charset="0"/>
                <a:ea typeface="Figtree" pitchFamily="34" charset="-122"/>
                <a:cs typeface="Figtree" pitchFamily="34" charset="-120"/>
              </a:rPr>
              <a:t>Active participation in community initiatives was identified as a crucial factor for village cohesion, with over 75% of residents involved in local decision-making processes.</a:t>
            </a:r>
            <a:endParaRPr lang="en-US" sz="1100" dirty="0"/>
          </a:p>
        </p:txBody>
      </p:sp>
      <p:sp>
        <p:nvSpPr>
          <p:cNvPr id="15" name="Text 13"/>
          <p:cNvSpPr/>
          <p:nvPr/>
        </p:nvSpPr>
        <p:spPr>
          <a:xfrm>
            <a:off x="2487264" y="4213791"/>
            <a:ext cx="3291840" cy="548640"/>
          </a:xfrm>
          <a:custGeom>
            <a:avLst/>
            <a:gdLst/>
            <a:ahLst/>
            <a:cxnLst/>
            <a:rect l="l" t="t" r="r" b="b"/>
            <a:pathLst>
              <a:path w="3291840" h="548640">
                <a:moveTo>
                  <a:pt x="0" y="0"/>
                </a:moveTo>
                <a:lnTo>
                  <a:pt x="3017520" y="0"/>
                </a:lnTo>
                <a:lnTo>
                  <a:pt x="3291840" y="274320"/>
                </a:lnTo>
                <a:lnTo>
                  <a:pt x="3017520" y="548640"/>
                </a:lnTo>
                <a:lnTo>
                  <a:pt x="0" y="548640"/>
                </a:lnTo>
                <a:lnTo>
                  <a:pt x="0" y="0"/>
                </a:lnTo>
              </a:path>
            </a:pathLst>
          </a:custGeom>
          <a:solidFill>
            <a:srgbClr val="156082"/>
          </a:solidFill>
          <a:ln/>
        </p:spPr>
        <p:txBody>
          <a:bodyPr wrap="square" lIns="182880" tIns="91440" rIns="182880" bIns="91440" rtlCol="0" anchor="ctr"/>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Community Engagement</a:t>
            </a:r>
            <a:endParaRPr lang="en-US" sz="1200" dirty="0"/>
          </a:p>
        </p:txBody>
      </p:sp>
      <p:sp>
        <p:nvSpPr>
          <p:cNvPr id="16" name="Text 14"/>
          <p:cNvSpPr/>
          <p:nvPr/>
        </p:nvSpPr>
        <p:spPr>
          <a:xfrm>
            <a:off x="8234626" y="2035655"/>
            <a:ext cx="3291840" cy="1920240"/>
          </a:xfrm>
          <a:custGeom>
            <a:avLst/>
            <a:gdLst/>
            <a:ahLst/>
            <a:cxnLst/>
            <a:rect l="l" t="t" r="r" b="b"/>
            <a:pathLst>
              <a:path w="3291840" h="1920240">
                <a:moveTo>
                  <a:pt x="0" y="1920240"/>
                </a:moveTo>
                <a:lnTo>
                  <a:pt x="0" y="0"/>
                </a:lnTo>
                <a:lnTo>
                  <a:pt x="3291840" y="0"/>
                </a:lnTo>
                <a:lnTo>
                  <a:pt x="3291840" y="1920240"/>
                </a:lnTo>
                <a:lnTo>
                  <a:pt x="0" y="1920240"/>
                </a:lnTo>
              </a:path>
            </a:pathLst>
          </a:custGeom>
          <a:solidFill>
            <a:srgbClr val="FFFFFF"/>
          </a:solidFill>
          <a:ln w="9525">
            <a:solidFill>
              <a:srgbClr val="C1E5F5"/>
            </a:solidFill>
          </a:ln>
        </p:spPr>
        <p:txBody>
          <a:bodyPr wrap="square" lIns="182880" tIns="457200" rIns="91440" bIns="0" rtlCol="0" anchor="t"/>
          <a:lstStyle/>
          <a:p>
            <a:pPr algn="l" marL="0" indent="0">
              <a:lnSpc>
                <a:spcPct val="110000"/>
              </a:lnSpc>
              <a:buNone/>
            </a:pPr>
            <a:r>
              <a:rPr lang="en-US" sz="1100" dirty="0">
                <a:solidFill>
                  <a:srgbClr val="000000"/>
                </a:solidFill>
                <a:latin typeface="Figtree" pitchFamily="34" charset="0"/>
                <a:ea typeface="Figtree" pitchFamily="34" charset="-122"/>
                <a:cs typeface="Figtree" pitchFamily="34" charset="-120"/>
              </a:rPr>
              <a:t>The village's economic landscape was examined, emphasizing the growth of local businesses and the potential for sustainable tourism to enhance economic stability.</a:t>
            </a:r>
            <a:endParaRPr lang="en-US" sz="1100" dirty="0"/>
          </a:p>
        </p:txBody>
      </p:sp>
      <p:sp>
        <p:nvSpPr>
          <p:cNvPr id="17" name="Text 15"/>
          <p:cNvSpPr/>
          <p:nvPr/>
        </p:nvSpPr>
        <p:spPr>
          <a:xfrm>
            <a:off x="8032840" y="1853095"/>
            <a:ext cx="3291840" cy="548640"/>
          </a:xfrm>
          <a:custGeom>
            <a:avLst/>
            <a:gdLst/>
            <a:ahLst/>
            <a:cxnLst/>
            <a:rect l="l" t="t" r="r" b="b"/>
            <a:pathLst>
              <a:path w="3291840" h="548640">
                <a:moveTo>
                  <a:pt x="0" y="0"/>
                </a:moveTo>
                <a:lnTo>
                  <a:pt x="3017520" y="0"/>
                </a:lnTo>
                <a:lnTo>
                  <a:pt x="3291840" y="274320"/>
                </a:lnTo>
                <a:lnTo>
                  <a:pt x="3017520" y="548640"/>
                </a:lnTo>
                <a:lnTo>
                  <a:pt x="0" y="548640"/>
                </a:lnTo>
                <a:lnTo>
                  <a:pt x="0" y="0"/>
                </a:lnTo>
              </a:path>
            </a:pathLst>
          </a:custGeom>
          <a:solidFill>
            <a:srgbClr val="156082"/>
          </a:solidFill>
          <a:ln/>
        </p:spPr>
        <p:txBody>
          <a:bodyPr wrap="square" lIns="182880" tIns="91440" rIns="182880" bIns="91440" rtlCol="0" anchor="ctr"/>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Economic Development</a:t>
            </a:r>
            <a:endParaRPr lang="en-US" sz="1200" dirty="0"/>
          </a:p>
        </p:txBody>
      </p:sp>
      <p:sp>
        <p:nvSpPr>
          <p:cNvPr id="18" name="Text 16"/>
          <p:cNvSpPr/>
          <p:nvPr/>
        </p:nvSpPr>
        <p:spPr>
          <a:xfrm>
            <a:off x="4493009" y="2035655"/>
            <a:ext cx="3291840" cy="1920240"/>
          </a:xfrm>
          <a:custGeom>
            <a:avLst/>
            <a:gdLst/>
            <a:ahLst/>
            <a:cxnLst/>
            <a:rect l="l" t="t" r="r" b="b"/>
            <a:pathLst>
              <a:path w="3291840" h="1920240">
                <a:moveTo>
                  <a:pt x="0" y="1920240"/>
                </a:moveTo>
                <a:lnTo>
                  <a:pt x="0" y="0"/>
                </a:lnTo>
                <a:lnTo>
                  <a:pt x="3291840" y="0"/>
                </a:lnTo>
                <a:lnTo>
                  <a:pt x="3291840" y="1920240"/>
                </a:lnTo>
                <a:lnTo>
                  <a:pt x="0" y="1920240"/>
                </a:lnTo>
              </a:path>
            </a:pathLst>
          </a:custGeom>
          <a:solidFill>
            <a:srgbClr val="FFFFFF"/>
          </a:solidFill>
          <a:ln w="9525">
            <a:solidFill>
              <a:srgbClr val="C1E5F5"/>
            </a:solidFill>
          </a:ln>
        </p:spPr>
        <p:txBody>
          <a:bodyPr wrap="square" lIns="182880" tIns="457200" rIns="91440" bIns="0" rtlCol="0" anchor="t"/>
          <a:lstStyle/>
          <a:p>
            <a:pPr algn="l" marL="0" indent="0">
              <a:lnSpc>
                <a:spcPct val="110000"/>
              </a:lnSpc>
              <a:buNone/>
            </a:pPr>
            <a:r>
              <a:rPr lang="en-US" sz="1100" dirty="0">
                <a:solidFill>
                  <a:srgbClr val="000000"/>
                </a:solidFill>
                <a:latin typeface="Figtree" pitchFamily="34" charset="0"/>
                <a:ea typeface="Figtree" pitchFamily="34" charset="-122"/>
                <a:cs typeface="Figtree" pitchFamily="34" charset="-120"/>
              </a:rPr>
              <a:t>Key demographic shifts were discussed, revealing a population of approximately 1,200 residents, with a notable increase in younger families moving to the area.</a:t>
            </a:r>
            <a:endParaRPr lang="en-US" sz="1100" dirty="0"/>
          </a:p>
        </p:txBody>
      </p:sp>
      <p:sp>
        <p:nvSpPr>
          <p:cNvPr id="19" name="Text 17"/>
          <p:cNvSpPr/>
          <p:nvPr/>
        </p:nvSpPr>
        <p:spPr>
          <a:xfrm>
            <a:off x="4291223" y="1853095"/>
            <a:ext cx="3291840" cy="548640"/>
          </a:xfrm>
          <a:custGeom>
            <a:avLst/>
            <a:gdLst/>
            <a:ahLst/>
            <a:cxnLst/>
            <a:rect l="l" t="t" r="r" b="b"/>
            <a:pathLst>
              <a:path w="3291840" h="548640">
                <a:moveTo>
                  <a:pt x="0" y="0"/>
                </a:moveTo>
                <a:lnTo>
                  <a:pt x="3017520" y="0"/>
                </a:lnTo>
                <a:lnTo>
                  <a:pt x="3291840" y="274320"/>
                </a:lnTo>
                <a:lnTo>
                  <a:pt x="3017520" y="548640"/>
                </a:lnTo>
                <a:lnTo>
                  <a:pt x="0" y="548640"/>
                </a:lnTo>
                <a:lnTo>
                  <a:pt x="0" y="0"/>
                </a:lnTo>
              </a:path>
            </a:pathLst>
          </a:custGeom>
          <a:solidFill>
            <a:srgbClr val="156082"/>
          </a:solidFill>
          <a:ln/>
        </p:spPr>
        <p:txBody>
          <a:bodyPr wrap="square" lIns="182880" tIns="91440" rIns="182880" bIns="91440" rtlCol="0" anchor="ctr"/>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Demographic Trends</a:t>
            </a:r>
            <a:endParaRPr lang="en-US" sz="1200" dirty="0"/>
          </a:p>
        </p:txBody>
      </p:sp>
      <p:sp>
        <p:nvSpPr>
          <p:cNvPr id="20" name="Text 18"/>
          <p:cNvSpPr/>
          <p:nvPr/>
        </p:nvSpPr>
        <p:spPr>
          <a:xfrm>
            <a:off x="751392" y="2035655"/>
            <a:ext cx="3291840" cy="1920240"/>
          </a:xfrm>
          <a:custGeom>
            <a:avLst/>
            <a:gdLst/>
            <a:ahLst/>
            <a:cxnLst/>
            <a:rect l="l" t="t" r="r" b="b"/>
            <a:pathLst>
              <a:path w="3291840" h="1920240">
                <a:moveTo>
                  <a:pt x="0" y="1920240"/>
                </a:moveTo>
                <a:lnTo>
                  <a:pt x="0" y="0"/>
                </a:lnTo>
                <a:lnTo>
                  <a:pt x="3291840" y="0"/>
                </a:lnTo>
                <a:lnTo>
                  <a:pt x="3291840" y="1920240"/>
                </a:lnTo>
                <a:lnTo>
                  <a:pt x="0" y="1920240"/>
                </a:lnTo>
              </a:path>
            </a:pathLst>
          </a:custGeom>
          <a:solidFill>
            <a:srgbClr val="FFFFFF"/>
          </a:solidFill>
          <a:ln w="9525">
            <a:solidFill>
              <a:srgbClr val="C1E5F5"/>
            </a:solidFill>
          </a:ln>
        </p:spPr>
        <p:txBody>
          <a:bodyPr wrap="square" lIns="182880" tIns="457200" rIns="91440" bIns="0" rtlCol="0" anchor="t"/>
          <a:lstStyle/>
          <a:p>
            <a:pPr algn="l" marL="0" indent="0">
              <a:lnSpc>
                <a:spcPct val="110000"/>
              </a:lnSpc>
              <a:buNone/>
            </a:pPr>
            <a:r>
              <a:rPr lang="en-US" sz="1100" dirty="0">
                <a:solidFill>
                  <a:srgbClr val="000000"/>
                </a:solidFill>
                <a:latin typeface="Figtree" pitchFamily="34" charset="0"/>
                <a:ea typeface="Figtree" pitchFamily="34" charset="-122"/>
                <a:cs typeface="Figtree" pitchFamily="34" charset="-120"/>
              </a:rPr>
              <a:t>The presentation highlighted the unique cultural heritage of the village, showcasing its traditions, festivals, and local customs that foster community spirit.</a:t>
            </a:r>
            <a:endParaRPr lang="en-US" sz="1100" dirty="0"/>
          </a:p>
        </p:txBody>
      </p:sp>
      <p:sp>
        <p:nvSpPr>
          <p:cNvPr id="21" name="Text 19"/>
          <p:cNvSpPr/>
          <p:nvPr/>
        </p:nvSpPr>
        <p:spPr>
          <a:xfrm>
            <a:off x="549606" y="1853095"/>
            <a:ext cx="3291840" cy="548640"/>
          </a:xfrm>
          <a:custGeom>
            <a:avLst/>
            <a:gdLst/>
            <a:ahLst/>
            <a:cxnLst/>
            <a:rect l="l" t="t" r="r" b="b"/>
            <a:pathLst>
              <a:path w="3291840" h="548640">
                <a:moveTo>
                  <a:pt x="0" y="0"/>
                </a:moveTo>
                <a:lnTo>
                  <a:pt x="3017520" y="0"/>
                </a:lnTo>
                <a:lnTo>
                  <a:pt x="3291840" y="274320"/>
                </a:lnTo>
                <a:lnTo>
                  <a:pt x="3017520" y="548640"/>
                </a:lnTo>
                <a:lnTo>
                  <a:pt x="0" y="548640"/>
                </a:lnTo>
                <a:lnTo>
                  <a:pt x="0" y="0"/>
                </a:lnTo>
              </a:path>
            </a:pathLst>
          </a:custGeom>
          <a:solidFill>
            <a:srgbClr val="156082"/>
          </a:solidFill>
          <a:ln/>
        </p:spPr>
        <p:txBody>
          <a:bodyPr wrap="square" lIns="182880" tIns="91440" rIns="182880" bIns="91440" rtlCol="0" anchor="ctr"/>
          <a:lstStyle/>
          <a:p>
            <a:pPr algn="l" marL="0" indent="0">
              <a:lnSpc>
                <a:spcPct val="90000"/>
              </a:lnSpc>
              <a:buNone/>
            </a:pPr>
            <a:r>
              <a:rPr lang="en-US" sz="1200" dirty="0">
                <a:solidFill>
                  <a:srgbClr val="FFFFFF"/>
                </a:solidFill>
                <a:latin typeface="Figtree Bold" pitchFamily="34" charset="0"/>
                <a:ea typeface="Figtree Bold" pitchFamily="34" charset="-122"/>
                <a:cs typeface="Figtree Bold" pitchFamily="34" charset="-120"/>
              </a:rPr>
              <a:t>Village Identity and Culture</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SlideSpeak</dc:creator>
  <cp:lastModifiedBy>SlideSpeak</cp:lastModifiedBy>
  <cp:revision>1</cp:revision>
  <dcterms:created xsi:type="dcterms:W3CDTF">2025-01-28T17:14:06Z</dcterms:created>
  <dcterms:modified xsi:type="dcterms:W3CDTF">2025-01-28T17:14:06Z</dcterms:modified>
</cp:coreProperties>
</file>