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a7ed713be1a285ce0503fe2985336ab066b05cc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5d8804a204a78ff28500054d8660c374c729ff4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267e652531f109e81580c2036e33c1bf491b1fc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f33ee468e6ab23e973825f0903bb552d01ac1a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f6dcf13e6ca4e0e952a12f5f69db8dc1b0961c3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82435cc111283d7af2c81417ce628b3de0b9d0b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822f45ff87ab614ff64ae240aa3e99e1c9b2027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1e88f25394afae819f65a6fd48942e144ae2ba4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a56784e2e9a1675441b748b77f47eb295122b07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f1206749890b6614737cc1cb41d5706ce56c00b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f609f2c1ebf074fb8202b4c2c77db6a3507cc37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6d682fa9c50ae6da5e1a39b4bb9a86bf6c7982a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8a37b695811bb64c4ae30a3b251128f9d546e00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1fee88628c41871c3f634753de90b24caa5bb79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3128fa69ae4d3705fcd537a1b0f33297813827a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ec8cff4390f261fc5037d8fa977ac357d2a845a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cff34d782e831277a3ed80bc4e548fd88fb819b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47914" r="-479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Comprendiendo la Conservación, el Ciclo del Agua y la Importancia del Agua para un Futuro Sostenible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Explorando las Fuentes y Usos del Agua en Nuestra Comunidad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Exploring Water Sources and Us…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Water Conservation?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Water Sources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Water Cycle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Water Uses in the Community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Water Conservation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Water Filtration Experiment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Guided Practice: Water Source Sorting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Independent Practice: Water Use Drawing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Task: Design a Water Conservation Po…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ELL Support: Vocabulary Building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Special Needs Adaptation: Tactile Water Cycle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Feedback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1527" r="-12152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water sources and uses is crucial for our community.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Conserving water ensures sustainability for future generations.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Water Conservation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will have fun activities, discussions, and experiments.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will help us understand this important topic.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 Activities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our lesson on exploring water sources and uses in our community!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Today, we will learn about the different sources of water, how water is used, and why it's essential to conserve water.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Our Lesson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Exploring Water Sources and Uses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las Fuentes y Usos del Agua en Nuestra Comunidad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Water Conservation?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12476" r="-124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can conserve water by fixing leaks, using water-efficient appliances, and reducing water usage during daily activities.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actions help minimize water waste and promote responsible usage.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Ways to Conserve Water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314460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Water conservation is the practice of using water efficiently to reduce waste and protect this vital resource.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essential for ensuring the sustainability of water for future generations.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31446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Water Conservation</a:t>
            </a:r>
            <a:endParaRPr lang="en-US" sz="1668" dirty="0"/>
          </a:p>
        </p:txBody>
      </p:sp>
      <p:sp>
        <p:nvSpPr>
          <p:cNvPr id="12" name="Text 10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las Fuentes y Usos del Agua en Nuestra Comunidad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Water Sources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Rivers are natural flowing bodies of water that often start at high elevations.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flow towards oceans, providing essential water resources for ecosystems and human use.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Rivers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Lakes are bodies of fresh or saltwater surrounded by land.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serve as habitats for diverse species and are vital for water storage and recreation.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Lakes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Oceans are the largest water bodies, covering over 70% of the Earth's surface.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play a crucial role in regulating the planet's climate and supporting marine life.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Oceans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Groundwater is water located beneath the Earth's surface in soil and fractured rock formations called aquifers.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a critical source of fresh water for drinking, agriculture, and industrial use.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Groundwater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las Fuentes y Usos del Agua en Nuestra Comunidad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8067" r="-11806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Water Cycle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Evaporation: the process by which water turns into vapor.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is the first step in the water cycle.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Evaporation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Condensation: the process by which water vapor turns back into liquid water.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step forms clouds in the atmosphere.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Condensation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Precipitation: water that falls to the Earth as rain, snow, or hail.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is how water returns to the Earth's surface.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Precipitation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Runoff: the flow of water that occurs when the ground is infiltrated with water, and the excess water flows over the land.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process helps distribute water across the land.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Runoff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las Fuentes y Usos del Agua en Nuestra Comunidad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2684" r="-11268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Water Uses in the Community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Water is used for irrigation and to support plant growth.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Helps maintain green spaces and agricultural productivity.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Watering Plants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Water is used for personal hygiene, cleaning, and washing clothes.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Ensures cleanliness and prevents the spread of diseases.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Washing and Cleaning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Essential for human consumption.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Provides hydration and supports overall health.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Drinking Water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las Fuentes y Usos del Agua en Nuestra Comunidad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Water Conservation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las Fuentes y Usos del Agua en Nuestra Comunidad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Simple practices such as fixing leaks and using water-efficient appliances can significantly contribute to water conservation.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actions are easy to implement and make a big difference in preserving water resources.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9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Steps for Conservation</a:t>
            </a:r>
            <a:endParaRPr lang="en-US" sz="1696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Conserving water reduces the energy needed to treat and transport water.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reduction in energy usage also helps lower environmental impact.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Energy Savings Through Conservation</a:t>
            </a:r>
            <a:endParaRPr lang="en-US" sz="1667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Water is a limited resource, and conserving it helps ensure that there is enough water for future generations.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Simple practices such as fixing leaks and using water-efficient appliances can significantly contribute to water conservation.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Water as a Limited Resource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las Fuentes y Usos del Agua en Nuestra Comunidad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191738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515" r="-9051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677138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experiment uses natural materials like sand, gravel, and rocks to simulate water filtration.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demonstrates the significance of clean water and how filtration works in real life.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67713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Materials and Purpose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77240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will conduct a simple water filtration experiment using sand, gravel, and small rocks to clean dirty water.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will help us understand the process of water purification and the importance of clean water.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7724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Overview of the Experiment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Water Filtration Experiment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las Fuentes y Usos del Agua en Nuestra Comunidad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77138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aims to enhance our understanding of various water sources.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categorizing, we can better appreciate the diversity of water sources.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67713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Activity Objective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77240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will sort pictures or cards representing different water sources (rivers, lakes, oceans, groundwater) into categories.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will help us recognize and identify different water sources.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7724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Sorting Water Sources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11094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Guided Practice: Water Source Sorting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34738" y="1471875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67" y="4586440"/>
                  <a:pt x="0" y="4510580"/>
                  <a:pt x="0" y="4416971"/>
                </a:cubicBezTo>
                <a:lnTo>
                  <a:pt x="0" y="169469"/>
                </a:lnTo>
                <a:cubicBezTo>
                  <a:pt x="0" y="75860"/>
                  <a:pt x="75867" y="0"/>
                  <a:pt x="169468" y="0"/>
                </a:cubicBezTo>
                <a:lnTo>
                  <a:pt x="3139154" y="0"/>
                </a:lnTo>
                <a:cubicBezTo>
                  <a:pt x="3232755" y="0"/>
                  <a:pt x="3308622" y="75860"/>
                  <a:pt x="3308622" y="169469"/>
                </a:cubicBezTo>
                <a:lnTo>
                  <a:pt x="3308622" y="4416971"/>
                </a:lnTo>
                <a:cubicBezTo>
                  <a:pt x="3308622" y="4510580"/>
                  <a:pt x="3232755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/>
            <a:stretch>
              <a:fillRect l="0" r="0" t="-4126" b="-4126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79859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79757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las Fuentes y Usos del Agua en Nuestra Comunidad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208357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will help us understand how water is used in our daily lives.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will draw and label a picture showing different ways water is used in our community.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208357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Water Usage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308459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will draw and label a picture showing different ways water is used in our community.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will help us understand how water is used in our daily lives.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308459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Drawing and Labeling Activity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11094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Independent Practice: Water Use Drawing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542637" y="1471875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67" y="4586440"/>
                  <a:pt x="0" y="4510580"/>
                  <a:pt x="0" y="4416971"/>
                </a:cubicBezTo>
                <a:lnTo>
                  <a:pt x="0" y="169469"/>
                </a:lnTo>
                <a:cubicBezTo>
                  <a:pt x="0" y="75860"/>
                  <a:pt x="75867" y="0"/>
                  <a:pt x="169468" y="0"/>
                </a:cubicBezTo>
                <a:lnTo>
                  <a:pt x="3139154" y="0"/>
                </a:lnTo>
                <a:cubicBezTo>
                  <a:pt x="3232755" y="0"/>
                  <a:pt x="3308622" y="75860"/>
                  <a:pt x="3308622" y="169469"/>
                </a:cubicBezTo>
                <a:lnTo>
                  <a:pt x="3308622" y="4416971"/>
                </a:lnTo>
                <a:cubicBezTo>
                  <a:pt x="3308622" y="4510580"/>
                  <a:pt x="3232755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/>
            <a:stretch>
              <a:fillRect l="-54373" r="-5437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Task: Design a Water Conservation Poster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4085862" y="3802966"/>
            <a:ext cx="7406640" cy="2194560"/>
          </a:xfrm>
          <a:custGeom>
            <a:avLst/>
            <a:gdLst/>
            <a:ahLst/>
            <a:cxnLst/>
            <a:rect l="l" t="t" r="r" b="b"/>
            <a:pathLst>
              <a:path w="7406640" h="2194560">
                <a:moveTo>
                  <a:pt x="181981" y="2194560"/>
                </a:moveTo>
                <a:cubicBezTo>
                  <a:pt x="81473" y="2194560"/>
                  <a:pt x="0" y="2113076"/>
                  <a:pt x="0" y="2012565"/>
                </a:cubicBezTo>
                <a:lnTo>
                  <a:pt x="0" y="181995"/>
                </a:lnTo>
                <a:cubicBezTo>
                  <a:pt x="0" y="81484"/>
                  <a:pt x="81473" y="0"/>
                  <a:pt x="181981" y="0"/>
                </a:cubicBezTo>
                <a:lnTo>
                  <a:pt x="7224659" y="0"/>
                </a:lnTo>
                <a:cubicBezTo>
                  <a:pt x="7325167" y="0"/>
                  <a:pt x="7406640" y="81484"/>
                  <a:pt x="7406640" y="181995"/>
                </a:cubicBezTo>
                <a:lnTo>
                  <a:pt x="7406640" y="2012565"/>
                </a:lnTo>
                <a:cubicBezTo>
                  <a:pt x="7406640" y="2113076"/>
                  <a:pt x="7325167" y="2194560"/>
                  <a:pt x="7224659" y="2194560"/>
                </a:cubicBezTo>
                <a:lnTo>
                  <a:pt x="181981" y="219456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4492" r="-449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las Fuentes y Usos del Agua en Nuestra Comunidad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085862" y="1448544"/>
            <a:ext cx="7406640" cy="2194560"/>
          </a:xfrm>
          <a:custGeom>
            <a:avLst/>
            <a:gdLst/>
            <a:ahLst/>
            <a:cxnLst/>
            <a:rect l="l" t="t" r="r" b="b"/>
            <a:pathLst>
              <a:path w="7406640" h="2194560">
                <a:moveTo>
                  <a:pt x="181981" y="2194560"/>
                </a:moveTo>
                <a:cubicBezTo>
                  <a:pt x="81473" y="2194560"/>
                  <a:pt x="0" y="2113076"/>
                  <a:pt x="0" y="2012565"/>
                </a:cubicBezTo>
                <a:lnTo>
                  <a:pt x="0" y="181995"/>
                </a:lnTo>
                <a:cubicBezTo>
                  <a:pt x="0" y="81484"/>
                  <a:pt x="81473" y="0"/>
                  <a:pt x="181981" y="0"/>
                </a:cubicBezTo>
                <a:lnTo>
                  <a:pt x="7224659" y="0"/>
                </a:lnTo>
                <a:cubicBezTo>
                  <a:pt x="7325167" y="0"/>
                  <a:pt x="7406640" y="81484"/>
                  <a:pt x="7406640" y="181995"/>
                </a:cubicBezTo>
                <a:lnTo>
                  <a:pt x="7406640" y="2012565"/>
                </a:lnTo>
                <a:cubicBezTo>
                  <a:pt x="7406640" y="2113076"/>
                  <a:pt x="7325167" y="2194560"/>
                  <a:pt x="7224659" y="2194560"/>
                </a:cubicBezTo>
                <a:lnTo>
                  <a:pt x="181981" y="219456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64531" y="177727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364531" y="177727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399467" y="409738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9467" y="4097381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182586" y="4097381"/>
            <a:ext cx="6018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Community Engagement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5182586" y="4584378"/>
            <a:ext cx="60185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will help us apply what we have learned and promote water conservation in our community.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will design a poster about water conservation, including at least three tips on how to save water.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5147650" y="1782427"/>
            <a:ext cx="6018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Poster Design Objective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5147650" y="2269424"/>
            <a:ext cx="60185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will design a poster about water conservation, including at least three tips on how to save water.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will help us apply what we have learned and promote water conservation in our community.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3802966"/>
            <a:ext cx="7406640" cy="2194560"/>
          </a:xfrm>
          <a:custGeom>
            <a:avLst/>
            <a:gdLst/>
            <a:ahLst/>
            <a:cxnLst/>
            <a:rect l="l" t="t" r="r" b="b"/>
            <a:pathLst>
              <a:path w="7406640" h="2194560">
                <a:moveTo>
                  <a:pt x="181981" y="2194560"/>
                </a:moveTo>
                <a:cubicBezTo>
                  <a:pt x="81473" y="2194560"/>
                  <a:pt x="0" y="2113076"/>
                  <a:pt x="0" y="2012565"/>
                </a:cubicBezTo>
                <a:lnTo>
                  <a:pt x="0" y="181995"/>
                </a:lnTo>
                <a:cubicBezTo>
                  <a:pt x="0" y="81484"/>
                  <a:pt x="81473" y="0"/>
                  <a:pt x="181981" y="0"/>
                </a:cubicBezTo>
                <a:lnTo>
                  <a:pt x="7224659" y="0"/>
                </a:lnTo>
                <a:cubicBezTo>
                  <a:pt x="7325167" y="0"/>
                  <a:pt x="7406640" y="81484"/>
                  <a:pt x="7406640" y="181995"/>
                </a:cubicBezTo>
                <a:lnTo>
                  <a:pt x="7406640" y="2012565"/>
                </a:lnTo>
                <a:cubicBezTo>
                  <a:pt x="7406640" y="2113076"/>
                  <a:pt x="7325167" y="2194560"/>
                  <a:pt x="7224659" y="2194560"/>
                </a:cubicBezTo>
                <a:lnTo>
                  <a:pt x="181981" y="219456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48544"/>
            <a:ext cx="7406640" cy="2194560"/>
          </a:xfrm>
          <a:custGeom>
            <a:avLst/>
            <a:gdLst/>
            <a:ahLst/>
            <a:cxnLst/>
            <a:rect l="l" t="t" r="r" b="b"/>
            <a:pathLst>
              <a:path w="7406640" h="2194560">
                <a:moveTo>
                  <a:pt x="181981" y="2194560"/>
                </a:moveTo>
                <a:cubicBezTo>
                  <a:pt x="81473" y="2194560"/>
                  <a:pt x="0" y="2113076"/>
                  <a:pt x="0" y="2012565"/>
                </a:cubicBezTo>
                <a:lnTo>
                  <a:pt x="0" y="181995"/>
                </a:lnTo>
                <a:cubicBezTo>
                  <a:pt x="0" y="81484"/>
                  <a:pt x="81473" y="0"/>
                  <a:pt x="181981" y="0"/>
                </a:cubicBezTo>
                <a:lnTo>
                  <a:pt x="7224659" y="0"/>
                </a:lnTo>
                <a:cubicBezTo>
                  <a:pt x="7325167" y="0"/>
                  <a:pt x="7406640" y="81484"/>
                  <a:pt x="7406640" y="181995"/>
                </a:cubicBezTo>
                <a:lnTo>
                  <a:pt x="7406640" y="2012565"/>
                </a:lnTo>
                <a:cubicBezTo>
                  <a:pt x="7406640" y="2113076"/>
                  <a:pt x="7325167" y="2194560"/>
                  <a:pt x="7224659" y="2194560"/>
                </a:cubicBezTo>
                <a:lnTo>
                  <a:pt x="181981" y="219456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27308" y="177727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27308" y="177727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62244" y="409738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62244" y="4097381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645363" y="4097381"/>
            <a:ext cx="6018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Activity Purpose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645363" y="4584378"/>
            <a:ext cx="60185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is designed to support English language learners.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focuses on building vocabulary and understanding key concepts related to water.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610427" y="1782427"/>
            <a:ext cx="6018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Matching Vocabulary with Definitions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610427" y="2269424"/>
            <a:ext cx="60185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will match vocabulary related to water sources and uses with their definitions.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will help English language learners build their vocabulary and understand key concepts.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las Fuentes y Usos del Agua en Nuestra Comunidad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191738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515" r="-9051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ELL Support: Vocabulary Building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Special Needs Adaptation: Tactile Water Cycle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focuses on the different stages of the water cycle.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designed to enhance comprehension for students with special needs.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the Water Cycle</a:t>
            </a:r>
            <a:endParaRPr lang="en-US" sz="1788" dirty="0"/>
          </a:p>
        </p:txBody>
      </p:sp>
      <p:sp>
        <p:nvSpPr>
          <p:cNvPr id="10" name="Text 8"/>
          <p:cNvSpPr/>
          <p:nvPr/>
        </p:nvSpPr>
        <p:spPr>
          <a:xfrm>
            <a:off x="4314460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will create a tactile diagram of the water cycle using play dough or clay.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will help students with special needs understand the water cycle and its different stages.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31446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Tactile Diagram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las Fuentes y Usos del Agua en Nuestra Comunidad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las Fuentes y Usos del Agua en Nuestra Comunidad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191738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75000" r="-7500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677138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Every small action counts, and we can all make a difference by conserving water in our daily lives.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have learned about the different sources of water, how water is used, and why it's essential to conserve water.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67713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Call to Action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77240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have learned about the different sources of water, how water is used, and why it's essential to conserve water.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Remember, every small action counts, and we can all make a difference by conserving water in our daily lives.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7724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Learnings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las Fuentes y Usos del Agua en Nuestra Comunidad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77138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will assess our understanding of the key concepts through quizzes, class discussions, and activities.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Feedback will be provided to help us improve our knowledge and understanding of water sources and uses.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67713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Knowledge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77240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will assess our understanding of the key concepts through quizzes, class discussions, and activities.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Feedback will be provided to help us improve our knowledge and understanding of water sources and uses.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7724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Key Concepts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11094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Feedback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34738" y="1471875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67" y="4586440"/>
                  <a:pt x="0" y="4510580"/>
                  <a:pt x="0" y="4416971"/>
                </a:cubicBezTo>
                <a:lnTo>
                  <a:pt x="0" y="169469"/>
                </a:lnTo>
                <a:cubicBezTo>
                  <a:pt x="0" y="75860"/>
                  <a:pt x="75867" y="0"/>
                  <a:pt x="169468" y="0"/>
                </a:cubicBezTo>
                <a:lnTo>
                  <a:pt x="3139154" y="0"/>
                </a:lnTo>
                <a:cubicBezTo>
                  <a:pt x="3232755" y="0"/>
                  <a:pt x="3308622" y="75860"/>
                  <a:pt x="3308622" y="169469"/>
                </a:cubicBezTo>
                <a:lnTo>
                  <a:pt x="3308622" y="4416971"/>
                </a:lnTo>
                <a:cubicBezTo>
                  <a:pt x="3308622" y="4510580"/>
                  <a:pt x="3232755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/>
            <a:stretch>
              <a:fillRect l="-53763" r="-5376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25" r="-9062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will apply what we have learned to make a positive impact in our community and promote water conservation.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Our efforts will aim to ensure sustainable water use for future generations.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Promoting Water Conservation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21980" y="1623335"/>
            <a:ext cx="365760" cy="274320"/>
          </a:xfrm>
          <a:custGeom>
            <a:avLst/>
            <a:gdLst/>
            <a:ahLst/>
            <a:cxnLst/>
            <a:rect l="l" t="t" r="r" b="b"/>
            <a:pathLst>
              <a:path w="365760" h="274320">
                <a:moveTo>
                  <a:pt x="160020" y="0"/>
                </a:moveTo>
                <a:cubicBezTo>
                  <a:pt x="169522" y="0"/>
                  <a:pt x="177167" y="7643"/>
                  <a:pt x="177167" y="17145"/>
                </a:cubicBezTo>
                <a:lnTo>
                  <a:pt x="177167" y="32148"/>
                </a:lnTo>
                <a:lnTo>
                  <a:pt x="251464" y="22862"/>
                </a:lnTo>
                <a:cubicBezTo>
                  <a:pt x="264108" y="22862"/>
                  <a:pt x="274324" y="33077"/>
                  <a:pt x="274324" y="45721"/>
                </a:cubicBezTo>
                <a:cubicBezTo>
                  <a:pt x="274324" y="58364"/>
                  <a:pt x="264108" y="68580"/>
                  <a:pt x="251464" y="68580"/>
                </a:cubicBezTo>
                <a:lnTo>
                  <a:pt x="177170" y="59294"/>
                </a:lnTo>
                <a:lnTo>
                  <a:pt x="177170" y="91442"/>
                </a:lnTo>
                <a:lnTo>
                  <a:pt x="196245" y="91442"/>
                </a:lnTo>
                <a:cubicBezTo>
                  <a:pt x="206888" y="91442"/>
                  <a:pt x="217035" y="95655"/>
                  <a:pt x="224533" y="103158"/>
                </a:cubicBezTo>
                <a:lnTo>
                  <a:pt x="235677" y="114301"/>
                </a:lnTo>
                <a:lnTo>
                  <a:pt x="257181" y="114301"/>
                </a:lnTo>
                <a:cubicBezTo>
                  <a:pt x="317118" y="114301"/>
                  <a:pt x="365767" y="162949"/>
                  <a:pt x="365767" y="222885"/>
                </a:cubicBezTo>
                <a:lnTo>
                  <a:pt x="365767" y="234316"/>
                </a:lnTo>
                <a:cubicBezTo>
                  <a:pt x="365767" y="256390"/>
                  <a:pt x="347838" y="274320"/>
                  <a:pt x="325764" y="274320"/>
                </a:cubicBezTo>
                <a:lnTo>
                  <a:pt x="291474" y="274320"/>
                </a:lnTo>
                <a:cubicBezTo>
                  <a:pt x="269401" y="274320"/>
                  <a:pt x="251471" y="256390"/>
                  <a:pt x="251471" y="234316"/>
                </a:cubicBezTo>
                <a:cubicBezTo>
                  <a:pt x="251471" y="231172"/>
                  <a:pt x="248900" y="228602"/>
                  <a:pt x="245758" y="228602"/>
                </a:cubicBezTo>
                <a:lnTo>
                  <a:pt x="231398" y="228602"/>
                </a:lnTo>
                <a:cubicBezTo>
                  <a:pt x="214683" y="249461"/>
                  <a:pt x="188893" y="262892"/>
                  <a:pt x="160031" y="262892"/>
                </a:cubicBezTo>
                <a:cubicBezTo>
                  <a:pt x="131169" y="262892"/>
                  <a:pt x="105383" y="249461"/>
                  <a:pt x="88664" y="228602"/>
                </a:cubicBezTo>
                <a:lnTo>
                  <a:pt x="17154" y="228602"/>
                </a:lnTo>
                <a:cubicBezTo>
                  <a:pt x="7652" y="228602"/>
                  <a:pt x="11" y="220959"/>
                  <a:pt x="11" y="211457"/>
                </a:cubicBezTo>
                <a:cubicBezTo>
                  <a:pt x="11" y="201954"/>
                  <a:pt x="7655" y="194312"/>
                  <a:pt x="17158" y="194312"/>
                </a:cubicBezTo>
                <a:lnTo>
                  <a:pt x="97384" y="194312"/>
                </a:lnTo>
                <a:cubicBezTo>
                  <a:pt x="103243" y="194312"/>
                  <a:pt x="108671" y="197313"/>
                  <a:pt x="111813" y="202242"/>
                </a:cubicBezTo>
                <a:cubicBezTo>
                  <a:pt x="122028" y="218101"/>
                  <a:pt x="139815" y="228602"/>
                  <a:pt x="160035" y="228602"/>
                </a:cubicBezTo>
                <a:cubicBezTo>
                  <a:pt x="180250" y="228602"/>
                  <a:pt x="198041" y="218101"/>
                  <a:pt x="208183" y="202242"/>
                </a:cubicBezTo>
                <a:cubicBezTo>
                  <a:pt x="211325" y="197313"/>
                  <a:pt x="216757" y="194312"/>
                  <a:pt x="222613" y="194312"/>
                </a:cubicBezTo>
                <a:lnTo>
                  <a:pt x="245688" y="194312"/>
                </a:lnTo>
                <a:cubicBezTo>
                  <a:pt x="267762" y="194312"/>
                  <a:pt x="285695" y="212241"/>
                  <a:pt x="285695" y="234316"/>
                </a:cubicBezTo>
                <a:cubicBezTo>
                  <a:pt x="285695" y="237460"/>
                  <a:pt x="288267" y="240030"/>
                  <a:pt x="291412" y="240030"/>
                </a:cubicBezTo>
                <a:lnTo>
                  <a:pt x="325702" y="240030"/>
                </a:lnTo>
                <a:cubicBezTo>
                  <a:pt x="328844" y="240030"/>
                  <a:pt x="331419" y="237457"/>
                  <a:pt x="331419" y="234316"/>
                </a:cubicBezTo>
                <a:lnTo>
                  <a:pt x="331419" y="222885"/>
                </a:lnTo>
                <a:cubicBezTo>
                  <a:pt x="331419" y="181880"/>
                  <a:pt x="298127" y="148591"/>
                  <a:pt x="257126" y="148591"/>
                </a:cubicBezTo>
                <a:lnTo>
                  <a:pt x="228552" y="148591"/>
                </a:lnTo>
                <a:cubicBezTo>
                  <a:pt x="223980" y="148591"/>
                  <a:pt x="219624" y="146805"/>
                  <a:pt x="216409" y="143590"/>
                </a:cubicBezTo>
                <a:lnTo>
                  <a:pt x="200265" y="127446"/>
                </a:lnTo>
                <a:cubicBezTo>
                  <a:pt x="199193" y="126374"/>
                  <a:pt x="197763" y="125803"/>
                  <a:pt x="196194" y="125803"/>
                </a:cubicBezTo>
                <a:lnTo>
                  <a:pt x="129399" y="125803"/>
                </a:lnTo>
                <a:cubicBezTo>
                  <a:pt x="127899" y="125803"/>
                  <a:pt x="126399" y="126374"/>
                  <a:pt x="125328" y="127446"/>
                </a:cubicBezTo>
                <a:lnTo>
                  <a:pt x="109326" y="143590"/>
                </a:lnTo>
                <a:cubicBezTo>
                  <a:pt x="106111" y="146805"/>
                  <a:pt x="101754" y="148591"/>
                  <a:pt x="97182" y="148591"/>
                </a:cubicBezTo>
                <a:lnTo>
                  <a:pt x="17172" y="148591"/>
                </a:lnTo>
                <a:cubicBezTo>
                  <a:pt x="7670" y="148591"/>
                  <a:pt x="29" y="140948"/>
                  <a:pt x="29" y="131446"/>
                </a:cubicBezTo>
                <a:cubicBezTo>
                  <a:pt x="29" y="121943"/>
                  <a:pt x="7674" y="114301"/>
                  <a:pt x="17176" y="114301"/>
                </a:cubicBezTo>
                <a:lnTo>
                  <a:pt x="90112" y="114301"/>
                </a:lnTo>
                <a:lnTo>
                  <a:pt x="101257" y="103158"/>
                </a:lnTo>
                <a:cubicBezTo>
                  <a:pt x="108759" y="95658"/>
                  <a:pt x="118901" y="91442"/>
                  <a:pt x="129545" y="91442"/>
                </a:cubicBezTo>
                <a:lnTo>
                  <a:pt x="142902" y="91442"/>
                </a:lnTo>
                <a:lnTo>
                  <a:pt x="142902" y="59294"/>
                </a:lnTo>
                <a:lnTo>
                  <a:pt x="68609" y="68580"/>
                </a:lnTo>
                <a:cubicBezTo>
                  <a:pt x="55965" y="68580"/>
                  <a:pt x="45749" y="58364"/>
                  <a:pt x="45749" y="45721"/>
                </a:cubicBezTo>
                <a:cubicBezTo>
                  <a:pt x="45749" y="33077"/>
                  <a:pt x="55965" y="22862"/>
                  <a:pt x="68609" y="22862"/>
                </a:cubicBezTo>
                <a:lnTo>
                  <a:pt x="142906" y="32148"/>
                </a:lnTo>
                <a:lnTo>
                  <a:pt x="142906" y="17145"/>
                </a:lnTo>
                <a:cubicBezTo>
                  <a:pt x="142906" y="7643"/>
                  <a:pt x="150550" y="0"/>
                  <a:pt x="160053" y="0"/>
                </a:cubicBezTo>
                <a:lnTo>
                  <a:pt x="160020" y="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446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will continue to learn about water sources and uses in our community through follow-up lessons.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will help us understand the importance of water in our daily lives.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About Water Sources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60183" y="1577615"/>
            <a:ext cx="274313" cy="365760"/>
          </a:xfrm>
          <a:custGeom>
            <a:avLst/>
            <a:gdLst/>
            <a:ahLst/>
            <a:cxnLst/>
            <a:rect l="l" t="t" r="r" b="b"/>
            <a:pathLst>
              <a:path w="274313" h="365760">
                <a:moveTo>
                  <a:pt x="17142" y="0"/>
                </a:moveTo>
                <a:cubicBezTo>
                  <a:pt x="12355" y="0"/>
                  <a:pt x="7782" y="2001"/>
                  <a:pt x="4499" y="5571"/>
                </a:cubicBezTo>
                <a:cubicBezTo>
                  <a:pt x="1212" y="9144"/>
                  <a:pt x="-359" y="13859"/>
                  <a:pt x="69" y="18643"/>
                </a:cubicBezTo>
                <a:lnTo>
                  <a:pt x="25928" y="318753"/>
                </a:lnTo>
                <a:cubicBezTo>
                  <a:pt x="28213" y="345329"/>
                  <a:pt x="50504" y="365760"/>
                  <a:pt x="77148" y="365760"/>
                </a:cubicBezTo>
                <a:lnTo>
                  <a:pt x="197163" y="365760"/>
                </a:lnTo>
                <a:cubicBezTo>
                  <a:pt x="223881" y="365760"/>
                  <a:pt x="246098" y="345329"/>
                  <a:pt x="248383" y="318753"/>
                </a:cubicBezTo>
                <a:lnTo>
                  <a:pt x="274242" y="18643"/>
                </a:lnTo>
                <a:cubicBezTo>
                  <a:pt x="274670" y="13855"/>
                  <a:pt x="273027" y="9140"/>
                  <a:pt x="269812" y="5571"/>
                </a:cubicBezTo>
                <a:cubicBezTo>
                  <a:pt x="266597" y="1997"/>
                  <a:pt x="261953" y="0"/>
                  <a:pt x="257169" y="0"/>
                </a:cubicBezTo>
                <a:lnTo>
                  <a:pt x="17142" y="0"/>
                </a:lnTo>
                <a:moveTo>
                  <a:pt x="52504" y="228029"/>
                </a:moveTo>
                <a:lnTo>
                  <a:pt x="35858" y="34290"/>
                </a:lnTo>
                <a:lnTo>
                  <a:pt x="238527" y="34290"/>
                </a:lnTo>
                <a:lnTo>
                  <a:pt x="221810" y="228029"/>
                </a:lnTo>
                <a:lnTo>
                  <a:pt x="215166" y="231746"/>
                </a:lnTo>
                <a:cubicBezTo>
                  <a:pt x="203593" y="238176"/>
                  <a:pt x="189307" y="236961"/>
                  <a:pt x="178948" y="228673"/>
                </a:cubicBezTo>
                <a:cubicBezTo>
                  <a:pt x="154518" y="209098"/>
                  <a:pt x="119798" y="209098"/>
                  <a:pt x="95368" y="228673"/>
                </a:cubicBezTo>
                <a:cubicBezTo>
                  <a:pt x="85010" y="236888"/>
                  <a:pt x="70721" y="238102"/>
                  <a:pt x="59150" y="231672"/>
                </a:cubicBezTo>
                <a:lnTo>
                  <a:pt x="52506" y="227956"/>
                </a:lnTo>
                <a:lnTo>
                  <a:pt x="52504" y="228029"/>
                </a:lnTo>
                <a:moveTo>
                  <a:pt x="55861" y="267319"/>
                </a:moveTo>
                <a:cubicBezTo>
                  <a:pt x="76577" y="273464"/>
                  <a:pt x="99367" y="269320"/>
                  <a:pt x="116726" y="255461"/>
                </a:cubicBezTo>
                <a:cubicBezTo>
                  <a:pt x="128656" y="245959"/>
                  <a:pt x="145586" y="245959"/>
                  <a:pt x="157445" y="255461"/>
                </a:cubicBezTo>
                <a:cubicBezTo>
                  <a:pt x="174803" y="269320"/>
                  <a:pt x="197593" y="273534"/>
                  <a:pt x="218310" y="267319"/>
                </a:cubicBezTo>
                <a:lnTo>
                  <a:pt x="214096" y="315826"/>
                </a:lnTo>
                <a:cubicBezTo>
                  <a:pt x="213454" y="324685"/>
                  <a:pt x="206023" y="331470"/>
                  <a:pt x="197165" y="331470"/>
                </a:cubicBezTo>
                <a:lnTo>
                  <a:pt x="77151" y="331470"/>
                </a:lnTo>
                <a:cubicBezTo>
                  <a:pt x="68222" y="331470"/>
                  <a:pt x="60862" y="324685"/>
                  <a:pt x="60077" y="315826"/>
                </a:cubicBezTo>
                <a:lnTo>
                  <a:pt x="55861" y="267319"/>
                </a:lnTo>
                <a:moveTo>
                  <a:pt x="182877" y="140017"/>
                </a:moveTo>
                <a:cubicBezTo>
                  <a:pt x="182877" y="122873"/>
                  <a:pt x="158803" y="89940"/>
                  <a:pt x="145586" y="73221"/>
                </a:cubicBezTo>
                <a:cubicBezTo>
                  <a:pt x="141228" y="67720"/>
                  <a:pt x="133086" y="67720"/>
                  <a:pt x="128727" y="73221"/>
                </a:cubicBezTo>
                <a:cubicBezTo>
                  <a:pt x="115511" y="89937"/>
                  <a:pt x="91437" y="122870"/>
                  <a:pt x="91437" y="140017"/>
                </a:cubicBezTo>
                <a:cubicBezTo>
                  <a:pt x="91437" y="163663"/>
                  <a:pt x="111939" y="182880"/>
                  <a:pt x="137157" y="182880"/>
                </a:cubicBezTo>
                <a:cubicBezTo>
                  <a:pt x="162374" y="182880"/>
                  <a:pt x="182876" y="163663"/>
                  <a:pt x="182876" y="140017"/>
                </a:cubicBezTo>
                <a:lnTo>
                  <a:pt x="182877" y="140017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las Fuentes y Usos del Agua en Nuestra Comunidad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79859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79757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las Fuentes y Usos del Agua en Nuestra Comunidad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208357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did we learn about water sources and uses in our community?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we apply what we have learned to make a positive impact in our community?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208357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Knowledge for Positive Change</a:t>
            </a:r>
            <a:endParaRPr lang="en-US" sz="1668" dirty="0"/>
          </a:p>
        </p:txBody>
      </p:sp>
      <p:sp>
        <p:nvSpPr>
          <p:cNvPr id="11" name="Text 9"/>
          <p:cNvSpPr/>
          <p:nvPr/>
        </p:nvSpPr>
        <p:spPr>
          <a:xfrm>
            <a:off x="4308459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did we learn about water sources and uses in our community?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we apply what we have learned to make a positive impact in our community?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308459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Community Water Sources</a:t>
            </a:r>
            <a:endParaRPr lang="en-US" sz="1668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11094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542637" y="1471875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67" y="4586440"/>
                  <a:pt x="0" y="4510580"/>
                  <a:pt x="0" y="4416971"/>
                </a:cubicBezTo>
                <a:lnTo>
                  <a:pt x="0" y="169469"/>
                </a:lnTo>
                <a:cubicBezTo>
                  <a:pt x="0" y="75860"/>
                  <a:pt x="75867" y="0"/>
                  <a:pt x="169468" y="0"/>
                </a:cubicBezTo>
                <a:lnTo>
                  <a:pt x="3139154" y="0"/>
                </a:lnTo>
                <a:cubicBezTo>
                  <a:pt x="3232755" y="0"/>
                  <a:pt x="3308622" y="75860"/>
                  <a:pt x="3308622" y="169469"/>
                </a:cubicBezTo>
                <a:lnTo>
                  <a:pt x="3308622" y="4416971"/>
                </a:lnTo>
                <a:cubicBezTo>
                  <a:pt x="3308622" y="4510580"/>
                  <a:pt x="3232755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/>
            <a:stretch>
              <a:fillRect l="-65367" r="-6536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4085862" y="3802966"/>
            <a:ext cx="7406640" cy="2194560"/>
          </a:xfrm>
          <a:custGeom>
            <a:avLst/>
            <a:gdLst/>
            <a:ahLst/>
            <a:cxnLst/>
            <a:rect l="l" t="t" r="r" b="b"/>
            <a:pathLst>
              <a:path w="7406640" h="2194560">
                <a:moveTo>
                  <a:pt x="181981" y="2194560"/>
                </a:moveTo>
                <a:cubicBezTo>
                  <a:pt x="81473" y="2194560"/>
                  <a:pt x="0" y="2113076"/>
                  <a:pt x="0" y="2012565"/>
                </a:cubicBezTo>
                <a:lnTo>
                  <a:pt x="0" y="181995"/>
                </a:lnTo>
                <a:cubicBezTo>
                  <a:pt x="0" y="81484"/>
                  <a:pt x="81473" y="0"/>
                  <a:pt x="181981" y="0"/>
                </a:cubicBezTo>
                <a:lnTo>
                  <a:pt x="7224659" y="0"/>
                </a:lnTo>
                <a:cubicBezTo>
                  <a:pt x="7325167" y="0"/>
                  <a:pt x="7406640" y="81484"/>
                  <a:pt x="7406640" y="181995"/>
                </a:cubicBezTo>
                <a:lnTo>
                  <a:pt x="7406640" y="2012565"/>
                </a:lnTo>
                <a:cubicBezTo>
                  <a:pt x="7406640" y="2113076"/>
                  <a:pt x="7325167" y="2194560"/>
                  <a:pt x="7224659" y="2194560"/>
                </a:cubicBezTo>
                <a:lnTo>
                  <a:pt x="181981" y="219456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75000" r="-7500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las Fuentes y Usos del Agua en Nuestra Comunidad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085862" y="1448544"/>
            <a:ext cx="7406640" cy="2194560"/>
          </a:xfrm>
          <a:custGeom>
            <a:avLst/>
            <a:gdLst/>
            <a:ahLst/>
            <a:cxnLst/>
            <a:rect l="l" t="t" r="r" b="b"/>
            <a:pathLst>
              <a:path w="7406640" h="2194560">
                <a:moveTo>
                  <a:pt x="181981" y="2194560"/>
                </a:moveTo>
                <a:cubicBezTo>
                  <a:pt x="81473" y="2194560"/>
                  <a:pt x="0" y="2113076"/>
                  <a:pt x="0" y="2012565"/>
                </a:cubicBezTo>
                <a:lnTo>
                  <a:pt x="0" y="181995"/>
                </a:lnTo>
                <a:cubicBezTo>
                  <a:pt x="0" y="81484"/>
                  <a:pt x="81473" y="0"/>
                  <a:pt x="181981" y="0"/>
                </a:cubicBezTo>
                <a:lnTo>
                  <a:pt x="7224659" y="0"/>
                </a:lnTo>
                <a:cubicBezTo>
                  <a:pt x="7325167" y="0"/>
                  <a:pt x="7406640" y="81484"/>
                  <a:pt x="7406640" y="181995"/>
                </a:cubicBezTo>
                <a:lnTo>
                  <a:pt x="7406640" y="2012565"/>
                </a:lnTo>
                <a:cubicBezTo>
                  <a:pt x="7406640" y="2113076"/>
                  <a:pt x="7325167" y="2194560"/>
                  <a:pt x="7224659" y="2194560"/>
                </a:cubicBezTo>
                <a:lnTo>
                  <a:pt x="181981" y="219456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64531" y="177727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364531" y="177727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399467" y="409738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9467" y="4097381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182586" y="4097381"/>
            <a:ext cx="6018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Promoting Curiosity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5182586" y="4584378"/>
            <a:ext cx="60185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opportunities for students to ask questions and explore their curiosity.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visual aids and hands-on activities to engage students and promote learning.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5147650" y="1782427"/>
            <a:ext cx="6018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Students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5147650" y="2269424"/>
            <a:ext cx="60185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visual aids and hands-on activities to engage students and promote learning.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opportunities for students to ask questions and explore their curiosity.</a:t>
            </a:r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48544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48544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las Fuentes y Usos del Agua en Nuestra Comunidad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2387912"/>
            <a:ext cx="4780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understand the importance of water conservation and can apply what we have learned to make a positive impact.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conserving water, we contribute to a sustainable future for our community.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6548122" y="1799830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Importance of Water Conservation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38200" y="2387912"/>
            <a:ext cx="4780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have learned about the different sources of water and how water is used in our community.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helps us appreciate the role of water in our daily lives.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838200" y="1799830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Water Sources and Usage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2025-07-14T19:59:58Z</dcterms:created>
  <dcterms:modified xsi:type="dcterms:W3CDTF">2025-07-14T19:59:58Z</dcterms:modified>
</cp:coreProperties>
</file>