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92d32a5a1e339344151caef6c9d45fdf61ee2aa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c451089db5b6d0030c68fc47d7b0cbc20324ce8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32948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270952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94957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32948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70952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94957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>
              <a:alpha val="3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32961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8" y="0"/>
                </a:lnTo>
                <a:cubicBezTo>
                  <a:pt x="647383" y="0"/>
                  <a:pt x="761997" y="114615"/>
                  <a:pt x="761997" y="255999"/>
                </a:cubicBezTo>
                <a:lnTo>
                  <a:pt x="761997" y="505902"/>
                </a:lnTo>
                <a:cubicBezTo>
                  <a:pt x="761997" y="647287"/>
                  <a:pt x="647383" y="761901"/>
                  <a:pt x="505998" y="761901"/>
                </a:cubicBezTo>
              </a:path>
            </a:pathLst>
          </a:custGeom>
          <a:solidFill>
            <a:srgbClr val="FCB5FF">
              <a:alpha val="3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58085" y="529237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54864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4998" y="1581998"/>
            <a:ext cx="5521958" cy="3904134"/>
          </a:xfrm>
          <a:custGeom>
            <a:avLst/>
            <a:gdLst/>
            <a:ahLst/>
            <a:cxnLst/>
            <a:rect l="l" t="t" r="r" b="b"/>
            <a:pathLst>
              <a:path w="5521958" h="3904134">
                <a:moveTo>
                  <a:pt x="0" y="3904134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3904134"/>
                </a:lnTo>
                <a:lnTo>
                  <a:pt x="0" y="390413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Exploring Fire and Learning: A Journey Through History and Innovation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634996" y="5809364"/>
            <a:ext cx="5521958" cy="649309"/>
          </a:xfrm>
          <a:custGeom>
            <a:avLst/>
            <a:gdLst/>
            <a:ahLst/>
            <a:cxnLst/>
            <a:rect l="l" t="t" r="r" b="b"/>
            <a:pathLst>
              <a:path w="5521958" h="649309">
                <a:moveTo>
                  <a:pt x="0" y="649309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649309"/>
                </a:lnTo>
                <a:lnTo>
                  <a:pt x="0" y="64930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From the Great Fire of London to Modern Fire Safety and Dyslexia Support Features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Great Fire of Londo…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London in 1666: A City 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the Fire Started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Fire Scie…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From Destruction to Rec…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Modern Fire Safety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Did We Learn?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Key Dyslexia Support Fe…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High-contrast design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Clear, simple fonts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09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Visual storytelling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Color-coded information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Simple, clear bullet po…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Visual city layout diag…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Audio descriptions avai…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Tactile fire spread mod…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Visual fire progression…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Break complex concepts 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consistent color co…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Provide visual metaphors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19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20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of mind mapping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Graphic organizers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Alternative assessment 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Text-to-speech options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digital pla…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Adaptive learning techn…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Safe reflection environ…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Multiple expression met…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Positive reinforcement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29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The Great Fire of London: A Historical Adventure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Resilience: Communities adapt and rebuild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Progress: Improved infrastructure and safety measures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Reflection: Learning from history to prevent future disasters</a:t>
            </a:r>
            <a:endParaRPr lang="en-US" sz="906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Legacy and Lessons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Leadership: Sir Christopher Wren spearheads reconstruction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Innovation: Introduction of new building regulations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Transformation: London transitions to stone and brick</a:t>
            </a:r>
            <a:endParaRPr lang="en-US" sz="906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Rebuilding Efforts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Destruction: Over 13,000 houses burned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Devastation: St. Paul's Cathedral among the casualties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Aftermath: City left in ruins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City in Chaos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Impact: Wooden buildings fuel the flames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Acceleration: Winds aid in quick expansion</a:t>
            </a:r>
            <a:endParaRPr lang="en-US" sz="906" dirty="0"/>
          </a:p>
          <a:p>
            <a:pPr algn="l" marL="0" indent="0">
              <a:lnSpc>
                <a:spcPct val="168000"/>
              </a:lnSpc>
              <a:spcAft>
                <a:spcPts val="906"/>
              </a:spcAft>
              <a:buNone/>
            </a:pPr>
            <a:r>
              <a:rPr lang="en-US" sz="90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Challenge: Limited firefighting capabilities</a:t>
            </a:r>
            <a:endParaRPr lang="en-US" sz="906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Rapid Spread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Date: September 2, 1666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Location: Bakery on Pudding Lane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Cause: Accidental spark ignites the fire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The Catastrophe Unfolds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London in 1666: A City of Wood and Risk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London in 1666: A City of Wood and Risk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Wooden buildings packed closely together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Narrow streets with limited fire protection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Dry summer created perfect fire conditions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8" name="Text 16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How the Fire Started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fire ignites in a bakery on Pudding Lane.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September 2, 1666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fire is caused by an accidental spark.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Accidental Spark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fire quickly spreads due to the abundance of wooden buildings.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Rapid Spread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Strong winds contribute to the rapid growth of the fire.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Wind Influence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Understanding Fire Science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Break complex concepts into smaller parts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consistent color coding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Provide visual metaphors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Dyslexia Support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High temperatures facilitate rapid spread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Acceleration of Fire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Narrow streets concentrate oxygen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Impact of Urban Layout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Wooden buildings provide abundant fuel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Factors Contributing to Fire Spread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Fuel + Oxygen + Heat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The Fire Triangle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8" name="Text 16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From Destruction to Reconstruction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Renowned architect overseeing reconstruction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Implementing innovative urban planning solutions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Sir Christopher Wren led rebuilding efforts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Focus on fire-resistant materials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Improved safety standards for future structures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New building regulations introduced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Transition to more durable and fireproof materials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Enhancing structural integrity and longevity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Stone and brick replaced wood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Enhancing accessibility and safety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Reducing fire risks and improving urban planning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Wider streets and improved infrastructure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49773" y="283067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 Fire Safety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4996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 Fire Safety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4997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Smoke detectors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Fire extinguishers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Emergency evacuation plans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Building material regulations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49773" y="3129336"/>
            <a:ext cx="3814212" cy="309783"/>
          </a:xfrm>
          <a:custGeom>
            <a:avLst/>
            <a:gdLst/>
            <a:ahLst/>
            <a:cxnLst/>
            <a:rect l="l" t="t" r="r" b="b"/>
            <a:pathLst>
              <a:path w="3814212" h="309783">
                <a:moveTo>
                  <a:pt x="0" y="309783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Technological Accommodations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749774" y="3558458"/>
            <a:ext cx="3814212" cy="2560320"/>
          </a:xfrm>
          <a:custGeom>
            <a:avLst/>
            <a:gdLst/>
            <a:ahLst/>
            <a:cxnLst/>
            <a:rect l="l" t="t" r="r" b="b"/>
            <a:pathLst>
              <a:path w="3814212" h="2560320">
                <a:moveTo>
                  <a:pt x="0" y="2560320"/>
                </a:moveTo>
                <a:lnTo>
                  <a:pt x="0" y="0"/>
                </a:lnTo>
                <a:lnTo>
                  <a:pt x="3814212" y="0"/>
                </a:lnTo>
                <a:lnTo>
                  <a:pt x="3814212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Text-to-speech options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digital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Adaptive learning technologies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What Did We Learn?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What Did We Learn?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Historical events have the power to transform societies.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Communities can rebuild and adapt in the face of adversity.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Learning from past challenges is crucial for progress.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Key Dyslexia Support Features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Techniques to aid memory, attention, and processing speed.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Cognitive Support Strategies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Incorporates visual, auditory, and tactile elements to enhance learning.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Multisensory Learning Indicators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Ensures text and elements are well-spaced to avoid visual clutter.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Clear, Spaced Layout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Utilizes colors that are easy to distinguish for better readability.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High-Contrast Color Scheme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 font designed to increase readability for readers with dyslexia.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OpenDyslexic Font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High-contrast design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Bold Color Scheme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Utilize high-contrast colors like black and white for improved readability.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Clear Font Choices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Opt for sans-serif fonts for better legibility, such as Arial or OpenDyslexic.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Structured Layout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Maintain a well-organized and spacious design to reduce visual clutter.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Visual Emphasis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bold headings and visual elements to highlight key information effectively.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Clear, simple fonts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Improved readability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Utilize OpenDyslexic font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Better visual clarity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Maintain a high-contrast color scheme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 comprehension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Ensure a clear and spaced layout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Diverse learning styles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Implement multisensory learning indicators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Break down complex concepts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Employ cognitive support strategies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Visual storytelling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Utilize engaging infographics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Simplify complex data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 visual appeal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Incorporate relevant historical images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Provide context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 relatability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Create interactive timelines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Engage audience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Showcase progression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color-coded illustrations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Highlight key points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Improve retention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Implement animated storytelling techniques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Capture attention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 understanding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5" name="Text 3"/>
          <p:cNvSpPr/>
          <p:nvPr/>
        </p:nvSpPr>
        <p:spPr>
          <a:xfrm>
            <a:off x="634997" y="1012082"/>
            <a:ext cx="10956908" cy="1272738"/>
          </a:xfrm>
          <a:custGeom>
            <a:avLst/>
            <a:gdLst/>
            <a:ahLst/>
            <a:cxnLst/>
            <a:rect l="l" t="t" r="r" b="b"/>
            <a:pathLst>
              <a:path w="10956908" h="1272738">
                <a:moveTo>
                  <a:pt x="0" y="1272738"/>
                </a:moveTo>
                <a:lnTo>
                  <a:pt x="0" y="0"/>
                </a:lnTo>
                <a:lnTo>
                  <a:pt x="10956908" y="0"/>
                </a:lnTo>
                <a:lnTo>
                  <a:pt x="10956908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Color-coded information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028219" y="6303486"/>
            <a:ext cx="489192" cy="346234"/>
          </a:xfrm>
          <a:custGeom>
            <a:avLst/>
            <a:gdLst/>
            <a:ahLst/>
            <a:cxnLst/>
            <a:rect l="l" t="t" r="r" b="b"/>
            <a:pathLst>
              <a:path w="489192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316075" y="0"/>
                </a:lnTo>
                <a:cubicBezTo>
                  <a:pt x="411685" y="0"/>
                  <a:pt x="489192" y="77507"/>
                  <a:pt x="489192" y="173117"/>
                </a:cubicBezTo>
                <a:lnTo>
                  <a:pt x="489192" y="173117"/>
                </a:lnTo>
                <a:cubicBezTo>
                  <a:pt x="489192" y="268727"/>
                  <a:pt x="411685" y="346234"/>
                  <a:pt x="316075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1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Green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Represents the wooden buildings packed closely together.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1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3528689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Blue</a:t>
            </a:r>
            <a:endParaRPr lang="en-US" sz="1588" dirty="0"/>
          </a:p>
        </p:txBody>
      </p:sp>
      <p:sp>
        <p:nvSpPr>
          <p:cNvPr id="11" name="Text 9"/>
          <p:cNvSpPr/>
          <p:nvPr/>
        </p:nvSpPr>
        <p:spPr>
          <a:xfrm>
            <a:off x="3528689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Signifies the narrow streets with limited fire protection.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28689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6371577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Orange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6371577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Indicates the dry summer conditions that created perfect fire conditions.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71577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9214465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Red</a:t>
            </a:r>
            <a:endParaRPr lang="en-US" sz="1588" dirty="0"/>
          </a:p>
        </p:txBody>
      </p:sp>
      <p:sp>
        <p:nvSpPr>
          <p:cNvPr id="17" name="Text 15"/>
          <p:cNvSpPr/>
          <p:nvPr/>
        </p:nvSpPr>
        <p:spPr>
          <a:xfrm>
            <a:off x="9214465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Highlights the Fire Triangle concept: Fuel + Oxygen + Heat.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214465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53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Simple, clear bullet points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Improved readability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OpenDyslexic Font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Better visibility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High-Contrast Color Scheme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Easier comprehension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Clear, Spaced Layout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Enhanced understanding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Multisensory Learning Indicators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Break down complex concepts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Cognitive Support Strategies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883364" y="2148838"/>
            <a:ext cx="2158989" cy="3154681"/>
          </a:xfrm>
          <a:custGeom>
            <a:avLst/>
            <a:gdLst/>
            <a:ahLst/>
            <a:cxnLst/>
            <a:rect l="l" t="t" r="r" b="b"/>
            <a:pathLst>
              <a:path w="2158989" h="3154681">
                <a:moveTo>
                  <a:pt x="152360" y="3154681"/>
                </a:moveTo>
                <a:cubicBezTo>
                  <a:pt x="68214" y="3154681"/>
                  <a:pt x="0" y="3086467"/>
                  <a:pt x="0" y="3002321"/>
                </a:cubicBezTo>
                <a:lnTo>
                  <a:pt x="0" y="152360"/>
                </a:lnTo>
                <a:cubicBezTo>
                  <a:pt x="0" y="68214"/>
                  <a:pt x="68214" y="0"/>
                  <a:pt x="152360" y="0"/>
                </a:cubicBezTo>
                <a:lnTo>
                  <a:pt x="2006629" y="0"/>
                </a:lnTo>
                <a:cubicBezTo>
                  <a:pt x="2090775" y="0"/>
                  <a:pt x="2158989" y="68214"/>
                  <a:pt x="2158989" y="152360"/>
                </a:cubicBezTo>
                <a:lnTo>
                  <a:pt x="2158989" y="3002321"/>
                </a:lnTo>
                <a:cubicBezTo>
                  <a:pt x="2158989" y="3086467"/>
                  <a:pt x="2090775" y="3154681"/>
                  <a:pt x="2006629" y="3154681"/>
                </a:cubicBezTo>
              </a:path>
            </a:pathLst>
          </a:custGeom>
          <a:solidFill>
            <a:srgbClr val="FFFFFF"/>
          </a:solidFill>
          <a:ln w="38100">
            <a:solidFill>
              <a:srgbClr val="86008D">
                <a:alpha val="10196"/>
              </a:srgbClr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501339" y="2047239"/>
            <a:ext cx="634964" cy="634964"/>
          </a:xfrm>
          <a:custGeom>
            <a:avLst/>
            <a:gdLst/>
            <a:ahLst/>
            <a:cxnLst/>
            <a:rect l="l" t="t" r="r" b="b"/>
            <a:pathLst>
              <a:path w="634964" h="634964">
                <a:moveTo>
                  <a:pt x="0" y="317482"/>
                </a:moveTo>
                <a:cubicBezTo>
                  <a:pt x="0" y="142141"/>
                  <a:pt x="142142" y="0"/>
                  <a:pt x="317482" y="0"/>
                </a:cubicBezTo>
                <a:cubicBezTo>
                  <a:pt x="492822" y="0"/>
                  <a:pt x="634964" y="142142"/>
                  <a:pt x="634964" y="317482"/>
                </a:cubicBezTo>
                <a:cubicBezTo>
                  <a:pt x="634964" y="492822"/>
                  <a:pt x="492822" y="634964"/>
                  <a:pt x="317482" y="634964"/>
                </a:cubicBezTo>
                <a:cubicBezTo>
                  <a:pt x="142141" y="634964"/>
                  <a:pt x="0" y="492822"/>
                  <a:pt x="0" y="317482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397951" y="2148839"/>
            <a:ext cx="2158989" cy="3154680"/>
          </a:xfrm>
          <a:custGeom>
            <a:avLst/>
            <a:gdLst/>
            <a:ahLst/>
            <a:cxnLst/>
            <a:rect l="l" t="t" r="r" b="b"/>
            <a:pathLst>
              <a:path w="2158989" h="3154680">
                <a:moveTo>
                  <a:pt x="152360" y="3154680"/>
                </a:moveTo>
                <a:cubicBezTo>
                  <a:pt x="68214" y="3154680"/>
                  <a:pt x="0" y="3086466"/>
                  <a:pt x="0" y="3002320"/>
                </a:cubicBezTo>
                <a:lnTo>
                  <a:pt x="0" y="152360"/>
                </a:lnTo>
                <a:cubicBezTo>
                  <a:pt x="0" y="68214"/>
                  <a:pt x="68214" y="0"/>
                  <a:pt x="152360" y="0"/>
                </a:cubicBezTo>
                <a:lnTo>
                  <a:pt x="2006629" y="0"/>
                </a:lnTo>
                <a:cubicBezTo>
                  <a:pt x="2090775" y="0"/>
                  <a:pt x="2158989" y="68214"/>
                  <a:pt x="2158989" y="152360"/>
                </a:cubicBezTo>
                <a:lnTo>
                  <a:pt x="2158989" y="3002320"/>
                </a:lnTo>
                <a:cubicBezTo>
                  <a:pt x="2158989" y="3086466"/>
                  <a:pt x="2090775" y="3154680"/>
                  <a:pt x="2006629" y="31546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86008D">
                <a:alpha val="10196"/>
              </a:srgbClr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68777" y="2148838"/>
            <a:ext cx="2158989" cy="3154681"/>
          </a:xfrm>
          <a:custGeom>
            <a:avLst/>
            <a:gdLst/>
            <a:ahLst/>
            <a:cxnLst/>
            <a:rect l="l" t="t" r="r" b="b"/>
            <a:pathLst>
              <a:path w="2158989" h="3154681">
                <a:moveTo>
                  <a:pt x="152360" y="3154681"/>
                </a:moveTo>
                <a:cubicBezTo>
                  <a:pt x="68214" y="3154681"/>
                  <a:pt x="0" y="3086467"/>
                  <a:pt x="0" y="3002321"/>
                </a:cubicBezTo>
                <a:lnTo>
                  <a:pt x="0" y="152360"/>
                </a:lnTo>
                <a:cubicBezTo>
                  <a:pt x="0" y="68214"/>
                  <a:pt x="68214" y="0"/>
                  <a:pt x="152360" y="0"/>
                </a:cubicBezTo>
                <a:lnTo>
                  <a:pt x="2006629" y="0"/>
                </a:lnTo>
                <a:cubicBezTo>
                  <a:pt x="2090775" y="0"/>
                  <a:pt x="2158989" y="68214"/>
                  <a:pt x="2158989" y="152360"/>
                </a:cubicBezTo>
                <a:lnTo>
                  <a:pt x="2158989" y="3002321"/>
                </a:lnTo>
                <a:cubicBezTo>
                  <a:pt x="2158989" y="3086467"/>
                  <a:pt x="2090775" y="3154681"/>
                  <a:pt x="2006629" y="3154681"/>
                </a:cubicBezTo>
              </a:path>
            </a:pathLst>
          </a:custGeom>
          <a:solidFill>
            <a:srgbClr val="FFFFFF"/>
          </a:solidFill>
          <a:ln w="38100">
            <a:solidFill>
              <a:srgbClr val="86008D">
                <a:alpha val="10196"/>
              </a:srgbClr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86752" y="2047239"/>
            <a:ext cx="634964" cy="634964"/>
          </a:xfrm>
          <a:custGeom>
            <a:avLst/>
            <a:gdLst/>
            <a:ahLst/>
            <a:cxnLst/>
            <a:rect l="l" t="t" r="r" b="b"/>
            <a:pathLst>
              <a:path w="634964" h="634964">
                <a:moveTo>
                  <a:pt x="0" y="317482"/>
                </a:moveTo>
                <a:cubicBezTo>
                  <a:pt x="0" y="142141"/>
                  <a:pt x="142142" y="0"/>
                  <a:pt x="317482" y="0"/>
                </a:cubicBezTo>
                <a:cubicBezTo>
                  <a:pt x="492822" y="0"/>
                  <a:pt x="634964" y="142142"/>
                  <a:pt x="634964" y="317482"/>
                </a:cubicBezTo>
                <a:cubicBezTo>
                  <a:pt x="634964" y="492822"/>
                  <a:pt x="492822" y="634964"/>
                  <a:pt x="317482" y="634964"/>
                </a:cubicBezTo>
                <a:cubicBezTo>
                  <a:pt x="142141" y="634964"/>
                  <a:pt x="0" y="492822"/>
                  <a:pt x="0" y="317482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015926" y="2047239"/>
            <a:ext cx="634964" cy="634964"/>
          </a:xfrm>
          <a:custGeom>
            <a:avLst/>
            <a:gdLst/>
            <a:ahLst/>
            <a:cxnLst/>
            <a:rect l="l" t="t" r="r" b="b"/>
            <a:pathLst>
              <a:path w="634964" h="634964">
                <a:moveTo>
                  <a:pt x="0" y="317482"/>
                </a:moveTo>
                <a:cubicBezTo>
                  <a:pt x="0" y="142141"/>
                  <a:pt x="142142" y="0"/>
                  <a:pt x="317482" y="0"/>
                </a:cubicBezTo>
                <a:cubicBezTo>
                  <a:pt x="492822" y="0"/>
                  <a:pt x="634964" y="142142"/>
                  <a:pt x="634964" y="317482"/>
                </a:cubicBezTo>
                <a:cubicBezTo>
                  <a:pt x="634964" y="492822"/>
                  <a:pt x="492822" y="634964"/>
                  <a:pt x="317482" y="634964"/>
                </a:cubicBezTo>
                <a:cubicBezTo>
                  <a:pt x="142141" y="634964"/>
                  <a:pt x="0" y="492822"/>
                  <a:pt x="0" y="317482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Visual city layout diagrams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4" name="Text 12"/>
          <p:cNvSpPr/>
          <p:nvPr/>
        </p:nvSpPr>
        <p:spPr>
          <a:xfrm>
            <a:off x="4533871" y="3274275"/>
            <a:ext cx="1828800" cy="1824026"/>
          </a:xfrm>
          <a:custGeom>
            <a:avLst/>
            <a:gdLst/>
            <a:ahLst/>
            <a:cxnLst/>
            <a:rect l="l" t="t" r="r" b="b"/>
            <a:pathLst>
              <a:path w="1828800" h="1824026">
                <a:moveTo>
                  <a:pt x="0" y="1824026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4026"/>
                </a:lnTo>
                <a:lnTo>
                  <a:pt x="0" y="182402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Narrow, winding streets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Limited space between buildings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Lack of open areas for fire breaks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33871" y="2831545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Street Layout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48458" y="327568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Crowded wooden structures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Buildings interconnected closely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High risk of fire spreading rapidly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048458" y="2831545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Building Density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563045" y="3273375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Potential routes for fire propagation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Impact of wind direction on fire movement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Illustration of how fire engulfed neighborhoods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563045" y="2831545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Fire Spread Pathways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8" name="Text 16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Audio descriptions available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Provide a comprehensive account of the events leading up to, during, and after the fire.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Detailed narration of historical events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Introduce and explain the roles of significant individuals who were involved in the events.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Explanation of key figures involved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Detail the architectural modifications and improvements made following the fire.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Description of architectural changes post-fire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 the advancements in fire safety protocols and technologies that were implemented as a result of the fire.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Insights into fire safety advancements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Tactile fire spread models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Multisensory Learning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Physical models representing fire propagation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tactile simulations for hands-on exploration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Braille descriptions for visually impaired students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Visual fire progression maps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Destruction continues for days until the fire subsides, leaving a devastated cityscape.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Destruction and Aftermath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Firefighters struggle to contain the blaze as it consumes large areas of London.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Firefighting Struggles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Winds accelerate fire growth, engulfing neighboring structures.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Accelerated Growth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Fire spreads through wooden buildings due to abundant fuel.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Rapid Spread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Ignites fire in bakery on Pudding Lane on September 2, 1666.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Initial Spark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Break complex concepts into smaller parts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Identify the main components of the concept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Analyze each component individually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 the relationships between the components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Simplify each component to its core elements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Reassemble the components into a cohesive understanding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8" name="Text 16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consistent color coding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617"/>
              </a:spcAft>
              <a:buNone/>
            </a:pPr>
            <a:r>
              <a:rPr lang="en-US" sz="61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Consistent color coding enhances visual organization.</a:t>
            </a:r>
            <a:endParaRPr lang="en-US" sz="617" dirty="0"/>
          </a:p>
          <a:p>
            <a:pPr algn="l" marL="0" indent="0">
              <a:lnSpc>
                <a:spcPct val="168000"/>
              </a:lnSpc>
              <a:spcAft>
                <a:spcPts val="617"/>
              </a:spcAft>
              <a:buNone/>
            </a:pPr>
            <a:r>
              <a:rPr lang="en-US" sz="61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Helps in categorizing information effectively.</a:t>
            </a:r>
            <a:endParaRPr lang="en-US" sz="617" dirty="0"/>
          </a:p>
          <a:p>
            <a:pPr algn="l" marL="0" indent="0">
              <a:lnSpc>
                <a:spcPct val="168000"/>
              </a:lnSpc>
              <a:spcAft>
                <a:spcPts val="617"/>
              </a:spcAft>
              <a:buNone/>
            </a:pPr>
            <a:r>
              <a:rPr lang="en-US" sz="61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Improves accessibility for individuals with dyslexia.</a:t>
            </a:r>
            <a:endParaRPr lang="en-US" sz="617" dirty="0"/>
          </a:p>
          <a:p>
            <a:pPr algn="l" marL="0" indent="0">
              <a:lnSpc>
                <a:spcPct val="168000"/>
              </a:lnSpc>
              <a:spcAft>
                <a:spcPts val="617"/>
              </a:spcAft>
              <a:buNone/>
            </a:pPr>
            <a:r>
              <a:rPr lang="en-US" sz="61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Facilitates quick comprehension and retention of content.</a:t>
            </a:r>
            <a:endParaRPr lang="en-US" sz="617" dirty="0"/>
          </a:p>
        </p:txBody>
      </p:sp>
      <p:sp>
        <p:nvSpPr>
          <p:cNvPr id="20" name="Text 18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Key Points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602"/>
              </a:spcAft>
              <a:buNone/>
            </a:pPr>
            <a:r>
              <a:rPr lang="en-US" sz="60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Assign specific colors to different categories or themes.</a:t>
            </a:r>
            <a:endParaRPr lang="en-US" sz="602" dirty="0"/>
          </a:p>
          <a:p>
            <a:pPr algn="l" marL="0" indent="0">
              <a:lnSpc>
                <a:spcPct val="168000"/>
              </a:lnSpc>
              <a:spcAft>
                <a:spcPts val="602"/>
              </a:spcAft>
              <a:buNone/>
            </a:pPr>
            <a:r>
              <a:rPr lang="en-US" sz="60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color variations for emphasis but maintain a clear hierarchy.</a:t>
            </a:r>
            <a:endParaRPr lang="en-US" sz="602" dirty="0"/>
          </a:p>
          <a:p>
            <a:pPr algn="l" marL="0" indent="0">
              <a:lnSpc>
                <a:spcPct val="168000"/>
              </a:lnSpc>
              <a:spcAft>
                <a:spcPts val="602"/>
              </a:spcAft>
              <a:buNone/>
            </a:pPr>
            <a:r>
              <a:rPr lang="en-US" sz="60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Ensure color choices are accessible and distinguishable for all users.</a:t>
            </a:r>
            <a:endParaRPr lang="en-US" sz="602" dirty="0"/>
          </a:p>
          <a:p>
            <a:pPr algn="l" marL="0" indent="0">
              <a:lnSpc>
                <a:spcPct val="168000"/>
              </a:lnSpc>
              <a:spcAft>
                <a:spcPts val="602"/>
              </a:spcAft>
              <a:buNone/>
            </a:pPr>
            <a:r>
              <a:rPr lang="en-US" sz="60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Test color combinations for readability and contrast.</a:t>
            </a:r>
            <a:endParaRPr lang="en-US" sz="602" dirty="0"/>
          </a:p>
        </p:txBody>
      </p:sp>
      <p:sp>
        <p:nvSpPr>
          <p:cNvPr id="22" name="Text 20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Implementation Tips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Enhances overall visual appeal of the presentation.</a:t>
            </a:r>
            <a:endParaRPr lang="en-US" sz="747" dirty="0"/>
          </a:p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Supports cognitive processing and information recall.</a:t>
            </a:r>
            <a:endParaRPr lang="en-US" sz="747" dirty="0"/>
          </a:p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Promotes inclusivity and accommodates diverse learning styles.</a:t>
            </a:r>
            <a:endParaRPr lang="en-US" sz="747" dirty="0"/>
          </a:p>
        </p:txBody>
      </p:sp>
      <p:sp>
        <p:nvSpPr>
          <p:cNvPr id="24" name="Text 22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Benefits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Consistency in color coding is key to creating a cohesive and engaging presentation.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Remember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5" name="Text 3"/>
          <p:cNvSpPr/>
          <p:nvPr/>
        </p:nvSpPr>
        <p:spPr>
          <a:xfrm>
            <a:off x="634997" y="1012082"/>
            <a:ext cx="10956908" cy="1272738"/>
          </a:xfrm>
          <a:custGeom>
            <a:avLst/>
            <a:gdLst/>
            <a:ahLst/>
            <a:cxnLst/>
            <a:rect l="l" t="t" r="r" b="b"/>
            <a:pathLst>
              <a:path w="10956908" h="1272738">
                <a:moveTo>
                  <a:pt x="0" y="1272738"/>
                </a:moveTo>
                <a:lnTo>
                  <a:pt x="0" y="0"/>
                </a:lnTo>
                <a:lnTo>
                  <a:pt x="10956908" y="0"/>
                </a:lnTo>
                <a:lnTo>
                  <a:pt x="10956908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Provide visual metaphors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028219" y="6303486"/>
            <a:ext cx="489192" cy="346234"/>
          </a:xfrm>
          <a:custGeom>
            <a:avLst/>
            <a:gdLst/>
            <a:ahLst/>
            <a:cxnLst/>
            <a:rect l="l" t="t" r="r" b="b"/>
            <a:pathLst>
              <a:path w="489192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316075" y="0"/>
                </a:lnTo>
                <a:cubicBezTo>
                  <a:pt x="411685" y="0"/>
                  <a:pt x="489192" y="77507"/>
                  <a:pt x="489192" y="173117"/>
                </a:cubicBezTo>
                <a:lnTo>
                  <a:pt x="489192" y="173117"/>
                </a:lnTo>
                <a:cubicBezTo>
                  <a:pt x="489192" y="268727"/>
                  <a:pt x="411685" y="346234"/>
                  <a:pt x="316075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20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1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Burning Candle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Represents the initial spark that ignited the Great Fire of London.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1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3528689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Growing Flame</a:t>
            </a:r>
            <a:endParaRPr lang="en-US" sz="1588" dirty="0"/>
          </a:p>
        </p:txBody>
      </p:sp>
      <p:sp>
        <p:nvSpPr>
          <p:cNvPr id="11" name="Text 9"/>
          <p:cNvSpPr/>
          <p:nvPr/>
        </p:nvSpPr>
        <p:spPr>
          <a:xfrm>
            <a:off x="3528689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Symbolizes the rapid spread of the fire through the wooden buildings of London.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28689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6371577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Phoenix Rising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6371577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Reflects the city's resilience and rebuilding efforts after the devastating fire.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71577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9214465" y="286582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220023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Fire Triangle Diagram</a:t>
            </a:r>
            <a:endParaRPr lang="en-US" sz="1588" dirty="0"/>
          </a:p>
        </p:txBody>
      </p:sp>
      <p:sp>
        <p:nvSpPr>
          <p:cNvPr id="17" name="Text 15"/>
          <p:cNvSpPr/>
          <p:nvPr/>
        </p:nvSpPr>
        <p:spPr>
          <a:xfrm>
            <a:off x="9214465" y="431221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Illustrates the concept of the Fire Triangle - Fuel + Oxygen + Heat - that contributed to the fire's intensity.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214465" y="327415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5359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of mind mapping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Promote active participation and creativity in creating the mind map.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Encourage participation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Incorporate colors, symbols, and images to enhance memory retention.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visual elements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Add relevant details and historical facts to each subtopic.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Connect with details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Identify causes, impact, and aftermath of the fire.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Branch out into key subtopics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Choose a topic related to the Great Fire of London.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Start with a central theme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Graphic organizers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Mind Mapping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Encourages visual organization of ideas and concepts.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Concept Maps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Help students connect and understand relationships between different elements.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Venn Diagrams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Useful for comparing and contrasting information.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Flowcharts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Aid in visualizing processes and sequences of events.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8" name="Text 16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Alternative assessment methods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Practical demonstrations of fire safety knowledge.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Simulated emergency scenarios for response evaluation.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Performance-Based Assessments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Research projects on historical fire incidents.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Designing fire safety plans for different settings.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Project-Based Assessments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Compilation of fire safety reflections and learnings.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Showcase of creative solutions to fire-related challenges.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Portfolio Assessments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Collaborative evaluation of fire safety presentations.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Constructive feedback on fire prevention strategies.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Peer Assessments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24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6" name="Text 14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Text-to-speech options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Supporting independent learning and study habits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Facilitating comprehension of complex texts through audio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Enabling personalized learning experiences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Providing auditory support for reading materials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Enhancing accessibility for students with dyslexia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58396" y="447"/>
            <a:ext cx="1733541" cy="6857107"/>
          </a:xfrm>
          <a:custGeom>
            <a:avLst/>
            <a:gdLst/>
            <a:ahLst/>
            <a:cxnLst/>
            <a:rect l="l" t="t" r="r" b="b"/>
            <a:pathLst>
              <a:path w="1733541" h="6857107">
                <a:moveTo>
                  <a:pt x="0" y="6857107"/>
                </a:moveTo>
                <a:lnTo>
                  <a:pt x="0" y="0"/>
                </a:lnTo>
                <a:lnTo>
                  <a:pt x="1733541" y="0"/>
                </a:lnTo>
                <a:lnTo>
                  <a:pt x="1733541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394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362039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84882" y="2674223"/>
            <a:ext cx="407082" cy="109728"/>
          </a:xfrm>
          <a:custGeom>
            <a:avLst/>
            <a:gdLst/>
            <a:ahLst/>
            <a:cxnLst/>
            <a:rect l="l" t="t" r="r" b="b"/>
            <a:pathLst>
              <a:path w="407082" h="109728">
                <a:moveTo>
                  <a:pt x="54864" y="109728"/>
                </a:moveTo>
                <a:cubicBezTo>
                  <a:pt x="24563" y="109728"/>
                  <a:pt x="0" y="85165"/>
                  <a:pt x="0" y="54864"/>
                </a:cubicBezTo>
                <a:lnTo>
                  <a:pt x="0" y="54864"/>
                </a:lnTo>
                <a:cubicBezTo>
                  <a:pt x="0" y="24563"/>
                  <a:pt x="24563" y="0"/>
                  <a:pt x="54864" y="0"/>
                </a:cubicBezTo>
                <a:lnTo>
                  <a:pt x="352218" y="0"/>
                </a:lnTo>
                <a:cubicBezTo>
                  <a:pt x="382519" y="0"/>
                  <a:pt x="407082" y="24563"/>
                  <a:pt x="407082" y="54864"/>
                </a:cubicBezTo>
                <a:lnTo>
                  <a:pt x="407082" y="54864"/>
                </a:lnTo>
                <a:cubicBezTo>
                  <a:pt x="407082" y="85165"/>
                  <a:pt x="382519" y="109728"/>
                  <a:pt x="352218" y="109728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Interactive digital platforms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35" y="0"/>
                </a:moveTo>
                <a:lnTo>
                  <a:pt x="2765877" y="0"/>
                </a:lnTo>
                <a:cubicBezTo>
                  <a:pt x="2990323" y="0"/>
                  <a:pt x="3172275" y="181928"/>
                  <a:pt x="3172275" y="406347"/>
                </a:cubicBezTo>
                <a:lnTo>
                  <a:pt x="3172275" y="3333316"/>
                </a:lnTo>
                <a:cubicBezTo>
                  <a:pt x="3172275" y="3550724"/>
                  <a:pt x="2996013" y="3726965"/>
                  <a:pt x="2778577" y="3726965"/>
                </a:cubicBezTo>
                <a:lnTo>
                  <a:pt x="2743652" y="3726965"/>
                </a:lnTo>
                <a:cubicBezTo>
                  <a:pt x="2545508" y="3726965"/>
                  <a:pt x="2384879" y="3887573"/>
                  <a:pt x="2384879" y="4085693"/>
                </a:cubicBezTo>
                <a:cubicBezTo>
                  <a:pt x="2384879" y="4283812"/>
                  <a:pt x="2224250" y="4444421"/>
                  <a:pt x="2026106" y="4444421"/>
                </a:cubicBezTo>
                <a:lnTo>
                  <a:pt x="403689" y="4444421"/>
                </a:lnTo>
                <a:cubicBezTo>
                  <a:pt x="207298" y="4444421"/>
                  <a:pt x="43443" y="4305132"/>
                  <a:pt x="5548" y="4119967"/>
                </a:cubicBezTo>
                <a:lnTo>
                  <a:pt x="0" y="4064943"/>
                </a:lnTo>
                <a:lnTo>
                  <a:pt x="0" y="1271537"/>
                </a:lnTo>
                <a:lnTo>
                  <a:pt x="5483" y="1217153"/>
                </a:lnTo>
                <a:cubicBezTo>
                  <a:pt x="43082" y="1033434"/>
                  <a:pt x="205657" y="895233"/>
                  <a:pt x="400514" y="895233"/>
                </a:cubicBezTo>
                <a:cubicBezTo>
                  <a:pt x="623208" y="895233"/>
                  <a:pt x="803737" y="714726"/>
                  <a:pt x="803737" y="492061"/>
                </a:cubicBezTo>
                <a:lnTo>
                  <a:pt x="803737" y="406347"/>
                </a:lnTo>
                <a:cubicBezTo>
                  <a:pt x="803737" y="181928"/>
                  <a:pt x="985689" y="0"/>
                  <a:pt x="1210135" y="0"/>
                </a:cubicBezTo>
                <a:lnTo>
                  <a:pt x="1210135" y="0"/>
                </a:lnTo>
              </a:path>
            </a:pathLst>
          </a:custGeom>
          <a:blipFill>
            <a:blip r:embed="rId3"/>
            <a:srcRect l="26217" r="262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25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  <p:sp>
        <p:nvSpPr>
          <p:cNvPr id="12" name="Text 10"/>
          <p:cNvSpPr/>
          <p:nvPr/>
        </p:nvSpPr>
        <p:spPr>
          <a:xfrm>
            <a:off x="635422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Text-to-speech options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423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Enhancing accessibility for auditory learners.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358194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Interactive learning tools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58195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Engaging students through hands-on activities.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90543" y="3012182"/>
            <a:ext cx="2468880" cy="309783"/>
          </a:xfrm>
          <a:custGeom>
            <a:avLst/>
            <a:gdLst/>
            <a:ahLst/>
            <a:cxnLst/>
            <a:rect l="l" t="t" r="r" b="b"/>
            <a:pathLst>
              <a:path w="2468880" h="309783">
                <a:moveTo>
                  <a:pt x="0" y="30978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Adaptive learning technologies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90544" y="3468697"/>
            <a:ext cx="2468880" cy="2743200"/>
          </a:xfrm>
          <a:custGeom>
            <a:avLst/>
            <a:gdLst/>
            <a:ahLst/>
            <a:cxnLst/>
            <a:rect l="l" t="t" r="r" b="b"/>
            <a:pathLst>
              <a:path w="2468880" h="2743200">
                <a:moveTo>
                  <a:pt x="0" y="274320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Personalizing the learning experience for individual needs.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Adaptive learning technologies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Text-to-speech options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Enhancing accessibility for auditory learners.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Interactive digital platforms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Engaging students through interactive learning experiences.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Adaptive learning technologies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Personalizing learning paths based on individual progress.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Multisensory learning tools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Catering to diverse learning styles for improved comprehension.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Safe reflection environments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Safe Reflection Environments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Quiet spaces for contemplation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Journals for personal reflections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Group discussions for shared insights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Artistic expression through drawings or poems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Multiple expression methods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Visual Storytelling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Utilizing images, infographics, and diagrams to convey information.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Interactive Activities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Engaging students through hands-on experiments and simulations.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Role-Playing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Encouraging students to act out historical scenarios for deeper understanding.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Creative Writing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Allowing students to express their knowledge through narratives and poems.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Positive reinforcement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Encouraging words and praise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for students' efforts in understanding historical events.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Rewarding active participation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 discussions and activities related to the Great Fire of London lesson.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Providing constructive feedback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to guide students towards improvement.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Celebrating small victories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and milestones achieved during the learning process.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Fire and Learning: A Journey Through History and Innovation</a:t>
            </a:r>
            <a:endParaRPr lang="en-US" sz="4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2024-11-12T18:18:21Z</dcterms:created>
  <dcterms:modified xsi:type="dcterms:W3CDTF">2024-11-12T18:18:21Z</dcterms:modified>
</cp:coreProperties>
</file>