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notesMasterIdLst>
    <p:notesMasterId r:id="rId2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6d6284c8a4bda98f496235607e24d449de5ab8a0.jp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ffa655687080d5cc9378d21c4f007f85febaf229.jp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96fd3d1879bef1c766d101fb9c1b7aca51e9cf40.jp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96da606ad901ca7dd3e3b574b5617992f6580f2b.jp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6fd9adba3d5bde671e53ae8ae670fdc83d7aa9bf.jp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d375f844fbfc8388de5ce8c6c7bb089eba9f3df1.jp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891e9e8a7e5c76875080cef1fba44a6459421d7c.jp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6f8e479c76116008ef84680509e014aa79bf8b1a.jp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9a90dd39f609b00386156f9ec758e8cecd05b6d0.jp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3E00FF"/>
          </a:solidFill>
          <a:ln/>
        </p:spPr>
        <p:txBody>
          <a:bodyPr wrap="square" lIns="0" tIns="0" rIns="0" bIns="0" rtlCol="0" anchor="ctr"/>
          <a:lstStyle/>
          <a:p>
            <a:pPr indent="0" marL="0">
              <a:buNone/>
            </a:pPr>
            <a:endParaRPr lang="en-US" dirty="0"/>
          </a:p>
        </p:txBody>
      </p:sp>
      <p:sp>
        <p:nvSpPr>
          <p:cNvPr id="3" name="Text 1"/>
          <p:cNvSpPr/>
          <p:nvPr/>
        </p:nvSpPr>
        <p:spPr>
          <a:xfrm>
            <a:off x="0" y="5158409"/>
            <a:ext cx="12192000" cy="1699591"/>
          </a:xfrm>
          <a:custGeom>
            <a:avLst/>
            <a:gdLst/>
            <a:ahLst/>
            <a:cxnLst/>
            <a:rect l="l" t="t" r="r" b="b"/>
            <a:pathLst>
              <a:path w="12192000" h="1699591">
                <a:moveTo>
                  <a:pt x="0" y="1699591"/>
                </a:moveTo>
                <a:lnTo>
                  <a:pt x="0" y="0"/>
                </a:lnTo>
                <a:lnTo>
                  <a:pt x="12192000" y="0"/>
                </a:lnTo>
                <a:lnTo>
                  <a:pt x="12192000" y="1699591"/>
                </a:lnTo>
                <a:lnTo>
                  <a:pt x="0" y="1699591"/>
                </a:lnTo>
              </a:path>
            </a:pathLst>
          </a:custGeom>
          <a:solidFill>
            <a:srgbClr val="FFFFFF"/>
          </a:solidFill>
          <a:ln/>
        </p:spPr>
        <p:txBody>
          <a:bodyPr wrap="square" lIns="90000" tIns="46800" rIns="90000" bIns="46800" rtlCol="0" anchor="ctr"/>
          <a:lstStyle/>
          <a:p>
            <a:pPr algn="ctr" marL="0" indent="0">
              <a:lnSpc>
                <a:spcPct val="83333"/>
              </a:lnSpc>
              <a:buNone/>
            </a:pPr>
            <a:endParaRPr lang="en-US" sz="1800" dirty="0"/>
          </a:p>
        </p:txBody>
      </p:sp>
      <p:sp>
        <p:nvSpPr>
          <p:cNvPr id="4" name="Text 2"/>
          <p:cNvSpPr/>
          <p:nvPr/>
        </p:nvSpPr>
        <p:spPr>
          <a:xfrm>
            <a:off x="8534400" y="0"/>
            <a:ext cx="3657600" cy="6858000"/>
          </a:xfrm>
          <a:custGeom>
            <a:avLst/>
            <a:gdLst/>
            <a:ahLst/>
            <a:cxnLst/>
            <a:rect l="l" t="t" r="r" b="b"/>
            <a:pathLst>
              <a:path w="3657600" h="6858000">
                <a:moveTo>
                  <a:pt x="0" y="0"/>
                </a:moveTo>
                <a:lnTo>
                  <a:pt x="3657600" y="0"/>
                </a:lnTo>
                <a:lnTo>
                  <a:pt x="3657600" y="0"/>
                </a:lnTo>
                <a:lnTo>
                  <a:pt x="3657600" y="6858000"/>
                </a:lnTo>
                <a:lnTo>
                  <a:pt x="3657600" y="6858000"/>
                </a:lnTo>
                <a:lnTo>
                  <a:pt x="0" y="6858000"/>
                </a:lnTo>
                <a:lnTo>
                  <a:pt x="0" y="0"/>
                </a:lnTo>
              </a:path>
            </a:pathLst>
          </a:custGeom>
          <a:blipFill>
            <a:blip r:embed="rId1"/>
            <a:srcRect l="32208" r="32208" t="0" b="0"/>
            <a:stretch/>
          </a:blipFill>
          <a:ln/>
        </p:spPr>
        <p:txBody>
          <a:bodyPr wrap="square" lIns="90000" tIns="46800" rIns="90000" bIns="46800" rtlCol="0" anchor="ctr"/>
          <a:lstStyle/>
          <a:p>
            <a:pPr indent="0" marL="0">
              <a:buNone/>
            </a:pPr>
            <a:endParaRPr lang="en-US" dirty="0"/>
          </a:p>
        </p:txBody>
      </p:sp>
      <p:sp>
        <p:nvSpPr>
          <p:cNvPr id="5" name="Text 3"/>
          <p:cNvSpPr/>
          <p:nvPr/>
        </p:nvSpPr>
        <p:spPr>
          <a:xfrm>
            <a:off x="731520" y="1300479"/>
            <a:ext cx="7182196" cy="3386455"/>
          </a:xfrm>
          <a:custGeom>
            <a:avLst/>
            <a:gdLst/>
            <a:ahLst/>
            <a:cxnLst/>
            <a:rect l="l" t="t" r="r" b="b"/>
            <a:pathLst>
              <a:path w="7182196" h="3386455">
                <a:moveTo>
                  <a:pt x="0" y="3386455"/>
                </a:moveTo>
                <a:lnTo>
                  <a:pt x="0" y="0"/>
                </a:lnTo>
                <a:lnTo>
                  <a:pt x="7182196" y="0"/>
                </a:lnTo>
                <a:lnTo>
                  <a:pt x="7182196" y="3386455"/>
                </a:lnTo>
                <a:lnTo>
                  <a:pt x="0" y="3386455"/>
                </a:lnTo>
              </a:path>
            </a:pathLst>
          </a:custGeom>
          <a:noFill/>
          <a:ln/>
        </p:spPr>
        <p:txBody>
          <a:bodyPr wrap="square" lIns="0" tIns="0" rIns="0" bIns="0" rtlCol="0" anchor="ctr"/>
          <a:lstStyle/>
          <a:p>
            <a:pPr algn="l" marL="0" indent="0">
              <a:lnSpc>
                <a:spcPct val="90000"/>
              </a:lnSpc>
              <a:buNone/>
            </a:pPr>
            <a:r>
              <a:rPr lang="en-US" sz="5400" b="1" dirty="0">
                <a:solidFill>
                  <a:srgbClr val="FFFFFF"/>
                </a:solidFill>
                <a:latin typeface="Urbanist Semibold" pitchFamily="34" charset="0"/>
                <a:ea typeface="Urbanist Semibold" pitchFamily="34" charset="-122"/>
                <a:cs typeface="Urbanist Semibold" pitchFamily="34" charset="-120"/>
              </a:rPr>
              <a:t>Global Warming: Understanding Its Causes, Effects, and Solutions</a:t>
            </a:r>
            <a:endParaRPr lang="en-US" sz="5400" dirty="0"/>
          </a:p>
        </p:txBody>
      </p:sp>
      <p:sp>
        <p:nvSpPr>
          <p:cNvPr id="6" name="Text 4"/>
          <p:cNvSpPr/>
          <p:nvPr/>
        </p:nvSpPr>
        <p:spPr>
          <a:xfrm>
            <a:off x="731521" y="5712716"/>
            <a:ext cx="7182195" cy="823339"/>
          </a:xfrm>
          <a:custGeom>
            <a:avLst/>
            <a:gdLst/>
            <a:ahLst/>
            <a:cxnLst/>
            <a:rect l="l" t="t" r="r" b="b"/>
            <a:pathLst>
              <a:path w="7182195" h="823339">
                <a:moveTo>
                  <a:pt x="0" y="823339"/>
                </a:moveTo>
                <a:lnTo>
                  <a:pt x="0" y="0"/>
                </a:lnTo>
                <a:lnTo>
                  <a:pt x="7182195" y="0"/>
                </a:lnTo>
                <a:lnTo>
                  <a:pt x="7182195" y="823339"/>
                </a:lnTo>
                <a:lnTo>
                  <a:pt x="0" y="823339"/>
                </a:lnTo>
              </a:path>
            </a:pathLst>
          </a:custGeom>
          <a:noFill/>
          <a:ln/>
        </p:spPr>
        <p:txBody>
          <a:bodyPr wrap="square" lIns="0" tIns="0" rIns="0" bIns="0" rtlCol="0" anchor="t"/>
          <a:lstStyle/>
          <a:p>
            <a:pPr algn="l" marL="0" indent="0">
              <a:lnSpc>
                <a:spcPct val="100000"/>
              </a:lnSpc>
              <a:spcBef>
                <a:spcPts val="1000"/>
              </a:spcBef>
              <a:buNone/>
            </a:pPr>
            <a:r>
              <a:rPr lang="en-US" sz="1600" dirty="0">
                <a:solidFill>
                  <a:srgbClr val="000000"/>
                </a:solidFill>
                <a:latin typeface="Urbanist" pitchFamily="34" charset="0"/>
                <a:ea typeface="Urbanist" pitchFamily="34" charset="-122"/>
                <a:cs typeface="Urbanist" pitchFamily="34" charset="-120"/>
              </a:rPr>
              <a:t>A Comprehensive Exploration of Climate Change and Its Impact on Our Planet</a:t>
            </a:r>
            <a:endParaRPr lang="en-US" sz="1600" dirty="0"/>
          </a:p>
        </p:txBody>
      </p:sp>
      <p:sp>
        <p:nvSpPr>
          <p:cNvPr id="7" name="Text 5"/>
          <p:cNvSpPr/>
          <p:nvPr/>
        </p:nvSpPr>
        <p:spPr>
          <a:xfrm>
            <a:off x="731520" y="395836"/>
            <a:ext cx="365760" cy="365760"/>
          </a:xfrm>
          <a:custGeom>
            <a:avLst/>
            <a:gdLst/>
            <a:ahLst/>
            <a:cxnLst/>
            <a:rect l="l" t="t" r="r" b="b"/>
            <a:pathLst>
              <a:path w="365760" h="365760">
                <a:moveTo>
                  <a:pt x="0" y="365760"/>
                </a:moveTo>
                <a:lnTo>
                  <a:pt x="0" y="0"/>
                </a:lnTo>
                <a:lnTo>
                  <a:pt x="365760" y="0"/>
                </a:lnTo>
                <a:lnTo>
                  <a:pt x="365760" y="365760"/>
                </a:lnTo>
                <a:lnTo>
                  <a:pt x="0" y="365760"/>
                </a:lnTo>
              </a:path>
            </a:pathLst>
          </a:custGeom>
          <a:noFill/>
          <a:ln/>
        </p:spPr>
        <p:txBody>
          <a:bodyPr wrap="square" lIns="90000" tIns="46800" rIns="90000" bIns="46800" rtlCol="0" anchor="ctr"/>
          <a:lstStyle/>
          <a:p>
            <a:pPr indent="0" marL="0">
              <a:buNone/>
            </a:pP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731520" y="6153150"/>
            <a:ext cx="10801117" cy="0"/>
          </a:xfrm>
          <a:custGeom>
            <a:avLst/>
            <a:gdLst/>
            <a:ahLst/>
            <a:cxnLst/>
            <a:rect l="l" t="t" r="r" b="b"/>
            <a:pathLst>
              <a:path w="10801117" h="0">
                <a:moveTo>
                  <a:pt x="0" y="0"/>
                </a:moveTo>
                <a:lnTo>
                  <a:pt x="10801117" y="0"/>
                </a:lnTo>
              </a:path>
            </a:pathLst>
          </a:custGeom>
          <a:noFill/>
          <a:ln w="28575">
            <a:solidFill>
              <a:srgbClr val="E7E6E6"/>
            </a:solidFill>
          </a:ln>
        </p:spPr>
        <p:txBody>
          <a:bodyPr wrap="square" lIns="90000" tIns="46800" rIns="90000" bIns="46800" rtlCol="0" anchor="t"/>
          <a:lstStyle/>
          <a:p>
            <a:pPr algn="l" marL="0" indent="0">
              <a:lnSpc>
                <a:spcPct val="83333"/>
              </a:lnSpc>
              <a:buNone/>
            </a:pPr>
            <a:endParaRPr lang="en-US" sz="1800" dirty="0"/>
          </a:p>
        </p:txBody>
      </p:sp>
      <p:sp>
        <p:nvSpPr>
          <p:cNvPr id="3" name="Text 1"/>
          <p:cNvSpPr/>
          <p:nvPr/>
        </p:nvSpPr>
        <p:spPr>
          <a:xfrm>
            <a:off x="731520" y="395836"/>
            <a:ext cx="365760" cy="365760"/>
          </a:xfrm>
          <a:custGeom>
            <a:avLst/>
            <a:gdLst/>
            <a:ahLst/>
            <a:cxnLst/>
            <a:rect l="l" t="t" r="r" b="b"/>
            <a:pathLst>
              <a:path w="365760" h="365760">
                <a:moveTo>
                  <a:pt x="0" y="365760"/>
                </a:moveTo>
                <a:lnTo>
                  <a:pt x="0" y="0"/>
                </a:lnTo>
                <a:lnTo>
                  <a:pt x="365760" y="0"/>
                </a:lnTo>
                <a:lnTo>
                  <a:pt x="365760" y="365760"/>
                </a:lnTo>
                <a:lnTo>
                  <a:pt x="0" y="365760"/>
                </a:lnTo>
              </a:path>
            </a:pathLst>
          </a:custGeom>
          <a:noFill/>
          <a:ln/>
        </p:spPr>
        <p:txBody>
          <a:bodyPr wrap="square" lIns="90000" tIns="46800" rIns="90000" bIns="46800" rtlCol="0" anchor="ctr"/>
          <a:lstStyle/>
          <a:p>
            <a:pPr indent="0" marL="0">
              <a:buNone/>
            </a:pPr>
            <a:endParaRPr lang="en-US" dirty="0"/>
          </a:p>
        </p:txBody>
      </p:sp>
      <p:sp>
        <p:nvSpPr>
          <p:cNvPr id="4" name="Text 2"/>
          <p:cNvSpPr/>
          <p:nvPr/>
        </p:nvSpPr>
        <p:spPr>
          <a:xfrm>
            <a:off x="10911840" y="1364296"/>
            <a:ext cx="548640" cy="4297680"/>
          </a:xfrm>
          <a:custGeom>
            <a:avLst/>
            <a:gdLst/>
            <a:ahLst/>
            <a:cxnLst/>
            <a:rect l="l" t="t" r="r" b="b"/>
            <a:pathLst>
              <a:path w="548640" h="4297680">
                <a:moveTo>
                  <a:pt x="0" y="4297680"/>
                </a:moveTo>
                <a:lnTo>
                  <a:pt x="0" y="0"/>
                </a:lnTo>
                <a:lnTo>
                  <a:pt x="548640" y="0"/>
                </a:lnTo>
                <a:lnTo>
                  <a:pt x="548640" y="4297680"/>
                </a:lnTo>
                <a:lnTo>
                  <a:pt x="0" y="4297680"/>
                </a:lnTo>
              </a:path>
            </a:pathLst>
          </a:custGeom>
          <a:noFill/>
          <a:ln/>
        </p:spPr>
        <p:txBody>
          <a:bodyPr wrap="square" lIns="0" tIns="0" rIns="0" bIns="0" rtlCol="0" anchor="t"/>
          <a:lstStyle/>
          <a:p>
            <a:pPr algn="r" marL="0" indent="0">
              <a:lnSpc>
                <a:spcPct val="150000"/>
              </a:lnSpc>
              <a:buNone/>
            </a:pPr>
            <a:r>
              <a:rPr lang="en-US" sz="1880" dirty="0">
                <a:solidFill>
                  <a:srgbClr val="000000"/>
                </a:solidFill>
                <a:latin typeface="Urbanist" pitchFamily="34" charset="0"/>
                <a:ea typeface="Urbanist" pitchFamily="34" charset="-122"/>
                <a:cs typeface="Urbanist" pitchFamily="34" charset="-120"/>
              </a:rPr>
              <a:t>01</a:t>
            </a:r>
            <a:endParaRPr lang="en-US" sz="1880" dirty="0"/>
          </a:p>
          <a:p>
            <a:pPr algn="r" marL="0" indent="0">
              <a:lnSpc>
                <a:spcPct val="150000"/>
              </a:lnSpc>
              <a:buNone/>
            </a:pPr>
            <a:r>
              <a:rPr lang="en-US" sz="1880" dirty="0">
                <a:solidFill>
                  <a:srgbClr val="000000"/>
                </a:solidFill>
                <a:latin typeface="Urbanist" pitchFamily="34" charset="0"/>
                <a:ea typeface="Urbanist" pitchFamily="34" charset="-122"/>
                <a:cs typeface="Urbanist" pitchFamily="34" charset="-120"/>
              </a:rPr>
              <a:t>02</a:t>
            </a:r>
            <a:endParaRPr lang="en-US" sz="1880" dirty="0"/>
          </a:p>
          <a:p>
            <a:pPr algn="r" marL="0" indent="0">
              <a:lnSpc>
                <a:spcPct val="150000"/>
              </a:lnSpc>
              <a:buNone/>
            </a:pPr>
            <a:r>
              <a:rPr lang="en-US" sz="1880" dirty="0">
                <a:solidFill>
                  <a:srgbClr val="000000"/>
                </a:solidFill>
                <a:latin typeface="Urbanist" pitchFamily="34" charset="0"/>
                <a:ea typeface="Urbanist" pitchFamily="34" charset="-122"/>
                <a:cs typeface="Urbanist" pitchFamily="34" charset="-120"/>
              </a:rPr>
              <a:t>03</a:t>
            </a:r>
            <a:endParaRPr lang="en-US" sz="1880" dirty="0"/>
          </a:p>
          <a:p>
            <a:pPr algn="r" marL="0" indent="0">
              <a:lnSpc>
                <a:spcPct val="150000"/>
              </a:lnSpc>
              <a:buNone/>
            </a:pPr>
            <a:r>
              <a:rPr lang="en-US" sz="1880" dirty="0">
                <a:solidFill>
                  <a:srgbClr val="000000"/>
                </a:solidFill>
                <a:latin typeface="Urbanist" pitchFamily="34" charset="0"/>
                <a:ea typeface="Urbanist" pitchFamily="34" charset="-122"/>
                <a:cs typeface="Urbanist" pitchFamily="34" charset="-120"/>
              </a:rPr>
              <a:t>04</a:t>
            </a:r>
            <a:endParaRPr lang="en-US" sz="1880" dirty="0"/>
          </a:p>
          <a:p>
            <a:pPr algn="r" marL="0" indent="0">
              <a:lnSpc>
                <a:spcPct val="150000"/>
              </a:lnSpc>
              <a:buNone/>
            </a:pPr>
            <a:r>
              <a:rPr lang="en-US" sz="1880" dirty="0">
                <a:solidFill>
                  <a:srgbClr val="000000"/>
                </a:solidFill>
                <a:latin typeface="Urbanist" pitchFamily="34" charset="0"/>
                <a:ea typeface="Urbanist" pitchFamily="34" charset="-122"/>
                <a:cs typeface="Urbanist" pitchFamily="34" charset="-120"/>
              </a:rPr>
              <a:t>05</a:t>
            </a:r>
            <a:endParaRPr lang="en-US" sz="1880" dirty="0"/>
          </a:p>
          <a:p>
            <a:pPr algn="r" marL="0" indent="0">
              <a:lnSpc>
                <a:spcPct val="150000"/>
              </a:lnSpc>
              <a:buNone/>
            </a:pPr>
            <a:r>
              <a:rPr lang="en-US" sz="1880" dirty="0">
                <a:solidFill>
                  <a:srgbClr val="000000"/>
                </a:solidFill>
                <a:latin typeface="Urbanist" pitchFamily="34" charset="0"/>
                <a:ea typeface="Urbanist" pitchFamily="34" charset="-122"/>
                <a:cs typeface="Urbanist" pitchFamily="34" charset="-120"/>
              </a:rPr>
              <a:t>06</a:t>
            </a:r>
            <a:endParaRPr lang="en-US" sz="1880" dirty="0"/>
          </a:p>
          <a:p>
            <a:pPr algn="r" marL="0" indent="0">
              <a:lnSpc>
                <a:spcPct val="150000"/>
              </a:lnSpc>
              <a:buNone/>
            </a:pPr>
            <a:r>
              <a:rPr lang="en-US" sz="1880" dirty="0">
                <a:solidFill>
                  <a:srgbClr val="000000"/>
                </a:solidFill>
                <a:latin typeface="Urbanist" pitchFamily="34" charset="0"/>
                <a:ea typeface="Urbanist" pitchFamily="34" charset="-122"/>
                <a:cs typeface="Urbanist" pitchFamily="34" charset="-120"/>
              </a:rPr>
              <a:t>07</a:t>
            </a:r>
            <a:endParaRPr lang="en-US" sz="1880" dirty="0"/>
          </a:p>
          <a:p>
            <a:pPr algn="r" marL="0" indent="0">
              <a:lnSpc>
                <a:spcPct val="150000"/>
              </a:lnSpc>
              <a:buNone/>
            </a:pPr>
            <a:r>
              <a:rPr lang="en-US" sz="1880" dirty="0">
                <a:solidFill>
                  <a:srgbClr val="000000"/>
                </a:solidFill>
                <a:latin typeface="Urbanist" pitchFamily="34" charset="0"/>
                <a:ea typeface="Urbanist" pitchFamily="34" charset="-122"/>
                <a:cs typeface="Urbanist" pitchFamily="34" charset="-120"/>
              </a:rPr>
              <a:t>08</a:t>
            </a:r>
            <a:endParaRPr lang="en-US" sz="1880" dirty="0"/>
          </a:p>
          <a:p>
            <a:pPr algn="r" marL="0" indent="0">
              <a:lnSpc>
                <a:spcPct val="150000"/>
              </a:lnSpc>
              <a:buNone/>
            </a:pPr>
            <a:r>
              <a:rPr lang="en-US" sz="1880" dirty="0">
                <a:solidFill>
                  <a:srgbClr val="000000"/>
                </a:solidFill>
                <a:latin typeface="Urbanist" pitchFamily="34" charset="0"/>
                <a:ea typeface="Urbanist" pitchFamily="34" charset="-122"/>
                <a:cs typeface="Urbanist" pitchFamily="34" charset="-120"/>
              </a:rPr>
              <a:t>09</a:t>
            </a:r>
            <a:endParaRPr lang="en-US" sz="1880" dirty="0"/>
          </a:p>
          <a:p>
            <a:pPr algn="r" marL="0" indent="0">
              <a:lnSpc>
                <a:spcPct val="150000"/>
              </a:lnSpc>
              <a:buNone/>
            </a:pPr>
            <a:r>
              <a:rPr lang="en-US" sz="1880" dirty="0">
                <a:solidFill>
                  <a:srgbClr val="000000"/>
                </a:solidFill>
                <a:latin typeface="Urbanist" pitchFamily="34" charset="0"/>
                <a:ea typeface="Urbanist" pitchFamily="34" charset="-122"/>
                <a:cs typeface="Urbanist" pitchFamily="34" charset="-120"/>
              </a:rPr>
              <a:t>10</a:t>
            </a:r>
            <a:endParaRPr lang="en-US" sz="1880" dirty="0"/>
          </a:p>
        </p:txBody>
      </p:sp>
      <p:sp>
        <p:nvSpPr>
          <p:cNvPr id="5" name="Text 3"/>
          <p:cNvSpPr/>
          <p:nvPr/>
        </p:nvSpPr>
        <p:spPr>
          <a:xfrm>
            <a:off x="4455268" y="1364296"/>
            <a:ext cx="6298872" cy="4297680"/>
          </a:xfrm>
          <a:custGeom>
            <a:avLst/>
            <a:gdLst/>
            <a:ahLst/>
            <a:cxnLst/>
            <a:rect l="l" t="t" r="r" b="b"/>
            <a:pathLst>
              <a:path w="6298872" h="4297680">
                <a:moveTo>
                  <a:pt x="0" y="4297680"/>
                </a:moveTo>
                <a:lnTo>
                  <a:pt x="0" y="0"/>
                </a:lnTo>
                <a:lnTo>
                  <a:pt x="6298872" y="0"/>
                </a:lnTo>
                <a:lnTo>
                  <a:pt x="6298872" y="4297680"/>
                </a:lnTo>
                <a:lnTo>
                  <a:pt x="0" y="4297680"/>
                </a:lnTo>
              </a:path>
            </a:pathLst>
          </a:custGeom>
          <a:noFill/>
          <a:ln/>
        </p:spPr>
        <p:txBody>
          <a:bodyPr wrap="square" lIns="0" tIns="0" rIns="0" bIns="0" rtlCol="0" anchor="t" numCol="1" spcCol="548640"/>
          <a:lstStyle/>
          <a:p>
            <a:pPr algn="l" marL="0" indent="0">
              <a:lnSpc>
                <a:spcPct val="150000"/>
              </a:lnSpc>
              <a:buNone/>
            </a:pPr>
            <a:r>
              <a:rPr lang="en-US" sz="1880" dirty="0">
                <a:solidFill>
                  <a:srgbClr val="000000"/>
                </a:solidFill>
                <a:latin typeface="Urbanist" pitchFamily="34" charset="0"/>
                <a:ea typeface="Urbanist" pitchFamily="34" charset="-122"/>
                <a:cs typeface="Urbanist" pitchFamily="34" charset="-120"/>
              </a:rPr>
              <a:t>Understanding Global Warming: Exploring its Impact …</a:t>
            </a:r>
            <a:endParaRPr lang="en-US" sz="1880" dirty="0"/>
          </a:p>
          <a:p>
            <a:pPr algn="l" marL="0" indent="0">
              <a:lnSpc>
                <a:spcPct val="150000"/>
              </a:lnSpc>
              <a:buNone/>
            </a:pPr>
            <a:r>
              <a:rPr lang="en-US" sz="1880" dirty="0">
                <a:solidFill>
                  <a:srgbClr val="000000"/>
                </a:solidFill>
                <a:latin typeface="Urbanist" pitchFamily="34" charset="0"/>
                <a:ea typeface="Urbanist" pitchFamily="34" charset="-122"/>
                <a:cs typeface="Urbanist" pitchFamily="34" charset="-120"/>
              </a:rPr>
              <a:t>What is Global Warming?</a:t>
            </a:r>
            <a:endParaRPr lang="en-US" sz="1880" dirty="0"/>
          </a:p>
          <a:p>
            <a:pPr algn="l" marL="0" indent="0">
              <a:lnSpc>
                <a:spcPct val="150000"/>
              </a:lnSpc>
              <a:buNone/>
            </a:pPr>
            <a:r>
              <a:rPr lang="en-US" sz="1880" dirty="0">
                <a:solidFill>
                  <a:srgbClr val="000000"/>
                </a:solidFill>
                <a:latin typeface="Urbanist" pitchFamily="34" charset="0"/>
                <a:ea typeface="Urbanist" pitchFamily="34" charset="-122"/>
                <a:cs typeface="Urbanist" pitchFamily="34" charset="-120"/>
              </a:rPr>
              <a:t>Understanding the Carbon Cycle</a:t>
            </a:r>
            <a:endParaRPr lang="en-US" sz="1880" dirty="0"/>
          </a:p>
          <a:p>
            <a:pPr algn="l" marL="0" indent="0">
              <a:lnSpc>
                <a:spcPct val="150000"/>
              </a:lnSpc>
              <a:buNone/>
            </a:pPr>
            <a:r>
              <a:rPr lang="en-US" sz="1880" dirty="0">
                <a:solidFill>
                  <a:srgbClr val="000000"/>
                </a:solidFill>
                <a:latin typeface="Urbanist" pitchFamily="34" charset="0"/>
                <a:ea typeface="Urbanist" pitchFamily="34" charset="-122"/>
                <a:cs typeface="Urbanist" pitchFamily="34" charset="-120"/>
              </a:rPr>
              <a:t>The Great Barrier Reef Under Threat</a:t>
            </a:r>
            <a:endParaRPr lang="en-US" sz="1880" dirty="0"/>
          </a:p>
          <a:p>
            <a:pPr algn="l" marL="0" indent="0">
              <a:lnSpc>
                <a:spcPct val="150000"/>
              </a:lnSpc>
              <a:buNone/>
            </a:pPr>
            <a:r>
              <a:rPr lang="en-US" sz="1880" dirty="0">
                <a:solidFill>
                  <a:srgbClr val="000000"/>
                </a:solidFill>
                <a:latin typeface="Urbanist" pitchFamily="34" charset="0"/>
                <a:ea typeface="Urbanist" pitchFamily="34" charset="-122"/>
                <a:cs typeface="Urbanist" pitchFamily="34" charset="-120"/>
              </a:rPr>
              <a:t>The Alarming Rate of Sea-Level Rise</a:t>
            </a:r>
            <a:endParaRPr lang="en-US" sz="1880" dirty="0"/>
          </a:p>
          <a:p>
            <a:pPr algn="l" marL="0" indent="0">
              <a:lnSpc>
                <a:spcPct val="150000"/>
              </a:lnSpc>
              <a:buNone/>
            </a:pPr>
            <a:r>
              <a:rPr lang="en-US" sz="1880" dirty="0">
                <a:solidFill>
                  <a:srgbClr val="000000"/>
                </a:solidFill>
                <a:latin typeface="Urbanist" pitchFamily="34" charset="0"/>
                <a:ea typeface="Urbanist" pitchFamily="34" charset="-122"/>
                <a:cs typeface="Urbanist" pitchFamily="34" charset="-120"/>
              </a:rPr>
              <a:t>Geological Changes Associated with Global Warming</a:t>
            </a:r>
            <a:endParaRPr lang="en-US" sz="1880" dirty="0"/>
          </a:p>
          <a:p>
            <a:pPr algn="l" marL="0" indent="0">
              <a:lnSpc>
                <a:spcPct val="150000"/>
              </a:lnSpc>
              <a:buNone/>
            </a:pPr>
            <a:r>
              <a:rPr lang="en-US" sz="1880" dirty="0">
                <a:solidFill>
                  <a:srgbClr val="000000"/>
                </a:solidFill>
                <a:latin typeface="Urbanist" pitchFamily="34" charset="0"/>
                <a:ea typeface="Urbanist" pitchFamily="34" charset="-122"/>
                <a:cs typeface="Urbanist" pitchFamily="34" charset="-120"/>
              </a:rPr>
              <a:t>Addressing Global Warming: Mitigation and Adaptatio…</a:t>
            </a:r>
            <a:endParaRPr lang="en-US" sz="1880" dirty="0"/>
          </a:p>
          <a:p>
            <a:pPr algn="l" marL="0" indent="0">
              <a:lnSpc>
                <a:spcPct val="150000"/>
              </a:lnSpc>
              <a:buNone/>
            </a:pPr>
            <a:r>
              <a:rPr lang="en-US" sz="1880" dirty="0">
                <a:solidFill>
                  <a:srgbClr val="000000"/>
                </a:solidFill>
                <a:latin typeface="Urbanist" pitchFamily="34" charset="0"/>
                <a:ea typeface="Urbanist" pitchFamily="34" charset="-122"/>
                <a:cs typeface="Urbanist" pitchFamily="34" charset="-120"/>
              </a:rPr>
              <a:t>The Maldives: A Nation Under Threat</a:t>
            </a:r>
            <a:endParaRPr lang="en-US" sz="1880" dirty="0"/>
          </a:p>
          <a:p>
            <a:pPr algn="l" marL="0" indent="0">
              <a:lnSpc>
                <a:spcPct val="150000"/>
              </a:lnSpc>
              <a:buNone/>
            </a:pPr>
            <a:r>
              <a:rPr lang="en-US" sz="1880" dirty="0">
                <a:solidFill>
                  <a:srgbClr val="000000"/>
                </a:solidFill>
                <a:latin typeface="Urbanist" pitchFamily="34" charset="0"/>
                <a:ea typeface="Urbanist" pitchFamily="34" charset="-122"/>
                <a:cs typeface="Urbanist" pitchFamily="34" charset="-120"/>
              </a:rPr>
              <a:t>Calculating Your Carbon Footprint</a:t>
            </a:r>
            <a:endParaRPr lang="en-US" sz="1880" dirty="0"/>
          </a:p>
          <a:p>
            <a:pPr algn="l" marL="0" indent="0">
              <a:lnSpc>
                <a:spcPct val="150000"/>
              </a:lnSpc>
              <a:buNone/>
            </a:pPr>
            <a:r>
              <a:rPr lang="en-US" sz="1880" dirty="0">
                <a:solidFill>
                  <a:srgbClr val="000000"/>
                </a:solidFill>
                <a:latin typeface="Urbanist" pitchFamily="34" charset="0"/>
                <a:ea typeface="Urbanist" pitchFamily="34" charset="-122"/>
                <a:cs typeface="Urbanist" pitchFamily="34" charset="-120"/>
              </a:rPr>
              <a:t>Simulating the Carbon Cycle</a:t>
            </a:r>
            <a:endParaRPr lang="en-US" sz="1880" dirty="0"/>
          </a:p>
        </p:txBody>
      </p:sp>
      <p:sp>
        <p:nvSpPr>
          <p:cNvPr id="6" name="Text 4"/>
          <p:cNvSpPr/>
          <p:nvPr/>
        </p:nvSpPr>
        <p:spPr>
          <a:xfrm>
            <a:off x="731520" y="1364298"/>
            <a:ext cx="3364619" cy="1574845"/>
          </a:xfrm>
          <a:custGeom>
            <a:avLst/>
            <a:gdLst/>
            <a:ahLst/>
            <a:cxnLst/>
            <a:rect l="l" t="t" r="r" b="b"/>
            <a:pathLst>
              <a:path w="3364619" h="1574845">
                <a:moveTo>
                  <a:pt x="0" y="1574845"/>
                </a:moveTo>
                <a:lnTo>
                  <a:pt x="0" y="0"/>
                </a:lnTo>
                <a:lnTo>
                  <a:pt x="3364619" y="0"/>
                </a:lnTo>
                <a:lnTo>
                  <a:pt x="3364619" y="1574845"/>
                </a:lnTo>
                <a:lnTo>
                  <a:pt x="0" y="1574845"/>
                </a:lnTo>
              </a:path>
            </a:pathLst>
          </a:custGeom>
          <a:noFill/>
          <a:ln/>
        </p:spPr>
        <p:txBody>
          <a:bodyPr wrap="square" lIns="0" tIns="46800" rIns="90000" bIns="46800" rtlCol="0" anchor="t"/>
          <a:lstStyle/>
          <a:p>
            <a:pPr algn="l" marL="0" indent="0">
              <a:lnSpc>
                <a:spcPct val="90000"/>
              </a:lnSpc>
              <a:spcBef>
                <a:spcPts val="1000"/>
              </a:spcBef>
              <a:buNone/>
            </a:pPr>
            <a:r>
              <a:rPr lang="en-US" sz="4000" b="1" dirty="0">
                <a:solidFill>
                  <a:srgbClr val="000000"/>
                </a:solidFill>
                <a:latin typeface="Urbanist Semibold" pitchFamily="34" charset="0"/>
                <a:ea typeface="Urbanist Semibold" pitchFamily="34" charset="-122"/>
                <a:cs typeface="Urbanist Semibold" pitchFamily="34" charset="-120"/>
              </a:rPr>
              <a:t>Table of contents</a:t>
            </a:r>
            <a:endParaRPr lang="en-US" sz="4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31520" y="6153150"/>
            <a:ext cx="10801117" cy="0"/>
          </a:xfrm>
          <a:custGeom>
            <a:avLst/>
            <a:gdLst/>
            <a:ahLst/>
            <a:cxnLst/>
            <a:rect l="l" t="t" r="r" b="b"/>
            <a:pathLst>
              <a:path w="10801117" h="0">
                <a:moveTo>
                  <a:pt x="0" y="0"/>
                </a:moveTo>
                <a:lnTo>
                  <a:pt x="10801117" y="0"/>
                </a:lnTo>
              </a:path>
            </a:pathLst>
          </a:custGeom>
          <a:noFill/>
          <a:ln w="28575">
            <a:solidFill>
              <a:srgbClr val="E7E6E6"/>
            </a:solidFill>
          </a:ln>
        </p:spPr>
        <p:txBody>
          <a:bodyPr wrap="square" lIns="90000" tIns="46800" rIns="90000" bIns="46800" rtlCol="0" anchor="t"/>
          <a:lstStyle/>
          <a:p>
            <a:pPr algn="l" marL="0" indent="0">
              <a:lnSpc>
                <a:spcPct val="83333"/>
              </a:lnSpc>
              <a:buNone/>
            </a:pPr>
            <a:endParaRPr lang="en-US" sz="1800" dirty="0"/>
          </a:p>
        </p:txBody>
      </p:sp>
      <p:sp>
        <p:nvSpPr>
          <p:cNvPr id="3" name="Text 1"/>
          <p:cNvSpPr/>
          <p:nvPr/>
        </p:nvSpPr>
        <p:spPr>
          <a:xfrm>
            <a:off x="731520" y="395836"/>
            <a:ext cx="365760" cy="365760"/>
          </a:xfrm>
          <a:custGeom>
            <a:avLst/>
            <a:gdLst/>
            <a:ahLst/>
            <a:cxnLst/>
            <a:rect l="l" t="t" r="r" b="b"/>
            <a:pathLst>
              <a:path w="365760" h="365760">
                <a:moveTo>
                  <a:pt x="0" y="365760"/>
                </a:moveTo>
                <a:lnTo>
                  <a:pt x="0" y="0"/>
                </a:lnTo>
                <a:lnTo>
                  <a:pt x="365760" y="0"/>
                </a:lnTo>
                <a:lnTo>
                  <a:pt x="365760" y="365760"/>
                </a:lnTo>
                <a:lnTo>
                  <a:pt x="0" y="365760"/>
                </a:lnTo>
              </a:path>
            </a:pathLst>
          </a:custGeom>
          <a:noFill/>
          <a:ln/>
        </p:spPr>
        <p:txBody>
          <a:bodyPr wrap="square" lIns="90000" tIns="46800" rIns="90000" bIns="46800" rtlCol="0" anchor="ctr"/>
          <a:lstStyle/>
          <a:p>
            <a:pPr indent="0" marL="0">
              <a:buNone/>
            </a:pPr>
            <a:endParaRPr lang="en-US" dirty="0"/>
          </a:p>
        </p:txBody>
      </p:sp>
      <p:sp>
        <p:nvSpPr>
          <p:cNvPr id="4" name="Text 2"/>
          <p:cNvSpPr/>
          <p:nvPr/>
        </p:nvSpPr>
        <p:spPr>
          <a:xfrm>
            <a:off x="10911840" y="1364296"/>
            <a:ext cx="548640" cy="4297680"/>
          </a:xfrm>
          <a:custGeom>
            <a:avLst/>
            <a:gdLst/>
            <a:ahLst/>
            <a:cxnLst/>
            <a:rect l="l" t="t" r="r" b="b"/>
            <a:pathLst>
              <a:path w="548640" h="4297680">
                <a:moveTo>
                  <a:pt x="0" y="4297680"/>
                </a:moveTo>
                <a:lnTo>
                  <a:pt x="0" y="0"/>
                </a:lnTo>
                <a:lnTo>
                  <a:pt x="548640" y="0"/>
                </a:lnTo>
                <a:lnTo>
                  <a:pt x="548640" y="4297680"/>
                </a:lnTo>
                <a:lnTo>
                  <a:pt x="0" y="4297680"/>
                </a:lnTo>
              </a:path>
            </a:pathLst>
          </a:custGeom>
          <a:noFill/>
          <a:ln/>
        </p:spPr>
        <p:txBody>
          <a:bodyPr wrap="square" lIns="0" tIns="0" rIns="0" bIns="0" rtlCol="0" anchor="t"/>
          <a:lstStyle/>
          <a:p>
            <a:pPr algn="r" marL="0" indent="0">
              <a:lnSpc>
                <a:spcPct val="150000"/>
              </a:lnSpc>
              <a:buNone/>
            </a:pPr>
            <a:r>
              <a:rPr lang="en-US" sz="1880" dirty="0">
                <a:solidFill>
                  <a:srgbClr val="000000"/>
                </a:solidFill>
                <a:latin typeface="Urbanist" pitchFamily="34" charset="0"/>
                <a:ea typeface="Urbanist" pitchFamily="34" charset="-122"/>
                <a:cs typeface="Urbanist" pitchFamily="34" charset="-120"/>
              </a:rPr>
              <a:t>11</a:t>
            </a:r>
            <a:endParaRPr lang="en-US" sz="1880" dirty="0"/>
          </a:p>
          <a:p>
            <a:pPr algn="r" marL="0" indent="0">
              <a:lnSpc>
                <a:spcPct val="150000"/>
              </a:lnSpc>
              <a:buNone/>
            </a:pPr>
            <a:r>
              <a:rPr lang="en-US" sz="1880" dirty="0">
                <a:solidFill>
                  <a:srgbClr val="000000"/>
                </a:solidFill>
                <a:latin typeface="Urbanist" pitchFamily="34" charset="0"/>
                <a:ea typeface="Urbanist" pitchFamily="34" charset="-122"/>
                <a:cs typeface="Urbanist" pitchFamily="34" charset="-120"/>
              </a:rPr>
              <a:t>12</a:t>
            </a:r>
            <a:endParaRPr lang="en-US" sz="1880" dirty="0"/>
          </a:p>
          <a:p>
            <a:pPr algn="r" marL="0" indent="0">
              <a:lnSpc>
                <a:spcPct val="150000"/>
              </a:lnSpc>
              <a:buNone/>
            </a:pPr>
            <a:r>
              <a:rPr lang="en-US" sz="1880" dirty="0">
                <a:solidFill>
                  <a:srgbClr val="000000"/>
                </a:solidFill>
                <a:latin typeface="Urbanist" pitchFamily="34" charset="0"/>
                <a:ea typeface="Urbanist" pitchFamily="34" charset="-122"/>
                <a:cs typeface="Urbanist" pitchFamily="34" charset="-120"/>
              </a:rPr>
              <a:t>13</a:t>
            </a:r>
            <a:endParaRPr lang="en-US" sz="1880" dirty="0"/>
          </a:p>
          <a:p>
            <a:pPr algn="r" marL="0" indent="0">
              <a:lnSpc>
                <a:spcPct val="150000"/>
              </a:lnSpc>
              <a:buNone/>
            </a:pPr>
            <a:r>
              <a:rPr lang="en-US" sz="1880" dirty="0">
                <a:solidFill>
                  <a:srgbClr val="000000"/>
                </a:solidFill>
                <a:latin typeface="Urbanist" pitchFamily="34" charset="0"/>
                <a:ea typeface="Urbanist" pitchFamily="34" charset="-122"/>
                <a:cs typeface="Urbanist" pitchFamily="34" charset="-120"/>
              </a:rPr>
              <a:t>14</a:t>
            </a:r>
            <a:endParaRPr lang="en-US" sz="1880" dirty="0"/>
          </a:p>
          <a:p>
            <a:pPr algn="r" marL="0" indent="0">
              <a:lnSpc>
                <a:spcPct val="150000"/>
              </a:lnSpc>
              <a:buNone/>
            </a:pPr>
            <a:r>
              <a:rPr lang="en-US" sz="1880" dirty="0">
                <a:solidFill>
                  <a:srgbClr val="000000"/>
                </a:solidFill>
                <a:latin typeface="Urbanist" pitchFamily="34" charset="0"/>
                <a:ea typeface="Urbanist" pitchFamily="34" charset="-122"/>
                <a:cs typeface="Urbanist" pitchFamily="34" charset="-120"/>
              </a:rPr>
              <a:t>15</a:t>
            </a:r>
            <a:endParaRPr lang="en-US" sz="1880" dirty="0"/>
          </a:p>
          <a:p>
            <a:pPr algn="r" marL="0" indent="0">
              <a:lnSpc>
                <a:spcPct val="150000"/>
              </a:lnSpc>
              <a:buNone/>
            </a:pPr>
            <a:r>
              <a:rPr lang="en-US" sz="1880" dirty="0">
                <a:solidFill>
                  <a:srgbClr val="000000"/>
                </a:solidFill>
                <a:latin typeface="Urbanist" pitchFamily="34" charset="0"/>
                <a:ea typeface="Urbanist" pitchFamily="34" charset="-122"/>
                <a:cs typeface="Urbanist" pitchFamily="34" charset="-120"/>
              </a:rPr>
              <a:t>16</a:t>
            </a:r>
            <a:endParaRPr lang="en-US" sz="1880" dirty="0"/>
          </a:p>
          <a:p>
            <a:pPr algn="r" marL="0" indent="0">
              <a:lnSpc>
                <a:spcPct val="150000"/>
              </a:lnSpc>
              <a:buNone/>
            </a:pPr>
            <a:r>
              <a:rPr lang="en-US" sz="1880" dirty="0">
                <a:solidFill>
                  <a:srgbClr val="000000"/>
                </a:solidFill>
                <a:latin typeface="Urbanist" pitchFamily="34" charset="0"/>
                <a:ea typeface="Urbanist" pitchFamily="34" charset="-122"/>
                <a:cs typeface="Urbanist" pitchFamily="34" charset="-120"/>
              </a:rPr>
              <a:t>17</a:t>
            </a:r>
            <a:endParaRPr lang="en-US" sz="1880" dirty="0"/>
          </a:p>
          <a:p>
            <a:pPr algn="r" marL="0" indent="0">
              <a:lnSpc>
                <a:spcPct val="150000"/>
              </a:lnSpc>
              <a:buNone/>
            </a:pPr>
            <a:r>
              <a:rPr lang="en-US" sz="1880" dirty="0">
                <a:solidFill>
                  <a:srgbClr val="000000"/>
                </a:solidFill>
                <a:latin typeface="Urbanist" pitchFamily="34" charset="0"/>
                <a:ea typeface="Urbanist" pitchFamily="34" charset="-122"/>
                <a:cs typeface="Urbanist" pitchFamily="34" charset="-120"/>
              </a:rPr>
              <a:t>18</a:t>
            </a:r>
            <a:endParaRPr lang="en-US" sz="1880" dirty="0"/>
          </a:p>
          <a:p>
            <a:pPr algn="r" marL="0" indent="0">
              <a:lnSpc>
                <a:spcPct val="150000"/>
              </a:lnSpc>
              <a:buNone/>
            </a:pPr>
            <a:r>
              <a:rPr lang="en-US" sz="1880" dirty="0">
                <a:solidFill>
                  <a:srgbClr val="000000"/>
                </a:solidFill>
                <a:latin typeface="Urbanist" pitchFamily="34" charset="0"/>
                <a:ea typeface="Urbanist" pitchFamily="34" charset="-122"/>
                <a:cs typeface="Urbanist" pitchFamily="34" charset="-120"/>
              </a:rPr>
              <a:t>19</a:t>
            </a:r>
            <a:endParaRPr lang="en-US" sz="1880" dirty="0"/>
          </a:p>
          <a:p>
            <a:pPr algn="r" marL="0" indent="0">
              <a:lnSpc>
                <a:spcPct val="150000"/>
              </a:lnSpc>
              <a:buNone/>
            </a:pPr>
            <a:r>
              <a:rPr lang="en-US" sz="1880" dirty="0">
                <a:solidFill>
                  <a:srgbClr val="000000"/>
                </a:solidFill>
                <a:latin typeface="Urbanist" pitchFamily="34" charset="0"/>
                <a:ea typeface="Urbanist" pitchFamily="34" charset="-122"/>
                <a:cs typeface="Urbanist" pitchFamily="34" charset="-120"/>
              </a:rPr>
              <a:t>20</a:t>
            </a:r>
            <a:endParaRPr lang="en-US" sz="1880" dirty="0"/>
          </a:p>
        </p:txBody>
      </p:sp>
      <p:sp>
        <p:nvSpPr>
          <p:cNvPr id="5" name="Text 3"/>
          <p:cNvSpPr/>
          <p:nvPr/>
        </p:nvSpPr>
        <p:spPr>
          <a:xfrm>
            <a:off x="4455268" y="1364296"/>
            <a:ext cx="6298872" cy="4297680"/>
          </a:xfrm>
          <a:custGeom>
            <a:avLst/>
            <a:gdLst/>
            <a:ahLst/>
            <a:cxnLst/>
            <a:rect l="l" t="t" r="r" b="b"/>
            <a:pathLst>
              <a:path w="6298872" h="4297680">
                <a:moveTo>
                  <a:pt x="0" y="4297680"/>
                </a:moveTo>
                <a:lnTo>
                  <a:pt x="0" y="0"/>
                </a:lnTo>
                <a:lnTo>
                  <a:pt x="6298872" y="0"/>
                </a:lnTo>
                <a:lnTo>
                  <a:pt x="6298872" y="4297680"/>
                </a:lnTo>
                <a:lnTo>
                  <a:pt x="0" y="4297680"/>
                </a:lnTo>
              </a:path>
            </a:pathLst>
          </a:custGeom>
          <a:noFill/>
          <a:ln/>
        </p:spPr>
        <p:txBody>
          <a:bodyPr wrap="square" lIns="0" tIns="0" rIns="0" bIns="0" rtlCol="0" anchor="t" numCol="1" spcCol="548640"/>
          <a:lstStyle/>
          <a:p>
            <a:pPr algn="l" marL="0" indent="0">
              <a:lnSpc>
                <a:spcPct val="150000"/>
              </a:lnSpc>
              <a:buNone/>
            </a:pPr>
            <a:r>
              <a:rPr lang="en-US" sz="1882" dirty="0">
                <a:solidFill>
                  <a:srgbClr val="000000"/>
                </a:solidFill>
                <a:latin typeface="Urbanist" pitchFamily="34" charset="0"/>
                <a:ea typeface="Urbanist" pitchFamily="34" charset="-122"/>
                <a:cs typeface="Urbanist" pitchFamily="34" charset="-120"/>
              </a:rPr>
              <a:t>Proposing a Policy to Reduce Carbon Emissions</a:t>
            </a:r>
            <a:endParaRPr lang="en-US" sz="1882" dirty="0"/>
          </a:p>
          <a:p>
            <a:pPr algn="l" marL="0" indent="0">
              <a:lnSpc>
                <a:spcPct val="150000"/>
              </a:lnSpc>
              <a:buNone/>
            </a:pPr>
            <a:r>
              <a:rPr lang="en-US" sz="1882" dirty="0">
                <a:solidFill>
                  <a:srgbClr val="000000"/>
                </a:solidFill>
                <a:latin typeface="Urbanist" pitchFamily="34" charset="0"/>
                <a:ea typeface="Urbanist" pitchFamily="34" charset="-122"/>
                <a:cs typeface="Urbanist" pitchFamily="34" charset="-120"/>
              </a:rPr>
              <a:t>Reflecting on the Future of Our Planet</a:t>
            </a:r>
            <a:endParaRPr lang="en-US" sz="1882" dirty="0"/>
          </a:p>
          <a:p>
            <a:pPr algn="l" marL="0" indent="0">
              <a:lnSpc>
                <a:spcPct val="150000"/>
              </a:lnSpc>
              <a:buNone/>
            </a:pPr>
            <a:r>
              <a:rPr lang="en-US" sz="1882" dirty="0">
                <a:solidFill>
                  <a:srgbClr val="000000"/>
                </a:solidFill>
                <a:latin typeface="Urbanist" pitchFamily="34" charset="0"/>
                <a:ea typeface="Urbanist" pitchFamily="34" charset="-122"/>
                <a:cs typeface="Urbanist" pitchFamily="34" charset="-120"/>
              </a:rPr>
              <a:t>Quiz: Global Warming and the Carbon Cycle</a:t>
            </a:r>
            <a:endParaRPr lang="en-US" sz="1882" dirty="0"/>
          </a:p>
          <a:p>
            <a:pPr algn="l" marL="0" indent="0">
              <a:lnSpc>
                <a:spcPct val="150000"/>
              </a:lnSpc>
              <a:buNone/>
            </a:pPr>
            <a:r>
              <a:rPr lang="en-US" sz="1882" dirty="0">
                <a:solidFill>
                  <a:srgbClr val="000000"/>
                </a:solidFill>
                <a:latin typeface="Urbanist" pitchFamily="34" charset="0"/>
                <a:ea typeface="Urbanist" pitchFamily="34" charset="-122"/>
                <a:cs typeface="Urbanist" pitchFamily="34" charset="-120"/>
              </a:rPr>
              <a:t>Debate: Economic Growth vs. Environmental Protection</a:t>
            </a:r>
            <a:endParaRPr lang="en-US" sz="1882" dirty="0"/>
          </a:p>
          <a:p>
            <a:pPr algn="l" marL="0" indent="0">
              <a:lnSpc>
                <a:spcPct val="150000"/>
              </a:lnSpc>
              <a:buNone/>
            </a:pPr>
            <a:r>
              <a:rPr lang="en-US" sz="1882" dirty="0">
                <a:solidFill>
                  <a:srgbClr val="000000"/>
                </a:solidFill>
                <a:latin typeface="Urbanist" pitchFamily="34" charset="0"/>
                <a:ea typeface="Urbanist" pitchFamily="34" charset="-122"/>
                <a:cs typeface="Urbanist" pitchFamily="34" charset="-120"/>
              </a:rPr>
              <a:t>The Great Barrier Reef: A Case Study</a:t>
            </a:r>
            <a:endParaRPr lang="en-US" sz="1882" dirty="0"/>
          </a:p>
          <a:p>
            <a:pPr algn="l" marL="0" indent="0">
              <a:lnSpc>
                <a:spcPct val="150000"/>
              </a:lnSpc>
              <a:buNone/>
            </a:pPr>
            <a:r>
              <a:rPr lang="en-US" sz="1882" dirty="0">
                <a:solidFill>
                  <a:srgbClr val="000000"/>
                </a:solidFill>
                <a:latin typeface="Urbanist" pitchFamily="34" charset="0"/>
                <a:ea typeface="Urbanist" pitchFamily="34" charset="-122"/>
                <a:cs typeface="Urbanist" pitchFamily="34" charset="-120"/>
              </a:rPr>
              <a:t>Rising Sea Levels and Coastal Erosion</a:t>
            </a:r>
            <a:endParaRPr lang="en-US" sz="1882" dirty="0"/>
          </a:p>
          <a:p>
            <a:pPr algn="l" marL="0" indent="0">
              <a:lnSpc>
                <a:spcPct val="150000"/>
              </a:lnSpc>
              <a:buNone/>
            </a:pPr>
            <a:r>
              <a:rPr lang="en-US" sz="1882" dirty="0">
                <a:solidFill>
                  <a:srgbClr val="000000"/>
                </a:solidFill>
                <a:latin typeface="Urbanist" pitchFamily="34" charset="0"/>
                <a:ea typeface="Urbanist" pitchFamily="34" charset="-122"/>
                <a:cs typeface="Urbanist" pitchFamily="34" charset="-120"/>
              </a:rPr>
              <a:t>Geological Changes and Human Activities</a:t>
            </a:r>
            <a:endParaRPr lang="en-US" sz="1882" dirty="0"/>
          </a:p>
          <a:p>
            <a:pPr algn="l" marL="0" indent="0">
              <a:lnSpc>
                <a:spcPct val="150000"/>
              </a:lnSpc>
              <a:buNone/>
            </a:pPr>
            <a:r>
              <a:rPr lang="en-US" sz="1882" dirty="0">
                <a:solidFill>
                  <a:srgbClr val="000000"/>
                </a:solidFill>
                <a:latin typeface="Urbanist" pitchFamily="34" charset="0"/>
                <a:ea typeface="Urbanist" pitchFamily="34" charset="-122"/>
                <a:cs typeface="Urbanist" pitchFamily="34" charset="-120"/>
              </a:rPr>
              <a:t>Mitigation and Adaptation Strategies: A Global Pers…</a:t>
            </a:r>
            <a:endParaRPr lang="en-US" sz="1882" dirty="0"/>
          </a:p>
          <a:p>
            <a:pPr algn="l" marL="0" indent="0">
              <a:lnSpc>
                <a:spcPct val="150000"/>
              </a:lnSpc>
              <a:buNone/>
            </a:pPr>
            <a:r>
              <a:rPr lang="en-US" sz="1882" dirty="0">
                <a:solidFill>
                  <a:srgbClr val="000000"/>
                </a:solidFill>
                <a:latin typeface="Urbanist" pitchFamily="34" charset="0"/>
                <a:ea typeface="Urbanist" pitchFamily="34" charset="-122"/>
                <a:cs typeface="Urbanist" pitchFamily="34" charset="-120"/>
              </a:rPr>
              <a:t>Conclusion: Understanding Global Warming and its Im…</a:t>
            </a:r>
            <a:endParaRPr lang="en-US" sz="1882" dirty="0"/>
          </a:p>
          <a:p>
            <a:pPr algn="l" marL="0" indent="0">
              <a:lnSpc>
                <a:spcPct val="150000"/>
              </a:lnSpc>
              <a:buNone/>
            </a:pPr>
            <a:r>
              <a:rPr lang="en-US" sz="1882" dirty="0">
                <a:solidFill>
                  <a:srgbClr val="000000"/>
                </a:solidFill>
                <a:latin typeface="Urbanist" pitchFamily="34" charset="0"/>
                <a:ea typeface="Urbanist" pitchFamily="34" charset="-122"/>
                <a:cs typeface="Urbanist" pitchFamily="34" charset="-120"/>
              </a:rPr>
              <a:t>Next Steps: Taking Action Against Global Warming</a:t>
            </a:r>
            <a:endParaRPr lang="en-US" sz="1882" dirty="0"/>
          </a:p>
        </p:txBody>
      </p:sp>
      <p:sp>
        <p:nvSpPr>
          <p:cNvPr id="6" name="Text 4"/>
          <p:cNvSpPr/>
          <p:nvPr/>
        </p:nvSpPr>
        <p:spPr>
          <a:xfrm>
            <a:off x="731520" y="1364298"/>
            <a:ext cx="3364619" cy="1574845"/>
          </a:xfrm>
          <a:custGeom>
            <a:avLst/>
            <a:gdLst/>
            <a:ahLst/>
            <a:cxnLst/>
            <a:rect l="l" t="t" r="r" b="b"/>
            <a:pathLst>
              <a:path w="3364619" h="1574845">
                <a:moveTo>
                  <a:pt x="0" y="1574845"/>
                </a:moveTo>
                <a:lnTo>
                  <a:pt x="0" y="0"/>
                </a:lnTo>
                <a:lnTo>
                  <a:pt x="3364619" y="0"/>
                </a:lnTo>
                <a:lnTo>
                  <a:pt x="3364619" y="1574845"/>
                </a:lnTo>
                <a:lnTo>
                  <a:pt x="0" y="1574845"/>
                </a:lnTo>
              </a:path>
            </a:pathLst>
          </a:custGeom>
          <a:noFill/>
          <a:ln/>
        </p:spPr>
        <p:txBody>
          <a:bodyPr wrap="square" lIns="0" tIns="46800" rIns="90000" bIns="46800" rtlCol="0" anchor="t"/>
          <a:lstStyle/>
          <a:p>
            <a:pPr algn="l" marL="0" indent="0">
              <a:lnSpc>
                <a:spcPct val="90000"/>
              </a:lnSpc>
              <a:spcBef>
                <a:spcPts val="1000"/>
              </a:spcBef>
              <a:buNone/>
            </a:pPr>
            <a:r>
              <a:rPr lang="en-US" sz="4000" b="1" dirty="0">
                <a:solidFill>
                  <a:srgbClr val="000000"/>
                </a:solidFill>
                <a:latin typeface="Urbanist Semibold" pitchFamily="34" charset="0"/>
                <a:ea typeface="Urbanist Semibold" pitchFamily="34" charset="-122"/>
                <a:cs typeface="Urbanist Semibold" pitchFamily="34" charset="-120"/>
              </a:rPr>
              <a:t>Table of contents</a:t>
            </a:r>
            <a:endParaRPr lang="en-US" sz="4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731520" y="395836"/>
            <a:ext cx="365760" cy="365760"/>
          </a:xfrm>
          <a:custGeom>
            <a:avLst/>
            <a:gdLst/>
            <a:ahLst/>
            <a:cxnLst/>
            <a:rect l="l" t="t" r="r" b="b"/>
            <a:pathLst>
              <a:path w="365760" h="365760">
                <a:moveTo>
                  <a:pt x="0" y="365760"/>
                </a:moveTo>
                <a:lnTo>
                  <a:pt x="0" y="0"/>
                </a:lnTo>
                <a:lnTo>
                  <a:pt x="365760" y="0"/>
                </a:lnTo>
                <a:lnTo>
                  <a:pt x="365760" y="365760"/>
                </a:lnTo>
                <a:lnTo>
                  <a:pt x="0" y="365760"/>
                </a:lnTo>
              </a:path>
            </a:pathLst>
          </a:custGeom>
          <a:noFill/>
          <a:ln/>
        </p:spPr>
        <p:txBody>
          <a:bodyPr wrap="square" lIns="90000" tIns="46800" rIns="90000" bIns="46800" rtlCol="0" anchor="ctr"/>
          <a:lstStyle/>
          <a:p>
            <a:pPr indent="0" marL="0">
              <a:buNone/>
            </a:pPr>
            <a:endParaRPr lang="en-US" dirty="0"/>
          </a:p>
        </p:txBody>
      </p:sp>
      <p:sp>
        <p:nvSpPr>
          <p:cNvPr id="3" name="Text 1"/>
          <p:cNvSpPr/>
          <p:nvPr/>
        </p:nvSpPr>
        <p:spPr>
          <a:xfrm>
            <a:off x="731520" y="1181283"/>
            <a:ext cx="10820400" cy="884627"/>
          </a:xfrm>
          <a:custGeom>
            <a:avLst/>
            <a:gdLst/>
            <a:ahLst/>
            <a:cxnLst/>
            <a:rect l="l" t="t" r="r" b="b"/>
            <a:pathLst>
              <a:path w="10820400" h="884627">
                <a:moveTo>
                  <a:pt x="0" y="884627"/>
                </a:moveTo>
                <a:lnTo>
                  <a:pt x="0" y="0"/>
                </a:lnTo>
                <a:lnTo>
                  <a:pt x="10820400" y="0"/>
                </a:lnTo>
                <a:lnTo>
                  <a:pt x="10820400" y="884627"/>
                </a:lnTo>
                <a:lnTo>
                  <a:pt x="0" y="884627"/>
                </a:lnTo>
              </a:path>
            </a:pathLst>
          </a:custGeom>
          <a:noFill/>
          <a:ln/>
        </p:spPr>
        <p:txBody>
          <a:bodyPr wrap="square" lIns="0" tIns="0" rIns="0" bIns="0" rtlCol="0" anchor="b"/>
          <a:lstStyle/>
          <a:p>
            <a:pPr algn="l" marL="0" indent="0">
              <a:lnSpc>
                <a:spcPct val="100000"/>
              </a:lnSpc>
              <a:spcBef>
                <a:spcPts val="805"/>
              </a:spcBef>
              <a:buNone/>
            </a:pPr>
            <a:r>
              <a:rPr lang="en-US" sz="2898" dirty="0">
                <a:solidFill>
                  <a:srgbClr val="000000"/>
                </a:solidFill>
                <a:latin typeface="Urbanist Semibold" pitchFamily="34" charset="0"/>
                <a:ea typeface="Urbanist Semibold" pitchFamily="34" charset="-122"/>
                <a:cs typeface="Urbanist Semibold" pitchFamily="34" charset="-120"/>
              </a:rPr>
              <a:t>Understanding Global Warming: Exploring its Impact on the Great Barrier Reef, Rising Sea Levels, and Geological Changes</a:t>
            </a:r>
            <a:endParaRPr lang="en-US" sz="2898" dirty="0"/>
          </a:p>
        </p:txBody>
      </p:sp>
      <p:sp>
        <p:nvSpPr>
          <p:cNvPr id="4" name="Text 2"/>
          <p:cNvSpPr/>
          <p:nvPr/>
        </p:nvSpPr>
        <p:spPr>
          <a:xfrm>
            <a:off x="11236006" y="6308725"/>
            <a:ext cx="315913" cy="549275"/>
          </a:xfrm>
          <a:custGeom>
            <a:avLst/>
            <a:gdLst/>
            <a:ahLst/>
            <a:cxnLst/>
            <a:rect l="l" t="t" r="r" b="b"/>
            <a:pathLst>
              <a:path w="315913" h="549275">
                <a:moveTo>
                  <a:pt x="0" y="549275"/>
                </a:moveTo>
                <a:lnTo>
                  <a:pt x="0" y="0"/>
                </a:lnTo>
                <a:lnTo>
                  <a:pt x="315913" y="0"/>
                </a:lnTo>
                <a:lnTo>
                  <a:pt x="315913" y="549275"/>
                </a:lnTo>
                <a:lnTo>
                  <a:pt x="0" y="549275"/>
                </a:lnTo>
              </a:path>
            </a:pathLst>
          </a:custGeom>
          <a:noFill/>
          <a:ln/>
        </p:spPr>
        <p:txBody>
          <a:bodyPr wrap="square" lIns="0" tIns="0" rIns="28800" bIns="0" rtlCol="0" anchor="ctr"/>
          <a:lstStyle/>
          <a:p>
            <a:pPr algn="r" marL="0" indent="0">
              <a:lnSpc>
                <a:spcPct val="100000"/>
              </a:lnSpc>
              <a:spcBef>
                <a:spcPts val="1000"/>
              </a:spcBef>
              <a:buNone/>
            </a:pPr>
            <a:r>
              <a:rPr lang="en-US" sz="800" dirty="0">
                <a:solidFill>
                  <a:srgbClr val="000000"/>
                </a:solidFill>
                <a:latin typeface="Urbanist" pitchFamily="34" charset="0"/>
                <a:ea typeface="Urbanist" pitchFamily="34" charset="-122"/>
                <a:cs typeface="Urbanist" pitchFamily="34" charset="-120"/>
              </a:rPr>
              <a:t>1</a:t>
            </a:r>
            <a:endParaRPr lang="en-US" sz="800" dirty="0"/>
          </a:p>
        </p:txBody>
      </p:sp>
      <p:sp>
        <p:nvSpPr>
          <p:cNvPr id="5" name="Text 3"/>
          <p:cNvSpPr/>
          <p:nvPr/>
        </p:nvSpPr>
        <p:spPr>
          <a:xfrm>
            <a:off x="731519" y="6309360"/>
            <a:ext cx="6309360" cy="548640"/>
          </a:xfrm>
          <a:custGeom>
            <a:avLst/>
            <a:gdLst/>
            <a:ahLst/>
            <a:cxnLst/>
            <a:rect l="l" t="t" r="r" b="b"/>
            <a:pathLst>
              <a:path w="6309360" h="548640">
                <a:moveTo>
                  <a:pt x="0" y="548640"/>
                </a:moveTo>
                <a:lnTo>
                  <a:pt x="0" y="0"/>
                </a:lnTo>
                <a:lnTo>
                  <a:pt x="6309360" y="0"/>
                </a:lnTo>
                <a:lnTo>
                  <a:pt x="6309360" y="548640"/>
                </a:lnTo>
                <a:lnTo>
                  <a:pt x="0" y="548640"/>
                </a:lnTo>
              </a:path>
            </a:pathLst>
          </a:custGeom>
          <a:noFill/>
          <a:ln/>
        </p:spPr>
        <p:txBody>
          <a:bodyPr wrap="square" lIns="0" tIns="0" rIns="0" bIns="0" rtlCol="0" anchor="ctr"/>
          <a:lstStyle/>
          <a:p>
            <a:pPr algn="l" marL="0" indent="0">
              <a:lnSpc>
                <a:spcPct val="100000"/>
              </a:lnSpc>
              <a:spcBef>
                <a:spcPts val="1000"/>
              </a:spcBef>
              <a:buNone/>
            </a:pPr>
            <a:r>
              <a:rPr lang="en-US" sz="800" dirty="0">
                <a:solidFill>
                  <a:srgbClr val="808080"/>
                </a:solidFill>
                <a:latin typeface="Urbanist" pitchFamily="34" charset="0"/>
                <a:ea typeface="Urbanist" pitchFamily="34" charset="-122"/>
                <a:cs typeface="Urbanist" pitchFamily="34" charset="-120"/>
              </a:rPr>
              <a:t>Global Warming: Understanding Its Causes, Effects, and Solutions</a:t>
            </a:r>
            <a:endParaRPr lang="en-US" sz="800" dirty="0"/>
          </a:p>
        </p:txBody>
      </p:sp>
      <p:sp>
        <p:nvSpPr>
          <p:cNvPr id="6" name="Text 4"/>
          <p:cNvSpPr/>
          <p:nvPr/>
        </p:nvSpPr>
        <p:spPr>
          <a:xfrm flipH="1" flipV="1">
            <a:off x="4384734" y="2907742"/>
            <a:ext cx="202752" cy="246937"/>
          </a:xfrm>
          <a:custGeom>
            <a:avLst/>
            <a:gdLst/>
            <a:ahLst/>
            <a:cxnLst/>
            <a:rect l="l" t="t" r="r" b="b"/>
            <a:pathLst>
              <a:path w="202752" h="246937">
                <a:moveTo>
                  <a:pt x="0" y="246937"/>
                </a:moveTo>
                <a:lnTo>
                  <a:pt x="202752" y="246937"/>
                </a:lnTo>
                <a:lnTo>
                  <a:pt x="0" y="0"/>
                </a:lnTo>
                <a:lnTo>
                  <a:pt x="0" y="246937"/>
                </a:lnTo>
              </a:path>
            </a:pathLst>
          </a:custGeom>
          <a:solidFill>
            <a:srgbClr val="2F00BF"/>
          </a:solidFill>
          <a:ln/>
        </p:spPr>
        <p:txBody>
          <a:bodyPr wrap="square" lIns="90000" tIns="46800" rIns="90000" bIns="46800" rtlCol="0" anchor="ctr"/>
          <a:lstStyle/>
          <a:p>
            <a:pPr algn="ctr" marL="0" indent="0">
              <a:lnSpc>
                <a:spcPct val="83333"/>
              </a:lnSpc>
              <a:buNone/>
            </a:pPr>
            <a:endParaRPr lang="en-US" sz="1800" dirty="0"/>
          </a:p>
        </p:txBody>
      </p:sp>
      <p:sp>
        <p:nvSpPr>
          <p:cNvPr id="7" name="Text 5"/>
          <p:cNvSpPr/>
          <p:nvPr/>
        </p:nvSpPr>
        <p:spPr>
          <a:xfrm flipH="1" flipV="1">
            <a:off x="8022697" y="2907742"/>
            <a:ext cx="202752" cy="246937"/>
          </a:xfrm>
          <a:custGeom>
            <a:avLst/>
            <a:gdLst/>
            <a:ahLst/>
            <a:cxnLst/>
            <a:rect l="l" t="t" r="r" b="b"/>
            <a:pathLst>
              <a:path w="202752" h="246937">
                <a:moveTo>
                  <a:pt x="0" y="246937"/>
                </a:moveTo>
                <a:lnTo>
                  <a:pt x="202752" y="246937"/>
                </a:lnTo>
                <a:lnTo>
                  <a:pt x="0" y="0"/>
                </a:lnTo>
                <a:lnTo>
                  <a:pt x="0" y="246937"/>
                </a:lnTo>
              </a:path>
            </a:pathLst>
          </a:custGeom>
          <a:solidFill>
            <a:srgbClr val="2F00BF"/>
          </a:solidFill>
          <a:ln/>
        </p:spPr>
        <p:txBody>
          <a:bodyPr wrap="square" lIns="90000" tIns="46800" rIns="90000" bIns="46800" rtlCol="0" anchor="ctr"/>
          <a:lstStyle/>
          <a:p>
            <a:pPr algn="ctr" marL="0" indent="0">
              <a:lnSpc>
                <a:spcPct val="83333"/>
              </a:lnSpc>
              <a:buNone/>
            </a:pPr>
            <a:endParaRPr lang="en-US" sz="1800" dirty="0"/>
          </a:p>
        </p:txBody>
      </p:sp>
      <p:sp>
        <p:nvSpPr>
          <p:cNvPr id="8" name="Text 6"/>
          <p:cNvSpPr/>
          <p:nvPr/>
        </p:nvSpPr>
        <p:spPr>
          <a:xfrm flipH="1" flipV="1">
            <a:off x="2392478" y="4976338"/>
            <a:ext cx="202752" cy="246937"/>
          </a:xfrm>
          <a:custGeom>
            <a:avLst/>
            <a:gdLst/>
            <a:ahLst/>
            <a:cxnLst/>
            <a:rect l="l" t="t" r="r" b="b"/>
            <a:pathLst>
              <a:path w="202752" h="246937">
                <a:moveTo>
                  <a:pt x="0" y="246937"/>
                </a:moveTo>
                <a:lnTo>
                  <a:pt x="202752" y="246937"/>
                </a:lnTo>
                <a:lnTo>
                  <a:pt x="0" y="0"/>
                </a:lnTo>
                <a:lnTo>
                  <a:pt x="0" y="246937"/>
                </a:lnTo>
              </a:path>
            </a:pathLst>
          </a:custGeom>
          <a:solidFill>
            <a:srgbClr val="2F00BF"/>
          </a:solidFill>
          <a:ln/>
        </p:spPr>
        <p:txBody>
          <a:bodyPr wrap="square" lIns="90000" tIns="46800" rIns="90000" bIns="46800" rtlCol="0" anchor="ctr"/>
          <a:lstStyle/>
          <a:p>
            <a:pPr algn="ctr" marL="0" indent="0">
              <a:lnSpc>
                <a:spcPct val="83333"/>
              </a:lnSpc>
              <a:buNone/>
            </a:pPr>
            <a:endParaRPr lang="en-US" sz="1800" dirty="0"/>
          </a:p>
        </p:txBody>
      </p:sp>
      <p:sp>
        <p:nvSpPr>
          <p:cNvPr id="9" name="Text 7"/>
          <p:cNvSpPr/>
          <p:nvPr/>
        </p:nvSpPr>
        <p:spPr>
          <a:xfrm flipH="1" flipV="1">
            <a:off x="6053055" y="4976338"/>
            <a:ext cx="202752" cy="246937"/>
          </a:xfrm>
          <a:custGeom>
            <a:avLst/>
            <a:gdLst/>
            <a:ahLst/>
            <a:cxnLst/>
            <a:rect l="l" t="t" r="r" b="b"/>
            <a:pathLst>
              <a:path w="202752" h="246937">
                <a:moveTo>
                  <a:pt x="0" y="246937"/>
                </a:moveTo>
                <a:lnTo>
                  <a:pt x="202752" y="246937"/>
                </a:lnTo>
                <a:lnTo>
                  <a:pt x="0" y="0"/>
                </a:lnTo>
                <a:lnTo>
                  <a:pt x="0" y="246937"/>
                </a:lnTo>
              </a:path>
            </a:pathLst>
          </a:custGeom>
          <a:solidFill>
            <a:srgbClr val="2F00BF"/>
          </a:solidFill>
          <a:ln/>
        </p:spPr>
        <p:txBody>
          <a:bodyPr wrap="square" lIns="90000" tIns="46800" rIns="90000" bIns="46800" rtlCol="0" anchor="ctr"/>
          <a:lstStyle/>
          <a:p>
            <a:pPr algn="ctr" marL="0" indent="0">
              <a:lnSpc>
                <a:spcPct val="83333"/>
              </a:lnSpc>
              <a:buNone/>
            </a:pPr>
            <a:endParaRPr lang="en-US" sz="1800" dirty="0"/>
          </a:p>
        </p:txBody>
      </p:sp>
      <p:sp>
        <p:nvSpPr>
          <p:cNvPr id="10" name="Text 8"/>
          <p:cNvSpPr/>
          <p:nvPr/>
        </p:nvSpPr>
        <p:spPr>
          <a:xfrm flipH="1" flipV="1">
            <a:off x="731519" y="2907742"/>
            <a:ext cx="202752" cy="246937"/>
          </a:xfrm>
          <a:custGeom>
            <a:avLst/>
            <a:gdLst/>
            <a:ahLst/>
            <a:cxnLst/>
            <a:rect l="l" t="t" r="r" b="b"/>
            <a:pathLst>
              <a:path w="202752" h="246937">
                <a:moveTo>
                  <a:pt x="0" y="246937"/>
                </a:moveTo>
                <a:lnTo>
                  <a:pt x="202752" y="246937"/>
                </a:lnTo>
                <a:lnTo>
                  <a:pt x="0" y="0"/>
                </a:lnTo>
                <a:lnTo>
                  <a:pt x="0" y="246937"/>
                </a:lnTo>
              </a:path>
            </a:pathLst>
          </a:custGeom>
          <a:solidFill>
            <a:srgbClr val="2F00BF"/>
          </a:solidFill>
          <a:ln/>
        </p:spPr>
        <p:txBody>
          <a:bodyPr wrap="square" lIns="90000" tIns="46800" rIns="90000" bIns="46800" rtlCol="0" anchor="ctr"/>
          <a:lstStyle/>
          <a:p>
            <a:pPr algn="ctr" marL="0" indent="0">
              <a:lnSpc>
                <a:spcPct val="83333"/>
              </a:lnSpc>
              <a:buNone/>
            </a:pPr>
            <a:endParaRPr lang="en-US" sz="1800" dirty="0"/>
          </a:p>
        </p:txBody>
      </p:sp>
      <p:sp>
        <p:nvSpPr>
          <p:cNvPr id="11" name="Text 9"/>
          <p:cNvSpPr/>
          <p:nvPr/>
        </p:nvSpPr>
        <p:spPr>
          <a:xfrm>
            <a:off x="6248182" y="4628504"/>
            <a:ext cx="3108960" cy="1554480"/>
          </a:xfrm>
          <a:custGeom>
            <a:avLst/>
            <a:gdLst/>
            <a:ahLst/>
            <a:cxnLst/>
            <a:rect l="l" t="t" r="r" b="b"/>
            <a:pathLst>
              <a:path w="3108960" h="1554480">
                <a:moveTo>
                  <a:pt x="0" y="1554480"/>
                </a:moveTo>
                <a:lnTo>
                  <a:pt x="0" y="0"/>
                </a:lnTo>
                <a:lnTo>
                  <a:pt x="3108960" y="0"/>
                </a:lnTo>
                <a:lnTo>
                  <a:pt x="3108960" y="1554480"/>
                </a:lnTo>
                <a:lnTo>
                  <a:pt x="0" y="1554480"/>
                </a:lnTo>
              </a:path>
            </a:pathLst>
          </a:custGeom>
          <a:solidFill>
            <a:srgbClr val="FFFFFF"/>
          </a:solidFill>
          <a:ln w="9525">
            <a:solidFill>
              <a:srgbClr val="D8CCFF"/>
            </a:solidFill>
          </a:ln>
        </p:spPr>
        <p:txBody>
          <a:bodyPr wrap="square" lIns="91440" tIns="457200" rIns="91440" bIns="0" rtlCol="0" anchor="t"/>
          <a:lstStyle/>
          <a:p>
            <a:pPr algn="l" marL="0" indent="0">
              <a:lnSpc>
                <a:spcPct val="110000"/>
              </a:lnSpc>
              <a:buNone/>
            </a:pPr>
            <a:r>
              <a:rPr lang="en-US" sz="1100" dirty="0">
                <a:solidFill>
                  <a:srgbClr val="000000"/>
                </a:solidFill>
                <a:latin typeface="Urbanist" pitchFamily="34" charset="0"/>
                <a:ea typeface="Urbanist" pitchFamily="34" charset="-122"/>
                <a:cs typeface="Urbanist" pitchFamily="34" charset="-120"/>
              </a:rPr>
              <a:t>Understanding these impacts is crucial for developing effective strategies to mitigate global warming and protect vulnerable ecosystems.</a:t>
            </a:r>
            <a:endParaRPr lang="en-US" sz="1100" dirty="0"/>
          </a:p>
        </p:txBody>
      </p:sp>
      <p:sp>
        <p:nvSpPr>
          <p:cNvPr id="12" name="Text 10"/>
          <p:cNvSpPr/>
          <p:nvPr/>
        </p:nvSpPr>
        <p:spPr>
          <a:xfrm>
            <a:off x="6054022" y="4437860"/>
            <a:ext cx="3108960" cy="548640"/>
          </a:xfrm>
          <a:custGeom>
            <a:avLst/>
            <a:gdLst/>
            <a:ahLst/>
            <a:cxnLst/>
            <a:rect l="l" t="t" r="r" b="b"/>
            <a:pathLst>
              <a:path w="3108960" h="548640">
                <a:moveTo>
                  <a:pt x="0" y="548640"/>
                </a:moveTo>
                <a:lnTo>
                  <a:pt x="0" y="0"/>
                </a:lnTo>
                <a:lnTo>
                  <a:pt x="3108960" y="0"/>
                </a:lnTo>
                <a:lnTo>
                  <a:pt x="3108960" y="548640"/>
                </a:lnTo>
                <a:lnTo>
                  <a:pt x="0" y="548640"/>
                </a:lnTo>
              </a:path>
            </a:pathLst>
          </a:custGeom>
          <a:solidFill>
            <a:srgbClr val="3E00FF"/>
          </a:solidFill>
          <a:ln/>
        </p:spPr>
        <p:txBody>
          <a:bodyPr wrap="square" lIns="182880" tIns="91440" rIns="182880" bIns="91440" rtlCol="0" anchor="ctr"/>
          <a:lstStyle/>
          <a:p>
            <a:pPr algn="l" marL="0" indent="0">
              <a:lnSpc>
                <a:spcPct val="90000"/>
              </a:lnSpc>
              <a:buNone/>
            </a:pPr>
            <a:r>
              <a:rPr lang="en-US" sz="1200" dirty="0">
                <a:solidFill>
                  <a:srgbClr val="FFFFFF"/>
                </a:solidFill>
                <a:latin typeface="Urbanist Semibold" pitchFamily="34" charset="0"/>
                <a:ea typeface="Urbanist Semibold" pitchFamily="34" charset="-122"/>
                <a:cs typeface="Urbanist Semibold" pitchFamily="34" charset="-120"/>
              </a:rPr>
              <a:t>Call to Action</a:t>
            </a:r>
            <a:endParaRPr lang="en-US" sz="1200" dirty="0"/>
          </a:p>
        </p:txBody>
      </p:sp>
      <p:sp>
        <p:nvSpPr>
          <p:cNvPr id="13" name="Text 11"/>
          <p:cNvSpPr/>
          <p:nvPr/>
        </p:nvSpPr>
        <p:spPr>
          <a:xfrm>
            <a:off x="2595231" y="4628504"/>
            <a:ext cx="3108960" cy="1554480"/>
          </a:xfrm>
          <a:custGeom>
            <a:avLst/>
            <a:gdLst/>
            <a:ahLst/>
            <a:cxnLst/>
            <a:rect l="l" t="t" r="r" b="b"/>
            <a:pathLst>
              <a:path w="3108960" h="1554480">
                <a:moveTo>
                  <a:pt x="0" y="1554480"/>
                </a:moveTo>
                <a:lnTo>
                  <a:pt x="0" y="0"/>
                </a:lnTo>
                <a:lnTo>
                  <a:pt x="3108960" y="0"/>
                </a:lnTo>
                <a:lnTo>
                  <a:pt x="3108960" y="1554480"/>
                </a:lnTo>
                <a:lnTo>
                  <a:pt x="0" y="1554480"/>
                </a:lnTo>
              </a:path>
            </a:pathLst>
          </a:custGeom>
          <a:solidFill>
            <a:srgbClr val="FFFFFF"/>
          </a:solidFill>
          <a:ln w="9525">
            <a:solidFill>
              <a:srgbClr val="D8CCFF"/>
            </a:solidFill>
          </a:ln>
        </p:spPr>
        <p:txBody>
          <a:bodyPr wrap="square" lIns="91440" tIns="457200" rIns="91440" bIns="0" rtlCol="0" anchor="t"/>
          <a:lstStyle/>
          <a:p>
            <a:pPr algn="l" marL="0" indent="0">
              <a:lnSpc>
                <a:spcPct val="110000"/>
              </a:lnSpc>
              <a:buNone/>
            </a:pPr>
            <a:r>
              <a:rPr lang="en-US" sz="1100" dirty="0">
                <a:solidFill>
                  <a:srgbClr val="000000"/>
                </a:solidFill>
                <a:latin typeface="Urbanist" pitchFamily="34" charset="0"/>
                <a:ea typeface="Urbanist" pitchFamily="34" charset="-122"/>
                <a:cs typeface="Urbanist" pitchFamily="34" charset="-120"/>
              </a:rPr>
              <a:t>The effects of global warming extend beyond local environments, influencing global weather patterns and economies.</a:t>
            </a:r>
            <a:endParaRPr lang="en-US" sz="1100" dirty="0"/>
          </a:p>
        </p:txBody>
      </p:sp>
      <p:sp>
        <p:nvSpPr>
          <p:cNvPr id="14" name="Text 12"/>
          <p:cNvSpPr/>
          <p:nvPr/>
        </p:nvSpPr>
        <p:spPr>
          <a:xfrm>
            <a:off x="2393445" y="4437860"/>
            <a:ext cx="3108960" cy="548640"/>
          </a:xfrm>
          <a:custGeom>
            <a:avLst/>
            <a:gdLst/>
            <a:ahLst/>
            <a:cxnLst/>
            <a:rect l="l" t="t" r="r" b="b"/>
            <a:pathLst>
              <a:path w="3108960" h="548640">
                <a:moveTo>
                  <a:pt x="0" y="548640"/>
                </a:moveTo>
                <a:lnTo>
                  <a:pt x="0" y="0"/>
                </a:lnTo>
                <a:lnTo>
                  <a:pt x="3108960" y="0"/>
                </a:lnTo>
                <a:lnTo>
                  <a:pt x="3108960" y="548640"/>
                </a:lnTo>
                <a:lnTo>
                  <a:pt x="0" y="548640"/>
                </a:lnTo>
              </a:path>
            </a:pathLst>
          </a:custGeom>
          <a:solidFill>
            <a:srgbClr val="3E00FF"/>
          </a:solidFill>
          <a:ln/>
        </p:spPr>
        <p:txBody>
          <a:bodyPr wrap="square" lIns="182880" tIns="91440" rIns="182880" bIns="91440" rtlCol="0" anchor="ctr"/>
          <a:lstStyle/>
          <a:p>
            <a:pPr algn="l" marL="0" indent="0">
              <a:lnSpc>
                <a:spcPct val="90000"/>
              </a:lnSpc>
              <a:buNone/>
            </a:pPr>
            <a:r>
              <a:rPr lang="en-US" sz="1200" dirty="0">
                <a:solidFill>
                  <a:srgbClr val="FFFFFF"/>
                </a:solidFill>
                <a:latin typeface="Urbanist Semibold" pitchFamily="34" charset="0"/>
                <a:ea typeface="Urbanist Semibold" pitchFamily="34" charset="-122"/>
                <a:cs typeface="Urbanist Semibold" pitchFamily="34" charset="-120"/>
              </a:rPr>
              <a:t>Global Implications</a:t>
            </a:r>
            <a:endParaRPr lang="en-US" sz="1200" dirty="0"/>
          </a:p>
        </p:txBody>
      </p:sp>
      <p:sp>
        <p:nvSpPr>
          <p:cNvPr id="15" name="Text 13"/>
          <p:cNvSpPr/>
          <p:nvPr/>
        </p:nvSpPr>
        <p:spPr>
          <a:xfrm>
            <a:off x="8225450" y="2559908"/>
            <a:ext cx="3108960" cy="1554480"/>
          </a:xfrm>
          <a:custGeom>
            <a:avLst/>
            <a:gdLst/>
            <a:ahLst/>
            <a:cxnLst/>
            <a:rect l="l" t="t" r="r" b="b"/>
            <a:pathLst>
              <a:path w="3108960" h="1554480">
                <a:moveTo>
                  <a:pt x="0" y="1554480"/>
                </a:moveTo>
                <a:lnTo>
                  <a:pt x="0" y="0"/>
                </a:lnTo>
                <a:lnTo>
                  <a:pt x="3108960" y="0"/>
                </a:lnTo>
                <a:lnTo>
                  <a:pt x="3108960" y="1554480"/>
                </a:lnTo>
                <a:lnTo>
                  <a:pt x="0" y="1554480"/>
                </a:lnTo>
              </a:path>
            </a:pathLst>
          </a:custGeom>
          <a:solidFill>
            <a:srgbClr val="FFFFFF"/>
          </a:solidFill>
          <a:ln w="9525">
            <a:solidFill>
              <a:srgbClr val="D8CCFF"/>
            </a:solidFill>
          </a:ln>
        </p:spPr>
        <p:txBody>
          <a:bodyPr wrap="square" lIns="91440" tIns="457200" rIns="91440" bIns="0" rtlCol="0" anchor="t"/>
          <a:lstStyle/>
          <a:p>
            <a:pPr algn="l" marL="0" indent="0">
              <a:lnSpc>
                <a:spcPct val="110000"/>
              </a:lnSpc>
              <a:buNone/>
            </a:pPr>
            <a:r>
              <a:rPr lang="en-US" sz="1100" dirty="0">
                <a:solidFill>
                  <a:srgbClr val="000000"/>
                </a:solidFill>
                <a:latin typeface="Urbanist" pitchFamily="34" charset="0"/>
                <a:ea typeface="Urbanist" pitchFamily="34" charset="-122"/>
                <a:cs typeface="Urbanist" pitchFamily="34" charset="-120"/>
              </a:rPr>
              <a:t>Increased temperatures contribute to coastal erosion and altered geological formations, impacting human settlements.</a:t>
            </a:r>
            <a:endParaRPr lang="en-US" sz="1100" dirty="0"/>
          </a:p>
        </p:txBody>
      </p:sp>
      <p:sp>
        <p:nvSpPr>
          <p:cNvPr id="16" name="Text 14"/>
          <p:cNvSpPr/>
          <p:nvPr/>
        </p:nvSpPr>
        <p:spPr>
          <a:xfrm>
            <a:off x="8023664" y="2369264"/>
            <a:ext cx="3108960" cy="548640"/>
          </a:xfrm>
          <a:custGeom>
            <a:avLst/>
            <a:gdLst/>
            <a:ahLst/>
            <a:cxnLst/>
            <a:rect l="l" t="t" r="r" b="b"/>
            <a:pathLst>
              <a:path w="3108960" h="548640">
                <a:moveTo>
                  <a:pt x="0" y="548640"/>
                </a:moveTo>
                <a:lnTo>
                  <a:pt x="0" y="0"/>
                </a:lnTo>
                <a:lnTo>
                  <a:pt x="3108960" y="0"/>
                </a:lnTo>
                <a:lnTo>
                  <a:pt x="3108960" y="548640"/>
                </a:lnTo>
                <a:lnTo>
                  <a:pt x="0" y="548640"/>
                </a:lnTo>
              </a:path>
            </a:pathLst>
          </a:custGeom>
          <a:solidFill>
            <a:srgbClr val="3E00FF"/>
          </a:solidFill>
          <a:ln/>
        </p:spPr>
        <p:txBody>
          <a:bodyPr wrap="square" lIns="182880" tIns="91440" rIns="182880" bIns="91440" rtlCol="0" anchor="ctr"/>
          <a:lstStyle/>
          <a:p>
            <a:pPr algn="l" marL="0" indent="0">
              <a:lnSpc>
                <a:spcPct val="90000"/>
              </a:lnSpc>
              <a:buNone/>
            </a:pPr>
            <a:r>
              <a:rPr lang="en-US" sz="1200" dirty="0">
                <a:solidFill>
                  <a:srgbClr val="FFFFFF"/>
                </a:solidFill>
                <a:latin typeface="Urbanist Semibold" pitchFamily="34" charset="0"/>
                <a:ea typeface="Urbanist Semibold" pitchFamily="34" charset="-122"/>
                <a:cs typeface="Urbanist Semibold" pitchFamily="34" charset="-120"/>
              </a:rPr>
              <a:t>Geological Changes</a:t>
            </a:r>
            <a:endParaRPr lang="en-US" sz="1200" dirty="0"/>
          </a:p>
        </p:txBody>
      </p:sp>
      <p:sp>
        <p:nvSpPr>
          <p:cNvPr id="17" name="Text 15"/>
          <p:cNvSpPr/>
          <p:nvPr/>
        </p:nvSpPr>
        <p:spPr>
          <a:xfrm>
            <a:off x="4579861" y="2559908"/>
            <a:ext cx="3108960" cy="1554480"/>
          </a:xfrm>
          <a:custGeom>
            <a:avLst/>
            <a:gdLst/>
            <a:ahLst/>
            <a:cxnLst/>
            <a:rect l="l" t="t" r="r" b="b"/>
            <a:pathLst>
              <a:path w="3108960" h="1554480">
                <a:moveTo>
                  <a:pt x="0" y="1554480"/>
                </a:moveTo>
                <a:lnTo>
                  <a:pt x="0" y="0"/>
                </a:lnTo>
                <a:lnTo>
                  <a:pt x="3108960" y="0"/>
                </a:lnTo>
                <a:lnTo>
                  <a:pt x="3108960" y="1554480"/>
                </a:lnTo>
                <a:lnTo>
                  <a:pt x="0" y="1554480"/>
                </a:lnTo>
              </a:path>
            </a:pathLst>
          </a:custGeom>
          <a:solidFill>
            <a:srgbClr val="FFFFFF"/>
          </a:solidFill>
          <a:ln w="9525">
            <a:solidFill>
              <a:srgbClr val="D8CCFF"/>
            </a:solidFill>
          </a:ln>
        </p:spPr>
        <p:txBody>
          <a:bodyPr wrap="square" lIns="91440" tIns="457200" rIns="91440" bIns="0" rtlCol="0" anchor="t"/>
          <a:lstStyle/>
          <a:p>
            <a:pPr algn="l" marL="0" indent="0">
              <a:lnSpc>
                <a:spcPct val="110000"/>
              </a:lnSpc>
              <a:buNone/>
            </a:pPr>
            <a:r>
              <a:rPr lang="en-US" sz="1100" dirty="0">
                <a:solidFill>
                  <a:srgbClr val="000000"/>
                </a:solidFill>
                <a:latin typeface="Urbanist" pitchFamily="34" charset="0"/>
                <a:ea typeface="Urbanist" pitchFamily="34" charset="-122"/>
                <a:cs typeface="Urbanist" pitchFamily="34" charset="-120"/>
              </a:rPr>
              <a:t>Sea levels are projected to rise by up to 1 meter by 2100, endangering coastal communities and habitats.</a:t>
            </a:r>
            <a:endParaRPr lang="en-US" sz="1100" dirty="0"/>
          </a:p>
        </p:txBody>
      </p:sp>
      <p:sp>
        <p:nvSpPr>
          <p:cNvPr id="18" name="Text 16"/>
          <p:cNvSpPr/>
          <p:nvPr/>
        </p:nvSpPr>
        <p:spPr>
          <a:xfrm>
            <a:off x="4385701" y="2369264"/>
            <a:ext cx="3108960" cy="548640"/>
          </a:xfrm>
          <a:custGeom>
            <a:avLst/>
            <a:gdLst/>
            <a:ahLst/>
            <a:cxnLst/>
            <a:rect l="l" t="t" r="r" b="b"/>
            <a:pathLst>
              <a:path w="3108960" h="548640">
                <a:moveTo>
                  <a:pt x="0" y="548640"/>
                </a:moveTo>
                <a:lnTo>
                  <a:pt x="0" y="0"/>
                </a:lnTo>
                <a:lnTo>
                  <a:pt x="3108960" y="0"/>
                </a:lnTo>
                <a:lnTo>
                  <a:pt x="3108960" y="548640"/>
                </a:lnTo>
                <a:lnTo>
                  <a:pt x="0" y="548640"/>
                </a:lnTo>
              </a:path>
            </a:pathLst>
          </a:custGeom>
          <a:solidFill>
            <a:srgbClr val="3E00FF"/>
          </a:solidFill>
          <a:ln/>
        </p:spPr>
        <p:txBody>
          <a:bodyPr wrap="square" lIns="182880" tIns="91440" rIns="182880" bIns="91440" rtlCol="0" anchor="ctr"/>
          <a:lstStyle/>
          <a:p>
            <a:pPr algn="l" marL="0" indent="0">
              <a:lnSpc>
                <a:spcPct val="90000"/>
              </a:lnSpc>
              <a:buNone/>
            </a:pPr>
            <a:r>
              <a:rPr lang="en-US" sz="1200" dirty="0">
                <a:solidFill>
                  <a:srgbClr val="FFFFFF"/>
                </a:solidFill>
                <a:latin typeface="Urbanist Semibold" pitchFamily="34" charset="0"/>
                <a:ea typeface="Urbanist Semibold" pitchFamily="34" charset="-122"/>
                <a:cs typeface="Urbanist Semibold" pitchFamily="34" charset="-120"/>
              </a:rPr>
              <a:t>Rising Sea Levels</a:t>
            </a:r>
            <a:endParaRPr lang="en-US" sz="1200" dirty="0"/>
          </a:p>
        </p:txBody>
      </p:sp>
      <p:sp>
        <p:nvSpPr>
          <p:cNvPr id="19" name="Text 17"/>
          <p:cNvSpPr/>
          <p:nvPr/>
        </p:nvSpPr>
        <p:spPr>
          <a:xfrm>
            <a:off x="934272" y="2559908"/>
            <a:ext cx="3108960" cy="1554480"/>
          </a:xfrm>
          <a:custGeom>
            <a:avLst/>
            <a:gdLst/>
            <a:ahLst/>
            <a:cxnLst/>
            <a:rect l="l" t="t" r="r" b="b"/>
            <a:pathLst>
              <a:path w="3108960" h="1554480">
                <a:moveTo>
                  <a:pt x="0" y="1554480"/>
                </a:moveTo>
                <a:lnTo>
                  <a:pt x="0" y="0"/>
                </a:lnTo>
                <a:lnTo>
                  <a:pt x="3108960" y="0"/>
                </a:lnTo>
                <a:lnTo>
                  <a:pt x="3108960" y="1554480"/>
                </a:lnTo>
                <a:lnTo>
                  <a:pt x="0" y="1554480"/>
                </a:lnTo>
              </a:path>
            </a:pathLst>
          </a:custGeom>
          <a:solidFill>
            <a:srgbClr val="FFFFFF"/>
          </a:solidFill>
          <a:ln w="9525">
            <a:solidFill>
              <a:srgbClr val="D8CCFF"/>
            </a:solidFill>
          </a:ln>
        </p:spPr>
        <p:txBody>
          <a:bodyPr wrap="square" lIns="91440" tIns="457200" rIns="91440" bIns="0" rtlCol="0" anchor="t"/>
          <a:lstStyle/>
          <a:p>
            <a:pPr algn="l" marL="0" indent="0">
              <a:lnSpc>
                <a:spcPct val="110000"/>
              </a:lnSpc>
              <a:buNone/>
            </a:pPr>
            <a:r>
              <a:rPr lang="en-US" sz="1100" dirty="0">
                <a:solidFill>
                  <a:srgbClr val="000000"/>
                </a:solidFill>
                <a:latin typeface="Urbanist" pitchFamily="34" charset="0"/>
                <a:ea typeface="Urbanist" pitchFamily="34" charset="-122"/>
                <a:cs typeface="Urbanist" pitchFamily="34" charset="-120"/>
              </a:rPr>
              <a:t>Global warming leads to coral bleaching, threatening biodiversity and marine ecosystems.</a:t>
            </a:r>
            <a:endParaRPr lang="en-US" sz="1100" dirty="0"/>
          </a:p>
        </p:txBody>
      </p:sp>
      <p:sp>
        <p:nvSpPr>
          <p:cNvPr id="20" name="Text 18"/>
          <p:cNvSpPr/>
          <p:nvPr/>
        </p:nvSpPr>
        <p:spPr>
          <a:xfrm>
            <a:off x="732486" y="2369264"/>
            <a:ext cx="3108960" cy="548640"/>
          </a:xfrm>
          <a:custGeom>
            <a:avLst/>
            <a:gdLst/>
            <a:ahLst/>
            <a:cxnLst/>
            <a:rect l="l" t="t" r="r" b="b"/>
            <a:pathLst>
              <a:path w="3108960" h="548640">
                <a:moveTo>
                  <a:pt x="0" y="548640"/>
                </a:moveTo>
                <a:lnTo>
                  <a:pt x="0" y="0"/>
                </a:lnTo>
                <a:lnTo>
                  <a:pt x="3108960" y="0"/>
                </a:lnTo>
                <a:lnTo>
                  <a:pt x="3108960" y="548640"/>
                </a:lnTo>
                <a:lnTo>
                  <a:pt x="0" y="548640"/>
                </a:lnTo>
              </a:path>
            </a:pathLst>
          </a:custGeom>
          <a:solidFill>
            <a:srgbClr val="3E00FF"/>
          </a:solidFill>
          <a:ln/>
        </p:spPr>
        <p:txBody>
          <a:bodyPr wrap="square" lIns="182880" tIns="91440" rIns="182880" bIns="91440" rtlCol="0" anchor="ctr"/>
          <a:lstStyle/>
          <a:p>
            <a:pPr algn="l" marL="0" indent="0">
              <a:lnSpc>
                <a:spcPct val="90000"/>
              </a:lnSpc>
              <a:buNone/>
            </a:pPr>
            <a:r>
              <a:rPr lang="en-US" sz="1200" dirty="0">
                <a:solidFill>
                  <a:srgbClr val="FFFFFF"/>
                </a:solidFill>
                <a:latin typeface="Urbanist Semibold" pitchFamily="34" charset="0"/>
                <a:ea typeface="Urbanist Semibold" pitchFamily="34" charset="-122"/>
                <a:cs typeface="Urbanist Semibold" pitchFamily="34" charset="-120"/>
              </a:rPr>
              <a:t>The Great Barrier Reef at Risk</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6979920" y="0"/>
            <a:ext cx="5212080" cy="3108960"/>
          </a:xfrm>
          <a:custGeom>
            <a:avLst/>
            <a:gdLst/>
            <a:ahLst/>
            <a:cxnLst/>
            <a:rect l="l" t="t" r="r" b="b"/>
            <a:pathLst>
              <a:path w="5212080" h="3108960">
                <a:moveTo>
                  <a:pt x="0" y="3108960"/>
                </a:moveTo>
                <a:lnTo>
                  <a:pt x="0" y="0"/>
                </a:lnTo>
                <a:lnTo>
                  <a:pt x="5212080" y="0"/>
                </a:lnTo>
                <a:lnTo>
                  <a:pt x="5212080" y="3108960"/>
                </a:lnTo>
                <a:lnTo>
                  <a:pt x="0" y="3108960"/>
                </a:lnTo>
              </a:path>
            </a:pathLst>
          </a:custGeom>
          <a:blipFill>
            <a:blip r:embed="rId1"/>
            <a:srcRect l="7971" r="7971" t="0" b="0"/>
            <a:stretch/>
          </a:blipFill>
          <a:ln/>
        </p:spPr>
        <p:txBody>
          <a:bodyPr wrap="square" lIns="90000" tIns="46800" rIns="90000" bIns="46800" rtlCol="0" anchor="ctr"/>
          <a:lstStyle/>
          <a:p>
            <a:pPr indent="0" marL="0">
              <a:buNone/>
            </a:pPr>
            <a:endParaRPr lang="en-US" dirty="0"/>
          </a:p>
        </p:txBody>
      </p:sp>
      <p:sp>
        <p:nvSpPr>
          <p:cNvPr id="3" name="Text 1"/>
          <p:cNvSpPr/>
          <p:nvPr/>
        </p:nvSpPr>
        <p:spPr>
          <a:xfrm>
            <a:off x="731520" y="395836"/>
            <a:ext cx="365760" cy="365760"/>
          </a:xfrm>
          <a:custGeom>
            <a:avLst/>
            <a:gdLst/>
            <a:ahLst/>
            <a:cxnLst/>
            <a:rect l="l" t="t" r="r" b="b"/>
            <a:pathLst>
              <a:path w="365760" h="365760">
                <a:moveTo>
                  <a:pt x="0" y="365760"/>
                </a:moveTo>
                <a:lnTo>
                  <a:pt x="0" y="0"/>
                </a:lnTo>
                <a:lnTo>
                  <a:pt x="365760" y="0"/>
                </a:lnTo>
                <a:lnTo>
                  <a:pt x="365760" y="365760"/>
                </a:lnTo>
                <a:lnTo>
                  <a:pt x="0" y="365760"/>
                </a:lnTo>
              </a:path>
            </a:pathLst>
          </a:custGeom>
          <a:noFill/>
          <a:ln/>
        </p:spPr>
        <p:txBody>
          <a:bodyPr wrap="square" lIns="90000" tIns="46800" rIns="90000" bIns="46800" rtlCol="0" anchor="ctr"/>
          <a:lstStyle/>
          <a:p>
            <a:pPr indent="0" marL="0">
              <a:buNone/>
            </a:pPr>
            <a:endParaRPr lang="en-US" dirty="0"/>
          </a:p>
        </p:txBody>
      </p:sp>
      <p:sp>
        <p:nvSpPr>
          <p:cNvPr id="4" name="Text 2"/>
          <p:cNvSpPr/>
          <p:nvPr/>
        </p:nvSpPr>
        <p:spPr>
          <a:xfrm>
            <a:off x="11236006" y="6308725"/>
            <a:ext cx="315913" cy="549275"/>
          </a:xfrm>
          <a:custGeom>
            <a:avLst/>
            <a:gdLst/>
            <a:ahLst/>
            <a:cxnLst/>
            <a:rect l="l" t="t" r="r" b="b"/>
            <a:pathLst>
              <a:path w="315913" h="549275">
                <a:moveTo>
                  <a:pt x="0" y="549275"/>
                </a:moveTo>
                <a:lnTo>
                  <a:pt x="0" y="0"/>
                </a:lnTo>
                <a:lnTo>
                  <a:pt x="315913" y="0"/>
                </a:lnTo>
                <a:lnTo>
                  <a:pt x="315913" y="549275"/>
                </a:lnTo>
                <a:lnTo>
                  <a:pt x="0" y="549275"/>
                </a:lnTo>
              </a:path>
            </a:pathLst>
          </a:custGeom>
          <a:noFill/>
          <a:ln/>
        </p:spPr>
        <p:txBody>
          <a:bodyPr wrap="square" lIns="0" tIns="0" rIns="28800" bIns="0" rtlCol="0" anchor="ctr"/>
          <a:lstStyle/>
          <a:p>
            <a:pPr algn="r" marL="0" indent="0">
              <a:lnSpc>
                <a:spcPct val="100000"/>
              </a:lnSpc>
              <a:spcBef>
                <a:spcPts val="1000"/>
              </a:spcBef>
              <a:buNone/>
            </a:pPr>
            <a:r>
              <a:rPr lang="en-US" sz="800" dirty="0">
                <a:solidFill>
                  <a:srgbClr val="000000"/>
                </a:solidFill>
                <a:latin typeface="Urbanist" pitchFamily="34" charset="0"/>
                <a:ea typeface="Urbanist" pitchFamily="34" charset="-122"/>
                <a:cs typeface="Urbanist" pitchFamily="34" charset="-120"/>
              </a:rPr>
              <a:t>2</a:t>
            </a:r>
            <a:endParaRPr lang="en-US" sz="800" dirty="0"/>
          </a:p>
        </p:txBody>
      </p:sp>
      <p:sp>
        <p:nvSpPr>
          <p:cNvPr id="5" name="Text 3"/>
          <p:cNvSpPr/>
          <p:nvPr/>
        </p:nvSpPr>
        <p:spPr>
          <a:xfrm>
            <a:off x="731521" y="6309360"/>
            <a:ext cx="6309360" cy="548640"/>
          </a:xfrm>
          <a:custGeom>
            <a:avLst/>
            <a:gdLst/>
            <a:ahLst/>
            <a:cxnLst/>
            <a:rect l="l" t="t" r="r" b="b"/>
            <a:pathLst>
              <a:path w="6309360" h="548640">
                <a:moveTo>
                  <a:pt x="0" y="548640"/>
                </a:moveTo>
                <a:lnTo>
                  <a:pt x="0" y="0"/>
                </a:lnTo>
                <a:lnTo>
                  <a:pt x="6309360" y="0"/>
                </a:lnTo>
                <a:lnTo>
                  <a:pt x="6309360" y="548640"/>
                </a:lnTo>
                <a:lnTo>
                  <a:pt x="0" y="548640"/>
                </a:lnTo>
              </a:path>
            </a:pathLst>
          </a:custGeom>
          <a:noFill/>
          <a:ln/>
        </p:spPr>
        <p:txBody>
          <a:bodyPr wrap="square" lIns="0" tIns="0" rIns="0" bIns="0" rtlCol="0" anchor="ctr"/>
          <a:lstStyle/>
          <a:p>
            <a:pPr algn="l" marL="0" indent="0">
              <a:lnSpc>
                <a:spcPct val="100000"/>
              </a:lnSpc>
              <a:spcBef>
                <a:spcPts val="1000"/>
              </a:spcBef>
              <a:buNone/>
            </a:pPr>
            <a:r>
              <a:rPr lang="en-US" sz="800" dirty="0">
                <a:solidFill>
                  <a:srgbClr val="808080"/>
                </a:solidFill>
                <a:latin typeface="Urbanist" pitchFamily="34" charset="0"/>
                <a:ea typeface="Urbanist" pitchFamily="34" charset="-122"/>
                <a:cs typeface="Urbanist" pitchFamily="34" charset="-120"/>
              </a:rPr>
              <a:t>Global Warming: Understanding Its Causes, Effects, and Solutions</a:t>
            </a:r>
            <a:endParaRPr lang="en-US" sz="800" dirty="0"/>
          </a:p>
        </p:txBody>
      </p:sp>
      <p:sp>
        <p:nvSpPr>
          <p:cNvPr id="6" name="Text 4"/>
          <p:cNvSpPr/>
          <p:nvPr/>
        </p:nvSpPr>
        <p:spPr>
          <a:xfrm>
            <a:off x="731519" y="1199997"/>
            <a:ext cx="5761878" cy="1624225"/>
          </a:xfrm>
          <a:custGeom>
            <a:avLst/>
            <a:gdLst/>
            <a:ahLst/>
            <a:cxnLst/>
            <a:rect l="l" t="t" r="r" b="b"/>
            <a:pathLst>
              <a:path w="5761878" h="1624225">
                <a:moveTo>
                  <a:pt x="0" y="1624225"/>
                </a:moveTo>
                <a:lnTo>
                  <a:pt x="0" y="0"/>
                </a:lnTo>
                <a:lnTo>
                  <a:pt x="5761878" y="0"/>
                </a:lnTo>
                <a:lnTo>
                  <a:pt x="5761878" y="1624225"/>
                </a:lnTo>
                <a:lnTo>
                  <a:pt x="0" y="1624225"/>
                </a:lnTo>
              </a:path>
            </a:pathLst>
          </a:custGeom>
          <a:noFill/>
          <a:ln/>
        </p:spPr>
        <p:txBody>
          <a:bodyPr wrap="square" lIns="0" tIns="0" rIns="0" bIns="0" rtlCol="0" anchor="t"/>
          <a:lstStyle/>
          <a:p>
            <a:pPr algn="l" marL="0" indent="0">
              <a:lnSpc>
                <a:spcPct val="100000"/>
              </a:lnSpc>
              <a:spcBef>
                <a:spcPts val="1000"/>
              </a:spcBef>
              <a:buNone/>
            </a:pPr>
            <a:r>
              <a:rPr lang="en-US" sz="4000" b="1" dirty="0">
                <a:solidFill>
                  <a:srgbClr val="000000"/>
                </a:solidFill>
                <a:latin typeface="Urbanist Semibold" pitchFamily="34" charset="0"/>
                <a:ea typeface="Urbanist Semibold" pitchFamily="34" charset="-122"/>
                <a:cs typeface="Urbanist Semibold" pitchFamily="34" charset="-120"/>
              </a:rPr>
              <a:t>What is Global Warming?</a:t>
            </a:r>
            <a:endParaRPr lang="en-US" sz="4000" dirty="0"/>
          </a:p>
        </p:txBody>
      </p:sp>
      <p:sp>
        <p:nvSpPr>
          <p:cNvPr id="7" name="Text 5"/>
          <p:cNvSpPr/>
          <p:nvPr/>
        </p:nvSpPr>
        <p:spPr>
          <a:xfrm>
            <a:off x="8077201" y="4058677"/>
            <a:ext cx="3383280" cy="1828800"/>
          </a:xfrm>
          <a:custGeom>
            <a:avLst/>
            <a:gdLst/>
            <a:ahLst/>
            <a:cxnLst/>
            <a:rect l="l" t="t" r="r" b="b"/>
            <a:pathLst>
              <a:path w="3383280" h="1828800">
                <a:moveTo>
                  <a:pt x="0" y="1828800"/>
                </a:moveTo>
                <a:lnTo>
                  <a:pt x="0" y="0"/>
                </a:lnTo>
                <a:lnTo>
                  <a:pt x="3383280" y="0"/>
                </a:lnTo>
                <a:lnTo>
                  <a:pt x="3383280" y="1828800"/>
                </a:lnTo>
                <a:lnTo>
                  <a:pt x="0" y="1828800"/>
                </a:lnTo>
              </a:path>
            </a:pathLst>
          </a:custGeom>
          <a:noFill/>
          <a:ln/>
        </p:spPr>
        <p:txBody>
          <a:bodyPr wrap="square" lIns="0" tIns="0" rIns="0" bIns="0" rtlCol="0" anchor="t"/>
          <a:lstStyle/>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Major contributors include industrial processes, deforestation, and transportation.</a:t>
            </a:r>
            <a:endParaRPr lang="en-US" sz="1200" dirty="0"/>
          </a:p>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These activities release significant amounts of greenhouse gases, exacerbating climate change.</a:t>
            </a:r>
            <a:endParaRPr lang="en-US" sz="1200" dirty="0"/>
          </a:p>
        </p:txBody>
      </p:sp>
      <p:sp>
        <p:nvSpPr>
          <p:cNvPr id="8" name="Text 6"/>
          <p:cNvSpPr/>
          <p:nvPr/>
        </p:nvSpPr>
        <p:spPr>
          <a:xfrm>
            <a:off x="8077201" y="3480895"/>
            <a:ext cx="3383280" cy="461665"/>
          </a:xfrm>
          <a:custGeom>
            <a:avLst/>
            <a:gdLst/>
            <a:ahLst/>
            <a:cxnLst/>
            <a:rect l="l" t="t" r="r" b="b"/>
            <a:pathLst>
              <a:path w="3383280" h="461665">
                <a:moveTo>
                  <a:pt x="0" y="461665"/>
                </a:moveTo>
                <a:lnTo>
                  <a:pt x="0" y="0"/>
                </a:lnTo>
                <a:lnTo>
                  <a:pt x="3383280" y="0"/>
                </a:lnTo>
                <a:lnTo>
                  <a:pt x="3383280" y="461665"/>
                </a:lnTo>
                <a:lnTo>
                  <a:pt x="0" y="461665"/>
                </a:lnTo>
              </a:path>
            </a:pathLst>
          </a:custGeom>
          <a:noFill/>
          <a:ln/>
        </p:spPr>
        <p:txBody>
          <a:bodyPr wrap="square" lIns="0" tIns="0" rIns="0" bIns="0" rtlCol="0" anchor="b"/>
          <a:lstStyle/>
          <a:p>
            <a:pPr algn="l" marL="0" indent="0">
              <a:lnSpc>
                <a:spcPct val="90000"/>
              </a:lnSpc>
              <a:buNone/>
            </a:pPr>
            <a:r>
              <a:rPr lang="en-US" sz="1400" dirty="0">
                <a:solidFill>
                  <a:srgbClr val="000000"/>
                </a:solidFill>
                <a:latin typeface="Urbanist Semibold" pitchFamily="34" charset="0"/>
                <a:ea typeface="Urbanist Semibold" pitchFamily="34" charset="-122"/>
                <a:cs typeface="Urbanist Semibold" pitchFamily="34" charset="-120"/>
              </a:rPr>
              <a:t>Human Activities Contributing to Global Warming</a:t>
            </a:r>
            <a:endParaRPr lang="en-US" sz="1400" dirty="0"/>
          </a:p>
        </p:txBody>
      </p:sp>
      <p:sp>
        <p:nvSpPr>
          <p:cNvPr id="9" name="Text 7"/>
          <p:cNvSpPr/>
          <p:nvPr/>
        </p:nvSpPr>
        <p:spPr>
          <a:xfrm>
            <a:off x="4404361" y="4058677"/>
            <a:ext cx="3383280" cy="1828800"/>
          </a:xfrm>
          <a:custGeom>
            <a:avLst/>
            <a:gdLst/>
            <a:ahLst/>
            <a:cxnLst/>
            <a:rect l="l" t="t" r="r" b="b"/>
            <a:pathLst>
              <a:path w="3383280" h="1828800">
                <a:moveTo>
                  <a:pt x="0" y="1828800"/>
                </a:moveTo>
                <a:lnTo>
                  <a:pt x="0" y="0"/>
                </a:lnTo>
                <a:lnTo>
                  <a:pt x="3383280" y="0"/>
                </a:lnTo>
                <a:lnTo>
                  <a:pt x="3383280" y="1828800"/>
                </a:lnTo>
                <a:lnTo>
                  <a:pt x="0" y="1828800"/>
                </a:lnTo>
              </a:path>
            </a:pathLst>
          </a:custGeom>
          <a:noFill/>
          <a:ln/>
        </p:spPr>
        <p:txBody>
          <a:bodyPr wrap="square" lIns="0" tIns="0" rIns="0" bIns="0" rtlCol="0" anchor="t"/>
          <a:lstStyle/>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Greenhouse gases, such as carbon dioxide (CO2) and methane (CH4), trap heat in the atmosphere.</a:t>
            </a:r>
            <a:endParaRPr lang="en-US" sz="1200" dirty="0"/>
          </a:p>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Increased concentrations of these gases enhance the greenhouse effect, leading to higher temperatures.</a:t>
            </a:r>
            <a:endParaRPr lang="en-US" sz="1200" dirty="0"/>
          </a:p>
        </p:txBody>
      </p:sp>
      <p:sp>
        <p:nvSpPr>
          <p:cNvPr id="10" name="Text 8"/>
          <p:cNvSpPr/>
          <p:nvPr/>
        </p:nvSpPr>
        <p:spPr>
          <a:xfrm>
            <a:off x="4404361" y="3480895"/>
            <a:ext cx="3383280" cy="461665"/>
          </a:xfrm>
          <a:custGeom>
            <a:avLst/>
            <a:gdLst/>
            <a:ahLst/>
            <a:cxnLst/>
            <a:rect l="l" t="t" r="r" b="b"/>
            <a:pathLst>
              <a:path w="3383280" h="461665">
                <a:moveTo>
                  <a:pt x="0" y="461665"/>
                </a:moveTo>
                <a:lnTo>
                  <a:pt x="0" y="0"/>
                </a:lnTo>
                <a:lnTo>
                  <a:pt x="3383280" y="0"/>
                </a:lnTo>
                <a:lnTo>
                  <a:pt x="3383280" y="461665"/>
                </a:lnTo>
                <a:lnTo>
                  <a:pt x="0" y="461665"/>
                </a:lnTo>
              </a:path>
            </a:pathLst>
          </a:custGeom>
          <a:noFill/>
          <a:ln/>
        </p:spPr>
        <p:txBody>
          <a:bodyPr wrap="square" lIns="0" tIns="0" rIns="0" bIns="0" rtlCol="0" anchor="b"/>
          <a:lstStyle/>
          <a:p>
            <a:pPr algn="l" marL="0" indent="0">
              <a:lnSpc>
                <a:spcPct val="90000"/>
              </a:lnSpc>
              <a:buNone/>
            </a:pPr>
            <a:r>
              <a:rPr lang="en-US" sz="1400" dirty="0">
                <a:solidFill>
                  <a:srgbClr val="000000"/>
                </a:solidFill>
                <a:latin typeface="Urbanist Semibold" pitchFamily="34" charset="0"/>
                <a:ea typeface="Urbanist Semibold" pitchFamily="34" charset="-122"/>
                <a:cs typeface="Urbanist Semibold" pitchFamily="34" charset="-120"/>
              </a:rPr>
              <a:t>Role of Greenhouse Gases</a:t>
            </a:r>
            <a:endParaRPr lang="en-US" sz="1400" dirty="0"/>
          </a:p>
        </p:txBody>
      </p:sp>
      <p:sp>
        <p:nvSpPr>
          <p:cNvPr id="11" name="Text 9"/>
          <p:cNvSpPr/>
          <p:nvPr/>
        </p:nvSpPr>
        <p:spPr>
          <a:xfrm>
            <a:off x="731520" y="4058677"/>
            <a:ext cx="3383280" cy="1828800"/>
          </a:xfrm>
          <a:custGeom>
            <a:avLst/>
            <a:gdLst/>
            <a:ahLst/>
            <a:cxnLst/>
            <a:rect l="l" t="t" r="r" b="b"/>
            <a:pathLst>
              <a:path w="3383280" h="1828800">
                <a:moveTo>
                  <a:pt x="0" y="1828800"/>
                </a:moveTo>
                <a:lnTo>
                  <a:pt x="0" y="0"/>
                </a:lnTo>
                <a:lnTo>
                  <a:pt x="3383280" y="0"/>
                </a:lnTo>
                <a:lnTo>
                  <a:pt x="3383280" y="1828800"/>
                </a:lnTo>
                <a:lnTo>
                  <a:pt x="0" y="1828800"/>
                </a:lnTo>
              </a:path>
            </a:pathLst>
          </a:custGeom>
          <a:noFill/>
          <a:ln/>
        </p:spPr>
        <p:txBody>
          <a:bodyPr wrap="square" lIns="0" tIns="0" rIns="0" bIns="0" rtlCol="0" anchor="t"/>
          <a:lstStyle/>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Global warming refers to the long-term rise in Earth's average surface temperature.</a:t>
            </a:r>
            <a:endParaRPr lang="en-US" sz="1200" dirty="0"/>
          </a:p>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Primarily driven by human activities, especially the burning of fossil fuels.</a:t>
            </a:r>
            <a:endParaRPr lang="en-US" sz="1200" dirty="0"/>
          </a:p>
        </p:txBody>
      </p:sp>
      <p:sp>
        <p:nvSpPr>
          <p:cNvPr id="12" name="Text 10"/>
          <p:cNvSpPr/>
          <p:nvPr/>
        </p:nvSpPr>
        <p:spPr>
          <a:xfrm>
            <a:off x="731518" y="3480895"/>
            <a:ext cx="3383280" cy="461665"/>
          </a:xfrm>
          <a:custGeom>
            <a:avLst/>
            <a:gdLst/>
            <a:ahLst/>
            <a:cxnLst/>
            <a:rect l="l" t="t" r="r" b="b"/>
            <a:pathLst>
              <a:path w="3383280" h="461665">
                <a:moveTo>
                  <a:pt x="0" y="461665"/>
                </a:moveTo>
                <a:lnTo>
                  <a:pt x="0" y="0"/>
                </a:lnTo>
                <a:lnTo>
                  <a:pt x="3383280" y="0"/>
                </a:lnTo>
                <a:lnTo>
                  <a:pt x="3383280" y="461665"/>
                </a:lnTo>
                <a:lnTo>
                  <a:pt x="0" y="461665"/>
                </a:lnTo>
              </a:path>
            </a:pathLst>
          </a:custGeom>
          <a:noFill/>
          <a:ln/>
        </p:spPr>
        <p:txBody>
          <a:bodyPr wrap="square" lIns="0" tIns="0" rIns="0" bIns="0" rtlCol="0" anchor="b"/>
          <a:lstStyle/>
          <a:p>
            <a:pPr algn="l" marL="0" indent="0">
              <a:lnSpc>
                <a:spcPct val="90000"/>
              </a:lnSpc>
              <a:buNone/>
            </a:pPr>
            <a:r>
              <a:rPr lang="en-US" sz="1400" dirty="0">
                <a:solidFill>
                  <a:srgbClr val="000000"/>
                </a:solidFill>
                <a:latin typeface="Urbanist Semibold" pitchFamily="34" charset="0"/>
                <a:ea typeface="Urbanist Semibold" pitchFamily="34" charset="-122"/>
                <a:cs typeface="Urbanist Semibold" pitchFamily="34" charset="-120"/>
              </a:rPr>
              <a:t>Definition of Global Warming</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11236006" y="0"/>
            <a:ext cx="955994" cy="6858000"/>
          </a:xfrm>
          <a:custGeom>
            <a:avLst/>
            <a:gdLst/>
            <a:ahLst/>
            <a:cxnLst/>
            <a:rect l="l" t="t" r="r" b="b"/>
            <a:pathLst>
              <a:path w="955994" h="6858000">
                <a:moveTo>
                  <a:pt x="0" y="6858000"/>
                </a:moveTo>
                <a:lnTo>
                  <a:pt x="0" y="0"/>
                </a:lnTo>
                <a:lnTo>
                  <a:pt x="955994" y="0"/>
                </a:lnTo>
                <a:lnTo>
                  <a:pt x="955994" y="6858000"/>
                </a:lnTo>
                <a:lnTo>
                  <a:pt x="0" y="6858000"/>
                </a:lnTo>
              </a:path>
            </a:pathLst>
          </a:custGeom>
          <a:solidFill>
            <a:srgbClr val="3E00FF"/>
          </a:solidFill>
          <a:ln/>
        </p:spPr>
        <p:txBody>
          <a:bodyPr wrap="square" lIns="0" tIns="0" rIns="0" bIns="0" rtlCol="0" anchor="ctr"/>
          <a:lstStyle/>
          <a:p>
            <a:pPr indent="0" marL="0">
              <a:buNone/>
            </a:pPr>
            <a:endParaRPr lang="en-US" dirty="0"/>
          </a:p>
        </p:txBody>
      </p:sp>
      <p:sp>
        <p:nvSpPr>
          <p:cNvPr id="3" name="Text 1"/>
          <p:cNvSpPr/>
          <p:nvPr/>
        </p:nvSpPr>
        <p:spPr>
          <a:xfrm>
            <a:off x="8951259" y="1199997"/>
            <a:ext cx="2785179" cy="4765224"/>
          </a:xfrm>
          <a:custGeom>
            <a:avLst/>
            <a:gdLst/>
            <a:ahLst/>
            <a:cxnLst/>
            <a:rect l="l" t="t" r="r" b="b"/>
            <a:pathLst>
              <a:path w="2785179" h="4765224">
                <a:moveTo>
                  <a:pt x="0" y="4765224"/>
                </a:moveTo>
                <a:lnTo>
                  <a:pt x="0" y="0"/>
                </a:lnTo>
                <a:lnTo>
                  <a:pt x="2785179" y="0"/>
                </a:lnTo>
                <a:lnTo>
                  <a:pt x="2785179" y="4765224"/>
                </a:lnTo>
                <a:lnTo>
                  <a:pt x="0" y="4765224"/>
                </a:lnTo>
              </a:path>
            </a:pathLst>
          </a:custGeom>
          <a:blipFill>
            <a:blip r:embed="rId1"/>
            <a:srcRect l="28082" r="28082" t="0" b="0"/>
            <a:stretch/>
          </a:blipFill>
          <a:ln/>
        </p:spPr>
        <p:txBody>
          <a:bodyPr wrap="square" lIns="90000" tIns="46800" rIns="90000" bIns="46800" rtlCol="0" anchor="ctr"/>
          <a:lstStyle/>
          <a:p>
            <a:pPr indent="0" marL="0">
              <a:buNone/>
            </a:pPr>
            <a:endParaRPr lang="en-US" dirty="0"/>
          </a:p>
        </p:txBody>
      </p:sp>
      <p:sp>
        <p:nvSpPr>
          <p:cNvPr id="4" name="Text 2"/>
          <p:cNvSpPr/>
          <p:nvPr/>
        </p:nvSpPr>
        <p:spPr>
          <a:xfrm>
            <a:off x="731520" y="395836"/>
            <a:ext cx="365760" cy="365760"/>
          </a:xfrm>
          <a:custGeom>
            <a:avLst/>
            <a:gdLst/>
            <a:ahLst/>
            <a:cxnLst/>
            <a:rect l="l" t="t" r="r" b="b"/>
            <a:pathLst>
              <a:path w="365760" h="365760">
                <a:moveTo>
                  <a:pt x="0" y="365760"/>
                </a:moveTo>
                <a:lnTo>
                  <a:pt x="0" y="0"/>
                </a:lnTo>
                <a:lnTo>
                  <a:pt x="365760" y="0"/>
                </a:lnTo>
                <a:lnTo>
                  <a:pt x="365760" y="365760"/>
                </a:lnTo>
                <a:lnTo>
                  <a:pt x="0" y="365760"/>
                </a:lnTo>
              </a:path>
            </a:pathLst>
          </a:custGeom>
          <a:noFill/>
          <a:ln/>
        </p:spPr>
        <p:txBody>
          <a:bodyPr wrap="square" lIns="90000" tIns="46800" rIns="90000" bIns="46800" rtlCol="0" anchor="ctr"/>
          <a:lstStyle/>
          <a:p>
            <a:pPr indent="0" marL="0">
              <a:buNone/>
            </a:pPr>
            <a:endParaRPr lang="en-US" dirty="0"/>
          </a:p>
        </p:txBody>
      </p:sp>
      <p:sp>
        <p:nvSpPr>
          <p:cNvPr id="5" name="Text 3"/>
          <p:cNvSpPr/>
          <p:nvPr/>
        </p:nvSpPr>
        <p:spPr>
          <a:xfrm>
            <a:off x="11420525" y="6308725"/>
            <a:ext cx="315913" cy="549275"/>
          </a:xfrm>
          <a:custGeom>
            <a:avLst/>
            <a:gdLst/>
            <a:ahLst/>
            <a:cxnLst/>
            <a:rect l="l" t="t" r="r" b="b"/>
            <a:pathLst>
              <a:path w="315913" h="549275">
                <a:moveTo>
                  <a:pt x="0" y="549275"/>
                </a:moveTo>
                <a:lnTo>
                  <a:pt x="0" y="0"/>
                </a:lnTo>
                <a:lnTo>
                  <a:pt x="315913" y="0"/>
                </a:lnTo>
                <a:lnTo>
                  <a:pt x="315913" y="549275"/>
                </a:lnTo>
                <a:lnTo>
                  <a:pt x="0" y="549275"/>
                </a:lnTo>
              </a:path>
            </a:pathLst>
          </a:custGeom>
          <a:noFill/>
          <a:ln/>
        </p:spPr>
        <p:txBody>
          <a:bodyPr wrap="square" lIns="0" tIns="0" rIns="28800" bIns="0" rtlCol="0" anchor="ctr"/>
          <a:lstStyle/>
          <a:p>
            <a:pPr algn="r" marL="0" indent="0">
              <a:lnSpc>
                <a:spcPct val="100000"/>
              </a:lnSpc>
              <a:spcBef>
                <a:spcPts val="1000"/>
              </a:spcBef>
              <a:buNone/>
            </a:pPr>
            <a:r>
              <a:rPr lang="en-US" sz="800" dirty="0">
                <a:solidFill>
                  <a:srgbClr val="FFFFFF"/>
                </a:solidFill>
                <a:latin typeface="Urbanist" pitchFamily="34" charset="0"/>
                <a:ea typeface="Urbanist" pitchFamily="34" charset="-122"/>
                <a:cs typeface="Urbanist" pitchFamily="34" charset="-120"/>
              </a:rPr>
              <a:t>3</a:t>
            </a:r>
            <a:endParaRPr lang="en-US" sz="800" dirty="0"/>
          </a:p>
        </p:txBody>
      </p:sp>
      <p:sp>
        <p:nvSpPr>
          <p:cNvPr id="6" name="Text 4"/>
          <p:cNvSpPr/>
          <p:nvPr/>
        </p:nvSpPr>
        <p:spPr>
          <a:xfrm>
            <a:off x="731521" y="6309360"/>
            <a:ext cx="6309360" cy="548640"/>
          </a:xfrm>
          <a:custGeom>
            <a:avLst/>
            <a:gdLst/>
            <a:ahLst/>
            <a:cxnLst/>
            <a:rect l="l" t="t" r="r" b="b"/>
            <a:pathLst>
              <a:path w="6309360" h="548640">
                <a:moveTo>
                  <a:pt x="0" y="548640"/>
                </a:moveTo>
                <a:lnTo>
                  <a:pt x="0" y="0"/>
                </a:lnTo>
                <a:lnTo>
                  <a:pt x="6309360" y="0"/>
                </a:lnTo>
                <a:lnTo>
                  <a:pt x="6309360" y="548640"/>
                </a:lnTo>
                <a:lnTo>
                  <a:pt x="0" y="548640"/>
                </a:lnTo>
              </a:path>
            </a:pathLst>
          </a:custGeom>
          <a:noFill/>
          <a:ln/>
        </p:spPr>
        <p:txBody>
          <a:bodyPr wrap="square" lIns="0" tIns="0" rIns="0" bIns="0" rtlCol="0" anchor="ctr"/>
          <a:lstStyle/>
          <a:p>
            <a:pPr algn="l" marL="0" indent="0">
              <a:lnSpc>
                <a:spcPct val="100000"/>
              </a:lnSpc>
              <a:spcBef>
                <a:spcPts val="1000"/>
              </a:spcBef>
              <a:buNone/>
            </a:pPr>
            <a:r>
              <a:rPr lang="en-US" sz="800" dirty="0">
                <a:solidFill>
                  <a:srgbClr val="808080"/>
                </a:solidFill>
                <a:latin typeface="Urbanist" pitchFamily="34" charset="0"/>
                <a:ea typeface="Urbanist" pitchFamily="34" charset="-122"/>
                <a:cs typeface="Urbanist" pitchFamily="34" charset="-120"/>
              </a:rPr>
              <a:t>Global Warming: Understanding Its Causes, Effects, and Solutions</a:t>
            </a:r>
            <a:endParaRPr lang="en-US" sz="800" dirty="0"/>
          </a:p>
        </p:txBody>
      </p:sp>
      <p:sp>
        <p:nvSpPr>
          <p:cNvPr id="7" name="Text 5"/>
          <p:cNvSpPr/>
          <p:nvPr/>
        </p:nvSpPr>
        <p:spPr>
          <a:xfrm>
            <a:off x="731519" y="1199997"/>
            <a:ext cx="7735863" cy="1188720"/>
          </a:xfrm>
          <a:custGeom>
            <a:avLst/>
            <a:gdLst/>
            <a:ahLst/>
            <a:cxnLst/>
            <a:rect l="l" t="t" r="r" b="b"/>
            <a:pathLst>
              <a:path w="7735863" h="1188720">
                <a:moveTo>
                  <a:pt x="0" y="1188720"/>
                </a:moveTo>
                <a:lnTo>
                  <a:pt x="0" y="0"/>
                </a:lnTo>
                <a:lnTo>
                  <a:pt x="7735863" y="0"/>
                </a:lnTo>
                <a:lnTo>
                  <a:pt x="7735863" y="1188720"/>
                </a:lnTo>
                <a:lnTo>
                  <a:pt x="0" y="1188720"/>
                </a:lnTo>
              </a:path>
            </a:pathLst>
          </a:custGeom>
          <a:noFill/>
          <a:ln/>
        </p:spPr>
        <p:txBody>
          <a:bodyPr wrap="square" lIns="0" tIns="0" rIns="0" bIns="0" rtlCol="0" anchor="t"/>
          <a:lstStyle/>
          <a:p>
            <a:pPr algn="l" marL="0" indent="0">
              <a:lnSpc>
                <a:spcPct val="100000"/>
              </a:lnSpc>
              <a:spcBef>
                <a:spcPts val="1000"/>
              </a:spcBef>
              <a:buNone/>
            </a:pPr>
            <a:r>
              <a:rPr lang="en-US" sz="4000" b="1" dirty="0">
                <a:solidFill>
                  <a:srgbClr val="000000"/>
                </a:solidFill>
                <a:latin typeface="Urbanist Semibold" pitchFamily="34" charset="0"/>
                <a:ea typeface="Urbanist Semibold" pitchFamily="34" charset="-122"/>
                <a:cs typeface="Urbanist Semibold" pitchFamily="34" charset="-120"/>
              </a:rPr>
              <a:t>Understanding the Carbon Cycle</a:t>
            </a:r>
            <a:endParaRPr lang="en-US" sz="4000" dirty="0"/>
          </a:p>
        </p:txBody>
      </p:sp>
      <p:sp>
        <p:nvSpPr>
          <p:cNvPr id="8" name="Text 6"/>
          <p:cNvSpPr/>
          <p:nvPr/>
        </p:nvSpPr>
        <p:spPr>
          <a:xfrm>
            <a:off x="6089942" y="3338562"/>
            <a:ext cx="2377440" cy="2560320"/>
          </a:xfrm>
          <a:custGeom>
            <a:avLst/>
            <a:gdLst/>
            <a:ahLst/>
            <a:cxnLst/>
            <a:rect l="l" t="t" r="r" b="b"/>
            <a:pathLst>
              <a:path w="2377440" h="2560320">
                <a:moveTo>
                  <a:pt x="0" y="2560320"/>
                </a:moveTo>
                <a:lnTo>
                  <a:pt x="0" y="0"/>
                </a:lnTo>
                <a:lnTo>
                  <a:pt x="2377440" y="0"/>
                </a:lnTo>
                <a:lnTo>
                  <a:pt x="2377440" y="2560320"/>
                </a:lnTo>
                <a:lnTo>
                  <a:pt x="0" y="2560320"/>
                </a:lnTo>
              </a:path>
            </a:pathLst>
          </a:custGeom>
          <a:noFill/>
          <a:ln/>
        </p:spPr>
        <p:txBody>
          <a:bodyPr wrap="square" lIns="0" tIns="0" rIns="0" bIns="0" rtlCol="0" anchor="t"/>
          <a:lstStyle/>
          <a:p>
            <a:pPr algn="l" marL="0" indent="0">
              <a:lnSpc>
                <a:spcPct val="138889"/>
              </a:lnSpc>
              <a:buNone/>
            </a:pPr>
            <a:r>
              <a:rPr lang="en-US" sz="1187" dirty="0">
                <a:solidFill>
                  <a:srgbClr val="000000"/>
                </a:solidFill>
                <a:latin typeface="Urbanist" pitchFamily="34" charset="0"/>
                <a:ea typeface="Urbanist" pitchFamily="34" charset="-122"/>
                <a:cs typeface="Urbanist" pitchFamily="34" charset="-120"/>
              </a:rPr>
              <a:t>Human activities, such as burning fossil fuels and deforestation, increase atmospheric CO2 levels, disrupting the natural carbon cycle.</a:t>
            </a:r>
            <a:endParaRPr lang="en-US" sz="1187" dirty="0"/>
          </a:p>
          <a:p>
            <a:pPr algn="l" marL="0" indent="0">
              <a:lnSpc>
                <a:spcPct val="138889"/>
              </a:lnSpc>
              <a:buNone/>
            </a:pPr>
            <a:r>
              <a:rPr lang="en-US" sz="1187" dirty="0">
                <a:solidFill>
                  <a:srgbClr val="000000"/>
                </a:solidFill>
                <a:latin typeface="Urbanist" pitchFamily="34" charset="0"/>
                <a:ea typeface="Urbanist" pitchFamily="34" charset="-122"/>
                <a:cs typeface="Urbanist" pitchFamily="34" charset="-120"/>
              </a:rPr>
              <a:t>Mitigation Strategies: Promote renewable energy, enhance carbon sequestration through reforestation, and implement carbon pricing to reduce emissions.</a:t>
            </a:r>
            <a:endParaRPr lang="en-US" sz="1187" dirty="0"/>
          </a:p>
        </p:txBody>
      </p:sp>
      <p:sp>
        <p:nvSpPr>
          <p:cNvPr id="9" name="Text 7"/>
          <p:cNvSpPr/>
          <p:nvPr/>
        </p:nvSpPr>
        <p:spPr>
          <a:xfrm>
            <a:off x="6089942" y="2760780"/>
            <a:ext cx="2377440" cy="461665"/>
          </a:xfrm>
          <a:custGeom>
            <a:avLst/>
            <a:gdLst/>
            <a:ahLst/>
            <a:cxnLst/>
            <a:rect l="l" t="t" r="r" b="b"/>
            <a:pathLst>
              <a:path w="2377440" h="461665">
                <a:moveTo>
                  <a:pt x="0" y="461665"/>
                </a:moveTo>
                <a:lnTo>
                  <a:pt x="0" y="0"/>
                </a:lnTo>
                <a:lnTo>
                  <a:pt x="2377440" y="0"/>
                </a:lnTo>
                <a:lnTo>
                  <a:pt x="2377440" y="461665"/>
                </a:lnTo>
                <a:lnTo>
                  <a:pt x="0" y="461665"/>
                </a:lnTo>
              </a:path>
            </a:pathLst>
          </a:custGeom>
          <a:noFill/>
          <a:ln/>
        </p:spPr>
        <p:txBody>
          <a:bodyPr wrap="square" lIns="0" tIns="0" rIns="0" bIns="0" rtlCol="0" anchor="t"/>
          <a:lstStyle/>
          <a:p>
            <a:pPr algn="l" marL="0" indent="0">
              <a:lnSpc>
                <a:spcPct val="90000"/>
              </a:lnSpc>
              <a:buNone/>
            </a:pPr>
            <a:r>
              <a:rPr lang="en-US" sz="1600" dirty="0">
                <a:solidFill>
                  <a:srgbClr val="000000"/>
                </a:solidFill>
                <a:latin typeface="Urbanist Semibold" pitchFamily="34" charset="0"/>
                <a:ea typeface="Urbanist Semibold" pitchFamily="34" charset="-122"/>
                <a:cs typeface="Urbanist Semibold" pitchFamily="34" charset="-120"/>
              </a:rPr>
              <a:t>Human Impact and Mitigation Strategies</a:t>
            </a:r>
            <a:endParaRPr lang="en-US" sz="1600" dirty="0"/>
          </a:p>
        </p:txBody>
      </p:sp>
      <p:sp>
        <p:nvSpPr>
          <p:cNvPr id="10" name="Text 8"/>
          <p:cNvSpPr/>
          <p:nvPr/>
        </p:nvSpPr>
        <p:spPr>
          <a:xfrm>
            <a:off x="3410731" y="3338562"/>
            <a:ext cx="2377440" cy="2560320"/>
          </a:xfrm>
          <a:custGeom>
            <a:avLst/>
            <a:gdLst/>
            <a:ahLst/>
            <a:cxnLst/>
            <a:rect l="l" t="t" r="r" b="b"/>
            <a:pathLst>
              <a:path w="2377440" h="2560320">
                <a:moveTo>
                  <a:pt x="0" y="2560320"/>
                </a:moveTo>
                <a:lnTo>
                  <a:pt x="0" y="0"/>
                </a:lnTo>
                <a:lnTo>
                  <a:pt x="2377440" y="0"/>
                </a:lnTo>
                <a:lnTo>
                  <a:pt x="2377440" y="2560320"/>
                </a:lnTo>
                <a:lnTo>
                  <a:pt x="0" y="2560320"/>
                </a:lnTo>
              </a:path>
            </a:pathLst>
          </a:custGeom>
          <a:noFill/>
          <a:ln/>
        </p:spPr>
        <p:txBody>
          <a:bodyPr wrap="square" lIns="0" tIns="0" rIns="0" bIns="0" rtlCol="0" anchor="t"/>
          <a:lstStyle/>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Photosynthesis: Plants absorb carbon dioxide (CO2) from the atmosphere and convert it into glucose and oxygen using sunlight.</a:t>
            </a:r>
            <a:endParaRPr lang="en-US" sz="1200" dirty="0"/>
          </a:p>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Respiration: Organisms release CO2 back into the atmosphere by breaking down glucose for energy.</a:t>
            </a:r>
            <a:endParaRPr lang="en-US" sz="1200" dirty="0"/>
          </a:p>
        </p:txBody>
      </p:sp>
      <p:sp>
        <p:nvSpPr>
          <p:cNvPr id="11" name="Text 9"/>
          <p:cNvSpPr/>
          <p:nvPr/>
        </p:nvSpPr>
        <p:spPr>
          <a:xfrm>
            <a:off x="3410731" y="2760780"/>
            <a:ext cx="2377440" cy="461665"/>
          </a:xfrm>
          <a:custGeom>
            <a:avLst/>
            <a:gdLst/>
            <a:ahLst/>
            <a:cxnLst/>
            <a:rect l="l" t="t" r="r" b="b"/>
            <a:pathLst>
              <a:path w="2377440" h="461665">
                <a:moveTo>
                  <a:pt x="0" y="461665"/>
                </a:moveTo>
                <a:lnTo>
                  <a:pt x="0" y="0"/>
                </a:lnTo>
                <a:lnTo>
                  <a:pt x="2377440" y="0"/>
                </a:lnTo>
                <a:lnTo>
                  <a:pt x="2377440" y="461665"/>
                </a:lnTo>
                <a:lnTo>
                  <a:pt x="0" y="461665"/>
                </a:lnTo>
              </a:path>
            </a:pathLst>
          </a:custGeom>
          <a:noFill/>
          <a:ln/>
        </p:spPr>
        <p:txBody>
          <a:bodyPr wrap="square" lIns="0" tIns="0" rIns="0" bIns="0" rtlCol="0" anchor="t"/>
          <a:lstStyle/>
          <a:p>
            <a:pPr algn="l" marL="0" indent="0">
              <a:lnSpc>
                <a:spcPct val="90000"/>
              </a:lnSpc>
              <a:buNone/>
            </a:pPr>
            <a:r>
              <a:rPr lang="en-US" sz="1600" dirty="0">
                <a:solidFill>
                  <a:srgbClr val="000000"/>
                </a:solidFill>
                <a:latin typeface="Urbanist Semibold" pitchFamily="34" charset="0"/>
                <a:ea typeface="Urbanist Semibold" pitchFamily="34" charset="-122"/>
                <a:cs typeface="Urbanist Semibold" pitchFamily="34" charset="-120"/>
              </a:rPr>
              <a:t>Photosynthesis and Respiration</a:t>
            </a:r>
            <a:endParaRPr lang="en-US" sz="1600" dirty="0"/>
          </a:p>
        </p:txBody>
      </p:sp>
      <p:sp>
        <p:nvSpPr>
          <p:cNvPr id="12" name="Text 10"/>
          <p:cNvSpPr/>
          <p:nvPr/>
        </p:nvSpPr>
        <p:spPr>
          <a:xfrm>
            <a:off x="731520" y="3338562"/>
            <a:ext cx="2377440" cy="2560320"/>
          </a:xfrm>
          <a:custGeom>
            <a:avLst/>
            <a:gdLst/>
            <a:ahLst/>
            <a:cxnLst/>
            <a:rect l="l" t="t" r="r" b="b"/>
            <a:pathLst>
              <a:path w="2377440" h="2560320">
                <a:moveTo>
                  <a:pt x="0" y="2560320"/>
                </a:moveTo>
                <a:lnTo>
                  <a:pt x="0" y="0"/>
                </a:lnTo>
                <a:lnTo>
                  <a:pt x="2377440" y="0"/>
                </a:lnTo>
                <a:lnTo>
                  <a:pt x="2377440" y="2560320"/>
                </a:lnTo>
                <a:lnTo>
                  <a:pt x="0" y="2560320"/>
                </a:lnTo>
              </a:path>
            </a:pathLst>
          </a:custGeom>
          <a:noFill/>
          <a:ln/>
        </p:spPr>
        <p:txBody>
          <a:bodyPr wrap="square" lIns="0" tIns="0" rIns="0" bIns="0" rtlCol="0" anchor="t"/>
          <a:lstStyle/>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Carbon is exchanged among the atmosphere, oceans, soil, and living organisms.</a:t>
            </a:r>
            <a:endParaRPr lang="en-US" sz="1200" dirty="0"/>
          </a:p>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Key processes include photosynthesis, respiration, decomposition, and combustion.</a:t>
            </a:r>
            <a:endParaRPr lang="en-US" sz="1200" dirty="0"/>
          </a:p>
        </p:txBody>
      </p:sp>
      <p:sp>
        <p:nvSpPr>
          <p:cNvPr id="13" name="Text 11"/>
          <p:cNvSpPr/>
          <p:nvPr/>
        </p:nvSpPr>
        <p:spPr>
          <a:xfrm>
            <a:off x="731518" y="2760780"/>
            <a:ext cx="2377440" cy="461665"/>
          </a:xfrm>
          <a:custGeom>
            <a:avLst/>
            <a:gdLst/>
            <a:ahLst/>
            <a:cxnLst/>
            <a:rect l="l" t="t" r="r" b="b"/>
            <a:pathLst>
              <a:path w="2377440" h="461665">
                <a:moveTo>
                  <a:pt x="0" y="461665"/>
                </a:moveTo>
                <a:lnTo>
                  <a:pt x="0" y="0"/>
                </a:lnTo>
                <a:lnTo>
                  <a:pt x="2377440" y="0"/>
                </a:lnTo>
                <a:lnTo>
                  <a:pt x="2377440" y="461665"/>
                </a:lnTo>
                <a:lnTo>
                  <a:pt x="0" y="461665"/>
                </a:lnTo>
              </a:path>
            </a:pathLst>
          </a:custGeom>
          <a:noFill/>
          <a:ln/>
        </p:spPr>
        <p:txBody>
          <a:bodyPr wrap="square" lIns="0" tIns="0" rIns="0" bIns="0" rtlCol="0" anchor="t"/>
          <a:lstStyle/>
          <a:p>
            <a:pPr algn="l" marL="0" indent="0">
              <a:lnSpc>
                <a:spcPct val="90000"/>
              </a:lnSpc>
              <a:buNone/>
            </a:pPr>
            <a:r>
              <a:rPr lang="en-US" sz="1600" dirty="0">
                <a:solidFill>
                  <a:srgbClr val="000000"/>
                </a:solidFill>
                <a:latin typeface="Urbanist Semibold" pitchFamily="34" charset="0"/>
                <a:ea typeface="Urbanist Semibold" pitchFamily="34" charset="-122"/>
                <a:cs typeface="Urbanist Semibold" pitchFamily="34" charset="-120"/>
              </a:rPr>
              <a:t>Basic Components of the Carbon Cycle</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6979920" y="0"/>
            <a:ext cx="5212080" cy="3108960"/>
          </a:xfrm>
          <a:custGeom>
            <a:avLst/>
            <a:gdLst/>
            <a:ahLst/>
            <a:cxnLst/>
            <a:rect l="l" t="t" r="r" b="b"/>
            <a:pathLst>
              <a:path w="5212080" h="3108960">
                <a:moveTo>
                  <a:pt x="0" y="3108960"/>
                </a:moveTo>
                <a:lnTo>
                  <a:pt x="0" y="0"/>
                </a:lnTo>
                <a:lnTo>
                  <a:pt x="5212080" y="0"/>
                </a:lnTo>
                <a:lnTo>
                  <a:pt x="5212080" y="3108960"/>
                </a:lnTo>
                <a:lnTo>
                  <a:pt x="0" y="3108960"/>
                </a:lnTo>
              </a:path>
            </a:pathLst>
          </a:custGeom>
          <a:blipFill>
            <a:blip r:embed="rId1"/>
            <a:srcRect l="0" r="0" t="1981" b="1981"/>
            <a:stretch/>
          </a:blipFill>
          <a:ln/>
        </p:spPr>
        <p:txBody>
          <a:bodyPr wrap="square" lIns="90000" tIns="46800" rIns="90000" bIns="46800" rtlCol="0" anchor="ctr"/>
          <a:lstStyle/>
          <a:p>
            <a:pPr indent="0" marL="0">
              <a:buNone/>
            </a:pPr>
            <a:endParaRPr lang="en-US" dirty="0"/>
          </a:p>
        </p:txBody>
      </p:sp>
      <p:sp>
        <p:nvSpPr>
          <p:cNvPr id="3" name="Text 1"/>
          <p:cNvSpPr/>
          <p:nvPr/>
        </p:nvSpPr>
        <p:spPr>
          <a:xfrm>
            <a:off x="731520" y="395836"/>
            <a:ext cx="365760" cy="365760"/>
          </a:xfrm>
          <a:custGeom>
            <a:avLst/>
            <a:gdLst/>
            <a:ahLst/>
            <a:cxnLst/>
            <a:rect l="l" t="t" r="r" b="b"/>
            <a:pathLst>
              <a:path w="365760" h="365760">
                <a:moveTo>
                  <a:pt x="0" y="365760"/>
                </a:moveTo>
                <a:lnTo>
                  <a:pt x="0" y="0"/>
                </a:lnTo>
                <a:lnTo>
                  <a:pt x="365760" y="0"/>
                </a:lnTo>
                <a:lnTo>
                  <a:pt x="365760" y="365760"/>
                </a:lnTo>
                <a:lnTo>
                  <a:pt x="0" y="365760"/>
                </a:lnTo>
              </a:path>
            </a:pathLst>
          </a:custGeom>
          <a:noFill/>
          <a:ln/>
        </p:spPr>
        <p:txBody>
          <a:bodyPr wrap="square" lIns="90000" tIns="46800" rIns="90000" bIns="46800" rtlCol="0" anchor="ctr"/>
          <a:lstStyle/>
          <a:p>
            <a:pPr indent="0" marL="0">
              <a:buNone/>
            </a:pPr>
            <a:endParaRPr lang="en-US" dirty="0"/>
          </a:p>
        </p:txBody>
      </p:sp>
      <p:sp>
        <p:nvSpPr>
          <p:cNvPr id="4" name="Text 2"/>
          <p:cNvSpPr/>
          <p:nvPr/>
        </p:nvSpPr>
        <p:spPr>
          <a:xfrm>
            <a:off x="11236006" y="6308725"/>
            <a:ext cx="315913" cy="549275"/>
          </a:xfrm>
          <a:custGeom>
            <a:avLst/>
            <a:gdLst/>
            <a:ahLst/>
            <a:cxnLst/>
            <a:rect l="l" t="t" r="r" b="b"/>
            <a:pathLst>
              <a:path w="315913" h="549275">
                <a:moveTo>
                  <a:pt x="0" y="549275"/>
                </a:moveTo>
                <a:lnTo>
                  <a:pt x="0" y="0"/>
                </a:lnTo>
                <a:lnTo>
                  <a:pt x="315913" y="0"/>
                </a:lnTo>
                <a:lnTo>
                  <a:pt x="315913" y="549275"/>
                </a:lnTo>
                <a:lnTo>
                  <a:pt x="0" y="549275"/>
                </a:lnTo>
              </a:path>
            </a:pathLst>
          </a:custGeom>
          <a:noFill/>
          <a:ln/>
        </p:spPr>
        <p:txBody>
          <a:bodyPr wrap="square" lIns="0" tIns="0" rIns="28800" bIns="0" rtlCol="0" anchor="ctr"/>
          <a:lstStyle/>
          <a:p>
            <a:pPr algn="r" marL="0" indent="0">
              <a:lnSpc>
                <a:spcPct val="100000"/>
              </a:lnSpc>
              <a:spcBef>
                <a:spcPts val="1000"/>
              </a:spcBef>
              <a:buNone/>
            </a:pPr>
            <a:r>
              <a:rPr lang="en-US" sz="800" dirty="0">
                <a:solidFill>
                  <a:srgbClr val="000000"/>
                </a:solidFill>
                <a:latin typeface="Urbanist" pitchFamily="34" charset="0"/>
                <a:ea typeface="Urbanist" pitchFamily="34" charset="-122"/>
                <a:cs typeface="Urbanist" pitchFamily="34" charset="-120"/>
              </a:rPr>
              <a:t>4</a:t>
            </a:r>
            <a:endParaRPr lang="en-US" sz="800" dirty="0"/>
          </a:p>
        </p:txBody>
      </p:sp>
      <p:sp>
        <p:nvSpPr>
          <p:cNvPr id="5" name="Text 3"/>
          <p:cNvSpPr/>
          <p:nvPr/>
        </p:nvSpPr>
        <p:spPr>
          <a:xfrm>
            <a:off x="731521" y="6309360"/>
            <a:ext cx="6309360" cy="548640"/>
          </a:xfrm>
          <a:custGeom>
            <a:avLst/>
            <a:gdLst/>
            <a:ahLst/>
            <a:cxnLst/>
            <a:rect l="l" t="t" r="r" b="b"/>
            <a:pathLst>
              <a:path w="6309360" h="548640">
                <a:moveTo>
                  <a:pt x="0" y="548640"/>
                </a:moveTo>
                <a:lnTo>
                  <a:pt x="0" y="0"/>
                </a:lnTo>
                <a:lnTo>
                  <a:pt x="6309360" y="0"/>
                </a:lnTo>
                <a:lnTo>
                  <a:pt x="6309360" y="548640"/>
                </a:lnTo>
                <a:lnTo>
                  <a:pt x="0" y="548640"/>
                </a:lnTo>
              </a:path>
            </a:pathLst>
          </a:custGeom>
          <a:noFill/>
          <a:ln/>
        </p:spPr>
        <p:txBody>
          <a:bodyPr wrap="square" lIns="0" tIns="0" rIns="0" bIns="0" rtlCol="0" anchor="ctr"/>
          <a:lstStyle/>
          <a:p>
            <a:pPr algn="l" marL="0" indent="0">
              <a:lnSpc>
                <a:spcPct val="100000"/>
              </a:lnSpc>
              <a:spcBef>
                <a:spcPts val="1000"/>
              </a:spcBef>
              <a:buNone/>
            </a:pPr>
            <a:r>
              <a:rPr lang="en-US" sz="800" dirty="0">
                <a:solidFill>
                  <a:srgbClr val="808080"/>
                </a:solidFill>
                <a:latin typeface="Urbanist" pitchFamily="34" charset="0"/>
                <a:ea typeface="Urbanist" pitchFamily="34" charset="-122"/>
                <a:cs typeface="Urbanist" pitchFamily="34" charset="-120"/>
              </a:rPr>
              <a:t>Global Warming: Understanding Its Causes, Effects, and Solutions</a:t>
            </a:r>
            <a:endParaRPr lang="en-US" sz="800" dirty="0"/>
          </a:p>
        </p:txBody>
      </p:sp>
      <p:sp>
        <p:nvSpPr>
          <p:cNvPr id="6" name="Text 4"/>
          <p:cNvSpPr/>
          <p:nvPr/>
        </p:nvSpPr>
        <p:spPr>
          <a:xfrm>
            <a:off x="731519" y="1199997"/>
            <a:ext cx="5761878" cy="1624225"/>
          </a:xfrm>
          <a:custGeom>
            <a:avLst/>
            <a:gdLst/>
            <a:ahLst/>
            <a:cxnLst/>
            <a:rect l="l" t="t" r="r" b="b"/>
            <a:pathLst>
              <a:path w="5761878" h="1624225">
                <a:moveTo>
                  <a:pt x="0" y="1624225"/>
                </a:moveTo>
                <a:lnTo>
                  <a:pt x="0" y="0"/>
                </a:lnTo>
                <a:lnTo>
                  <a:pt x="5761878" y="0"/>
                </a:lnTo>
                <a:lnTo>
                  <a:pt x="5761878" y="1624225"/>
                </a:lnTo>
                <a:lnTo>
                  <a:pt x="0" y="1624225"/>
                </a:lnTo>
              </a:path>
            </a:pathLst>
          </a:custGeom>
          <a:noFill/>
          <a:ln/>
        </p:spPr>
        <p:txBody>
          <a:bodyPr wrap="square" lIns="0" tIns="0" rIns="0" bIns="0" rtlCol="0" anchor="t"/>
          <a:lstStyle/>
          <a:p>
            <a:pPr algn="l" marL="0" indent="0">
              <a:lnSpc>
                <a:spcPct val="100000"/>
              </a:lnSpc>
              <a:spcBef>
                <a:spcPts val="1000"/>
              </a:spcBef>
              <a:buNone/>
            </a:pPr>
            <a:r>
              <a:rPr lang="en-US" sz="4000" b="1" dirty="0">
                <a:solidFill>
                  <a:srgbClr val="000000"/>
                </a:solidFill>
                <a:latin typeface="Urbanist Semibold" pitchFamily="34" charset="0"/>
                <a:ea typeface="Urbanist Semibold" pitchFamily="34" charset="-122"/>
                <a:cs typeface="Urbanist Semibold" pitchFamily="34" charset="-120"/>
              </a:rPr>
              <a:t>The Great Barrier Reef Under Threat</a:t>
            </a:r>
            <a:endParaRPr lang="en-US" sz="4000" dirty="0"/>
          </a:p>
        </p:txBody>
      </p:sp>
      <p:sp>
        <p:nvSpPr>
          <p:cNvPr id="7" name="Text 5"/>
          <p:cNvSpPr/>
          <p:nvPr/>
        </p:nvSpPr>
        <p:spPr>
          <a:xfrm>
            <a:off x="8077201" y="4058677"/>
            <a:ext cx="3383280" cy="1828800"/>
          </a:xfrm>
          <a:custGeom>
            <a:avLst/>
            <a:gdLst/>
            <a:ahLst/>
            <a:cxnLst/>
            <a:rect l="l" t="t" r="r" b="b"/>
            <a:pathLst>
              <a:path w="3383280" h="1828800">
                <a:moveTo>
                  <a:pt x="0" y="1828800"/>
                </a:moveTo>
                <a:lnTo>
                  <a:pt x="0" y="0"/>
                </a:lnTo>
                <a:lnTo>
                  <a:pt x="3383280" y="0"/>
                </a:lnTo>
                <a:lnTo>
                  <a:pt x="3383280" y="1828800"/>
                </a:lnTo>
                <a:lnTo>
                  <a:pt x="0" y="1828800"/>
                </a:lnTo>
              </a:path>
            </a:pathLst>
          </a:custGeom>
          <a:noFill/>
          <a:ln/>
        </p:spPr>
        <p:txBody>
          <a:bodyPr wrap="square" lIns="0" tIns="0" rIns="0" bIns="0" rtlCol="0" anchor="t"/>
          <a:lstStyle/>
          <a:p>
            <a:pPr algn="l" marL="0" indent="0">
              <a:lnSpc>
                <a:spcPct val="138889"/>
              </a:lnSpc>
              <a:buNone/>
            </a:pPr>
            <a:r>
              <a:rPr lang="en-US" sz="1080" dirty="0">
                <a:solidFill>
                  <a:srgbClr val="000000"/>
                </a:solidFill>
                <a:latin typeface="Urbanist" pitchFamily="34" charset="0"/>
                <a:ea typeface="Urbanist" pitchFamily="34" charset="-122"/>
                <a:cs typeface="Urbanist" pitchFamily="34" charset="-120"/>
              </a:rPr>
              <a:t>Case Study: 2016 Mass Bleaching Event</a:t>
            </a:r>
            <a:endParaRPr lang="en-US" sz="1080" dirty="0"/>
          </a:p>
          <a:p>
            <a:pPr algn="l" marL="0" indent="0">
              <a:lnSpc>
                <a:spcPct val="138889"/>
              </a:lnSpc>
              <a:buNone/>
            </a:pPr>
            <a:r>
              <a:rPr lang="en-US" sz="1080" dirty="0">
                <a:solidFill>
                  <a:srgbClr val="000000"/>
                </a:solidFill>
                <a:latin typeface="Urbanist" pitchFamily="34" charset="0"/>
                <a:ea typeface="Urbanist" pitchFamily="34" charset="-122"/>
                <a:cs typeface="Urbanist" pitchFamily="34" charset="-120"/>
              </a:rPr>
              <a:t>Over 90% of the northern Great Barrier Reef experienced bleaching.</a:t>
            </a:r>
            <a:endParaRPr lang="en-US" sz="1080" dirty="0"/>
          </a:p>
          <a:p>
            <a:pPr algn="l" marL="0" indent="0">
              <a:lnSpc>
                <a:spcPct val="138889"/>
              </a:lnSpc>
              <a:buNone/>
            </a:pPr>
            <a:r>
              <a:rPr lang="en-US" sz="1080" dirty="0">
                <a:solidFill>
                  <a:srgbClr val="000000"/>
                </a:solidFill>
                <a:latin typeface="Urbanist" pitchFamily="34" charset="0"/>
                <a:ea typeface="Urbanist" pitchFamily="34" charset="-122"/>
                <a:cs typeface="Urbanist" pitchFamily="34" charset="-120"/>
              </a:rPr>
              <a:t>Proposed Solutions:</a:t>
            </a:r>
            <a:endParaRPr lang="en-US" sz="1080" dirty="0"/>
          </a:p>
          <a:p>
            <a:pPr algn="l" marL="0" indent="0">
              <a:lnSpc>
                <a:spcPct val="138889"/>
              </a:lnSpc>
              <a:buNone/>
            </a:pPr>
            <a:r>
              <a:rPr lang="en-US" sz="1080" dirty="0">
                <a:solidFill>
                  <a:srgbClr val="000000"/>
                </a:solidFill>
                <a:latin typeface="Urbanist" pitchFamily="34" charset="0"/>
                <a:ea typeface="Urbanist" pitchFamily="34" charset="-122"/>
                <a:cs typeface="Urbanist" pitchFamily="34" charset="-120"/>
              </a:rPr>
              <a:t>Implementing marine protected areas to reduce human impact.</a:t>
            </a:r>
            <a:endParaRPr lang="en-US" sz="1080" dirty="0"/>
          </a:p>
          <a:p>
            <a:pPr algn="l" marL="0" indent="0">
              <a:lnSpc>
                <a:spcPct val="138889"/>
              </a:lnSpc>
              <a:buNone/>
            </a:pPr>
            <a:r>
              <a:rPr lang="en-US" sz="1080" dirty="0">
                <a:solidFill>
                  <a:srgbClr val="000000"/>
                </a:solidFill>
                <a:latin typeface="Urbanist" pitchFamily="34" charset="0"/>
                <a:ea typeface="Urbanist" pitchFamily="34" charset="-122"/>
                <a:cs typeface="Urbanist" pitchFamily="34" charset="-120"/>
              </a:rPr>
              <a:t>Promoting coral restoration projects and sustainable tourism practices.</a:t>
            </a:r>
            <a:endParaRPr lang="en-US" sz="1080" dirty="0"/>
          </a:p>
        </p:txBody>
      </p:sp>
      <p:sp>
        <p:nvSpPr>
          <p:cNvPr id="8" name="Text 6"/>
          <p:cNvSpPr/>
          <p:nvPr/>
        </p:nvSpPr>
        <p:spPr>
          <a:xfrm>
            <a:off x="8077201" y="3480895"/>
            <a:ext cx="3383280" cy="461665"/>
          </a:xfrm>
          <a:custGeom>
            <a:avLst/>
            <a:gdLst/>
            <a:ahLst/>
            <a:cxnLst/>
            <a:rect l="l" t="t" r="r" b="b"/>
            <a:pathLst>
              <a:path w="3383280" h="461665">
                <a:moveTo>
                  <a:pt x="0" y="461665"/>
                </a:moveTo>
                <a:lnTo>
                  <a:pt x="0" y="0"/>
                </a:lnTo>
                <a:lnTo>
                  <a:pt x="3383280" y="0"/>
                </a:lnTo>
                <a:lnTo>
                  <a:pt x="3383280" y="461665"/>
                </a:lnTo>
                <a:lnTo>
                  <a:pt x="0" y="461665"/>
                </a:lnTo>
              </a:path>
            </a:pathLst>
          </a:custGeom>
          <a:noFill/>
          <a:ln/>
        </p:spPr>
        <p:txBody>
          <a:bodyPr wrap="square" lIns="0" tIns="0" rIns="0" bIns="0" rtlCol="0" anchor="b"/>
          <a:lstStyle/>
          <a:p>
            <a:pPr algn="l" marL="0" indent="0">
              <a:lnSpc>
                <a:spcPct val="90000"/>
              </a:lnSpc>
              <a:buNone/>
            </a:pPr>
            <a:r>
              <a:rPr lang="en-US" sz="1400" dirty="0">
                <a:solidFill>
                  <a:srgbClr val="000000"/>
                </a:solidFill>
                <a:latin typeface="Urbanist Semibold" pitchFamily="34" charset="0"/>
                <a:ea typeface="Urbanist Semibold" pitchFamily="34" charset="-122"/>
                <a:cs typeface="Urbanist Semibold" pitchFamily="34" charset="-120"/>
              </a:rPr>
              <a:t>Case Studies and Solutions</a:t>
            </a:r>
            <a:endParaRPr lang="en-US" sz="1400" dirty="0"/>
          </a:p>
        </p:txBody>
      </p:sp>
      <p:sp>
        <p:nvSpPr>
          <p:cNvPr id="9" name="Text 7"/>
          <p:cNvSpPr/>
          <p:nvPr/>
        </p:nvSpPr>
        <p:spPr>
          <a:xfrm>
            <a:off x="4404361" y="4058677"/>
            <a:ext cx="3383280" cy="1828800"/>
          </a:xfrm>
          <a:custGeom>
            <a:avLst/>
            <a:gdLst/>
            <a:ahLst/>
            <a:cxnLst/>
            <a:rect l="l" t="t" r="r" b="b"/>
            <a:pathLst>
              <a:path w="3383280" h="1828800">
                <a:moveTo>
                  <a:pt x="0" y="1828800"/>
                </a:moveTo>
                <a:lnTo>
                  <a:pt x="0" y="0"/>
                </a:lnTo>
                <a:lnTo>
                  <a:pt x="3383280" y="0"/>
                </a:lnTo>
                <a:lnTo>
                  <a:pt x="3383280" y="1828800"/>
                </a:lnTo>
                <a:lnTo>
                  <a:pt x="0" y="1828800"/>
                </a:lnTo>
              </a:path>
            </a:pathLst>
          </a:custGeom>
          <a:noFill/>
          <a:ln/>
        </p:spPr>
        <p:txBody>
          <a:bodyPr wrap="square" lIns="0" tIns="0" rIns="0" bIns="0" rtlCol="0" anchor="t"/>
          <a:lstStyle/>
          <a:p>
            <a:pPr algn="l" marL="0" indent="0">
              <a:lnSpc>
                <a:spcPct val="138889"/>
              </a:lnSpc>
              <a:buNone/>
            </a:pPr>
            <a:r>
              <a:rPr lang="en-US" sz="1080" dirty="0">
                <a:solidFill>
                  <a:srgbClr val="000000"/>
                </a:solidFill>
                <a:latin typeface="Urbanist" pitchFamily="34" charset="0"/>
                <a:ea typeface="Urbanist" pitchFamily="34" charset="-122"/>
                <a:cs typeface="Urbanist" pitchFamily="34" charset="-120"/>
              </a:rPr>
              <a:t>Causes:</a:t>
            </a:r>
            <a:endParaRPr lang="en-US" sz="1080" dirty="0"/>
          </a:p>
          <a:p>
            <a:pPr algn="l" marL="0" indent="0">
              <a:lnSpc>
                <a:spcPct val="138889"/>
              </a:lnSpc>
              <a:buNone/>
            </a:pPr>
            <a:r>
              <a:rPr lang="en-US" sz="1080" dirty="0">
                <a:solidFill>
                  <a:srgbClr val="000000"/>
                </a:solidFill>
                <a:latin typeface="Urbanist" pitchFamily="34" charset="0"/>
                <a:ea typeface="Urbanist" pitchFamily="34" charset="-122"/>
                <a:cs typeface="Urbanist" pitchFamily="34" charset="-120"/>
              </a:rPr>
              <a:t>Elevated water temperatures trigger the expulsion of symbiotic algae (zooxanthellae) from coral.</a:t>
            </a:r>
            <a:endParaRPr lang="en-US" sz="1080" dirty="0"/>
          </a:p>
          <a:p>
            <a:pPr algn="l" marL="0" indent="0">
              <a:lnSpc>
                <a:spcPct val="138889"/>
              </a:lnSpc>
              <a:buNone/>
            </a:pPr>
            <a:r>
              <a:rPr lang="en-US" sz="1080" dirty="0">
                <a:solidFill>
                  <a:srgbClr val="000000"/>
                </a:solidFill>
                <a:latin typeface="Urbanist" pitchFamily="34" charset="0"/>
                <a:ea typeface="Urbanist" pitchFamily="34" charset="-122"/>
                <a:cs typeface="Urbanist" pitchFamily="34" charset="-120"/>
              </a:rPr>
              <a:t>Pollution and nutrient runoff exacerbate stress on coral ecosystems.</a:t>
            </a:r>
            <a:endParaRPr lang="en-US" sz="1080" dirty="0"/>
          </a:p>
          <a:p>
            <a:pPr algn="l" marL="0" indent="0">
              <a:lnSpc>
                <a:spcPct val="138889"/>
              </a:lnSpc>
              <a:buNone/>
            </a:pPr>
            <a:r>
              <a:rPr lang="en-US" sz="1080" dirty="0">
                <a:solidFill>
                  <a:srgbClr val="000000"/>
                </a:solidFill>
                <a:latin typeface="Urbanist" pitchFamily="34" charset="0"/>
                <a:ea typeface="Urbanist" pitchFamily="34" charset="-122"/>
                <a:cs typeface="Urbanist" pitchFamily="34" charset="-120"/>
              </a:rPr>
              <a:t>Consequences:</a:t>
            </a:r>
            <a:endParaRPr lang="en-US" sz="1080" dirty="0"/>
          </a:p>
          <a:p>
            <a:pPr algn="l" marL="0" indent="0">
              <a:lnSpc>
                <a:spcPct val="138889"/>
              </a:lnSpc>
              <a:buNone/>
            </a:pPr>
            <a:r>
              <a:rPr lang="en-US" sz="1080" dirty="0">
                <a:solidFill>
                  <a:srgbClr val="000000"/>
                </a:solidFill>
                <a:latin typeface="Urbanist" pitchFamily="34" charset="0"/>
                <a:ea typeface="Urbanist" pitchFamily="34" charset="-122"/>
                <a:cs typeface="Urbanist" pitchFamily="34" charset="-120"/>
              </a:rPr>
              <a:t>Loss of biodiversity as coral reefs provide habitat for numerous marine species.</a:t>
            </a:r>
            <a:endParaRPr lang="en-US" sz="1080" dirty="0"/>
          </a:p>
        </p:txBody>
      </p:sp>
      <p:sp>
        <p:nvSpPr>
          <p:cNvPr id="10" name="Text 8"/>
          <p:cNvSpPr/>
          <p:nvPr/>
        </p:nvSpPr>
        <p:spPr>
          <a:xfrm>
            <a:off x="4404361" y="3480895"/>
            <a:ext cx="3383280" cy="461665"/>
          </a:xfrm>
          <a:custGeom>
            <a:avLst/>
            <a:gdLst/>
            <a:ahLst/>
            <a:cxnLst/>
            <a:rect l="l" t="t" r="r" b="b"/>
            <a:pathLst>
              <a:path w="3383280" h="461665">
                <a:moveTo>
                  <a:pt x="0" y="461665"/>
                </a:moveTo>
                <a:lnTo>
                  <a:pt x="0" y="0"/>
                </a:lnTo>
                <a:lnTo>
                  <a:pt x="3383280" y="0"/>
                </a:lnTo>
                <a:lnTo>
                  <a:pt x="3383280" y="461665"/>
                </a:lnTo>
                <a:lnTo>
                  <a:pt x="0" y="461665"/>
                </a:lnTo>
              </a:path>
            </a:pathLst>
          </a:custGeom>
          <a:noFill/>
          <a:ln/>
        </p:spPr>
        <p:txBody>
          <a:bodyPr wrap="square" lIns="0" tIns="0" rIns="0" bIns="0" rtlCol="0" anchor="b"/>
          <a:lstStyle/>
          <a:p>
            <a:pPr algn="l" marL="0" indent="0">
              <a:lnSpc>
                <a:spcPct val="90000"/>
              </a:lnSpc>
              <a:buNone/>
            </a:pPr>
            <a:r>
              <a:rPr lang="en-US" sz="1400" dirty="0">
                <a:solidFill>
                  <a:srgbClr val="000000"/>
                </a:solidFill>
                <a:latin typeface="Urbanist Semibold" pitchFamily="34" charset="0"/>
                <a:ea typeface="Urbanist Semibold" pitchFamily="34" charset="-122"/>
                <a:cs typeface="Urbanist Semibold" pitchFamily="34" charset="-120"/>
              </a:rPr>
              <a:t>Coral Bleaching: Causes and Consequences</a:t>
            </a:r>
            <a:endParaRPr lang="en-US" sz="1400" dirty="0"/>
          </a:p>
        </p:txBody>
      </p:sp>
      <p:sp>
        <p:nvSpPr>
          <p:cNvPr id="11" name="Text 9"/>
          <p:cNvSpPr/>
          <p:nvPr/>
        </p:nvSpPr>
        <p:spPr>
          <a:xfrm>
            <a:off x="731520" y="4058677"/>
            <a:ext cx="3383280" cy="1828800"/>
          </a:xfrm>
          <a:custGeom>
            <a:avLst/>
            <a:gdLst/>
            <a:ahLst/>
            <a:cxnLst/>
            <a:rect l="l" t="t" r="r" b="b"/>
            <a:pathLst>
              <a:path w="3383280" h="1828800">
                <a:moveTo>
                  <a:pt x="0" y="1828800"/>
                </a:moveTo>
                <a:lnTo>
                  <a:pt x="0" y="0"/>
                </a:lnTo>
                <a:lnTo>
                  <a:pt x="3383280" y="0"/>
                </a:lnTo>
                <a:lnTo>
                  <a:pt x="3383280" y="1828800"/>
                </a:lnTo>
                <a:lnTo>
                  <a:pt x="0" y="1828800"/>
                </a:lnTo>
              </a:path>
            </a:pathLst>
          </a:custGeom>
          <a:noFill/>
          <a:ln/>
        </p:spPr>
        <p:txBody>
          <a:bodyPr wrap="square" lIns="0" tIns="0" rIns="0" bIns="0" rtlCol="0" anchor="t"/>
          <a:lstStyle/>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Rising sea temperatures lead to increased coral stress and mortality.</a:t>
            </a:r>
            <a:endParaRPr lang="en-US" sz="1200" dirty="0"/>
          </a:p>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Ocean acidification weakens coral structures, making them more susceptible to damage.</a:t>
            </a:r>
            <a:endParaRPr lang="en-US" sz="1200" dirty="0"/>
          </a:p>
        </p:txBody>
      </p:sp>
      <p:sp>
        <p:nvSpPr>
          <p:cNvPr id="12" name="Text 10"/>
          <p:cNvSpPr/>
          <p:nvPr/>
        </p:nvSpPr>
        <p:spPr>
          <a:xfrm>
            <a:off x="731518" y="3480895"/>
            <a:ext cx="3383280" cy="461665"/>
          </a:xfrm>
          <a:custGeom>
            <a:avLst/>
            <a:gdLst/>
            <a:ahLst/>
            <a:cxnLst/>
            <a:rect l="l" t="t" r="r" b="b"/>
            <a:pathLst>
              <a:path w="3383280" h="461665">
                <a:moveTo>
                  <a:pt x="0" y="461665"/>
                </a:moveTo>
                <a:lnTo>
                  <a:pt x="0" y="0"/>
                </a:lnTo>
                <a:lnTo>
                  <a:pt x="3383280" y="0"/>
                </a:lnTo>
                <a:lnTo>
                  <a:pt x="3383280" y="461665"/>
                </a:lnTo>
                <a:lnTo>
                  <a:pt x="0" y="461665"/>
                </a:lnTo>
              </a:path>
            </a:pathLst>
          </a:custGeom>
          <a:noFill/>
          <a:ln/>
        </p:spPr>
        <p:txBody>
          <a:bodyPr wrap="square" lIns="0" tIns="0" rIns="0" bIns="0" rtlCol="0" anchor="b"/>
          <a:lstStyle/>
          <a:p>
            <a:pPr algn="l" marL="0" indent="0">
              <a:lnSpc>
                <a:spcPct val="90000"/>
              </a:lnSpc>
              <a:buNone/>
            </a:pPr>
            <a:r>
              <a:rPr lang="en-US" sz="1400" dirty="0">
                <a:solidFill>
                  <a:srgbClr val="000000"/>
                </a:solidFill>
                <a:latin typeface="Urbanist Semibold" pitchFamily="34" charset="0"/>
                <a:ea typeface="Urbanist Semibold" pitchFamily="34" charset="-122"/>
                <a:cs typeface="Urbanist Semibold" pitchFamily="34" charset="-120"/>
              </a:rPr>
              <a:t>Effects of Global Warming on the Reef</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6979920" y="0"/>
            <a:ext cx="5212080" cy="3108960"/>
          </a:xfrm>
          <a:custGeom>
            <a:avLst/>
            <a:gdLst/>
            <a:ahLst/>
            <a:cxnLst/>
            <a:rect l="l" t="t" r="r" b="b"/>
            <a:pathLst>
              <a:path w="5212080" h="3108960">
                <a:moveTo>
                  <a:pt x="0" y="3108960"/>
                </a:moveTo>
                <a:lnTo>
                  <a:pt x="0" y="0"/>
                </a:lnTo>
                <a:lnTo>
                  <a:pt x="5212080" y="0"/>
                </a:lnTo>
                <a:lnTo>
                  <a:pt x="5212080" y="3108960"/>
                </a:lnTo>
                <a:lnTo>
                  <a:pt x="0" y="3108960"/>
                </a:lnTo>
              </a:path>
            </a:pathLst>
          </a:custGeom>
          <a:blipFill>
            <a:blip r:embed="rId1"/>
            <a:srcRect l="0" r="0" t="5246" b="5246"/>
            <a:stretch/>
          </a:blipFill>
          <a:ln/>
        </p:spPr>
        <p:txBody>
          <a:bodyPr wrap="square" lIns="90000" tIns="46800" rIns="90000" bIns="46800" rtlCol="0" anchor="ctr"/>
          <a:lstStyle/>
          <a:p>
            <a:pPr indent="0" marL="0">
              <a:buNone/>
            </a:pPr>
            <a:endParaRPr lang="en-US" dirty="0"/>
          </a:p>
        </p:txBody>
      </p:sp>
      <p:sp>
        <p:nvSpPr>
          <p:cNvPr id="3" name="Text 1"/>
          <p:cNvSpPr/>
          <p:nvPr/>
        </p:nvSpPr>
        <p:spPr>
          <a:xfrm>
            <a:off x="731520" y="395836"/>
            <a:ext cx="365760" cy="365760"/>
          </a:xfrm>
          <a:custGeom>
            <a:avLst/>
            <a:gdLst/>
            <a:ahLst/>
            <a:cxnLst/>
            <a:rect l="l" t="t" r="r" b="b"/>
            <a:pathLst>
              <a:path w="365760" h="365760">
                <a:moveTo>
                  <a:pt x="0" y="365760"/>
                </a:moveTo>
                <a:lnTo>
                  <a:pt x="0" y="0"/>
                </a:lnTo>
                <a:lnTo>
                  <a:pt x="365760" y="0"/>
                </a:lnTo>
                <a:lnTo>
                  <a:pt x="365760" y="365760"/>
                </a:lnTo>
                <a:lnTo>
                  <a:pt x="0" y="365760"/>
                </a:lnTo>
              </a:path>
            </a:pathLst>
          </a:custGeom>
          <a:noFill/>
          <a:ln/>
        </p:spPr>
        <p:txBody>
          <a:bodyPr wrap="square" lIns="90000" tIns="46800" rIns="90000" bIns="46800" rtlCol="0" anchor="ctr"/>
          <a:lstStyle/>
          <a:p>
            <a:pPr indent="0" marL="0">
              <a:buNone/>
            </a:pPr>
            <a:endParaRPr lang="en-US" dirty="0"/>
          </a:p>
        </p:txBody>
      </p:sp>
      <p:sp>
        <p:nvSpPr>
          <p:cNvPr id="4" name="Text 2"/>
          <p:cNvSpPr/>
          <p:nvPr/>
        </p:nvSpPr>
        <p:spPr>
          <a:xfrm>
            <a:off x="11236006" y="6308725"/>
            <a:ext cx="315913" cy="549275"/>
          </a:xfrm>
          <a:custGeom>
            <a:avLst/>
            <a:gdLst/>
            <a:ahLst/>
            <a:cxnLst/>
            <a:rect l="l" t="t" r="r" b="b"/>
            <a:pathLst>
              <a:path w="315913" h="549275">
                <a:moveTo>
                  <a:pt x="0" y="549275"/>
                </a:moveTo>
                <a:lnTo>
                  <a:pt x="0" y="0"/>
                </a:lnTo>
                <a:lnTo>
                  <a:pt x="315913" y="0"/>
                </a:lnTo>
                <a:lnTo>
                  <a:pt x="315913" y="549275"/>
                </a:lnTo>
                <a:lnTo>
                  <a:pt x="0" y="549275"/>
                </a:lnTo>
              </a:path>
            </a:pathLst>
          </a:custGeom>
          <a:noFill/>
          <a:ln/>
        </p:spPr>
        <p:txBody>
          <a:bodyPr wrap="square" lIns="0" tIns="0" rIns="28800" bIns="0" rtlCol="0" anchor="ctr"/>
          <a:lstStyle/>
          <a:p>
            <a:pPr algn="r" marL="0" indent="0">
              <a:lnSpc>
                <a:spcPct val="100000"/>
              </a:lnSpc>
              <a:spcBef>
                <a:spcPts val="1000"/>
              </a:spcBef>
              <a:buNone/>
            </a:pPr>
            <a:r>
              <a:rPr lang="en-US" sz="800" dirty="0">
                <a:solidFill>
                  <a:srgbClr val="000000"/>
                </a:solidFill>
                <a:latin typeface="Urbanist" pitchFamily="34" charset="0"/>
                <a:ea typeface="Urbanist" pitchFamily="34" charset="-122"/>
                <a:cs typeface="Urbanist" pitchFamily="34" charset="-120"/>
              </a:rPr>
              <a:t>5</a:t>
            </a:r>
            <a:endParaRPr lang="en-US" sz="800" dirty="0"/>
          </a:p>
        </p:txBody>
      </p:sp>
      <p:sp>
        <p:nvSpPr>
          <p:cNvPr id="5" name="Text 3"/>
          <p:cNvSpPr/>
          <p:nvPr/>
        </p:nvSpPr>
        <p:spPr>
          <a:xfrm>
            <a:off x="731521" y="6309360"/>
            <a:ext cx="6309360" cy="548640"/>
          </a:xfrm>
          <a:custGeom>
            <a:avLst/>
            <a:gdLst/>
            <a:ahLst/>
            <a:cxnLst/>
            <a:rect l="l" t="t" r="r" b="b"/>
            <a:pathLst>
              <a:path w="6309360" h="548640">
                <a:moveTo>
                  <a:pt x="0" y="548640"/>
                </a:moveTo>
                <a:lnTo>
                  <a:pt x="0" y="0"/>
                </a:lnTo>
                <a:lnTo>
                  <a:pt x="6309360" y="0"/>
                </a:lnTo>
                <a:lnTo>
                  <a:pt x="6309360" y="548640"/>
                </a:lnTo>
                <a:lnTo>
                  <a:pt x="0" y="548640"/>
                </a:lnTo>
              </a:path>
            </a:pathLst>
          </a:custGeom>
          <a:noFill/>
          <a:ln/>
        </p:spPr>
        <p:txBody>
          <a:bodyPr wrap="square" lIns="0" tIns="0" rIns="0" bIns="0" rtlCol="0" anchor="ctr"/>
          <a:lstStyle/>
          <a:p>
            <a:pPr algn="l" marL="0" indent="0">
              <a:lnSpc>
                <a:spcPct val="100000"/>
              </a:lnSpc>
              <a:spcBef>
                <a:spcPts val="1000"/>
              </a:spcBef>
              <a:buNone/>
            </a:pPr>
            <a:r>
              <a:rPr lang="en-US" sz="800" dirty="0">
                <a:solidFill>
                  <a:srgbClr val="808080"/>
                </a:solidFill>
                <a:latin typeface="Urbanist" pitchFamily="34" charset="0"/>
                <a:ea typeface="Urbanist" pitchFamily="34" charset="-122"/>
                <a:cs typeface="Urbanist" pitchFamily="34" charset="-120"/>
              </a:rPr>
              <a:t>Global Warming: Understanding Its Causes, Effects, and Solutions</a:t>
            </a:r>
            <a:endParaRPr lang="en-US" sz="800" dirty="0"/>
          </a:p>
        </p:txBody>
      </p:sp>
      <p:sp>
        <p:nvSpPr>
          <p:cNvPr id="6" name="Text 4"/>
          <p:cNvSpPr/>
          <p:nvPr/>
        </p:nvSpPr>
        <p:spPr>
          <a:xfrm>
            <a:off x="731519" y="1199997"/>
            <a:ext cx="5761878" cy="1624225"/>
          </a:xfrm>
          <a:custGeom>
            <a:avLst/>
            <a:gdLst/>
            <a:ahLst/>
            <a:cxnLst/>
            <a:rect l="l" t="t" r="r" b="b"/>
            <a:pathLst>
              <a:path w="5761878" h="1624225">
                <a:moveTo>
                  <a:pt x="0" y="1624225"/>
                </a:moveTo>
                <a:lnTo>
                  <a:pt x="0" y="0"/>
                </a:lnTo>
                <a:lnTo>
                  <a:pt x="5761878" y="0"/>
                </a:lnTo>
                <a:lnTo>
                  <a:pt x="5761878" y="1624225"/>
                </a:lnTo>
                <a:lnTo>
                  <a:pt x="0" y="1624225"/>
                </a:lnTo>
              </a:path>
            </a:pathLst>
          </a:custGeom>
          <a:noFill/>
          <a:ln/>
        </p:spPr>
        <p:txBody>
          <a:bodyPr wrap="square" lIns="0" tIns="0" rIns="0" bIns="0" rtlCol="0" anchor="t"/>
          <a:lstStyle/>
          <a:p>
            <a:pPr algn="l" marL="0" indent="0">
              <a:lnSpc>
                <a:spcPct val="100000"/>
              </a:lnSpc>
              <a:spcBef>
                <a:spcPts val="1000"/>
              </a:spcBef>
              <a:buNone/>
            </a:pPr>
            <a:r>
              <a:rPr lang="en-US" sz="4000" b="1" dirty="0">
                <a:solidFill>
                  <a:srgbClr val="000000"/>
                </a:solidFill>
                <a:latin typeface="Urbanist Semibold" pitchFamily="34" charset="0"/>
                <a:ea typeface="Urbanist Semibold" pitchFamily="34" charset="-122"/>
                <a:cs typeface="Urbanist Semibold" pitchFamily="34" charset="-120"/>
              </a:rPr>
              <a:t>The Alarming Rate of Sea-Level Rise</a:t>
            </a:r>
            <a:endParaRPr lang="en-US" sz="4000" dirty="0"/>
          </a:p>
        </p:txBody>
      </p:sp>
      <p:sp>
        <p:nvSpPr>
          <p:cNvPr id="7" name="Text 5"/>
          <p:cNvSpPr/>
          <p:nvPr/>
        </p:nvSpPr>
        <p:spPr>
          <a:xfrm>
            <a:off x="8077201" y="4058677"/>
            <a:ext cx="3383280" cy="1828800"/>
          </a:xfrm>
          <a:custGeom>
            <a:avLst/>
            <a:gdLst/>
            <a:ahLst/>
            <a:cxnLst/>
            <a:rect l="l" t="t" r="r" b="b"/>
            <a:pathLst>
              <a:path w="3383280" h="1828800">
                <a:moveTo>
                  <a:pt x="0" y="1828800"/>
                </a:moveTo>
                <a:lnTo>
                  <a:pt x="0" y="0"/>
                </a:lnTo>
                <a:lnTo>
                  <a:pt x="3383280" y="0"/>
                </a:lnTo>
                <a:lnTo>
                  <a:pt x="3383280" y="1828800"/>
                </a:lnTo>
                <a:lnTo>
                  <a:pt x="0" y="1828800"/>
                </a:lnTo>
              </a:path>
            </a:pathLst>
          </a:custGeom>
          <a:noFill/>
          <a:ln/>
        </p:spPr>
        <p:txBody>
          <a:bodyPr wrap="square" lIns="0" tIns="0" rIns="0" bIns="0" rtlCol="0" anchor="t"/>
          <a:lstStyle/>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Current Efforts: Coastal defenses, managed retreat, and restoration of natural barriers like mangroves.</a:t>
            </a:r>
            <a:endParaRPr lang="en-US" sz="1200" dirty="0"/>
          </a:p>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Proposed Solutions: Investment in innovative technologies (e.g., floating cities), enhanced global cooperation for climate resilience, and stricter emissions regulations.</a:t>
            </a:r>
            <a:endParaRPr lang="en-US" sz="1200" dirty="0"/>
          </a:p>
        </p:txBody>
      </p:sp>
      <p:sp>
        <p:nvSpPr>
          <p:cNvPr id="8" name="Text 6"/>
          <p:cNvSpPr/>
          <p:nvPr/>
        </p:nvSpPr>
        <p:spPr>
          <a:xfrm>
            <a:off x="8077201" y="3480895"/>
            <a:ext cx="3383280" cy="461665"/>
          </a:xfrm>
          <a:custGeom>
            <a:avLst/>
            <a:gdLst/>
            <a:ahLst/>
            <a:cxnLst/>
            <a:rect l="l" t="t" r="r" b="b"/>
            <a:pathLst>
              <a:path w="3383280" h="461665">
                <a:moveTo>
                  <a:pt x="0" y="461665"/>
                </a:moveTo>
                <a:lnTo>
                  <a:pt x="0" y="0"/>
                </a:lnTo>
                <a:lnTo>
                  <a:pt x="3383280" y="0"/>
                </a:lnTo>
                <a:lnTo>
                  <a:pt x="3383280" y="461665"/>
                </a:lnTo>
                <a:lnTo>
                  <a:pt x="0" y="461665"/>
                </a:lnTo>
              </a:path>
            </a:pathLst>
          </a:custGeom>
          <a:noFill/>
          <a:ln/>
        </p:spPr>
        <p:txBody>
          <a:bodyPr wrap="square" lIns="0" tIns="0" rIns="0" bIns="0" rtlCol="0" anchor="b"/>
          <a:lstStyle/>
          <a:p>
            <a:pPr algn="l" marL="0" indent="0">
              <a:lnSpc>
                <a:spcPct val="90000"/>
              </a:lnSpc>
              <a:buNone/>
            </a:pPr>
            <a:r>
              <a:rPr lang="en-US" sz="1400" dirty="0">
                <a:solidFill>
                  <a:srgbClr val="000000"/>
                </a:solidFill>
                <a:latin typeface="Urbanist Semibold" pitchFamily="34" charset="0"/>
                <a:ea typeface="Urbanist Semibold" pitchFamily="34" charset="-122"/>
                <a:cs typeface="Urbanist Semibold" pitchFamily="34" charset="-120"/>
              </a:rPr>
              <a:t>Mitigation Strategies and New Solutions</a:t>
            </a:r>
            <a:endParaRPr lang="en-US" sz="1400" dirty="0"/>
          </a:p>
        </p:txBody>
      </p:sp>
      <p:sp>
        <p:nvSpPr>
          <p:cNvPr id="9" name="Text 7"/>
          <p:cNvSpPr/>
          <p:nvPr/>
        </p:nvSpPr>
        <p:spPr>
          <a:xfrm>
            <a:off x="4404361" y="4058677"/>
            <a:ext cx="3383280" cy="1828800"/>
          </a:xfrm>
          <a:custGeom>
            <a:avLst/>
            <a:gdLst/>
            <a:ahLst/>
            <a:cxnLst/>
            <a:rect l="l" t="t" r="r" b="b"/>
            <a:pathLst>
              <a:path w="3383280" h="1828800">
                <a:moveTo>
                  <a:pt x="0" y="1828800"/>
                </a:moveTo>
                <a:lnTo>
                  <a:pt x="0" y="0"/>
                </a:lnTo>
                <a:lnTo>
                  <a:pt x="3383280" y="0"/>
                </a:lnTo>
                <a:lnTo>
                  <a:pt x="3383280" y="1828800"/>
                </a:lnTo>
                <a:lnTo>
                  <a:pt x="0" y="1828800"/>
                </a:lnTo>
              </a:path>
            </a:pathLst>
          </a:custGeom>
          <a:noFill/>
          <a:ln/>
        </p:spPr>
        <p:txBody>
          <a:bodyPr wrap="square" lIns="0" tIns="0" rIns="0" bIns="0" rtlCol="0" anchor="t"/>
          <a:lstStyle/>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Vulnerability: Over 600 million people live in low-lying coastal areas at risk of flooding.</a:t>
            </a:r>
            <a:endParaRPr lang="en-US" sz="1200" dirty="0"/>
          </a:p>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Ecosystem Disruption: Loss of habitats for marine and coastal species, increased salinity affecting freshwater sources.</a:t>
            </a:r>
            <a:endParaRPr lang="en-US" sz="1200" dirty="0"/>
          </a:p>
        </p:txBody>
      </p:sp>
      <p:sp>
        <p:nvSpPr>
          <p:cNvPr id="10" name="Text 8"/>
          <p:cNvSpPr/>
          <p:nvPr/>
        </p:nvSpPr>
        <p:spPr>
          <a:xfrm>
            <a:off x="4404361" y="3480895"/>
            <a:ext cx="3383280" cy="461665"/>
          </a:xfrm>
          <a:custGeom>
            <a:avLst/>
            <a:gdLst/>
            <a:ahLst/>
            <a:cxnLst/>
            <a:rect l="l" t="t" r="r" b="b"/>
            <a:pathLst>
              <a:path w="3383280" h="461665">
                <a:moveTo>
                  <a:pt x="0" y="461665"/>
                </a:moveTo>
                <a:lnTo>
                  <a:pt x="0" y="0"/>
                </a:lnTo>
                <a:lnTo>
                  <a:pt x="3383280" y="0"/>
                </a:lnTo>
                <a:lnTo>
                  <a:pt x="3383280" y="461665"/>
                </a:lnTo>
                <a:lnTo>
                  <a:pt x="0" y="461665"/>
                </a:lnTo>
              </a:path>
            </a:pathLst>
          </a:custGeom>
          <a:noFill/>
          <a:ln/>
        </p:spPr>
        <p:txBody>
          <a:bodyPr wrap="square" lIns="0" tIns="0" rIns="0" bIns="0" rtlCol="0" anchor="b"/>
          <a:lstStyle/>
          <a:p>
            <a:pPr algn="l" marL="0" indent="0">
              <a:lnSpc>
                <a:spcPct val="90000"/>
              </a:lnSpc>
              <a:buNone/>
            </a:pPr>
            <a:r>
              <a:rPr lang="en-US" sz="1400" dirty="0">
                <a:solidFill>
                  <a:srgbClr val="000000"/>
                </a:solidFill>
                <a:latin typeface="Urbanist Semibold" pitchFamily="34" charset="0"/>
                <a:ea typeface="Urbanist Semibold" pitchFamily="34" charset="-122"/>
                <a:cs typeface="Urbanist Semibold" pitchFamily="34" charset="-120"/>
              </a:rPr>
              <a:t>Impacts on Coastal Communities and Ecosystems</a:t>
            </a:r>
            <a:endParaRPr lang="en-US" sz="1400" dirty="0"/>
          </a:p>
        </p:txBody>
      </p:sp>
      <p:sp>
        <p:nvSpPr>
          <p:cNvPr id="11" name="Text 9"/>
          <p:cNvSpPr/>
          <p:nvPr/>
        </p:nvSpPr>
        <p:spPr>
          <a:xfrm>
            <a:off x="731520" y="4058677"/>
            <a:ext cx="3383280" cy="1828800"/>
          </a:xfrm>
          <a:custGeom>
            <a:avLst/>
            <a:gdLst/>
            <a:ahLst/>
            <a:cxnLst/>
            <a:rect l="l" t="t" r="r" b="b"/>
            <a:pathLst>
              <a:path w="3383280" h="1828800">
                <a:moveTo>
                  <a:pt x="0" y="1828800"/>
                </a:moveTo>
                <a:lnTo>
                  <a:pt x="0" y="0"/>
                </a:lnTo>
                <a:lnTo>
                  <a:pt x="3383280" y="0"/>
                </a:lnTo>
                <a:lnTo>
                  <a:pt x="3383280" y="1828800"/>
                </a:lnTo>
                <a:lnTo>
                  <a:pt x="0" y="1828800"/>
                </a:lnTo>
              </a:path>
            </a:pathLst>
          </a:custGeom>
          <a:noFill/>
          <a:ln/>
        </p:spPr>
        <p:txBody>
          <a:bodyPr wrap="square" lIns="0" tIns="0" rIns="0" bIns="0" rtlCol="0" anchor="t"/>
          <a:lstStyle/>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Causes: Melting glaciers and ice sheets, thermal expansion of seawater due to warming.</a:t>
            </a:r>
            <a:endParaRPr lang="en-US" sz="1200" dirty="0"/>
          </a:p>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Current Rate: Average global sea level has risen about 8-9 inches (20-23 cm) since 1880, with projections of up to 2 feet (0.6 meters) by 2100.</a:t>
            </a:r>
            <a:endParaRPr lang="en-US" sz="1200" dirty="0"/>
          </a:p>
        </p:txBody>
      </p:sp>
      <p:sp>
        <p:nvSpPr>
          <p:cNvPr id="12" name="Text 10"/>
          <p:cNvSpPr/>
          <p:nvPr/>
        </p:nvSpPr>
        <p:spPr>
          <a:xfrm>
            <a:off x="731518" y="3480895"/>
            <a:ext cx="3383280" cy="461665"/>
          </a:xfrm>
          <a:custGeom>
            <a:avLst/>
            <a:gdLst/>
            <a:ahLst/>
            <a:cxnLst/>
            <a:rect l="l" t="t" r="r" b="b"/>
            <a:pathLst>
              <a:path w="3383280" h="461665">
                <a:moveTo>
                  <a:pt x="0" y="461665"/>
                </a:moveTo>
                <a:lnTo>
                  <a:pt x="0" y="0"/>
                </a:lnTo>
                <a:lnTo>
                  <a:pt x="3383280" y="0"/>
                </a:lnTo>
                <a:lnTo>
                  <a:pt x="3383280" y="461665"/>
                </a:lnTo>
                <a:lnTo>
                  <a:pt x="0" y="461665"/>
                </a:lnTo>
              </a:path>
            </a:pathLst>
          </a:custGeom>
          <a:noFill/>
          <a:ln/>
        </p:spPr>
        <p:txBody>
          <a:bodyPr wrap="square" lIns="0" tIns="0" rIns="0" bIns="0" rtlCol="0" anchor="b"/>
          <a:lstStyle/>
          <a:p>
            <a:pPr algn="l" marL="0" indent="0">
              <a:lnSpc>
                <a:spcPct val="90000"/>
              </a:lnSpc>
              <a:buNone/>
            </a:pPr>
            <a:r>
              <a:rPr lang="en-US" sz="1400" dirty="0">
                <a:solidFill>
                  <a:srgbClr val="000000"/>
                </a:solidFill>
                <a:latin typeface="Urbanist Semibold" pitchFamily="34" charset="0"/>
                <a:ea typeface="Urbanist Semibold" pitchFamily="34" charset="-122"/>
                <a:cs typeface="Urbanist Semibold" pitchFamily="34" charset="-120"/>
              </a:rPr>
              <a:t>Understanding Sea-Level Rise</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731520" y="395836"/>
            <a:ext cx="365760" cy="365760"/>
          </a:xfrm>
          <a:custGeom>
            <a:avLst/>
            <a:gdLst/>
            <a:ahLst/>
            <a:cxnLst/>
            <a:rect l="l" t="t" r="r" b="b"/>
            <a:pathLst>
              <a:path w="365760" h="365760">
                <a:moveTo>
                  <a:pt x="0" y="365760"/>
                </a:moveTo>
                <a:lnTo>
                  <a:pt x="0" y="0"/>
                </a:lnTo>
                <a:lnTo>
                  <a:pt x="365760" y="0"/>
                </a:lnTo>
                <a:lnTo>
                  <a:pt x="365760" y="365760"/>
                </a:lnTo>
                <a:lnTo>
                  <a:pt x="0" y="365760"/>
                </a:lnTo>
              </a:path>
            </a:pathLst>
          </a:custGeom>
          <a:noFill/>
          <a:ln/>
        </p:spPr>
        <p:txBody>
          <a:bodyPr wrap="square" lIns="90000" tIns="46800" rIns="90000" bIns="46800" rtlCol="0" anchor="ctr"/>
          <a:lstStyle/>
          <a:p>
            <a:pPr indent="0" marL="0">
              <a:buNone/>
            </a:pPr>
            <a:endParaRPr lang="en-US" dirty="0"/>
          </a:p>
        </p:txBody>
      </p:sp>
      <p:sp>
        <p:nvSpPr>
          <p:cNvPr id="3" name="Text 1"/>
          <p:cNvSpPr/>
          <p:nvPr/>
        </p:nvSpPr>
        <p:spPr>
          <a:xfrm>
            <a:off x="11236006" y="6308725"/>
            <a:ext cx="315913" cy="549275"/>
          </a:xfrm>
          <a:custGeom>
            <a:avLst/>
            <a:gdLst/>
            <a:ahLst/>
            <a:cxnLst/>
            <a:rect l="l" t="t" r="r" b="b"/>
            <a:pathLst>
              <a:path w="315913" h="549275">
                <a:moveTo>
                  <a:pt x="0" y="549275"/>
                </a:moveTo>
                <a:lnTo>
                  <a:pt x="0" y="0"/>
                </a:lnTo>
                <a:lnTo>
                  <a:pt x="315913" y="0"/>
                </a:lnTo>
                <a:lnTo>
                  <a:pt x="315913" y="549275"/>
                </a:lnTo>
                <a:lnTo>
                  <a:pt x="0" y="549275"/>
                </a:lnTo>
              </a:path>
            </a:pathLst>
          </a:custGeom>
          <a:noFill/>
          <a:ln/>
        </p:spPr>
        <p:txBody>
          <a:bodyPr wrap="square" lIns="0" tIns="0" rIns="28800" bIns="0" rtlCol="0" anchor="ctr"/>
          <a:lstStyle/>
          <a:p>
            <a:pPr algn="r" marL="0" indent="0">
              <a:lnSpc>
                <a:spcPct val="100000"/>
              </a:lnSpc>
              <a:spcBef>
                <a:spcPts val="1000"/>
              </a:spcBef>
              <a:buNone/>
            </a:pPr>
            <a:r>
              <a:rPr lang="en-US" sz="800" dirty="0">
                <a:solidFill>
                  <a:srgbClr val="000000"/>
                </a:solidFill>
                <a:latin typeface="Urbanist" pitchFamily="34" charset="0"/>
                <a:ea typeface="Urbanist" pitchFamily="34" charset="-122"/>
                <a:cs typeface="Urbanist" pitchFamily="34" charset="-120"/>
              </a:rPr>
              <a:t>6</a:t>
            </a:r>
            <a:endParaRPr lang="en-US" sz="800" dirty="0"/>
          </a:p>
        </p:txBody>
      </p:sp>
      <p:sp>
        <p:nvSpPr>
          <p:cNvPr id="4" name="Text 2"/>
          <p:cNvSpPr/>
          <p:nvPr/>
        </p:nvSpPr>
        <p:spPr>
          <a:xfrm>
            <a:off x="731521" y="6309360"/>
            <a:ext cx="6309360" cy="548640"/>
          </a:xfrm>
          <a:custGeom>
            <a:avLst/>
            <a:gdLst/>
            <a:ahLst/>
            <a:cxnLst/>
            <a:rect l="l" t="t" r="r" b="b"/>
            <a:pathLst>
              <a:path w="6309360" h="548640">
                <a:moveTo>
                  <a:pt x="0" y="548640"/>
                </a:moveTo>
                <a:lnTo>
                  <a:pt x="0" y="0"/>
                </a:lnTo>
                <a:lnTo>
                  <a:pt x="6309360" y="0"/>
                </a:lnTo>
                <a:lnTo>
                  <a:pt x="6309360" y="548640"/>
                </a:lnTo>
                <a:lnTo>
                  <a:pt x="0" y="548640"/>
                </a:lnTo>
              </a:path>
            </a:pathLst>
          </a:custGeom>
          <a:noFill/>
          <a:ln/>
        </p:spPr>
        <p:txBody>
          <a:bodyPr wrap="square" lIns="0" tIns="0" rIns="0" bIns="0" rtlCol="0" anchor="ctr"/>
          <a:lstStyle/>
          <a:p>
            <a:pPr algn="l" marL="0" indent="0">
              <a:lnSpc>
                <a:spcPct val="100000"/>
              </a:lnSpc>
              <a:spcBef>
                <a:spcPts val="1000"/>
              </a:spcBef>
              <a:buNone/>
            </a:pPr>
            <a:r>
              <a:rPr lang="en-US" sz="800" dirty="0">
                <a:solidFill>
                  <a:srgbClr val="808080"/>
                </a:solidFill>
                <a:latin typeface="Urbanist" pitchFamily="34" charset="0"/>
                <a:ea typeface="Urbanist" pitchFamily="34" charset="-122"/>
                <a:cs typeface="Urbanist" pitchFamily="34" charset="-120"/>
              </a:rPr>
              <a:t>Global Warming: Understanding Its Causes, Effects, and Solutions</a:t>
            </a:r>
            <a:endParaRPr lang="en-US" sz="800" dirty="0"/>
          </a:p>
        </p:txBody>
      </p:sp>
      <p:sp>
        <p:nvSpPr>
          <p:cNvPr id="5" name="Text 3"/>
          <p:cNvSpPr/>
          <p:nvPr/>
        </p:nvSpPr>
        <p:spPr>
          <a:xfrm>
            <a:off x="731519" y="1199996"/>
            <a:ext cx="10698480" cy="1097280"/>
          </a:xfrm>
          <a:custGeom>
            <a:avLst/>
            <a:gdLst/>
            <a:ahLst/>
            <a:cxnLst/>
            <a:rect l="l" t="t" r="r" b="b"/>
            <a:pathLst>
              <a:path w="10698480" h="1097280">
                <a:moveTo>
                  <a:pt x="0" y="1097280"/>
                </a:moveTo>
                <a:lnTo>
                  <a:pt x="0" y="0"/>
                </a:lnTo>
                <a:lnTo>
                  <a:pt x="10698480" y="0"/>
                </a:lnTo>
                <a:lnTo>
                  <a:pt x="10698480" y="1097280"/>
                </a:lnTo>
                <a:lnTo>
                  <a:pt x="0" y="1097280"/>
                </a:lnTo>
              </a:path>
            </a:pathLst>
          </a:custGeom>
          <a:noFill/>
          <a:ln/>
        </p:spPr>
        <p:txBody>
          <a:bodyPr wrap="square" lIns="0" tIns="0" rIns="0" bIns="0" rtlCol="0" anchor="b"/>
          <a:lstStyle/>
          <a:p>
            <a:pPr algn="l" marL="0" indent="0">
              <a:lnSpc>
                <a:spcPct val="100000"/>
              </a:lnSpc>
              <a:spcBef>
                <a:spcPts val="900"/>
              </a:spcBef>
              <a:buNone/>
            </a:pPr>
            <a:r>
              <a:rPr lang="en-US" sz="3600" b="1" dirty="0">
                <a:solidFill>
                  <a:srgbClr val="000000"/>
                </a:solidFill>
                <a:latin typeface="Urbanist Semibold" pitchFamily="34" charset="0"/>
                <a:ea typeface="Urbanist Semibold" pitchFamily="34" charset="-122"/>
                <a:cs typeface="Urbanist Semibold" pitchFamily="34" charset="-120"/>
              </a:rPr>
              <a:t>Geological Changes Associated with Global Warming</a:t>
            </a:r>
            <a:endParaRPr lang="en-US" sz="3600" dirty="0"/>
          </a:p>
        </p:txBody>
      </p:sp>
      <p:sp>
        <p:nvSpPr>
          <p:cNvPr id="6" name="Text 4"/>
          <p:cNvSpPr/>
          <p:nvPr/>
        </p:nvSpPr>
        <p:spPr>
          <a:xfrm>
            <a:off x="8077201" y="3315767"/>
            <a:ext cx="3383280" cy="2743200"/>
          </a:xfrm>
          <a:custGeom>
            <a:avLst/>
            <a:gdLst/>
            <a:ahLst/>
            <a:cxnLst/>
            <a:rect l="l" t="t" r="r" b="b"/>
            <a:pathLst>
              <a:path w="3383280" h="2743200">
                <a:moveTo>
                  <a:pt x="0" y="2743200"/>
                </a:moveTo>
                <a:lnTo>
                  <a:pt x="0" y="0"/>
                </a:lnTo>
                <a:lnTo>
                  <a:pt x="3383280" y="0"/>
                </a:lnTo>
                <a:lnTo>
                  <a:pt x="3383280" y="2743200"/>
                </a:lnTo>
                <a:lnTo>
                  <a:pt x="0" y="2743200"/>
                </a:lnTo>
              </a:path>
            </a:pathLst>
          </a:custGeom>
          <a:noFill/>
          <a:ln/>
        </p:spPr>
        <p:txBody>
          <a:bodyPr wrap="square" lIns="0" tIns="0" rIns="0" bIns="0" rtlCol="0" anchor="t"/>
          <a:lstStyle/>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Implementing managed retreat in vulnerable coastal areas.</a:t>
            </a:r>
            <a:endParaRPr lang="en-US" sz="1200" dirty="0"/>
          </a:p>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Restoring natural barriers like mangroves and wetlands to protect shorelines.</a:t>
            </a:r>
            <a:endParaRPr lang="en-US" sz="1200" dirty="0"/>
          </a:p>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Developing infrastructure that can withstand geological changes, such as elevated buildings and flood defenses.</a:t>
            </a:r>
            <a:endParaRPr lang="en-US" sz="1200" dirty="0"/>
          </a:p>
        </p:txBody>
      </p:sp>
      <p:sp>
        <p:nvSpPr>
          <p:cNvPr id="7" name="Text 5"/>
          <p:cNvSpPr/>
          <p:nvPr/>
        </p:nvSpPr>
        <p:spPr>
          <a:xfrm>
            <a:off x="8077201" y="2737984"/>
            <a:ext cx="3383280" cy="457200"/>
          </a:xfrm>
          <a:custGeom>
            <a:avLst/>
            <a:gdLst/>
            <a:ahLst/>
            <a:cxnLst/>
            <a:rect l="l" t="t" r="r" b="b"/>
            <a:pathLst>
              <a:path w="3383280" h="457200">
                <a:moveTo>
                  <a:pt x="0" y="457200"/>
                </a:moveTo>
                <a:lnTo>
                  <a:pt x="0" y="0"/>
                </a:lnTo>
                <a:lnTo>
                  <a:pt x="3383280" y="0"/>
                </a:lnTo>
                <a:lnTo>
                  <a:pt x="3383280" y="457200"/>
                </a:lnTo>
                <a:lnTo>
                  <a:pt x="0" y="457200"/>
                </a:lnTo>
              </a:path>
            </a:pathLst>
          </a:custGeom>
          <a:noFill/>
          <a:ln/>
        </p:spPr>
        <p:txBody>
          <a:bodyPr wrap="square" lIns="0" tIns="0" rIns="0" bIns="0" rtlCol="0" anchor="b"/>
          <a:lstStyle/>
          <a:p>
            <a:pPr algn="l" marL="0" indent="0">
              <a:lnSpc>
                <a:spcPct val="90000"/>
              </a:lnSpc>
              <a:buNone/>
            </a:pPr>
            <a:r>
              <a:rPr lang="en-US" sz="1400" dirty="0">
                <a:solidFill>
                  <a:srgbClr val="000000"/>
                </a:solidFill>
                <a:latin typeface="Urbanist Semibold" pitchFamily="34" charset="0"/>
                <a:ea typeface="Urbanist Semibold" pitchFamily="34" charset="-122"/>
                <a:cs typeface="Urbanist Semibold" pitchFamily="34" charset="-120"/>
              </a:rPr>
              <a:t>Adaptation Strategies</a:t>
            </a:r>
            <a:endParaRPr lang="en-US" sz="1400" dirty="0"/>
          </a:p>
        </p:txBody>
      </p:sp>
      <p:sp>
        <p:nvSpPr>
          <p:cNvPr id="8" name="Text 6"/>
          <p:cNvSpPr/>
          <p:nvPr/>
        </p:nvSpPr>
        <p:spPr>
          <a:xfrm>
            <a:off x="4404361" y="3315767"/>
            <a:ext cx="3383280" cy="2743200"/>
          </a:xfrm>
          <a:custGeom>
            <a:avLst/>
            <a:gdLst/>
            <a:ahLst/>
            <a:cxnLst/>
            <a:rect l="l" t="t" r="r" b="b"/>
            <a:pathLst>
              <a:path w="3383280" h="2743200">
                <a:moveTo>
                  <a:pt x="0" y="2743200"/>
                </a:moveTo>
                <a:lnTo>
                  <a:pt x="0" y="0"/>
                </a:lnTo>
                <a:lnTo>
                  <a:pt x="3383280" y="0"/>
                </a:lnTo>
                <a:lnTo>
                  <a:pt x="3383280" y="2743200"/>
                </a:lnTo>
                <a:lnTo>
                  <a:pt x="0" y="2743200"/>
                </a:lnTo>
              </a:path>
            </a:pathLst>
          </a:custGeom>
          <a:noFill/>
          <a:ln/>
        </p:spPr>
        <p:txBody>
          <a:bodyPr wrap="square" lIns="0" tIns="0" rIns="0" bIns="0" rtlCol="0" anchor="t"/>
          <a:lstStyle/>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Loss of habitat for marine and coastal species due to habitat degradation.</a:t>
            </a:r>
            <a:endParaRPr lang="en-US" sz="1200" dirty="0"/>
          </a:p>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Increased salinity affecting freshwater ecosystems and agriculture.</a:t>
            </a:r>
            <a:endParaRPr lang="en-US" sz="1200" dirty="0"/>
          </a:p>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Disruption of food chains and biodiversity loss in coastal regions.</a:t>
            </a:r>
            <a:endParaRPr lang="en-US" sz="1200" dirty="0"/>
          </a:p>
        </p:txBody>
      </p:sp>
      <p:sp>
        <p:nvSpPr>
          <p:cNvPr id="9" name="Text 7"/>
          <p:cNvSpPr/>
          <p:nvPr/>
        </p:nvSpPr>
        <p:spPr>
          <a:xfrm>
            <a:off x="4404361" y="2737984"/>
            <a:ext cx="3383280" cy="457200"/>
          </a:xfrm>
          <a:custGeom>
            <a:avLst/>
            <a:gdLst/>
            <a:ahLst/>
            <a:cxnLst/>
            <a:rect l="l" t="t" r="r" b="b"/>
            <a:pathLst>
              <a:path w="3383280" h="457200">
                <a:moveTo>
                  <a:pt x="0" y="457200"/>
                </a:moveTo>
                <a:lnTo>
                  <a:pt x="0" y="0"/>
                </a:lnTo>
                <a:lnTo>
                  <a:pt x="3383280" y="0"/>
                </a:lnTo>
                <a:lnTo>
                  <a:pt x="3383280" y="457200"/>
                </a:lnTo>
                <a:lnTo>
                  <a:pt x="0" y="457200"/>
                </a:lnTo>
              </a:path>
            </a:pathLst>
          </a:custGeom>
          <a:noFill/>
          <a:ln/>
        </p:spPr>
        <p:txBody>
          <a:bodyPr wrap="square" lIns="0" tIns="0" rIns="0" bIns="0" rtlCol="0" anchor="b"/>
          <a:lstStyle/>
          <a:p>
            <a:pPr algn="l" marL="0" indent="0">
              <a:lnSpc>
                <a:spcPct val="90000"/>
              </a:lnSpc>
              <a:buNone/>
            </a:pPr>
            <a:r>
              <a:rPr lang="en-US" sz="1400" dirty="0">
                <a:solidFill>
                  <a:srgbClr val="000000"/>
                </a:solidFill>
                <a:latin typeface="Urbanist Semibold" pitchFamily="34" charset="0"/>
                <a:ea typeface="Urbanist Semibold" pitchFamily="34" charset="-122"/>
                <a:cs typeface="Urbanist Semibold" pitchFamily="34" charset="-120"/>
              </a:rPr>
              <a:t>Effects on Coastal Ecosystems</a:t>
            </a:r>
            <a:endParaRPr lang="en-US" sz="1400" dirty="0"/>
          </a:p>
        </p:txBody>
      </p:sp>
      <p:sp>
        <p:nvSpPr>
          <p:cNvPr id="10" name="Text 8"/>
          <p:cNvSpPr/>
          <p:nvPr/>
        </p:nvSpPr>
        <p:spPr>
          <a:xfrm>
            <a:off x="731520" y="3315767"/>
            <a:ext cx="3383280" cy="2743200"/>
          </a:xfrm>
          <a:custGeom>
            <a:avLst/>
            <a:gdLst/>
            <a:ahLst/>
            <a:cxnLst/>
            <a:rect l="l" t="t" r="r" b="b"/>
            <a:pathLst>
              <a:path w="3383280" h="2743200">
                <a:moveTo>
                  <a:pt x="0" y="2743200"/>
                </a:moveTo>
                <a:lnTo>
                  <a:pt x="0" y="0"/>
                </a:lnTo>
                <a:lnTo>
                  <a:pt x="3383280" y="0"/>
                </a:lnTo>
                <a:lnTo>
                  <a:pt x="3383280" y="2743200"/>
                </a:lnTo>
                <a:lnTo>
                  <a:pt x="0" y="2743200"/>
                </a:lnTo>
              </a:path>
            </a:pathLst>
          </a:custGeom>
          <a:noFill/>
          <a:ln/>
        </p:spPr>
        <p:txBody>
          <a:bodyPr wrap="square" lIns="0" tIns="0" rIns="0" bIns="0" rtlCol="0" anchor="t"/>
          <a:lstStyle/>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Increased erosion and sedimentation due to rising sea levels.</a:t>
            </a:r>
            <a:endParaRPr lang="en-US" sz="1200" dirty="0"/>
          </a:p>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Melting glaciers and permafrost leading to land subsidence.</a:t>
            </a:r>
            <a:endParaRPr lang="en-US" sz="1200" dirty="0"/>
          </a:p>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Altered river patterns and sediment transport affecting landscapes.</a:t>
            </a:r>
            <a:endParaRPr lang="en-US" sz="1200" dirty="0"/>
          </a:p>
        </p:txBody>
      </p:sp>
      <p:sp>
        <p:nvSpPr>
          <p:cNvPr id="11" name="Text 9"/>
          <p:cNvSpPr/>
          <p:nvPr/>
        </p:nvSpPr>
        <p:spPr>
          <a:xfrm>
            <a:off x="731518" y="2737984"/>
            <a:ext cx="3383280" cy="457200"/>
          </a:xfrm>
          <a:custGeom>
            <a:avLst/>
            <a:gdLst/>
            <a:ahLst/>
            <a:cxnLst/>
            <a:rect l="l" t="t" r="r" b="b"/>
            <a:pathLst>
              <a:path w="3383280" h="457200">
                <a:moveTo>
                  <a:pt x="0" y="457200"/>
                </a:moveTo>
                <a:lnTo>
                  <a:pt x="0" y="0"/>
                </a:lnTo>
                <a:lnTo>
                  <a:pt x="3383280" y="0"/>
                </a:lnTo>
                <a:lnTo>
                  <a:pt x="3383280" y="457200"/>
                </a:lnTo>
                <a:lnTo>
                  <a:pt x="0" y="457200"/>
                </a:lnTo>
              </a:path>
            </a:pathLst>
          </a:custGeom>
          <a:noFill/>
          <a:ln/>
        </p:spPr>
        <p:txBody>
          <a:bodyPr wrap="square" lIns="0" tIns="0" rIns="0" bIns="0" rtlCol="0" anchor="b"/>
          <a:lstStyle/>
          <a:p>
            <a:pPr algn="l" marL="0" indent="0">
              <a:lnSpc>
                <a:spcPct val="90000"/>
              </a:lnSpc>
              <a:buNone/>
            </a:pPr>
            <a:r>
              <a:rPr lang="en-US" sz="1400" dirty="0">
                <a:solidFill>
                  <a:srgbClr val="000000"/>
                </a:solidFill>
                <a:latin typeface="Urbanist Semibold" pitchFamily="34" charset="0"/>
                <a:ea typeface="Urbanist Semibold" pitchFamily="34" charset="-122"/>
                <a:cs typeface="Urbanist Semibold" pitchFamily="34" charset="-120"/>
              </a:rPr>
              <a:t>Basic Geological Changes</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6979920" y="0"/>
            <a:ext cx="5212080" cy="3108960"/>
          </a:xfrm>
          <a:custGeom>
            <a:avLst/>
            <a:gdLst/>
            <a:ahLst/>
            <a:cxnLst/>
            <a:rect l="l" t="t" r="r" b="b"/>
            <a:pathLst>
              <a:path w="5212080" h="3108960">
                <a:moveTo>
                  <a:pt x="0" y="3108960"/>
                </a:moveTo>
                <a:lnTo>
                  <a:pt x="0" y="0"/>
                </a:lnTo>
                <a:lnTo>
                  <a:pt x="5212080" y="0"/>
                </a:lnTo>
                <a:lnTo>
                  <a:pt x="5212080" y="3108960"/>
                </a:lnTo>
                <a:lnTo>
                  <a:pt x="0" y="3108960"/>
                </a:lnTo>
              </a:path>
            </a:pathLst>
          </a:custGeom>
          <a:blipFill>
            <a:blip r:embed="rId1"/>
            <a:srcRect l="0" r="0" t="4661" b="4661"/>
            <a:stretch/>
          </a:blipFill>
          <a:ln/>
        </p:spPr>
        <p:txBody>
          <a:bodyPr wrap="square" lIns="90000" tIns="46800" rIns="90000" bIns="46800" rtlCol="0" anchor="ctr"/>
          <a:lstStyle/>
          <a:p>
            <a:pPr indent="0" marL="0">
              <a:buNone/>
            </a:pPr>
            <a:endParaRPr lang="en-US" dirty="0"/>
          </a:p>
        </p:txBody>
      </p:sp>
      <p:sp>
        <p:nvSpPr>
          <p:cNvPr id="3" name="Text 1"/>
          <p:cNvSpPr/>
          <p:nvPr/>
        </p:nvSpPr>
        <p:spPr>
          <a:xfrm>
            <a:off x="731520" y="395836"/>
            <a:ext cx="365760" cy="365760"/>
          </a:xfrm>
          <a:custGeom>
            <a:avLst/>
            <a:gdLst/>
            <a:ahLst/>
            <a:cxnLst/>
            <a:rect l="l" t="t" r="r" b="b"/>
            <a:pathLst>
              <a:path w="365760" h="365760">
                <a:moveTo>
                  <a:pt x="0" y="365760"/>
                </a:moveTo>
                <a:lnTo>
                  <a:pt x="0" y="0"/>
                </a:lnTo>
                <a:lnTo>
                  <a:pt x="365760" y="0"/>
                </a:lnTo>
                <a:lnTo>
                  <a:pt x="365760" y="365760"/>
                </a:lnTo>
                <a:lnTo>
                  <a:pt x="0" y="365760"/>
                </a:lnTo>
              </a:path>
            </a:pathLst>
          </a:custGeom>
          <a:noFill/>
          <a:ln/>
        </p:spPr>
        <p:txBody>
          <a:bodyPr wrap="square" lIns="90000" tIns="46800" rIns="90000" bIns="46800" rtlCol="0" anchor="ctr"/>
          <a:lstStyle/>
          <a:p>
            <a:pPr indent="0" marL="0">
              <a:buNone/>
            </a:pPr>
            <a:endParaRPr lang="en-US" dirty="0"/>
          </a:p>
        </p:txBody>
      </p:sp>
      <p:sp>
        <p:nvSpPr>
          <p:cNvPr id="4" name="Text 2"/>
          <p:cNvSpPr/>
          <p:nvPr/>
        </p:nvSpPr>
        <p:spPr>
          <a:xfrm>
            <a:off x="11236006" y="6308725"/>
            <a:ext cx="315913" cy="549275"/>
          </a:xfrm>
          <a:custGeom>
            <a:avLst/>
            <a:gdLst/>
            <a:ahLst/>
            <a:cxnLst/>
            <a:rect l="l" t="t" r="r" b="b"/>
            <a:pathLst>
              <a:path w="315913" h="549275">
                <a:moveTo>
                  <a:pt x="0" y="549275"/>
                </a:moveTo>
                <a:lnTo>
                  <a:pt x="0" y="0"/>
                </a:lnTo>
                <a:lnTo>
                  <a:pt x="315913" y="0"/>
                </a:lnTo>
                <a:lnTo>
                  <a:pt x="315913" y="549275"/>
                </a:lnTo>
                <a:lnTo>
                  <a:pt x="0" y="549275"/>
                </a:lnTo>
              </a:path>
            </a:pathLst>
          </a:custGeom>
          <a:noFill/>
          <a:ln/>
        </p:spPr>
        <p:txBody>
          <a:bodyPr wrap="square" lIns="0" tIns="0" rIns="28800" bIns="0" rtlCol="0" anchor="ctr"/>
          <a:lstStyle/>
          <a:p>
            <a:pPr algn="r" marL="0" indent="0">
              <a:lnSpc>
                <a:spcPct val="100000"/>
              </a:lnSpc>
              <a:spcBef>
                <a:spcPts val="1000"/>
              </a:spcBef>
              <a:buNone/>
            </a:pPr>
            <a:r>
              <a:rPr lang="en-US" sz="800" dirty="0">
                <a:solidFill>
                  <a:srgbClr val="000000"/>
                </a:solidFill>
                <a:latin typeface="Urbanist" pitchFamily="34" charset="0"/>
                <a:ea typeface="Urbanist" pitchFamily="34" charset="-122"/>
                <a:cs typeface="Urbanist" pitchFamily="34" charset="-120"/>
              </a:rPr>
              <a:t>7</a:t>
            </a:r>
            <a:endParaRPr lang="en-US" sz="800" dirty="0"/>
          </a:p>
        </p:txBody>
      </p:sp>
      <p:sp>
        <p:nvSpPr>
          <p:cNvPr id="5" name="Text 3"/>
          <p:cNvSpPr/>
          <p:nvPr/>
        </p:nvSpPr>
        <p:spPr>
          <a:xfrm>
            <a:off x="731521" y="6309360"/>
            <a:ext cx="6309360" cy="548640"/>
          </a:xfrm>
          <a:custGeom>
            <a:avLst/>
            <a:gdLst/>
            <a:ahLst/>
            <a:cxnLst/>
            <a:rect l="l" t="t" r="r" b="b"/>
            <a:pathLst>
              <a:path w="6309360" h="548640">
                <a:moveTo>
                  <a:pt x="0" y="548640"/>
                </a:moveTo>
                <a:lnTo>
                  <a:pt x="0" y="0"/>
                </a:lnTo>
                <a:lnTo>
                  <a:pt x="6309360" y="0"/>
                </a:lnTo>
                <a:lnTo>
                  <a:pt x="6309360" y="548640"/>
                </a:lnTo>
                <a:lnTo>
                  <a:pt x="0" y="548640"/>
                </a:lnTo>
              </a:path>
            </a:pathLst>
          </a:custGeom>
          <a:noFill/>
          <a:ln/>
        </p:spPr>
        <p:txBody>
          <a:bodyPr wrap="square" lIns="0" tIns="0" rIns="0" bIns="0" rtlCol="0" anchor="ctr"/>
          <a:lstStyle/>
          <a:p>
            <a:pPr algn="l" marL="0" indent="0">
              <a:lnSpc>
                <a:spcPct val="100000"/>
              </a:lnSpc>
              <a:spcBef>
                <a:spcPts val="1000"/>
              </a:spcBef>
              <a:buNone/>
            </a:pPr>
            <a:r>
              <a:rPr lang="en-US" sz="800" dirty="0">
                <a:solidFill>
                  <a:srgbClr val="808080"/>
                </a:solidFill>
                <a:latin typeface="Urbanist" pitchFamily="34" charset="0"/>
                <a:ea typeface="Urbanist" pitchFamily="34" charset="-122"/>
                <a:cs typeface="Urbanist" pitchFamily="34" charset="-120"/>
              </a:rPr>
              <a:t>Global Warming: Understanding Its Causes, Effects, and Solutions</a:t>
            </a:r>
            <a:endParaRPr lang="en-US" sz="800" dirty="0"/>
          </a:p>
        </p:txBody>
      </p:sp>
      <p:sp>
        <p:nvSpPr>
          <p:cNvPr id="6" name="Text 4"/>
          <p:cNvSpPr/>
          <p:nvPr/>
        </p:nvSpPr>
        <p:spPr>
          <a:xfrm>
            <a:off x="731519" y="1199997"/>
            <a:ext cx="5761878" cy="1624225"/>
          </a:xfrm>
          <a:custGeom>
            <a:avLst/>
            <a:gdLst/>
            <a:ahLst/>
            <a:cxnLst/>
            <a:rect l="l" t="t" r="r" b="b"/>
            <a:pathLst>
              <a:path w="5761878" h="1624225">
                <a:moveTo>
                  <a:pt x="0" y="1624225"/>
                </a:moveTo>
                <a:lnTo>
                  <a:pt x="0" y="0"/>
                </a:lnTo>
                <a:lnTo>
                  <a:pt x="5761878" y="0"/>
                </a:lnTo>
                <a:lnTo>
                  <a:pt x="5761878" y="1624225"/>
                </a:lnTo>
                <a:lnTo>
                  <a:pt x="0" y="1624225"/>
                </a:lnTo>
              </a:path>
            </a:pathLst>
          </a:custGeom>
          <a:noFill/>
          <a:ln/>
        </p:spPr>
        <p:txBody>
          <a:bodyPr wrap="square" lIns="0" tIns="0" rIns="0" bIns="0" rtlCol="0" anchor="t"/>
          <a:lstStyle/>
          <a:p>
            <a:pPr algn="l" marL="0" indent="0">
              <a:lnSpc>
                <a:spcPct val="100000"/>
              </a:lnSpc>
              <a:spcBef>
                <a:spcPts val="888"/>
              </a:spcBef>
              <a:buNone/>
            </a:pPr>
            <a:r>
              <a:rPr lang="en-US" sz="3553" b="1" dirty="0">
                <a:solidFill>
                  <a:srgbClr val="000000"/>
                </a:solidFill>
                <a:latin typeface="Urbanist Semibold" pitchFamily="34" charset="0"/>
                <a:ea typeface="Urbanist Semibold" pitchFamily="34" charset="-122"/>
                <a:cs typeface="Urbanist Semibold" pitchFamily="34" charset="-120"/>
              </a:rPr>
              <a:t>Addressing Global Warming: Mitigation and Adaptation Strategies</a:t>
            </a:r>
            <a:endParaRPr lang="en-US" sz="3553" dirty="0"/>
          </a:p>
        </p:txBody>
      </p:sp>
      <p:sp>
        <p:nvSpPr>
          <p:cNvPr id="7" name="Text 5"/>
          <p:cNvSpPr/>
          <p:nvPr/>
        </p:nvSpPr>
        <p:spPr>
          <a:xfrm>
            <a:off x="8077201" y="4058677"/>
            <a:ext cx="3383280" cy="1828800"/>
          </a:xfrm>
          <a:custGeom>
            <a:avLst/>
            <a:gdLst/>
            <a:ahLst/>
            <a:cxnLst/>
            <a:rect l="l" t="t" r="r" b="b"/>
            <a:pathLst>
              <a:path w="3383280" h="1828800">
                <a:moveTo>
                  <a:pt x="0" y="1828800"/>
                </a:moveTo>
                <a:lnTo>
                  <a:pt x="0" y="0"/>
                </a:lnTo>
                <a:lnTo>
                  <a:pt x="3383280" y="0"/>
                </a:lnTo>
                <a:lnTo>
                  <a:pt x="3383280" y="1828800"/>
                </a:lnTo>
                <a:lnTo>
                  <a:pt x="0" y="1828800"/>
                </a:lnTo>
              </a:path>
            </a:pathLst>
          </a:custGeom>
          <a:noFill/>
          <a:ln/>
        </p:spPr>
        <p:txBody>
          <a:bodyPr wrap="square" lIns="0" tIns="0" rIns="0" bIns="0" rtlCol="0" anchor="t"/>
          <a:lstStyle/>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Assess the effectiveness of existing policies and initiatives in reducing greenhouse gas emissions.</a:t>
            </a:r>
            <a:endParaRPr lang="en-US" sz="1200" dirty="0"/>
          </a:p>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Explore innovative solutions, such as carbon capture technology and reforestation efforts, to enhance climate resilience.</a:t>
            </a:r>
            <a:endParaRPr lang="en-US" sz="1200" dirty="0"/>
          </a:p>
        </p:txBody>
      </p:sp>
      <p:sp>
        <p:nvSpPr>
          <p:cNvPr id="8" name="Text 6"/>
          <p:cNvSpPr/>
          <p:nvPr/>
        </p:nvSpPr>
        <p:spPr>
          <a:xfrm>
            <a:off x="8077201" y="3480895"/>
            <a:ext cx="3383280" cy="461665"/>
          </a:xfrm>
          <a:custGeom>
            <a:avLst/>
            <a:gdLst/>
            <a:ahLst/>
            <a:cxnLst/>
            <a:rect l="l" t="t" r="r" b="b"/>
            <a:pathLst>
              <a:path w="3383280" h="461665">
                <a:moveTo>
                  <a:pt x="0" y="461665"/>
                </a:moveTo>
                <a:lnTo>
                  <a:pt x="0" y="0"/>
                </a:lnTo>
                <a:lnTo>
                  <a:pt x="3383280" y="0"/>
                </a:lnTo>
                <a:lnTo>
                  <a:pt x="3383280" y="461665"/>
                </a:lnTo>
                <a:lnTo>
                  <a:pt x="0" y="461665"/>
                </a:lnTo>
              </a:path>
            </a:pathLst>
          </a:custGeom>
          <a:noFill/>
          <a:ln/>
        </p:spPr>
        <p:txBody>
          <a:bodyPr wrap="square" lIns="0" tIns="0" rIns="0" bIns="0" rtlCol="0" anchor="b"/>
          <a:lstStyle/>
          <a:p>
            <a:pPr algn="l" marL="0" indent="0">
              <a:lnSpc>
                <a:spcPct val="90000"/>
              </a:lnSpc>
              <a:buNone/>
            </a:pPr>
            <a:r>
              <a:rPr lang="en-US" sz="1400" dirty="0">
                <a:solidFill>
                  <a:srgbClr val="000000"/>
                </a:solidFill>
                <a:latin typeface="Urbanist Semibold" pitchFamily="34" charset="0"/>
                <a:ea typeface="Urbanist Semibold" pitchFamily="34" charset="-122"/>
                <a:cs typeface="Urbanist Semibold" pitchFamily="34" charset="-120"/>
              </a:rPr>
              <a:t>Evaluating Current Strategies and Proposing New Solutions</a:t>
            </a:r>
            <a:endParaRPr lang="en-US" sz="1400" dirty="0"/>
          </a:p>
        </p:txBody>
      </p:sp>
      <p:sp>
        <p:nvSpPr>
          <p:cNvPr id="9" name="Text 7"/>
          <p:cNvSpPr/>
          <p:nvPr/>
        </p:nvSpPr>
        <p:spPr>
          <a:xfrm>
            <a:off x="4404361" y="4058677"/>
            <a:ext cx="3383280" cy="1828800"/>
          </a:xfrm>
          <a:custGeom>
            <a:avLst/>
            <a:gdLst/>
            <a:ahLst/>
            <a:cxnLst/>
            <a:rect l="l" t="t" r="r" b="b"/>
            <a:pathLst>
              <a:path w="3383280" h="1828800">
                <a:moveTo>
                  <a:pt x="0" y="1828800"/>
                </a:moveTo>
                <a:lnTo>
                  <a:pt x="0" y="0"/>
                </a:lnTo>
                <a:lnTo>
                  <a:pt x="3383280" y="0"/>
                </a:lnTo>
                <a:lnTo>
                  <a:pt x="3383280" y="1828800"/>
                </a:lnTo>
                <a:lnTo>
                  <a:pt x="0" y="1828800"/>
                </a:lnTo>
              </a:path>
            </a:pathLst>
          </a:custGeom>
          <a:noFill/>
          <a:ln/>
        </p:spPr>
        <p:txBody>
          <a:bodyPr wrap="square" lIns="0" tIns="0" rIns="0" bIns="0" rtlCol="0" anchor="t"/>
          <a:lstStyle/>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Encourage sustainable agriculture and forestry to preserve ecosystems.</a:t>
            </a:r>
            <a:endParaRPr lang="en-US" sz="1200" dirty="0"/>
          </a:p>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Advocate for the adoption of renewable energy sources, such as solar and wind.</a:t>
            </a:r>
            <a:endParaRPr lang="en-US" sz="1200" dirty="0"/>
          </a:p>
        </p:txBody>
      </p:sp>
      <p:sp>
        <p:nvSpPr>
          <p:cNvPr id="10" name="Text 8"/>
          <p:cNvSpPr/>
          <p:nvPr/>
        </p:nvSpPr>
        <p:spPr>
          <a:xfrm>
            <a:off x="4404361" y="3480895"/>
            <a:ext cx="3383280" cy="461665"/>
          </a:xfrm>
          <a:custGeom>
            <a:avLst/>
            <a:gdLst/>
            <a:ahLst/>
            <a:cxnLst/>
            <a:rect l="l" t="t" r="r" b="b"/>
            <a:pathLst>
              <a:path w="3383280" h="461665">
                <a:moveTo>
                  <a:pt x="0" y="461665"/>
                </a:moveTo>
                <a:lnTo>
                  <a:pt x="0" y="0"/>
                </a:lnTo>
                <a:lnTo>
                  <a:pt x="3383280" y="0"/>
                </a:lnTo>
                <a:lnTo>
                  <a:pt x="3383280" y="461665"/>
                </a:lnTo>
                <a:lnTo>
                  <a:pt x="0" y="461665"/>
                </a:lnTo>
              </a:path>
            </a:pathLst>
          </a:custGeom>
          <a:noFill/>
          <a:ln/>
        </p:spPr>
        <p:txBody>
          <a:bodyPr wrap="square" lIns="0" tIns="0" rIns="0" bIns="0" rtlCol="0" anchor="b"/>
          <a:lstStyle/>
          <a:p>
            <a:pPr algn="l" marL="0" indent="0">
              <a:lnSpc>
                <a:spcPct val="90000"/>
              </a:lnSpc>
              <a:buNone/>
            </a:pPr>
            <a:r>
              <a:rPr lang="en-US" sz="1400" dirty="0">
                <a:solidFill>
                  <a:srgbClr val="000000"/>
                </a:solidFill>
                <a:latin typeface="Urbanist Semibold" pitchFamily="34" charset="0"/>
                <a:ea typeface="Urbanist Semibold" pitchFamily="34" charset="-122"/>
                <a:cs typeface="Urbanist Semibold" pitchFamily="34" charset="-120"/>
              </a:rPr>
              <a:t>Importance of Sustainable Practices</a:t>
            </a:r>
            <a:endParaRPr lang="en-US" sz="1400" dirty="0"/>
          </a:p>
        </p:txBody>
      </p:sp>
      <p:sp>
        <p:nvSpPr>
          <p:cNvPr id="11" name="Text 9"/>
          <p:cNvSpPr/>
          <p:nvPr/>
        </p:nvSpPr>
        <p:spPr>
          <a:xfrm>
            <a:off x="731520" y="4058677"/>
            <a:ext cx="3383280" cy="1828800"/>
          </a:xfrm>
          <a:custGeom>
            <a:avLst/>
            <a:gdLst/>
            <a:ahLst/>
            <a:cxnLst/>
            <a:rect l="l" t="t" r="r" b="b"/>
            <a:pathLst>
              <a:path w="3383280" h="1828800">
                <a:moveTo>
                  <a:pt x="0" y="1828800"/>
                </a:moveTo>
                <a:lnTo>
                  <a:pt x="0" y="0"/>
                </a:lnTo>
                <a:lnTo>
                  <a:pt x="3383280" y="0"/>
                </a:lnTo>
                <a:lnTo>
                  <a:pt x="3383280" y="1828800"/>
                </a:lnTo>
                <a:lnTo>
                  <a:pt x="0" y="1828800"/>
                </a:lnTo>
              </a:path>
            </a:pathLst>
          </a:custGeom>
          <a:noFill/>
          <a:ln/>
        </p:spPr>
        <p:txBody>
          <a:bodyPr wrap="square" lIns="0" tIns="0" rIns="0" bIns="0" rtlCol="0" anchor="t"/>
          <a:lstStyle/>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Implement energy-efficient technologies in homes and businesses.</a:t>
            </a:r>
            <a:endParaRPr lang="en-US" sz="1200" dirty="0"/>
          </a:p>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Promote the use of public transportation, cycling, and walking to reduce emissions.</a:t>
            </a:r>
            <a:endParaRPr lang="en-US" sz="1200" dirty="0"/>
          </a:p>
        </p:txBody>
      </p:sp>
      <p:sp>
        <p:nvSpPr>
          <p:cNvPr id="12" name="Text 10"/>
          <p:cNvSpPr/>
          <p:nvPr/>
        </p:nvSpPr>
        <p:spPr>
          <a:xfrm>
            <a:off x="731518" y="3480895"/>
            <a:ext cx="3383280" cy="461665"/>
          </a:xfrm>
          <a:custGeom>
            <a:avLst/>
            <a:gdLst/>
            <a:ahLst/>
            <a:cxnLst/>
            <a:rect l="l" t="t" r="r" b="b"/>
            <a:pathLst>
              <a:path w="3383280" h="461665">
                <a:moveTo>
                  <a:pt x="0" y="461665"/>
                </a:moveTo>
                <a:lnTo>
                  <a:pt x="0" y="0"/>
                </a:lnTo>
                <a:lnTo>
                  <a:pt x="3383280" y="0"/>
                </a:lnTo>
                <a:lnTo>
                  <a:pt x="3383280" y="461665"/>
                </a:lnTo>
                <a:lnTo>
                  <a:pt x="0" y="461665"/>
                </a:lnTo>
              </a:path>
            </a:pathLst>
          </a:custGeom>
          <a:noFill/>
          <a:ln/>
        </p:spPr>
        <p:txBody>
          <a:bodyPr wrap="square" lIns="0" tIns="0" rIns="0" bIns="0" rtlCol="0" anchor="b"/>
          <a:lstStyle/>
          <a:p>
            <a:pPr algn="l" marL="0" indent="0">
              <a:lnSpc>
                <a:spcPct val="90000"/>
              </a:lnSpc>
              <a:buNone/>
            </a:pPr>
            <a:r>
              <a:rPr lang="en-US" sz="1400" dirty="0">
                <a:solidFill>
                  <a:srgbClr val="000000"/>
                </a:solidFill>
                <a:latin typeface="Urbanist Semibold" pitchFamily="34" charset="0"/>
                <a:ea typeface="Urbanist Semibold" pitchFamily="34" charset="-122"/>
                <a:cs typeface="Urbanist Semibold" pitchFamily="34" charset="-120"/>
              </a:rPr>
              <a:t>Reducing Carbon Footprint</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731520" y="395836"/>
            <a:ext cx="365760" cy="365760"/>
          </a:xfrm>
          <a:custGeom>
            <a:avLst/>
            <a:gdLst/>
            <a:ahLst/>
            <a:cxnLst/>
            <a:rect l="l" t="t" r="r" b="b"/>
            <a:pathLst>
              <a:path w="365760" h="365760">
                <a:moveTo>
                  <a:pt x="0" y="365760"/>
                </a:moveTo>
                <a:lnTo>
                  <a:pt x="0" y="0"/>
                </a:lnTo>
                <a:lnTo>
                  <a:pt x="365760" y="0"/>
                </a:lnTo>
                <a:lnTo>
                  <a:pt x="365760" y="365760"/>
                </a:lnTo>
                <a:lnTo>
                  <a:pt x="0" y="365760"/>
                </a:lnTo>
              </a:path>
            </a:pathLst>
          </a:custGeom>
          <a:noFill/>
          <a:ln/>
        </p:spPr>
        <p:txBody>
          <a:bodyPr wrap="square" lIns="90000" tIns="46800" rIns="90000" bIns="46800" rtlCol="0" anchor="ctr"/>
          <a:lstStyle/>
          <a:p>
            <a:pPr indent="0" marL="0">
              <a:buNone/>
            </a:pPr>
            <a:endParaRPr lang="en-US" dirty="0"/>
          </a:p>
        </p:txBody>
      </p:sp>
      <p:sp>
        <p:nvSpPr>
          <p:cNvPr id="3" name="Text 1"/>
          <p:cNvSpPr/>
          <p:nvPr/>
        </p:nvSpPr>
        <p:spPr>
          <a:xfrm>
            <a:off x="11236006" y="6308725"/>
            <a:ext cx="315913" cy="549275"/>
          </a:xfrm>
          <a:custGeom>
            <a:avLst/>
            <a:gdLst/>
            <a:ahLst/>
            <a:cxnLst/>
            <a:rect l="l" t="t" r="r" b="b"/>
            <a:pathLst>
              <a:path w="315913" h="549275">
                <a:moveTo>
                  <a:pt x="0" y="549275"/>
                </a:moveTo>
                <a:lnTo>
                  <a:pt x="0" y="0"/>
                </a:lnTo>
                <a:lnTo>
                  <a:pt x="315913" y="0"/>
                </a:lnTo>
                <a:lnTo>
                  <a:pt x="315913" y="549275"/>
                </a:lnTo>
                <a:lnTo>
                  <a:pt x="0" y="549275"/>
                </a:lnTo>
              </a:path>
            </a:pathLst>
          </a:custGeom>
          <a:noFill/>
          <a:ln/>
        </p:spPr>
        <p:txBody>
          <a:bodyPr wrap="square" lIns="0" tIns="0" rIns="28800" bIns="0" rtlCol="0" anchor="ctr"/>
          <a:lstStyle/>
          <a:p>
            <a:pPr algn="r" marL="0" indent="0">
              <a:lnSpc>
                <a:spcPct val="100000"/>
              </a:lnSpc>
              <a:spcBef>
                <a:spcPts val="1000"/>
              </a:spcBef>
              <a:buNone/>
            </a:pPr>
            <a:r>
              <a:rPr lang="en-US" sz="800" dirty="0">
                <a:solidFill>
                  <a:srgbClr val="000000"/>
                </a:solidFill>
                <a:latin typeface="Urbanist" pitchFamily="34" charset="0"/>
                <a:ea typeface="Urbanist" pitchFamily="34" charset="-122"/>
                <a:cs typeface="Urbanist" pitchFamily="34" charset="-120"/>
              </a:rPr>
              <a:t>8</a:t>
            </a:r>
            <a:endParaRPr lang="en-US" sz="800" dirty="0"/>
          </a:p>
        </p:txBody>
      </p:sp>
      <p:sp>
        <p:nvSpPr>
          <p:cNvPr id="4" name="Text 2"/>
          <p:cNvSpPr/>
          <p:nvPr/>
        </p:nvSpPr>
        <p:spPr>
          <a:xfrm>
            <a:off x="731521" y="6309360"/>
            <a:ext cx="6309360" cy="548640"/>
          </a:xfrm>
          <a:custGeom>
            <a:avLst/>
            <a:gdLst/>
            <a:ahLst/>
            <a:cxnLst/>
            <a:rect l="l" t="t" r="r" b="b"/>
            <a:pathLst>
              <a:path w="6309360" h="548640">
                <a:moveTo>
                  <a:pt x="0" y="548640"/>
                </a:moveTo>
                <a:lnTo>
                  <a:pt x="0" y="0"/>
                </a:lnTo>
                <a:lnTo>
                  <a:pt x="6309360" y="0"/>
                </a:lnTo>
                <a:lnTo>
                  <a:pt x="6309360" y="548640"/>
                </a:lnTo>
                <a:lnTo>
                  <a:pt x="0" y="548640"/>
                </a:lnTo>
              </a:path>
            </a:pathLst>
          </a:custGeom>
          <a:noFill/>
          <a:ln/>
        </p:spPr>
        <p:txBody>
          <a:bodyPr wrap="square" lIns="0" tIns="0" rIns="0" bIns="0" rtlCol="0" anchor="ctr"/>
          <a:lstStyle/>
          <a:p>
            <a:pPr algn="l" marL="0" indent="0">
              <a:lnSpc>
                <a:spcPct val="100000"/>
              </a:lnSpc>
              <a:spcBef>
                <a:spcPts val="1000"/>
              </a:spcBef>
              <a:buNone/>
            </a:pPr>
            <a:r>
              <a:rPr lang="en-US" sz="800" dirty="0">
                <a:solidFill>
                  <a:srgbClr val="808080"/>
                </a:solidFill>
                <a:latin typeface="Urbanist" pitchFamily="34" charset="0"/>
                <a:ea typeface="Urbanist" pitchFamily="34" charset="-122"/>
                <a:cs typeface="Urbanist" pitchFamily="34" charset="-120"/>
              </a:rPr>
              <a:t>Global Warming: Understanding Its Causes, Effects, and Solutions</a:t>
            </a:r>
            <a:endParaRPr lang="en-US" sz="800" dirty="0"/>
          </a:p>
        </p:txBody>
      </p:sp>
      <p:sp>
        <p:nvSpPr>
          <p:cNvPr id="5" name="Text 3"/>
          <p:cNvSpPr/>
          <p:nvPr/>
        </p:nvSpPr>
        <p:spPr>
          <a:xfrm>
            <a:off x="731519" y="1199996"/>
            <a:ext cx="10698480" cy="1097280"/>
          </a:xfrm>
          <a:custGeom>
            <a:avLst/>
            <a:gdLst/>
            <a:ahLst/>
            <a:cxnLst/>
            <a:rect l="l" t="t" r="r" b="b"/>
            <a:pathLst>
              <a:path w="10698480" h="1097280">
                <a:moveTo>
                  <a:pt x="0" y="1097280"/>
                </a:moveTo>
                <a:lnTo>
                  <a:pt x="0" y="0"/>
                </a:lnTo>
                <a:lnTo>
                  <a:pt x="10698480" y="0"/>
                </a:lnTo>
                <a:lnTo>
                  <a:pt x="10698480" y="1097280"/>
                </a:lnTo>
                <a:lnTo>
                  <a:pt x="0" y="1097280"/>
                </a:lnTo>
              </a:path>
            </a:pathLst>
          </a:custGeom>
          <a:noFill/>
          <a:ln/>
        </p:spPr>
        <p:txBody>
          <a:bodyPr wrap="square" lIns="0" tIns="0" rIns="0" bIns="0" rtlCol="0" anchor="b"/>
          <a:lstStyle/>
          <a:p>
            <a:pPr algn="l" marL="0" indent="0">
              <a:lnSpc>
                <a:spcPct val="100000"/>
              </a:lnSpc>
              <a:spcBef>
                <a:spcPts val="1000"/>
              </a:spcBef>
              <a:buNone/>
            </a:pPr>
            <a:r>
              <a:rPr lang="en-US" sz="4000" b="1" dirty="0">
                <a:solidFill>
                  <a:srgbClr val="000000"/>
                </a:solidFill>
                <a:latin typeface="Urbanist Semibold" pitchFamily="34" charset="0"/>
                <a:ea typeface="Urbanist Semibold" pitchFamily="34" charset="-122"/>
                <a:cs typeface="Urbanist Semibold" pitchFamily="34" charset="-120"/>
              </a:rPr>
              <a:t>The Maldives: A Nation Under Threat</a:t>
            </a:r>
            <a:endParaRPr lang="en-US" sz="4000" dirty="0"/>
          </a:p>
        </p:txBody>
      </p:sp>
      <p:sp>
        <p:nvSpPr>
          <p:cNvPr id="6" name="Text 4"/>
          <p:cNvSpPr/>
          <p:nvPr/>
        </p:nvSpPr>
        <p:spPr>
          <a:xfrm>
            <a:off x="8077201" y="3315767"/>
            <a:ext cx="3383280" cy="2743200"/>
          </a:xfrm>
          <a:custGeom>
            <a:avLst/>
            <a:gdLst/>
            <a:ahLst/>
            <a:cxnLst/>
            <a:rect l="l" t="t" r="r" b="b"/>
            <a:pathLst>
              <a:path w="3383280" h="2743200">
                <a:moveTo>
                  <a:pt x="0" y="2743200"/>
                </a:moveTo>
                <a:lnTo>
                  <a:pt x="0" y="0"/>
                </a:lnTo>
                <a:lnTo>
                  <a:pt x="3383280" y="0"/>
                </a:lnTo>
                <a:lnTo>
                  <a:pt x="3383280" y="2743200"/>
                </a:lnTo>
                <a:lnTo>
                  <a:pt x="0" y="2743200"/>
                </a:lnTo>
              </a:path>
            </a:pathLst>
          </a:custGeom>
          <a:noFill/>
          <a:ln/>
        </p:spPr>
        <p:txBody>
          <a:bodyPr wrap="square" lIns="0" tIns="0" rIns="0" bIns="0" rtlCol="0" anchor="t"/>
          <a:lstStyle/>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Construction of sea walls and elevated buildings</a:t>
            </a:r>
            <a:endParaRPr lang="en-US" sz="1200" dirty="0"/>
          </a:p>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Development of artificial islands for relocation</a:t>
            </a:r>
            <a:endParaRPr lang="en-US" sz="1200" dirty="0"/>
          </a:p>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Investment in sustainable tourism and eco-friendly practices</a:t>
            </a:r>
            <a:endParaRPr lang="en-US" sz="1200" dirty="0"/>
          </a:p>
        </p:txBody>
      </p:sp>
      <p:sp>
        <p:nvSpPr>
          <p:cNvPr id="7" name="Text 5"/>
          <p:cNvSpPr/>
          <p:nvPr/>
        </p:nvSpPr>
        <p:spPr>
          <a:xfrm>
            <a:off x="8077201" y="2737984"/>
            <a:ext cx="3383280" cy="457200"/>
          </a:xfrm>
          <a:custGeom>
            <a:avLst/>
            <a:gdLst/>
            <a:ahLst/>
            <a:cxnLst/>
            <a:rect l="l" t="t" r="r" b="b"/>
            <a:pathLst>
              <a:path w="3383280" h="457200">
                <a:moveTo>
                  <a:pt x="0" y="457200"/>
                </a:moveTo>
                <a:lnTo>
                  <a:pt x="0" y="0"/>
                </a:lnTo>
                <a:lnTo>
                  <a:pt x="3383280" y="0"/>
                </a:lnTo>
                <a:lnTo>
                  <a:pt x="3383280" y="457200"/>
                </a:lnTo>
                <a:lnTo>
                  <a:pt x="0" y="457200"/>
                </a:lnTo>
              </a:path>
            </a:pathLst>
          </a:custGeom>
          <a:noFill/>
          <a:ln/>
        </p:spPr>
        <p:txBody>
          <a:bodyPr wrap="square" lIns="0" tIns="0" rIns="0" bIns="0" rtlCol="0" anchor="b"/>
          <a:lstStyle/>
          <a:p>
            <a:pPr algn="l" marL="0" indent="0">
              <a:lnSpc>
                <a:spcPct val="90000"/>
              </a:lnSpc>
              <a:buNone/>
            </a:pPr>
            <a:r>
              <a:rPr lang="en-US" sz="1400" dirty="0">
                <a:solidFill>
                  <a:srgbClr val="000000"/>
                </a:solidFill>
                <a:latin typeface="Urbanist Semibold" pitchFamily="34" charset="0"/>
                <a:ea typeface="Urbanist Semibold" pitchFamily="34" charset="-122"/>
                <a:cs typeface="Urbanist Semibold" pitchFamily="34" charset="-120"/>
              </a:rPr>
              <a:t>Adaptation Strategies</a:t>
            </a:r>
            <a:endParaRPr lang="en-US" sz="1400" dirty="0"/>
          </a:p>
        </p:txBody>
      </p:sp>
      <p:sp>
        <p:nvSpPr>
          <p:cNvPr id="8" name="Text 6"/>
          <p:cNvSpPr/>
          <p:nvPr/>
        </p:nvSpPr>
        <p:spPr>
          <a:xfrm>
            <a:off x="4404361" y="3315767"/>
            <a:ext cx="3383280" cy="2743200"/>
          </a:xfrm>
          <a:custGeom>
            <a:avLst/>
            <a:gdLst/>
            <a:ahLst/>
            <a:cxnLst/>
            <a:rect l="l" t="t" r="r" b="b"/>
            <a:pathLst>
              <a:path w="3383280" h="2743200">
                <a:moveTo>
                  <a:pt x="0" y="2743200"/>
                </a:moveTo>
                <a:lnTo>
                  <a:pt x="0" y="0"/>
                </a:lnTo>
                <a:lnTo>
                  <a:pt x="3383280" y="0"/>
                </a:lnTo>
                <a:lnTo>
                  <a:pt x="3383280" y="2743200"/>
                </a:lnTo>
                <a:lnTo>
                  <a:pt x="0" y="2743200"/>
                </a:lnTo>
              </a:path>
            </a:pathLst>
          </a:custGeom>
          <a:noFill/>
          <a:ln/>
        </p:spPr>
        <p:txBody>
          <a:bodyPr wrap="square" lIns="0" tIns="0" rIns="0" bIns="0" rtlCol="0" anchor="t"/>
          <a:lstStyle/>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Tourism-dependent economy at risk, contributing 28% to GDP</a:t>
            </a:r>
            <a:endParaRPr lang="en-US" sz="1200" dirty="0"/>
          </a:p>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Loss of livelihoods for fishing communities</a:t>
            </a:r>
            <a:endParaRPr lang="en-US" sz="1200" dirty="0"/>
          </a:p>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Strain on infrastructure and public services</a:t>
            </a:r>
            <a:endParaRPr lang="en-US" sz="1200" dirty="0"/>
          </a:p>
        </p:txBody>
      </p:sp>
      <p:sp>
        <p:nvSpPr>
          <p:cNvPr id="9" name="Text 7"/>
          <p:cNvSpPr/>
          <p:nvPr/>
        </p:nvSpPr>
        <p:spPr>
          <a:xfrm>
            <a:off x="4404361" y="2737984"/>
            <a:ext cx="3383280" cy="457200"/>
          </a:xfrm>
          <a:custGeom>
            <a:avLst/>
            <a:gdLst/>
            <a:ahLst/>
            <a:cxnLst/>
            <a:rect l="l" t="t" r="r" b="b"/>
            <a:pathLst>
              <a:path w="3383280" h="457200">
                <a:moveTo>
                  <a:pt x="0" y="457200"/>
                </a:moveTo>
                <a:lnTo>
                  <a:pt x="0" y="0"/>
                </a:lnTo>
                <a:lnTo>
                  <a:pt x="3383280" y="0"/>
                </a:lnTo>
                <a:lnTo>
                  <a:pt x="3383280" y="457200"/>
                </a:lnTo>
                <a:lnTo>
                  <a:pt x="0" y="457200"/>
                </a:lnTo>
              </a:path>
            </a:pathLst>
          </a:custGeom>
          <a:noFill/>
          <a:ln/>
        </p:spPr>
        <p:txBody>
          <a:bodyPr wrap="square" lIns="0" tIns="0" rIns="0" bIns="0" rtlCol="0" anchor="b"/>
          <a:lstStyle/>
          <a:p>
            <a:pPr algn="l" marL="0" indent="0">
              <a:lnSpc>
                <a:spcPct val="90000"/>
              </a:lnSpc>
              <a:buNone/>
            </a:pPr>
            <a:r>
              <a:rPr lang="en-US" sz="1400" dirty="0">
                <a:solidFill>
                  <a:srgbClr val="000000"/>
                </a:solidFill>
                <a:latin typeface="Urbanist Semibold" pitchFamily="34" charset="0"/>
                <a:ea typeface="Urbanist Semibold" pitchFamily="34" charset="-122"/>
                <a:cs typeface="Urbanist Semibold" pitchFamily="34" charset="-120"/>
              </a:rPr>
              <a:t>Economic and Social Implications</a:t>
            </a:r>
            <a:endParaRPr lang="en-US" sz="1400" dirty="0"/>
          </a:p>
        </p:txBody>
      </p:sp>
      <p:sp>
        <p:nvSpPr>
          <p:cNvPr id="10" name="Text 8"/>
          <p:cNvSpPr/>
          <p:nvPr/>
        </p:nvSpPr>
        <p:spPr>
          <a:xfrm>
            <a:off x="731520" y="3315767"/>
            <a:ext cx="3383280" cy="2743200"/>
          </a:xfrm>
          <a:custGeom>
            <a:avLst/>
            <a:gdLst/>
            <a:ahLst/>
            <a:cxnLst/>
            <a:rect l="l" t="t" r="r" b="b"/>
            <a:pathLst>
              <a:path w="3383280" h="2743200">
                <a:moveTo>
                  <a:pt x="0" y="2743200"/>
                </a:moveTo>
                <a:lnTo>
                  <a:pt x="0" y="0"/>
                </a:lnTo>
                <a:lnTo>
                  <a:pt x="3383280" y="0"/>
                </a:lnTo>
                <a:lnTo>
                  <a:pt x="3383280" y="2743200"/>
                </a:lnTo>
                <a:lnTo>
                  <a:pt x="0" y="2743200"/>
                </a:lnTo>
              </a:path>
            </a:pathLst>
          </a:custGeom>
          <a:noFill/>
          <a:ln/>
        </p:spPr>
        <p:txBody>
          <a:bodyPr wrap="square" lIns="0" tIns="0" rIns="0" bIns="0" rtlCol="0" anchor="t"/>
          <a:lstStyle/>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Coastal erosion threatening inhabited islands</a:t>
            </a:r>
            <a:endParaRPr lang="en-US" sz="1200" dirty="0"/>
          </a:p>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Increased flooding and loss of arable land</a:t>
            </a:r>
            <a:endParaRPr lang="en-US" sz="1200" dirty="0"/>
          </a:p>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Potential displacement of 100,000 residents by 2050</a:t>
            </a:r>
            <a:endParaRPr lang="en-US" sz="1200" dirty="0"/>
          </a:p>
        </p:txBody>
      </p:sp>
      <p:sp>
        <p:nvSpPr>
          <p:cNvPr id="11" name="Text 9"/>
          <p:cNvSpPr/>
          <p:nvPr/>
        </p:nvSpPr>
        <p:spPr>
          <a:xfrm>
            <a:off x="731518" y="2737984"/>
            <a:ext cx="3383280" cy="457200"/>
          </a:xfrm>
          <a:custGeom>
            <a:avLst/>
            <a:gdLst/>
            <a:ahLst/>
            <a:cxnLst/>
            <a:rect l="l" t="t" r="r" b="b"/>
            <a:pathLst>
              <a:path w="3383280" h="457200">
                <a:moveTo>
                  <a:pt x="0" y="457200"/>
                </a:moveTo>
                <a:lnTo>
                  <a:pt x="0" y="0"/>
                </a:lnTo>
                <a:lnTo>
                  <a:pt x="3383280" y="0"/>
                </a:lnTo>
                <a:lnTo>
                  <a:pt x="3383280" y="457200"/>
                </a:lnTo>
                <a:lnTo>
                  <a:pt x="0" y="457200"/>
                </a:lnTo>
              </a:path>
            </a:pathLst>
          </a:custGeom>
          <a:noFill/>
          <a:ln/>
        </p:spPr>
        <p:txBody>
          <a:bodyPr wrap="square" lIns="0" tIns="0" rIns="0" bIns="0" rtlCol="0" anchor="b"/>
          <a:lstStyle/>
          <a:p>
            <a:pPr algn="l" marL="0" indent="0">
              <a:lnSpc>
                <a:spcPct val="90000"/>
              </a:lnSpc>
              <a:buNone/>
            </a:pPr>
            <a:r>
              <a:rPr lang="en-US" sz="1400" dirty="0">
                <a:solidFill>
                  <a:srgbClr val="000000"/>
                </a:solidFill>
                <a:latin typeface="Urbanist Semibold" pitchFamily="34" charset="0"/>
                <a:ea typeface="Urbanist Semibold" pitchFamily="34" charset="-122"/>
                <a:cs typeface="Urbanist Semibold" pitchFamily="34" charset="-120"/>
              </a:rPr>
              <a:t>Impacts of Sea-Level Rise</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flipV="1" rot="5400000">
            <a:off x="2720288" y="4398538"/>
            <a:ext cx="2834640" cy="0"/>
          </a:xfrm>
          <a:custGeom>
            <a:avLst/>
            <a:gdLst/>
            <a:ahLst/>
            <a:cxnLst/>
            <a:rect l="l" t="t" r="r" b="b"/>
            <a:pathLst>
              <a:path w="2834640" h="0">
                <a:moveTo>
                  <a:pt x="0" y="0"/>
                </a:moveTo>
                <a:lnTo>
                  <a:pt x="2834640" y="0"/>
                </a:lnTo>
              </a:path>
            </a:pathLst>
          </a:custGeom>
          <a:noFill/>
          <a:ln w="28575">
            <a:solidFill>
              <a:srgbClr val="E6E6E6"/>
            </a:solidFill>
          </a:ln>
        </p:spPr>
        <p:txBody>
          <a:bodyPr wrap="square" lIns="90000" tIns="46800" rIns="90000" bIns="46800" rtlCol="0" anchor="t"/>
          <a:lstStyle/>
          <a:p>
            <a:pPr algn="l" marL="0" indent="0">
              <a:lnSpc>
                <a:spcPct val="83333"/>
              </a:lnSpc>
              <a:buNone/>
            </a:pPr>
            <a:endParaRPr lang="en-US" sz="1800" dirty="0"/>
          </a:p>
        </p:txBody>
      </p:sp>
      <p:sp>
        <p:nvSpPr>
          <p:cNvPr id="3" name="Text 1"/>
          <p:cNvSpPr/>
          <p:nvPr/>
        </p:nvSpPr>
        <p:spPr>
          <a:xfrm flipV="1" rot="5400000">
            <a:off x="6637073" y="4398538"/>
            <a:ext cx="2834640" cy="0"/>
          </a:xfrm>
          <a:custGeom>
            <a:avLst/>
            <a:gdLst/>
            <a:ahLst/>
            <a:cxnLst/>
            <a:rect l="l" t="t" r="r" b="b"/>
            <a:pathLst>
              <a:path w="2834640" h="0">
                <a:moveTo>
                  <a:pt x="0" y="0"/>
                </a:moveTo>
                <a:lnTo>
                  <a:pt x="2834640" y="0"/>
                </a:lnTo>
              </a:path>
            </a:pathLst>
          </a:custGeom>
          <a:noFill/>
          <a:ln w="28575">
            <a:solidFill>
              <a:srgbClr val="E6E6E6"/>
            </a:solidFill>
          </a:ln>
        </p:spPr>
        <p:txBody>
          <a:bodyPr wrap="square" lIns="90000" tIns="46800" rIns="90000" bIns="46800" rtlCol="0" anchor="t"/>
          <a:lstStyle/>
          <a:p>
            <a:pPr algn="l" marL="0" indent="0">
              <a:lnSpc>
                <a:spcPct val="83333"/>
              </a:lnSpc>
              <a:buNone/>
            </a:pPr>
            <a:endParaRPr lang="en-US" sz="1800" dirty="0"/>
          </a:p>
        </p:txBody>
      </p:sp>
      <p:sp>
        <p:nvSpPr>
          <p:cNvPr id="4" name="Text 2"/>
          <p:cNvSpPr/>
          <p:nvPr/>
        </p:nvSpPr>
        <p:spPr>
          <a:xfrm>
            <a:off x="730669" y="3042004"/>
            <a:ext cx="1005840" cy="457200"/>
          </a:xfrm>
          <a:custGeom>
            <a:avLst/>
            <a:gdLst/>
            <a:ahLst/>
            <a:cxnLst/>
            <a:rect l="l" t="t" r="r" b="b"/>
            <a:pathLst>
              <a:path w="1005840" h="457200">
                <a:moveTo>
                  <a:pt x="0" y="457200"/>
                </a:moveTo>
                <a:lnTo>
                  <a:pt x="0" y="0"/>
                </a:lnTo>
                <a:lnTo>
                  <a:pt x="1005840" y="0"/>
                </a:lnTo>
                <a:lnTo>
                  <a:pt x="1005840" y="457200"/>
                </a:lnTo>
                <a:lnTo>
                  <a:pt x="0" y="457200"/>
                </a:lnTo>
              </a:path>
            </a:pathLst>
          </a:custGeom>
          <a:noFill/>
          <a:ln/>
        </p:spPr>
        <p:txBody>
          <a:bodyPr wrap="square" lIns="0" tIns="0" rIns="0" bIns="0" rtlCol="0" anchor="t"/>
          <a:lstStyle/>
          <a:p>
            <a:pPr algn="l" marL="0" indent="0">
              <a:lnSpc>
                <a:spcPct val="83333"/>
              </a:lnSpc>
              <a:buNone/>
            </a:pPr>
            <a:r>
              <a:rPr lang="en-US" sz="3200" b="1" dirty="0">
                <a:solidFill>
                  <a:srgbClr val="DF71F6"/>
                </a:solidFill>
                <a:latin typeface="Urbanist" pitchFamily="34" charset="0"/>
                <a:ea typeface="Urbanist" pitchFamily="34" charset="-122"/>
                <a:cs typeface="Urbanist" pitchFamily="34" charset="-120"/>
              </a:rPr>
              <a:t>01</a:t>
            </a:r>
            <a:endParaRPr lang="en-US" sz="3200" dirty="0"/>
          </a:p>
        </p:txBody>
      </p:sp>
      <p:sp>
        <p:nvSpPr>
          <p:cNvPr id="5" name="Text 3"/>
          <p:cNvSpPr/>
          <p:nvPr/>
        </p:nvSpPr>
        <p:spPr>
          <a:xfrm>
            <a:off x="4632960" y="3042004"/>
            <a:ext cx="1005840" cy="457200"/>
          </a:xfrm>
          <a:custGeom>
            <a:avLst/>
            <a:gdLst/>
            <a:ahLst/>
            <a:cxnLst/>
            <a:rect l="l" t="t" r="r" b="b"/>
            <a:pathLst>
              <a:path w="1005840" h="457200">
                <a:moveTo>
                  <a:pt x="0" y="457200"/>
                </a:moveTo>
                <a:lnTo>
                  <a:pt x="0" y="0"/>
                </a:lnTo>
                <a:lnTo>
                  <a:pt x="1005840" y="0"/>
                </a:lnTo>
                <a:lnTo>
                  <a:pt x="1005840" y="457200"/>
                </a:lnTo>
                <a:lnTo>
                  <a:pt x="0" y="457200"/>
                </a:lnTo>
              </a:path>
            </a:pathLst>
          </a:custGeom>
          <a:noFill/>
          <a:ln/>
        </p:spPr>
        <p:txBody>
          <a:bodyPr wrap="square" lIns="0" tIns="0" rIns="0" bIns="0" rtlCol="0" anchor="t"/>
          <a:lstStyle/>
          <a:p>
            <a:pPr algn="l" marL="0" indent="0">
              <a:lnSpc>
                <a:spcPct val="83333"/>
              </a:lnSpc>
              <a:buNone/>
            </a:pPr>
            <a:r>
              <a:rPr lang="en-US" sz="3200" b="1" dirty="0">
                <a:solidFill>
                  <a:srgbClr val="DF71F6"/>
                </a:solidFill>
                <a:latin typeface="Urbanist" pitchFamily="34" charset="0"/>
                <a:ea typeface="Urbanist" pitchFamily="34" charset="-122"/>
                <a:cs typeface="Urbanist" pitchFamily="34" charset="-120"/>
              </a:rPr>
              <a:t>02</a:t>
            </a:r>
            <a:endParaRPr lang="en-US" sz="3200" dirty="0"/>
          </a:p>
        </p:txBody>
      </p:sp>
      <p:sp>
        <p:nvSpPr>
          <p:cNvPr id="6" name="Text 4"/>
          <p:cNvSpPr/>
          <p:nvPr/>
        </p:nvSpPr>
        <p:spPr>
          <a:xfrm>
            <a:off x="8416986" y="3042004"/>
            <a:ext cx="1005840" cy="457200"/>
          </a:xfrm>
          <a:custGeom>
            <a:avLst/>
            <a:gdLst/>
            <a:ahLst/>
            <a:cxnLst/>
            <a:rect l="l" t="t" r="r" b="b"/>
            <a:pathLst>
              <a:path w="1005840" h="457200">
                <a:moveTo>
                  <a:pt x="0" y="457200"/>
                </a:moveTo>
                <a:lnTo>
                  <a:pt x="0" y="0"/>
                </a:lnTo>
                <a:lnTo>
                  <a:pt x="1005840" y="0"/>
                </a:lnTo>
                <a:lnTo>
                  <a:pt x="1005840" y="457200"/>
                </a:lnTo>
                <a:lnTo>
                  <a:pt x="0" y="457200"/>
                </a:lnTo>
              </a:path>
            </a:pathLst>
          </a:custGeom>
          <a:noFill/>
          <a:ln/>
        </p:spPr>
        <p:txBody>
          <a:bodyPr wrap="square" lIns="0" tIns="0" rIns="0" bIns="0" rtlCol="0" anchor="t"/>
          <a:lstStyle/>
          <a:p>
            <a:pPr algn="l" marL="0" indent="0">
              <a:lnSpc>
                <a:spcPct val="83333"/>
              </a:lnSpc>
              <a:buNone/>
            </a:pPr>
            <a:r>
              <a:rPr lang="en-US" sz="3200" b="1" dirty="0">
                <a:solidFill>
                  <a:srgbClr val="DF71F6"/>
                </a:solidFill>
                <a:latin typeface="Urbanist" pitchFamily="34" charset="0"/>
                <a:ea typeface="Urbanist" pitchFamily="34" charset="-122"/>
                <a:cs typeface="Urbanist" pitchFamily="34" charset="-120"/>
              </a:rPr>
              <a:t>03</a:t>
            </a:r>
            <a:endParaRPr lang="en-US" sz="3200" dirty="0"/>
          </a:p>
        </p:txBody>
      </p:sp>
      <p:sp>
        <p:nvSpPr>
          <p:cNvPr id="7" name="Text 5"/>
          <p:cNvSpPr/>
          <p:nvPr/>
        </p:nvSpPr>
        <p:spPr>
          <a:xfrm>
            <a:off x="731520" y="395836"/>
            <a:ext cx="365760" cy="365760"/>
          </a:xfrm>
          <a:custGeom>
            <a:avLst/>
            <a:gdLst/>
            <a:ahLst/>
            <a:cxnLst/>
            <a:rect l="l" t="t" r="r" b="b"/>
            <a:pathLst>
              <a:path w="365760" h="365760">
                <a:moveTo>
                  <a:pt x="0" y="365760"/>
                </a:moveTo>
                <a:lnTo>
                  <a:pt x="0" y="0"/>
                </a:lnTo>
                <a:lnTo>
                  <a:pt x="365760" y="0"/>
                </a:lnTo>
                <a:lnTo>
                  <a:pt x="365760" y="365760"/>
                </a:lnTo>
                <a:lnTo>
                  <a:pt x="0" y="365760"/>
                </a:lnTo>
              </a:path>
            </a:pathLst>
          </a:custGeom>
          <a:noFill/>
          <a:ln/>
        </p:spPr>
        <p:txBody>
          <a:bodyPr wrap="square" lIns="90000" tIns="46800" rIns="90000" bIns="46800" rtlCol="0" anchor="ctr"/>
          <a:lstStyle/>
          <a:p>
            <a:pPr indent="0" marL="0">
              <a:buNone/>
            </a:pPr>
            <a:endParaRPr lang="en-US" dirty="0"/>
          </a:p>
        </p:txBody>
      </p:sp>
      <p:sp>
        <p:nvSpPr>
          <p:cNvPr id="8" name="Text 6"/>
          <p:cNvSpPr/>
          <p:nvPr/>
        </p:nvSpPr>
        <p:spPr>
          <a:xfrm>
            <a:off x="731519" y="1528510"/>
            <a:ext cx="10728964" cy="884627"/>
          </a:xfrm>
          <a:custGeom>
            <a:avLst/>
            <a:gdLst/>
            <a:ahLst/>
            <a:cxnLst/>
            <a:rect l="l" t="t" r="r" b="b"/>
            <a:pathLst>
              <a:path w="10728964" h="884627">
                <a:moveTo>
                  <a:pt x="0" y="884627"/>
                </a:moveTo>
                <a:lnTo>
                  <a:pt x="0" y="0"/>
                </a:lnTo>
                <a:lnTo>
                  <a:pt x="10728964" y="0"/>
                </a:lnTo>
                <a:lnTo>
                  <a:pt x="10728964" y="884627"/>
                </a:lnTo>
                <a:lnTo>
                  <a:pt x="0" y="884627"/>
                </a:lnTo>
              </a:path>
            </a:pathLst>
          </a:custGeom>
          <a:noFill/>
          <a:ln/>
        </p:spPr>
        <p:txBody>
          <a:bodyPr wrap="square" lIns="0" tIns="0" rIns="0" bIns="0" rtlCol="0" anchor="t"/>
          <a:lstStyle/>
          <a:p>
            <a:pPr algn="l" marL="0" indent="0">
              <a:lnSpc>
                <a:spcPct val="100000"/>
              </a:lnSpc>
              <a:spcBef>
                <a:spcPts val="1000"/>
              </a:spcBef>
              <a:buNone/>
            </a:pPr>
            <a:r>
              <a:rPr lang="en-US" sz="4000" b="1" dirty="0">
                <a:solidFill>
                  <a:srgbClr val="000000"/>
                </a:solidFill>
                <a:latin typeface="Urbanist Semibold" pitchFamily="34" charset="0"/>
                <a:ea typeface="Urbanist Semibold" pitchFamily="34" charset="-122"/>
                <a:cs typeface="Urbanist Semibold" pitchFamily="34" charset="-120"/>
              </a:rPr>
              <a:t>Calculating Your Carbon Footprint</a:t>
            </a:r>
            <a:endParaRPr lang="en-US" sz="4000" dirty="0"/>
          </a:p>
        </p:txBody>
      </p:sp>
      <p:sp>
        <p:nvSpPr>
          <p:cNvPr id="9" name="Text 7"/>
          <p:cNvSpPr/>
          <p:nvPr/>
        </p:nvSpPr>
        <p:spPr>
          <a:xfrm>
            <a:off x="11236006" y="6308725"/>
            <a:ext cx="315913" cy="549275"/>
          </a:xfrm>
          <a:custGeom>
            <a:avLst/>
            <a:gdLst/>
            <a:ahLst/>
            <a:cxnLst/>
            <a:rect l="l" t="t" r="r" b="b"/>
            <a:pathLst>
              <a:path w="315913" h="549275">
                <a:moveTo>
                  <a:pt x="0" y="549275"/>
                </a:moveTo>
                <a:lnTo>
                  <a:pt x="0" y="0"/>
                </a:lnTo>
                <a:lnTo>
                  <a:pt x="315913" y="0"/>
                </a:lnTo>
                <a:lnTo>
                  <a:pt x="315913" y="549275"/>
                </a:lnTo>
                <a:lnTo>
                  <a:pt x="0" y="549275"/>
                </a:lnTo>
              </a:path>
            </a:pathLst>
          </a:custGeom>
          <a:noFill/>
          <a:ln/>
        </p:spPr>
        <p:txBody>
          <a:bodyPr wrap="square" lIns="0" tIns="0" rIns="28800" bIns="0" rtlCol="0" anchor="ctr"/>
          <a:lstStyle/>
          <a:p>
            <a:pPr algn="r" marL="0" indent="0">
              <a:lnSpc>
                <a:spcPct val="100000"/>
              </a:lnSpc>
              <a:spcBef>
                <a:spcPts val="1000"/>
              </a:spcBef>
              <a:buNone/>
            </a:pPr>
            <a:r>
              <a:rPr lang="en-US" sz="800" dirty="0">
                <a:solidFill>
                  <a:srgbClr val="000000"/>
                </a:solidFill>
                <a:latin typeface="Urbanist" pitchFamily="34" charset="0"/>
                <a:ea typeface="Urbanist" pitchFamily="34" charset="-122"/>
                <a:cs typeface="Urbanist" pitchFamily="34" charset="-120"/>
              </a:rPr>
              <a:t>9</a:t>
            </a:r>
            <a:endParaRPr lang="en-US" sz="800" dirty="0"/>
          </a:p>
        </p:txBody>
      </p:sp>
      <p:sp>
        <p:nvSpPr>
          <p:cNvPr id="10" name="Text 8"/>
          <p:cNvSpPr/>
          <p:nvPr/>
        </p:nvSpPr>
        <p:spPr>
          <a:xfrm>
            <a:off x="731519" y="6309360"/>
            <a:ext cx="6309360" cy="548640"/>
          </a:xfrm>
          <a:custGeom>
            <a:avLst/>
            <a:gdLst/>
            <a:ahLst/>
            <a:cxnLst/>
            <a:rect l="l" t="t" r="r" b="b"/>
            <a:pathLst>
              <a:path w="6309360" h="548640">
                <a:moveTo>
                  <a:pt x="0" y="548640"/>
                </a:moveTo>
                <a:lnTo>
                  <a:pt x="0" y="0"/>
                </a:lnTo>
                <a:lnTo>
                  <a:pt x="6309360" y="0"/>
                </a:lnTo>
                <a:lnTo>
                  <a:pt x="6309360" y="548640"/>
                </a:lnTo>
                <a:lnTo>
                  <a:pt x="0" y="548640"/>
                </a:lnTo>
              </a:path>
            </a:pathLst>
          </a:custGeom>
          <a:noFill/>
          <a:ln/>
        </p:spPr>
        <p:txBody>
          <a:bodyPr wrap="square" lIns="0" tIns="0" rIns="0" bIns="0" rtlCol="0" anchor="ctr"/>
          <a:lstStyle/>
          <a:p>
            <a:pPr algn="l" marL="0" indent="0">
              <a:lnSpc>
                <a:spcPct val="100000"/>
              </a:lnSpc>
              <a:spcBef>
                <a:spcPts val="1000"/>
              </a:spcBef>
              <a:buNone/>
            </a:pPr>
            <a:r>
              <a:rPr lang="en-US" sz="800" dirty="0">
                <a:solidFill>
                  <a:srgbClr val="808080"/>
                </a:solidFill>
                <a:latin typeface="Urbanist" pitchFamily="34" charset="0"/>
                <a:ea typeface="Urbanist" pitchFamily="34" charset="-122"/>
                <a:cs typeface="Urbanist" pitchFamily="34" charset="-120"/>
              </a:rPr>
              <a:t>Global Warming: Understanding Its Causes, Effects, and Solutions</a:t>
            </a:r>
            <a:endParaRPr lang="en-US" sz="800" dirty="0"/>
          </a:p>
        </p:txBody>
      </p:sp>
      <p:sp>
        <p:nvSpPr>
          <p:cNvPr id="11" name="Text 9"/>
          <p:cNvSpPr/>
          <p:nvPr/>
        </p:nvSpPr>
        <p:spPr>
          <a:xfrm>
            <a:off x="730669" y="4277329"/>
            <a:ext cx="3017520" cy="1554480"/>
          </a:xfrm>
          <a:custGeom>
            <a:avLst/>
            <a:gdLst/>
            <a:ahLst/>
            <a:cxnLst/>
            <a:rect l="l" t="t" r="r" b="b"/>
            <a:pathLst>
              <a:path w="3017520" h="1554480">
                <a:moveTo>
                  <a:pt x="0" y="1554480"/>
                </a:moveTo>
                <a:lnTo>
                  <a:pt x="0" y="0"/>
                </a:lnTo>
                <a:lnTo>
                  <a:pt x="3017520" y="0"/>
                </a:lnTo>
                <a:lnTo>
                  <a:pt x="3017520" y="1554480"/>
                </a:lnTo>
                <a:lnTo>
                  <a:pt x="0" y="1554480"/>
                </a:lnTo>
              </a:path>
            </a:pathLst>
          </a:custGeom>
          <a:noFill/>
          <a:ln/>
        </p:spPr>
        <p:txBody>
          <a:bodyPr wrap="square" lIns="0" tIns="0" rIns="0" bIns="0" rtlCol="0" anchor="t" numCol="1" spcCol="177800"/>
          <a:lstStyle/>
          <a:p>
            <a:pPr algn="l" marL="0" indent="0">
              <a:lnSpc>
                <a:spcPct val="104167"/>
              </a:lnSpc>
              <a:spcAft>
                <a:spcPts val="1000"/>
              </a:spcAft>
              <a:buNone/>
            </a:pPr>
            <a:r>
              <a:rPr lang="en-US" sz="1200" dirty="0">
                <a:solidFill>
                  <a:srgbClr val="000000"/>
                </a:solidFill>
                <a:latin typeface="Urbanist" pitchFamily="34" charset="0"/>
                <a:ea typeface="Urbanist" pitchFamily="34" charset="-122"/>
                <a:cs typeface="Urbanist" pitchFamily="34" charset="-120"/>
              </a:rPr>
              <a:t>Begin by using a basic carbon footprint calculator to understand the concept.</a:t>
            </a:r>
            <a:endParaRPr lang="en-US" sz="1200" dirty="0"/>
          </a:p>
          <a:p>
            <a:pPr algn="l" marL="0" indent="0">
              <a:lnSpc>
                <a:spcPct val="104167"/>
              </a:lnSpc>
              <a:spcAft>
                <a:spcPts val="1000"/>
              </a:spcAft>
              <a:buNone/>
            </a:pPr>
            <a:r>
              <a:rPr lang="en-US" sz="1200" dirty="0">
                <a:solidFill>
                  <a:srgbClr val="000000"/>
                </a:solidFill>
                <a:latin typeface="Urbanist" pitchFamily="34" charset="0"/>
                <a:ea typeface="Urbanist" pitchFamily="34" charset="-122"/>
                <a:cs typeface="Urbanist" pitchFamily="34" charset="-120"/>
              </a:rPr>
              <a:t>This tool will help you estimate your overall carbon emissions based on daily activities such as transportation, energy use, and waste production.</a:t>
            </a:r>
            <a:endParaRPr lang="en-US" sz="1200" dirty="0"/>
          </a:p>
        </p:txBody>
      </p:sp>
      <p:sp>
        <p:nvSpPr>
          <p:cNvPr id="12" name="Text 10"/>
          <p:cNvSpPr/>
          <p:nvPr/>
        </p:nvSpPr>
        <p:spPr>
          <a:xfrm>
            <a:off x="730669" y="3673380"/>
            <a:ext cx="3017520" cy="411653"/>
          </a:xfrm>
          <a:custGeom>
            <a:avLst/>
            <a:gdLst/>
            <a:ahLst/>
            <a:cxnLst/>
            <a:rect l="l" t="t" r="r" b="b"/>
            <a:pathLst>
              <a:path w="3017520" h="411653">
                <a:moveTo>
                  <a:pt x="0" y="411653"/>
                </a:moveTo>
                <a:lnTo>
                  <a:pt x="0" y="0"/>
                </a:lnTo>
                <a:lnTo>
                  <a:pt x="3017520" y="0"/>
                </a:lnTo>
                <a:lnTo>
                  <a:pt x="3017520" y="411653"/>
                </a:lnTo>
                <a:lnTo>
                  <a:pt x="0" y="411653"/>
                </a:lnTo>
              </a:path>
            </a:pathLst>
          </a:custGeom>
          <a:noFill/>
          <a:ln/>
        </p:spPr>
        <p:txBody>
          <a:bodyPr wrap="square" lIns="0" tIns="0" rIns="0" bIns="0" rtlCol="0" anchor="b" numCol="1" spcCol="177800"/>
          <a:lstStyle/>
          <a:p>
            <a:pPr algn="l" marL="0" indent="0">
              <a:lnSpc>
                <a:spcPct val="100000"/>
              </a:lnSpc>
              <a:buNone/>
            </a:pPr>
            <a:r>
              <a:rPr lang="en-US" sz="1400" dirty="0">
                <a:solidFill>
                  <a:srgbClr val="3E00FF"/>
                </a:solidFill>
                <a:latin typeface="Urbanist Semibold" pitchFamily="34" charset="0"/>
                <a:ea typeface="Urbanist Semibold" pitchFamily="34" charset="-122"/>
                <a:cs typeface="Urbanist Semibold" pitchFamily="34" charset="-120"/>
              </a:rPr>
              <a:t>Step 1: Use a Simplified Calculator</a:t>
            </a:r>
            <a:endParaRPr lang="en-US" sz="1400" dirty="0"/>
          </a:p>
        </p:txBody>
      </p:sp>
      <p:sp>
        <p:nvSpPr>
          <p:cNvPr id="13" name="Text 11"/>
          <p:cNvSpPr/>
          <p:nvPr/>
        </p:nvSpPr>
        <p:spPr>
          <a:xfrm>
            <a:off x="4632960" y="4277329"/>
            <a:ext cx="3017520" cy="1554480"/>
          </a:xfrm>
          <a:custGeom>
            <a:avLst/>
            <a:gdLst/>
            <a:ahLst/>
            <a:cxnLst/>
            <a:rect l="l" t="t" r="r" b="b"/>
            <a:pathLst>
              <a:path w="3017520" h="1554480">
                <a:moveTo>
                  <a:pt x="0" y="1554480"/>
                </a:moveTo>
                <a:lnTo>
                  <a:pt x="0" y="0"/>
                </a:lnTo>
                <a:lnTo>
                  <a:pt x="3017520" y="0"/>
                </a:lnTo>
                <a:lnTo>
                  <a:pt x="3017520" y="1554480"/>
                </a:lnTo>
                <a:lnTo>
                  <a:pt x="0" y="1554480"/>
                </a:lnTo>
              </a:path>
            </a:pathLst>
          </a:custGeom>
          <a:noFill/>
          <a:ln/>
        </p:spPr>
        <p:txBody>
          <a:bodyPr wrap="square" lIns="0" tIns="0" rIns="0" bIns="0" rtlCol="0" anchor="t" numCol="1" spcCol="177800"/>
          <a:lstStyle/>
          <a:p>
            <a:pPr algn="l" marL="0" indent="0">
              <a:lnSpc>
                <a:spcPct val="104167"/>
              </a:lnSpc>
              <a:spcAft>
                <a:spcPts val="1000"/>
              </a:spcAft>
              <a:buNone/>
            </a:pPr>
            <a:r>
              <a:rPr lang="en-US" sz="1200" dirty="0">
                <a:solidFill>
                  <a:srgbClr val="000000"/>
                </a:solidFill>
                <a:latin typeface="Urbanist" pitchFamily="34" charset="0"/>
                <a:ea typeface="Urbanist" pitchFamily="34" charset="-122"/>
                <a:cs typeface="Urbanist" pitchFamily="34" charset="-120"/>
              </a:rPr>
              <a:t>Next, utilize a more advanced carbon footprint calculator that provides a detailed analysis of your individual carbon footprint.</a:t>
            </a:r>
            <a:endParaRPr lang="en-US" sz="1200" dirty="0"/>
          </a:p>
          <a:p>
            <a:pPr algn="l" marL="0" indent="0">
              <a:lnSpc>
                <a:spcPct val="104167"/>
              </a:lnSpc>
              <a:spcAft>
                <a:spcPts val="1000"/>
              </a:spcAft>
              <a:buNone/>
            </a:pPr>
            <a:r>
              <a:rPr lang="en-US" sz="1200" dirty="0">
                <a:solidFill>
                  <a:srgbClr val="000000"/>
                </a:solidFill>
                <a:latin typeface="Urbanist" pitchFamily="34" charset="0"/>
                <a:ea typeface="Urbanist" pitchFamily="34" charset="-122"/>
                <a:cs typeface="Urbanist" pitchFamily="34" charset="-120"/>
              </a:rPr>
              <a:t>This tool will break down your emissions by category, allowing you to see which areas contribute most to your overall footprint.</a:t>
            </a:r>
            <a:endParaRPr lang="en-US" sz="1200" dirty="0"/>
          </a:p>
        </p:txBody>
      </p:sp>
      <p:sp>
        <p:nvSpPr>
          <p:cNvPr id="14" name="Text 12"/>
          <p:cNvSpPr/>
          <p:nvPr/>
        </p:nvSpPr>
        <p:spPr>
          <a:xfrm>
            <a:off x="4632960" y="3673380"/>
            <a:ext cx="3017520" cy="411653"/>
          </a:xfrm>
          <a:custGeom>
            <a:avLst/>
            <a:gdLst/>
            <a:ahLst/>
            <a:cxnLst/>
            <a:rect l="l" t="t" r="r" b="b"/>
            <a:pathLst>
              <a:path w="3017520" h="411653">
                <a:moveTo>
                  <a:pt x="0" y="411653"/>
                </a:moveTo>
                <a:lnTo>
                  <a:pt x="0" y="0"/>
                </a:lnTo>
                <a:lnTo>
                  <a:pt x="3017520" y="0"/>
                </a:lnTo>
                <a:lnTo>
                  <a:pt x="3017520" y="411653"/>
                </a:lnTo>
                <a:lnTo>
                  <a:pt x="0" y="411653"/>
                </a:lnTo>
              </a:path>
            </a:pathLst>
          </a:custGeom>
          <a:noFill/>
          <a:ln/>
        </p:spPr>
        <p:txBody>
          <a:bodyPr wrap="square" lIns="0" tIns="0" rIns="0" bIns="0" rtlCol="0" anchor="b" numCol="1" spcCol="177800"/>
          <a:lstStyle/>
          <a:p>
            <a:pPr algn="l" marL="0" indent="0">
              <a:lnSpc>
                <a:spcPct val="100000"/>
              </a:lnSpc>
              <a:buNone/>
            </a:pPr>
            <a:r>
              <a:rPr lang="en-US" sz="1351" dirty="0">
                <a:solidFill>
                  <a:srgbClr val="3E00FF"/>
                </a:solidFill>
                <a:latin typeface="Urbanist Semibold" pitchFamily="34" charset="0"/>
                <a:ea typeface="Urbanist Semibold" pitchFamily="34" charset="-122"/>
                <a:cs typeface="Urbanist Semibold" pitchFamily="34" charset="-120"/>
              </a:rPr>
              <a:t>Step 2: Analyze with an Advanced Calculator</a:t>
            </a:r>
            <a:endParaRPr lang="en-US" sz="1351" dirty="0"/>
          </a:p>
        </p:txBody>
      </p:sp>
      <p:sp>
        <p:nvSpPr>
          <p:cNvPr id="15" name="Text 13"/>
          <p:cNvSpPr/>
          <p:nvPr/>
        </p:nvSpPr>
        <p:spPr>
          <a:xfrm>
            <a:off x="8416986" y="4277329"/>
            <a:ext cx="3017520" cy="1554480"/>
          </a:xfrm>
          <a:custGeom>
            <a:avLst/>
            <a:gdLst/>
            <a:ahLst/>
            <a:cxnLst/>
            <a:rect l="l" t="t" r="r" b="b"/>
            <a:pathLst>
              <a:path w="3017520" h="1554480">
                <a:moveTo>
                  <a:pt x="0" y="1554480"/>
                </a:moveTo>
                <a:lnTo>
                  <a:pt x="0" y="0"/>
                </a:lnTo>
                <a:lnTo>
                  <a:pt x="3017520" y="0"/>
                </a:lnTo>
                <a:lnTo>
                  <a:pt x="3017520" y="1554480"/>
                </a:lnTo>
                <a:lnTo>
                  <a:pt x="0" y="1554480"/>
                </a:lnTo>
              </a:path>
            </a:pathLst>
          </a:custGeom>
          <a:noFill/>
          <a:ln/>
        </p:spPr>
        <p:txBody>
          <a:bodyPr wrap="square" lIns="0" tIns="0" rIns="0" bIns="0" rtlCol="0" anchor="t" numCol="1" spcCol="177800"/>
          <a:lstStyle/>
          <a:p>
            <a:pPr algn="l" marL="0" indent="0">
              <a:lnSpc>
                <a:spcPct val="104167"/>
              </a:lnSpc>
              <a:spcAft>
                <a:spcPts val="942"/>
              </a:spcAft>
              <a:buNone/>
            </a:pPr>
            <a:r>
              <a:rPr lang="en-US" sz="1130" dirty="0">
                <a:solidFill>
                  <a:srgbClr val="000000"/>
                </a:solidFill>
                <a:latin typeface="Urbanist" pitchFamily="34" charset="0"/>
                <a:ea typeface="Urbanist" pitchFamily="34" charset="-122"/>
                <a:cs typeface="Urbanist" pitchFamily="34" charset="-120"/>
              </a:rPr>
              <a:t>Finally, based on the insights gained from the calculators, create a personalized plan to reduce your carbon footprint.</a:t>
            </a:r>
            <a:endParaRPr lang="en-US" sz="1130" dirty="0"/>
          </a:p>
          <a:p>
            <a:pPr algn="l" marL="0" indent="0">
              <a:lnSpc>
                <a:spcPct val="104167"/>
              </a:lnSpc>
              <a:spcAft>
                <a:spcPts val="942"/>
              </a:spcAft>
              <a:buNone/>
            </a:pPr>
            <a:r>
              <a:rPr lang="en-US" sz="1130" dirty="0">
                <a:solidFill>
                  <a:srgbClr val="000000"/>
                </a:solidFill>
                <a:latin typeface="Urbanist" pitchFamily="34" charset="0"/>
                <a:ea typeface="Urbanist" pitchFamily="34" charset="-122"/>
                <a:cs typeface="Urbanist" pitchFamily="34" charset="-120"/>
              </a:rPr>
              <a:t>This plan should include specific actions you can take, such as reducing energy consumption, using public transport, or adopting a plant-based diet, tailored to your lifestyle and preferences.</a:t>
            </a:r>
            <a:endParaRPr lang="en-US" sz="1130" dirty="0"/>
          </a:p>
        </p:txBody>
      </p:sp>
      <p:sp>
        <p:nvSpPr>
          <p:cNvPr id="16" name="Text 14"/>
          <p:cNvSpPr/>
          <p:nvPr/>
        </p:nvSpPr>
        <p:spPr>
          <a:xfrm>
            <a:off x="8416986" y="3673380"/>
            <a:ext cx="3017520" cy="411653"/>
          </a:xfrm>
          <a:custGeom>
            <a:avLst/>
            <a:gdLst/>
            <a:ahLst/>
            <a:cxnLst/>
            <a:rect l="l" t="t" r="r" b="b"/>
            <a:pathLst>
              <a:path w="3017520" h="411653">
                <a:moveTo>
                  <a:pt x="0" y="411653"/>
                </a:moveTo>
                <a:lnTo>
                  <a:pt x="0" y="0"/>
                </a:lnTo>
                <a:lnTo>
                  <a:pt x="3017520" y="0"/>
                </a:lnTo>
                <a:lnTo>
                  <a:pt x="3017520" y="411653"/>
                </a:lnTo>
                <a:lnTo>
                  <a:pt x="0" y="411653"/>
                </a:lnTo>
              </a:path>
            </a:pathLst>
          </a:custGeom>
          <a:noFill/>
          <a:ln/>
        </p:spPr>
        <p:txBody>
          <a:bodyPr wrap="square" lIns="0" tIns="0" rIns="0" bIns="0" rtlCol="0" anchor="b" numCol="1" spcCol="177800"/>
          <a:lstStyle/>
          <a:p>
            <a:pPr algn="l" marL="0" indent="0">
              <a:lnSpc>
                <a:spcPct val="100000"/>
              </a:lnSpc>
              <a:buNone/>
            </a:pPr>
            <a:r>
              <a:rPr lang="en-US" sz="1351" dirty="0">
                <a:solidFill>
                  <a:srgbClr val="3E00FF"/>
                </a:solidFill>
                <a:latin typeface="Urbanist Semibold" pitchFamily="34" charset="0"/>
                <a:ea typeface="Urbanist Semibold" pitchFamily="34" charset="-122"/>
                <a:cs typeface="Urbanist Semibold" pitchFamily="34" charset="-120"/>
              </a:rPr>
              <a:t>Step 3: Design a Personalized Reduction Plan</a:t>
            </a:r>
            <a:endParaRPr lang="en-US" sz="135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flipV="1" rot="5400000">
            <a:off x="2720288" y="4398538"/>
            <a:ext cx="2834640" cy="0"/>
          </a:xfrm>
          <a:custGeom>
            <a:avLst/>
            <a:gdLst/>
            <a:ahLst/>
            <a:cxnLst/>
            <a:rect l="l" t="t" r="r" b="b"/>
            <a:pathLst>
              <a:path w="2834640" h="0">
                <a:moveTo>
                  <a:pt x="0" y="0"/>
                </a:moveTo>
                <a:lnTo>
                  <a:pt x="2834640" y="0"/>
                </a:lnTo>
              </a:path>
            </a:pathLst>
          </a:custGeom>
          <a:noFill/>
          <a:ln w="28575">
            <a:solidFill>
              <a:srgbClr val="E6E6E6"/>
            </a:solidFill>
          </a:ln>
        </p:spPr>
        <p:txBody>
          <a:bodyPr wrap="square" lIns="90000" tIns="46800" rIns="90000" bIns="46800" rtlCol="0" anchor="t"/>
          <a:lstStyle/>
          <a:p>
            <a:pPr algn="l" marL="0" indent="0">
              <a:lnSpc>
                <a:spcPct val="83333"/>
              </a:lnSpc>
              <a:buNone/>
            </a:pPr>
            <a:endParaRPr lang="en-US" sz="1800" dirty="0"/>
          </a:p>
        </p:txBody>
      </p:sp>
      <p:sp>
        <p:nvSpPr>
          <p:cNvPr id="3" name="Text 1"/>
          <p:cNvSpPr/>
          <p:nvPr/>
        </p:nvSpPr>
        <p:spPr>
          <a:xfrm flipV="1" rot="5400000">
            <a:off x="6637073" y="4398538"/>
            <a:ext cx="2834640" cy="0"/>
          </a:xfrm>
          <a:custGeom>
            <a:avLst/>
            <a:gdLst/>
            <a:ahLst/>
            <a:cxnLst/>
            <a:rect l="l" t="t" r="r" b="b"/>
            <a:pathLst>
              <a:path w="2834640" h="0">
                <a:moveTo>
                  <a:pt x="0" y="0"/>
                </a:moveTo>
                <a:lnTo>
                  <a:pt x="2834640" y="0"/>
                </a:lnTo>
              </a:path>
            </a:pathLst>
          </a:custGeom>
          <a:noFill/>
          <a:ln w="28575">
            <a:solidFill>
              <a:srgbClr val="E6E6E6"/>
            </a:solidFill>
          </a:ln>
        </p:spPr>
        <p:txBody>
          <a:bodyPr wrap="square" lIns="90000" tIns="46800" rIns="90000" bIns="46800" rtlCol="0" anchor="t"/>
          <a:lstStyle/>
          <a:p>
            <a:pPr algn="l" marL="0" indent="0">
              <a:lnSpc>
                <a:spcPct val="83333"/>
              </a:lnSpc>
              <a:buNone/>
            </a:pPr>
            <a:endParaRPr lang="en-US" sz="1800" dirty="0"/>
          </a:p>
        </p:txBody>
      </p:sp>
      <p:sp>
        <p:nvSpPr>
          <p:cNvPr id="4" name="Text 2"/>
          <p:cNvSpPr/>
          <p:nvPr/>
        </p:nvSpPr>
        <p:spPr>
          <a:xfrm>
            <a:off x="730669" y="3042004"/>
            <a:ext cx="1005840" cy="457200"/>
          </a:xfrm>
          <a:custGeom>
            <a:avLst/>
            <a:gdLst/>
            <a:ahLst/>
            <a:cxnLst/>
            <a:rect l="l" t="t" r="r" b="b"/>
            <a:pathLst>
              <a:path w="1005840" h="457200">
                <a:moveTo>
                  <a:pt x="0" y="457200"/>
                </a:moveTo>
                <a:lnTo>
                  <a:pt x="0" y="0"/>
                </a:lnTo>
                <a:lnTo>
                  <a:pt x="1005840" y="0"/>
                </a:lnTo>
                <a:lnTo>
                  <a:pt x="1005840" y="457200"/>
                </a:lnTo>
                <a:lnTo>
                  <a:pt x="0" y="457200"/>
                </a:lnTo>
              </a:path>
            </a:pathLst>
          </a:custGeom>
          <a:noFill/>
          <a:ln/>
        </p:spPr>
        <p:txBody>
          <a:bodyPr wrap="square" lIns="0" tIns="0" rIns="0" bIns="0" rtlCol="0" anchor="t"/>
          <a:lstStyle/>
          <a:p>
            <a:pPr algn="l" marL="0" indent="0">
              <a:lnSpc>
                <a:spcPct val="83333"/>
              </a:lnSpc>
              <a:buNone/>
            </a:pPr>
            <a:r>
              <a:rPr lang="en-US" sz="3200" b="1" dirty="0">
                <a:solidFill>
                  <a:srgbClr val="DF71F6"/>
                </a:solidFill>
                <a:latin typeface="Urbanist" pitchFamily="34" charset="0"/>
                <a:ea typeface="Urbanist" pitchFamily="34" charset="-122"/>
                <a:cs typeface="Urbanist" pitchFamily="34" charset="-120"/>
              </a:rPr>
              <a:t>01</a:t>
            </a:r>
            <a:endParaRPr lang="en-US" sz="3200" dirty="0"/>
          </a:p>
        </p:txBody>
      </p:sp>
      <p:sp>
        <p:nvSpPr>
          <p:cNvPr id="5" name="Text 3"/>
          <p:cNvSpPr/>
          <p:nvPr/>
        </p:nvSpPr>
        <p:spPr>
          <a:xfrm>
            <a:off x="4632960" y="3042004"/>
            <a:ext cx="1005840" cy="457200"/>
          </a:xfrm>
          <a:custGeom>
            <a:avLst/>
            <a:gdLst/>
            <a:ahLst/>
            <a:cxnLst/>
            <a:rect l="l" t="t" r="r" b="b"/>
            <a:pathLst>
              <a:path w="1005840" h="457200">
                <a:moveTo>
                  <a:pt x="0" y="457200"/>
                </a:moveTo>
                <a:lnTo>
                  <a:pt x="0" y="0"/>
                </a:lnTo>
                <a:lnTo>
                  <a:pt x="1005840" y="0"/>
                </a:lnTo>
                <a:lnTo>
                  <a:pt x="1005840" y="457200"/>
                </a:lnTo>
                <a:lnTo>
                  <a:pt x="0" y="457200"/>
                </a:lnTo>
              </a:path>
            </a:pathLst>
          </a:custGeom>
          <a:noFill/>
          <a:ln/>
        </p:spPr>
        <p:txBody>
          <a:bodyPr wrap="square" lIns="0" tIns="0" rIns="0" bIns="0" rtlCol="0" anchor="t"/>
          <a:lstStyle/>
          <a:p>
            <a:pPr algn="l" marL="0" indent="0">
              <a:lnSpc>
                <a:spcPct val="83333"/>
              </a:lnSpc>
              <a:buNone/>
            </a:pPr>
            <a:r>
              <a:rPr lang="en-US" sz="3200" b="1" dirty="0">
                <a:solidFill>
                  <a:srgbClr val="DF71F6"/>
                </a:solidFill>
                <a:latin typeface="Urbanist" pitchFamily="34" charset="0"/>
                <a:ea typeface="Urbanist" pitchFamily="34" charset="-122"/>
                <a:cs typeface="Urbanist" pitchFamily="34" charset="-120"/>
              </a:rPr>
              <a:t>02</a:t>
            </a:r>
            <a:endParaRPr lang="en-US" sz="3200" dirty="0"/>
          </a:p>
        </p:txBody>
      </p:sp>
      <p:sp>
        <p:nvSpPr>
          <p:cNvPr id="6" name="Text 4"/>
          <p:cNvSpPr/>
          <p:nvPr/>
        </p:nvSpPr>
        <p:spPr>
          <a:xfrm>
            <a:off x="8416986" y="3042004"/>
            <a:ext cx="1005840" cy="457200"/>
          </a:xfrm>
          <a:custGeom>
            <a:avLst/>
            <a:gdLst/>
            <a:ahLst/>
            <a:cxnLst/>
            <a:rect l="l" t="t" r="r" b="b"/>
            <a:pathLst>
              <a:path w="1005840" h="457200">
                <a:moveTo>
                  <a:pt x="0" y="457200"/>
                </a:moveTo>
                <a:lnTo>
                  <a:pt x="0" y="0"/>
                </a:lnTo>
                <a:lnTo>
                  <a:pt x="1005840" y="0"/>
                </a:lnTo>
                <a:lnTo>
                  <a:pt x="1005840" y="457200"/>
                </a:lnTo>
                <a:lnTo>
                  <a:pt x="0" y="457200"/>
                </a:lnTo>
              </a:path>
            </a:pathLst>
          </a:custGeom>
          <a:noFill/>
          <a:ln/>
        </p:spPr>
        <p:txBody>
          <a:bodyPr wrap="square" lIns="0" tIns="0" rIns="0" bIns="0" rtlCol="0" anchor="t"/>
          <a:lstStyle/>
          <a:p>
            <a:pPr algn="l" marL="0" indent="0">
              <a:lnSpc>
                <a:spcPct val="83333"/>
              </a:lnSpc>
              <a:buNone/>
            </a:pPr>
            <a:r>
              <a:rPr lang="en-US" sz="3200" b="1" dirty="0">
                <a:solidFill>
                  <a:srgbClr val="DF71F6"/>
                </a:solidFill>
                <a:latin typeface="Urbanist" pitchFamily="34" charset="0"/>
                <a:ea typeface="Urbanist" pitchFamily="34" charset="-122"/>
                <a:cs typeface="Urbanist" pitchFamily="34" charset="-120"/>
              </a:rPr>
              <a:t>03</a:t>
            </a:r>
            <a:endParaRPr lang="en-US" sz="3200" dirty="0"/>
          </a:p>
        </p:txBody>
      </p:sp>
      <p:sp>
        <p:nvSpPr>
          <p:cNvPr id="7" name="Text 5"/>
          <p:cNvSpPr/>
          <p:nvPr/>
        </p:nvSpPr>
        <p:spPr>
          <a:xfrm>
            <a:off x="731520" y="395836"/>
            <a:ext cx="365760" cy="365760"/>
          </a:xfrm>
          <a:custGeom>
            <a:avLst/>
            <a:gdLst/>
            <a:ahLst/>
            <a:cxnLst/>
            <a:rect l="l" t="t" r="r" b="b"/>
            <a:pathLst>
              <a:path w="365760" h="365760">
                <a:moveTo>
                  <a:pt x="0" y="365760"/>
                </a:moveTo>
                <a:lnTo>
                  <a:pt x="0" y="0"/>
                </a:lnTo>
                <a:lnTo>
                  <a:pt x="365760" y="0"/>
                </a:lnTo>
                <a:lnTo>
                  <a:pt x="365760" y="365760"/>
                </a:lnTo>
                <a:lnTo>
                  <a:pt x="0" y="365760"/>
                </a:lnTo>
              </a:path>
            </a:pathLst>
          </a:custGeom>
          <a:noFill/>
          <a:ln/>
        </p:spPr>
        <p:txBody>
          <a:bodyPr wrap="square" lIns="90000" tIns="46800" rIns="90000" bIns="46800" rtlCol="0" anchor="ctr"/>
          <a:lstStyle/>
          <a:p>
            <a:pPr indent="0" marL="0">
              <a:buNone/>
            </a:pPr>
            <a:endParaRPr lang="en-US" dirty="0"/>
          </a:p>
        </p:txBody>
      </p:sp>
      <p:sp>
        <p:nvSpPr>
          <p:cNvPr id="8" name="Text 6"/>
          <p:cNvSpPr/>
          <p:nvPr/>
        </p:nvSpPr>
        <p:spPr>
          <a:xfrm>
            <a:off x="731519" y="1528510"/>
            <a:ext cx="10728964" cy="884627"/>
          </a:xfrm>
          <a:custGeom>
            <a:avLst/>
            <a:gdLst/>
            <a:ahLst/>
            <a:cxnLst/>
            <a:rect l="l" t="t" r="r" b="b"/>
            <a:pathLst>
              <a:path w="10728964" h="884627">
                <a:moveTo>
                  <a:pt x="0" y="884627"/>
                </a:moveTo>
                <a:lnTo>
                  <a:pt x="0" y="0"/>
                </a:lnTo>
                <a:lnTo>
                  <a:pt x="10728964" y="0"/>
                </a:lnTo>
                <a:lnTo>
                  <a:pt x="10728964" y="884627"/>
                </a:lnTo>
                <a:lnTo>
                  <a:pt x="0" y="884627"/>
                </a:lnTo>
              </a:path>
            </a:pathLst>
          </a:custGeom>
          <a:noFill/>
          <a:ln/>
        </p:spPr>
        <p:txBody>
          <a:bodyPr wrap="square" lIns="0" tIns="0" rIns="0" bIns="0" rtlCol="0" anchor="t"/>
          <a:lstStyle/>
          <a:p>
            <a:pPr algn="l" marL="0" indent="0">
              <a:lnSpc>
                <a:spcPct val="100000"/>
              </a:lnSpc>
              <a:spcBef>
                <a:spcPts val="1000"/>
              </a:spcBef>
              <a:buNone/>
            </a:pPr>
            <a:r>
              <a:rPr lang="en-US" sz="4000" b="1" dirty="0">
                <a:solidFill>
                  <a:srgbClr val="000000"/>
                </a:solidFill>
                <a:latin typeface="Urbanist Semibold" pitchFamily="34" charset="0"/>
                <a:ea typeface="Urbanist Semibold" pitchFamily="34" charset="-122"/>
                <a:cs typeface="Urbanist Semibold" pitchFamily="34" charset="-120"/>
              </a:rPr>
              <a:t>Simulating the Carbon Cycle</a:t>
            </a:r>
            <a:endParaRPr lang="en-US" sz="4000" dirty="0"/>
          </a:p>
        </p:txBody>
      </p:sp>
      <p:sp>
        <p:nvSpPr>
          <p:cNvPr id="9" name="Text 7"/>
          <p:cNvSpPr/>
          <p:nvPr/>
        </p:nvSpPr>
        <p:spPr>
          <a:xfrm>
            <a:off x="11236006" y="6308725"/>
            <a:ext cx="315913" cy="549275"/>
          </a:xfrm>
          <a:custGeom>
            <a:avLst/>
            <a:gdLst/>
            <a:ahLst/>
            <a:cxnLst/>
            <a:rect l="l" t="t" r="r" b="b"/>
            <a:pathLst>
              <a:path w="315913" h="549275">
                <a:moveTo>
                  <a:pt x="0" y="549275"/>
                </a:moveTo>
                <a:lnTo>
                  <a:pt x="0" y="0"/>
                </a:lnTo>
                <a:lnTo>
                  <a:pt x="315913" y="0"/>
                </a:lnTo>
                <a:lnTo>
                  <a:pt x="315913" y="549275"/>
                </a:lnTo>
                <a:lnTo>
                  <a:pt x="0" y="549275"/>
                </a:lnTo>
              </a:path>
            </a:pathLst>
          </a:custGeom>
          <a:noFill/>
          <a:ln/>
        </p:spPr>
        <p:txBody>
          <a:bodyPr wrap="square" lIns="0" tIns="0" rIns="28800" bIns="0" rtlCol="0" anchor="ctr"/>
          <a:lstStyle/>
          <a:p>
            <a:pPr algn="r" marL="0" indent="0">
              <a:lnSpc>
                <a:spcPct val="100000"/>
              </a:lnSpc>
              <a:spcBef>
                <a:spcPts val="1000"/>
              </a:spcBef>
              <a:buNone/>
            </a:pPr>
            <a:r>
              <a:rPr lang="en-US" sz="800" dirty="0">
                <a:solidFill>
                  <a:srgbClr val="000000"/>
                </a:solidFill>
                <a:latin typeface="Urbanist" pitchFamily="34" charset="0"/>
                <a:ea typeface="Urbanist" pitchFamily="34" charset="-122"/>
                <a:cs typeface="Urbanist" pitchFamily="34" charset="-120"/>
              </a:rPr>
              <a:t>10</a:t>
            </a:r>
            <a:endParaRPr lang="en-US" sz="800" dirty="0"/>
          </a:p>
        </p:txBody>
      </p:sp>
      <p:sp>
        <p:nvSpPr>
          <p:cNvPr id="10" name="Text 8"/>
          <p:cNvSpPr/>
          <p:nvPr/>
        </p:nvSpPr>
        <p:spPr>
          <a:xfrm>
            <a:off x="731519" y="6309360"/>
            <a:ext cx="6309360" cy="548640"/>
          </a:xfrm>
          <a:custGeom>
            <a:avLst/>
            <a:gdLst/>
            <a:ahLst/>
            <a:cxnLst/>
            <a:rect l="l" t="t" r="r" b="b"/>
            <a:pathLst>
              <a:path w="6309360" h="548640">
                <a:moveTo>
                  <a:pt x="0" y="548640"/>
                </a:moveTo>
                <a:lnTo>
                  <a:pt x="0" y="0"/>
                </a:lnTo>
                <a:lnTo>
                  <a:pt x="6309360" y="0"/>
                </a:lnTo>
                <a:lnTo>
                  <a:pt x="6309360" y="548640"/>
                </a:lnTo>
                <a:lnTo>
                  <a:pt x="0" y="548640"/>
                </a:lnTo>
              </a:path>
            </a:pathLst>
          </a:custGeom>
          <a:noFill/>
          <a:ln/>
        </p:spPr>
        <p:txBody>
          <a:bodyPr wrap="square" lIns="0" tIns="0" rIns="0" bIns="0" rtlCol="0" anchor="ctr"/>
          <a:lstStyle/>
          <a:p>
            <a:pPr algn="l" marL="0" indent="0">
              <a:lnSpc>
                <a:spcPct val="100000"/>
              </a:lnSpc>
              <a:spcBef>
                <a:spcPts val="1000"/>
              </a:spcBef>
              <a:buNone/>
            </a:pPr>
            <a:r>
              <a:rPr lang="en-US" sz="800" dirty="0">
                <a:solidFill>
                  <a:srgbClr val="808080"/>
                </a:solidFill>
                <a:latin typeface="Urbanist" pitchFamily="34" charset="0"/>
                <a:ea typeface="Urbanist" pitchFamily="34" charset="-122"/>
                <a:cs typeface="Urbanist" pitchFamily="34" charset="-120"/>
              </a:rPr>
              <a:t>Global Warming: Understanding Its Causes, Effects, and Solutions</a:t>
            </a:r>
            <a:endParaRPr lang="en-US" sz="800" dirty="0"/>
          </a:p>
        </p:txBody>
      </p:sp>
      <p:sp>
        <p:nvSpPr>
          <p:cNvPr id="11" name="Text 9"/>
          <p:cNvSpPr/>
          <p:nvPr/>
        </p:nvSpPr>
        <p:spPr>
          <a:xfrm>
            <a:off x="730669" y="4277329"/>
            <a:ext cx="3017520" cy="1554480"/>
          </a:xfrm>
          <a:custGeom>
            <a:avLst/>
            <a:gdLst/>
            <a:ahLst/>
            <a:cxnLst/>
            <a:rect l="l" t="t" r="r" b="b"/>
            <a:pathLst>
              <a:path w="3017520" h="1554480">
                <a:moveTo>
                  <a:pt x="0" y="1554480"/>
                </a:moveTo>
                <a:lnTo>
                  <a:pt x="0" y="0"/>
                </a:lnTo>
                <a:lnTo>
                  <a:pt x="3017520" y="0"/>
                </a:lnTo>
                <a:lnTo>
                  <a:pt x="3017520" y="1554480"/>
                </a:lnTo>
                <a:lnTo>
                  <a:pt x="0" y="1554480"/>
                </a:lnTo>
              </a:path>
            </a:pathLst>
          </a:custGeom>
          <a:noFill/>
          <a:ln/>
        </p:spPr>
        <p:txBody>
          <a:bodyPr wrap="square" lIns="0" tIns="0" rIns="0" bIns="0" rtlCol="0" anchor="t" numCol="1" spcCol="177800"/>
          <a:lstStyle/>
          <a:p>
            <a:pPr algn="l" marL="0" indent="0">
              <a:lnSpc>
                <a:spcPct val="104167"/>
              </a:lnSpc>
              <a:spcAft>
                <a:spcPts val="1000"/>
              </a:spcAft>
              <a:buNone/>
            </a:pPr>
            <a:r>
              <a:rPr lang="en-US" sz="1200" dirty="0">
                <a:solidFill>
                  <a:srgbClr val="000000"/>
                </a:solidFill>
                <a:latin typeface="Urbanist" pitchFamily="34" charset="0"/>
                <a:ea typeface="Urbanist" pitchFamily="34" charset="-122"/>
                <a:cs typeface="Urbanist" pitchFamily="34" charset="-120"/>
              </a:rPr>
              <a:t>Utilize a simple interactive simulation to illustrate the fundamental components of the carbon cycle, including processes such as photosynthesis, respiration, and decomposition.</a:t>
            </a:r>
            <a:endParaRPr lang="en-US" sz="1200" dirty="0"/>
          </a:p>
          <a:p>
            <a:pPr algn="l" marL="0" indent="0">
              <a:lnSpc>
                <a:spcPct val="104167"/>
              </a:lnSpc>
              <a:spcAft>
                <a:spcPts val="1000"/>
              </a:spcAft>
              <a:buNone/>
            </a:pPr>
            <a:r>
              <a:rPr lang="en-US" sz="1200" dirty="0">
                <a:solidFill>
                  <a:srgbClr val="000000"/>
                </a:solidFill>
                <a:latin typeface="Urbanist" pitchFamily="34" charset="0"/>
                <a:ea typeface="Urbanist" pitchFamily="34" charset="-122"/>
                <a:cs typeface="Urbanist" pitchFamily="34" charset="-120"/>
              </a:rPr>
              <a:t>This foundational understanding sets the stage for deeper analysis.</a:t>
            </a:r>
            <a:endParaRPr lang="en-US" sz="1200" dirty="0"/>
          </a:p>
        </p:txBody>
      </p:sp>
      <p:sp>
        <p:nvSpPr>
          <p:cNvPr id="12" name="Text 10"/>
          <p:cNvSpPr/>
          <p:nvPr/>
        </p:nvSpPr>
        <p:spPr>
          <a:xfrm>
            <a:off x="730669" y="3673380"/>
            <a:ext cx="3017520" cy="411653"/>
          </a:xfrm>
          <a:custGeom>
            <a:avLst/>
            <a:gdLst/>
            <a:ahLst/>
            <a:cxnLst/>
            <a:rect l="l" t="t" r="r" b="b"/>
            <a:pathLst>
              <a:path w="3017520" h="411653">
                <a:moveTo>
                  <a:pt x="0" y="411653"/>
                </a:moveTo>
                <a:lnTo>
                  <a:pt x="0" y="0"/>
                </a:lnTo>
                <a:lnTo>
                  <a:pt x="3017520" y="0"/>
                </a:lnTo>
                <a:lnTo>
                  <a:pt x="3017520" y="411653"/>
                </a:lnTo>
                <a:lnTo>
                  <a:pt x="0" y="411653"/>
                </a:lnTo>
              </a:path>
            </a:pathLst>
          </a:custGeom>
          <a:noFill/>
          <a:ln/>
        </p:spPr>
        <p:txBody>
          <a:bodyPr wrap="square" lIns="0" tIns="0" rIns="0" bIns="0" rtlCol="0" anchor="b" numCol="1" spcCol="177800"/>
          <a:lstStyle/>
          <a:p>
            <a:pPr algn="l" marL="0" indent="0">
              <a:lnSpc>
                <a:spcPct val="100000"/>
              </a:lnSpc>
              <a:buNone/>
            </a:pPr>
            <a:r>
              <a:rPr lang="en-US" sz="1400" dirty="0">
                <a:solidFill>
                  <a:srgbClr val="3E00FF"/>
                </a:solidFill>
                <a:latin typeface="Urbanist Semibold" pitchFamily="34" charset="0"/>
                <a:ea typeface="Urbanist Semibold" pitchFamily="34" charset="-122"/>
                <a:cs typeface="Urbanist Semibold" pitchFamily="34" charset="-120"/>
              </a:rPr>
              <a:t>Step 1: Introduce the Carbon Cycle</a:t>
            </a:r>
            <a:endParaRPr lang="en-US" sz="1400" dirty="0"/>
          </a:p>
        </p:txBody>
      </p:sp>
      <p:sp>
        <p:nvSpPr>
          <p:cNvPr id="13" name="Text 11"/>
          <p:cNvSpPr/>
          <p:nvPr/>
        </p:nvSpPr>
        <p:spPr>
          <a:xfrm>
            <a:off x="4632960" y="4277329"/>
            <a:ext cx="3017520" cy="1554480"/>
          </a:xfrm>
          <a:custGeom>
            <a:avLst/>
            <a:gdLst/>
            <a:ahLst/>
            <a:cxnLst/>
            <a:rect l="l" t="t" r="r" b="b"/>
            <a:pathLst>
              <a:path w="3017520" h="1554480">
                <a:moveTo>
                  <a:pt x="0" y="1554480"/>
                </a:moveTo>
                <a:lnTo>
                  <a:pt x="0" y="0"/>
                </a:lnTo>
                <a:lnTo>
                  <a:pt x="3017520" y="0"/>
                </a:lnTo>
                <a:lnTo>
                  <a:pt x="3017520" y="1554480"/>
                </a:lnTo>
                <a:lnTo>
                  <a:pt x="0" y="1554480"/>
                </a:lnTo>
              </a:path>
            </a:pathLst>
          </a:custGeom>
          <a:noFill/>
          <a:ln/>
        </p:spPr>
        <p:txBody>
          <a:bodyPr wrap="square" lIns="0" tIns="0" rIns="0" bIns="0" rtlCol="0" anchor="t" numCol="1" spcCol="177800"/>
          <a:lstStyle/>
          <a:p>
            <a:pPr algn="l" marL="0" indent="0">
              <a:lnSpc>
                <a:spcPct val="104167"/>
              </a:lnSpc>
              <a:spcAft>
                <a:spcPts val="942"/>
              </a:spcAft>
              <a:buNone/>
            </a:pPr>
            <a:r>
              <a:rPr lang="en-US" sz="1130" dirty="0">
                <a:solidFill>
                  <a:srgbClr val="000000"/>
                </a:solidFill>
                <a:latin typeface="Urbanist" pitchFamily="34" charset="0"/>
                <a:ea typeface="Urbanist" pitchFamily="34" charset="-122"/>
                <a:cs typeface="Urbanist" pitchFamily="34" charset="-120"/>
              </a:rPr>
              <a:t>Transition to a more complex simulation that allows students to manipulate variables related to human activities, such as fossil fuel consumption and deforestation.</a:t>
            </a:r>
            <a:endParaRPr lang="en-US" sz="1130" dirty="0"/>
          </a:p>
          <a:p>
            <a:pPr algn="l" marL="0" indent="0">
              <a:lnSpc>
                <a:spcPct val="104167"/>
              </a:lnSpc>
              <a:spcAft>
                <a:spcPts val="942"/>
              </a:spcAft>
              <a:buNone/>
            </a:pPr>
            <a:r>
              <a:rPr lang="en-US" sz="1130" dirty="0">
                <a:solidFill>
                  <a:srgbClr val="000000"/>
                </a:solidFill>
                <a:latin typeface="Urbanist" pitchFamily="34" charset="0"/>
                <a:ea typeface="Urbanist" pitchFamily="34" charset="-122"/>
                <a:cs typeface="Urbanist" pitchFamily="34" charset="-120"/>
              </a:rPr>
              <a:t>This step will help students visualize and understand the significant impact these activities have on the carbon cycle and global warming.</a:t>
            </a:r>
            <a:endParaRPr lang="en-US" sz="1130" dirty="0"/>
          </a:p>
        </p:txBody>
      </p:sp>
      <p:sp>
        <p:nvSpPr>
          <p:cNvPr id="14" name="Text 12"/>
          <p:cNvSpPr/>
          <p:nvPr/>
        </p:nvSpPr>
        <p:spPr>
          <a:xfrm>
            <a:off x="4632960" y="3673380"/>
            <a:ext cx="3017520" cy="411653"/>
          </a:xfrm>
          <a:custGeom>
            <a:avLst/>
            <a:gdLst/>
            <a:ahLst/>
            <a:cxnLst/>
            <a:rect l="l" t="t" r="r" b="b"/>
            <a:pathLst>
              <a:path w="3017520" h="411653">
                <a:moveTo>
                  <a:pt x="0" y="411653"/>
                </a:moveTo>
                <a:lnTo>
                  <a:pt x="0" y="0"/>
                </a:lnTo>
                <a:lnTo>
                  <a:pt x="3017520" y="0"/>
                </a:lnTo>
                <a:lnTo>
                  <a:pt x="3017520" y="411653"/>
                </a:lnTo>
                <a:lnTo>
                  <a:pt x="0" y="411653"/>
                </a:lnTo>
              </a:path>
            </a:pathLst>
          </a:custGeom>
          <a:noFill/>
          <a:ln/>
        </p:spPr>
        <p:txBody>
          <a:bodyPr wrap="square" lIns="0" tIns="0" rIns="0" bIns="0" rtlCol="0" anchor="b" numCol="1" spcCol="177800"/>
          <a:lstStyle/>
          <a:p>
            <a:pPr algn="l" marL="0" indent="0">
              <a:lnSpc>
                <a:spcPct val="100000"/>
              </a:lnSpc>
              <a:buNone/>
            </a:pPr>
            <a:r>
              <a:rPr lang="en-US" sz="1400" dirty="0">
                <a:solidFill>
                  <a:srgbClr val="3E00FF"/>
                </a:solidFill>
                <a:latin typeface="Urbanist Semibold" pitchFamily="34" charset="0"/>
                <a:ea typeface="Urbanist Semibold" pitchFamily="34" charset="-122"/>
                <a:cs typeface="Urbanist Semibold" pitchFamily="34" charset="-120"/>
              </a:rPr>
              <a:t>Step 2: Analyze Human Impact</a:t>
            </a:r>
            <a:endParaRPr lang="en-US" sz="1400" dirty="0"/>
          </a:p>
        </p:txBody>
      </p:sp>
      <p:sp>
        <p:nvSpPr>
          <p:cNvPr id="15" name="Text 13"/>
          <p:cNvSpPr/>
          <p:nvPr/>
        </p:nvSpPr>
        <p:spPr>
          <a:xfrm>
            <a:off x="8416986" y="4277329"/>
            <a:ext cx="3017520" cy="1554480"/>
          </a:xfrm>
          <a:custGeom>
            <a:avLst/>
            <a:gdLst/>
            <a:ahLst/>
            <a:cxnLst/>
            <a:rect l="l" t="t" r="r" b="b"/>
            <a:pathLst>
              <a:path w="3017520" h="1554480">
                <a:moveTo>
                  <a:pt x="0" y="1554480"/>
                </a:moveTo>
                <a:lnTo>
                  <a:pt x="0" y="0"/>
                </a:lnTo>
                <a:lnTo>
                  <a:pt x="3017520" y="0"/>
                </a:lnTo>
                <a:lnTo>
                  <a:pt x="3017520" y="1554480"/>
                </a:lnTo>
                <a:lnTo>
                  <a:pt x="0" y="1554480"/>
                </a:lnTo>
              </a:path>
            </a:pathLst>
          </a:custGeom>
          <a:noFill/>
          <a:ln/>
        </p:spPr>
        <p:txBody>
          <a:bodyPr wrap="square" lIns="0" tIns="0" rIns="0" bIns="0" rtlCol="0" anchor="t" numCol="1" spcCol="177800"/>
          <a:lstStyle/>
          <a:p>
            <a:pPr algn="l" marL="0" indent="0">
              <a:lnSpc>
                <a:spcPct val="104167"/>
              </a:lnSpc>
              <a:spcAft>
                <a:spcPts val="942"/>
              </a:spcAft>
              <a:buNone/>
            </a:pPr>
            <a:r>
              <a:rPr lang="en-US" sz="1130" dirty="0">
                <a:solidFill>
                  <a:srgbClr val="000000"/>
                </a:solidFill>
                <a:latin typeface="Urbanist" pitchFamily="34" charset="0"/>
                <a:ea typeface="Urbanist" pitchFamily="34" charset="-122"/>
                <a:cs typeface="Urbanist" pitchFamily="34" charset="-120"/>
              </a:rPr>
              <a:t>Encourage students to design and propose actionable strategies aimed at mitigating the negative effects of human activities on the carbon cycle.</a:t>
            </a:r>
            <a:endParaRPr lang="en-US" sz="1130" dirty="0"/>
          </a:p>
          <a:p>
            <a:pPr algn="l" marL="0" indent="0">
              <a:lnSpc>
                <a:spcPct val="104167"/>
              </a:lnSpc>
              <a:spcAft>
                <a:spcPts val="942"/>
              </a:spcAft>
              <a:buNone/>
            </a:pPr>
            <a:r>
              <a:rPr lang="en-US" sz="1130" dirty="0">
                <a:solidFill>
                  <a:srgbClr val="000000"/>
                </a:solidFill>
                <a:latin typeface="Urbanist" pitchFamily="34" charset="0"/>
                <a:ea typeface="Urbanist" pitchFamily="34" charset="-122"/>
                <a:cs typeface="Urbanist" pitchFamily="34" charset="-120"/>
              </a:rPr>
              <a:t>This could include initiatives like reforestation, carbon capture technologies, or changes in energy consumption patterns, fostering critical thinking and problem-solving skills.</a:t>
            </a:r>
            <a:endParaRPr lang="en-US" sz="1130" dirty="0"/>
          </a:p>
        </p:txBody>
      </p:sp>
      <p:sp>
        <p:nvSpPr>
          <p:cNvPr id="16" name="Text 14"/>
          <p:cNvSpPr/>
          <p:nvPr/>
        </p:nvSpPr>
        <p:spPr>
          <a:xfrm>
            <a:off x="8416986" y="3673380"/>
            <a:ext cx="3017520" cy="411653"/>
          </a:xfrm>
          <a:custGeom>
            <a:avLst/>
            <a:gdLst/>
            <a:ahLst/>
            <a:cxnLst/>
            <a:rect l="l" t="t" r="r" b="b"/>
            <a:pathLst>
              <a:path w="3017520" h="411653">
                <a:moveTo>
                  <a:pt x="0" y="411653"/>
                </a:moveTo>
                <a:lnTo>
                  <a:pt x="0" y="0"/>
                </a:lnTo>
                <a:lnTo>
                  <a:pt x="3017520" y="0"/>
                </a:lnTo>
                <a:lnTo>
                  <a:pt x="3017520" y="411653"/>
                </a:lnTo>
                <a:lnTo>
                  <a:pt x="0" y="411653"/>
                </a:lnTo>
              </a:path>
            </a:pathLst>
          </a:custGeom>
          <a:noFill/>
          <a:ln/>
        </p:spPr>
        <p:txBody>
          <a:bodyPr wrap="square" lIns="0" tIns="0" rIns="0" bIns="0" rtlCol="0" anchor="b" numCol="1" spcCol="177800"/>
          <a:lstStyle/>
          <a:p>
            <a:pPr algn="l" marL="0" indent="0">
              <a:lnSpc>
                <a:spcPct val="100000"/>
              </a:lnSpc>
              <a:buNone/>
            </a:pPr>
            <a:r>
              <a:rPr lang="en-US" sz="1400" dirty="0">
                <a:solidFill>
                  <a:srgbClr val="3E00FF"/>
                </a:solidFill>
                <a:latin typeface="Urbanist Semibold" pitchFamily="34" charset="0"/>
                <a:ea typeface="Urbanist Semibold" pitchFamily="34" charset="-122"/>
                <a:cs typeface="Urbanist Semibold" pitchFamily="34" charset="-120"/>
              </a:rPr>
              <a:t>Step 3: Propose Mitigation Strategies</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flipV="1" rot="5400000">
            <a:off x="2720288" y="4398538"/>
            <a:ext cx="2834640" cy="0"/>
          </a:xfrm>
          <a:custGeom>
            <a:avLst/>
            <a:gdLst/>
            <a:ahLst/>
            <a:cxnLst/>
            <a:rect l="l" t="t" r="r" b="b"/>
            <a:pathLst>
              <a:path w="2834640" h="0">
                <a:moveTo>
                  <a:pt x="0" y="0"/>
                </a:moveTo>
                <a:lnTo>
                  <a:pt x="2834640" y="0"/>
                </a:lnTo>
              </a:path>
            </a:pathLst>
          </a:custGeom>
          <a:noFill/>
          <a:ln w="28575">
            <a:solidFill>
              <a:srgbClr val="E6E6E6"/>
            </a:solidFill>
          </a:ln>
        </p:spPr>
        <p:txBody>
          <a:bodyPr wrap="square" lIns="90000" tIns="46800" rIns="90000" bIns="46800" rtlCol="0" anchor="t"/>
          <a:lstStyle/>
          <a:p>
            <a:pPr algn="l" marL="0" indent="0">
              <a:lnSpc>
                <a:spcPct val="83333"/>
              </a:lnSpc>
              <a:buNone/>
            </a:pPr>
            <a:endParaRPr lang="en-US" sz="1800" dirty="0"/>
          </a:p>
        </p:txBody>
      </p:sp>
      <p:sp>
        <p:nvSpPr>
          <p:cNvPr id="3" name="Text 1"/>
          <p:cNvSpPr/>
          <p:nvPr/>
        </p:nvSpPr>
        <p:spPr>
          <a:xfrm flipV="1" rot="5400000">
            <a:off x="6637073" y="4398538"/>
            <a:ext cx="2834640" cy="0"/>
          </a:xfrm>
          <a:custGeom>
            <a:avLst/>
            <a:gdLst/>
            <a:ahLst/>
            <a:cxnLst/>
            <a:rect l="l" t="t" r="r" b="b"/>
            <a:pathLst>
              <a:path w="2834640" h="0">
                <a:moveTo>
                  <a:pt x="0" y="0"/>
                </a:moveTo>
                <a:lnTo>
                  <a:pt x="2834640" y="0"/>
                </a:lnTo>
              </a:path>
            </a:pathLst>
          </a:custGeom>
          <a:noFill/>
          <a:ln w="28575">
            <a:solidFill>
              <a:srgbClr val="E6E6E6"/>
            </a:solidFill>
          </a:ln>
        </p:spPr>
        <p:txBody>
          <a:bodyPr wrap="square" lIns="90000" tIns="46800" rIns="90000" bIns="46800" rtlCol="0" anchor="t"/>
          <a:lstStyle/>
          <a:p>
            <a:pPr algn="l" marL="0" indent="0">
              <a:lnSpc>
                <a:spcPct val="83333"/>
              </a:lnSpc>
              <a:buNone/>
            </a:pPr>
            <a:endParaRPr lang="en-US" sz="1800" dirty="0"/>
          </a:p>
        </p:txBody>
      </p:sp>
      <p:sp>
        <p:nvSpPr>
          <p:cNvPr id="4" name="Text 2"/>
          <p:cNvSpPr/>
          <p:nvPr/>
        </p:nvSpPr>
        <p:spPr>
          <a:xfrm>
            <a:off x="730669" y="3042004"/>
            <a:ext cx="1005840" cy="457200"/>
          </a:xfrm>
          <a:custGeom>
            <a:avLst/>
            <a:gdLst/>
            <a:ahLst/>
            <a:cxnLst/>
            <a:rect l="l" t="t" r="r" b="b"/>
            <a:pathLst>
              <a:path w="1005840" h="457200">
                <a:moveTo>
                  <a:pt x="0" y="457200"/>
                </a:moveTo>
                <a:lnTo>
                  <a:pt x="0" y="0"/>
                </a:lnTo>
                <a:lnTo>
                  <a:pt x="1005840" y="0"/>
                </a:lnTo>
                <a:lnTo>
                  <a:pt x="1005840" y="457200"/>
                </a:lnTo>
                <a:lnTo>
                  <a:pt x="0" y="457200"/>
                </a:lnTo>
              </a:path>
            </a:pathLst>
          </a:custGeom>
          <a:noFill/>
          <a:ln/>
        </p:spPr>
        <p:txBody>
          <a:bodyPr wrap="square" lIns="0" tIns="0" rIns="0" bIns="0" rtlCol="0" anchor="t"/>
          <a:lstStyle/>
          <a:p>
            <a:pPr algn="l" marL="0" indent="0">
              <a:lnSpc>
                <a:spcPct val="83333"/>
              </a:lnSpc>
              <a:buNone/>
            </a:pPr>
            <a:r>
              <a:rPr lang="en-US" sz="3200" b="1" dirty="0">
                <a:solidFill>
                  <a:srgbClr val="DF71F6"/>
                </a:solidFill>
                <a:latin typeface="Urbanist" pitchFamily="34" charset="0"/>
                <a:ea typeface="Urbanist" pitchFamily="34" charset="-122"/>
                <a:cs typeface="Urbanist" pitchFamily="34" charset="-120"/>
              </a:rPr>
              <a:t>01</a:t>
            </a:r>
            <a:endParaRPr lang="en-US" sz="3200" dirty="0"/>
          </a:p>
        </p:txBody>
      </p:sp>
      <p:sp>
        <p:nvSpPr>
          <p:cNvPr id="5" name="Text 3"/>
          <p:cNvSpPr/>
          <p:nvPr/>
        </p:nvSpPr>
        <p:spPr>
          <a:xfrm>
            <a:off x="4632960" y="3042004"/>
            <a:ext cx="1005840" cy="457200"/>
          </a:xfrm>
          <a:custGeom>
            <a:avLst/>
            <a:gdLst/>
            <a:ahLst/>
            <a:cxnLst/>
            <a:rect l="l" t="t" r="r" b="b"/>
            <a:pathLst>
              <a:path w="1005840" h="457200">
                <a:moveTo>
                  <a:pt x="0" y="457200"/>
                </a:moveTo>
                <a:lnTo>
                  <a:pt x="0" y="0"/>
                </a:lnTo>
                <a:lnTo>
                  <a:pt x="1005840" y="0"/>
                </a:lnTo>
                <a:lnTo>
                  <a:pt x="1005840" y="457200"/>
                </a:lnTo>
                <a:lnTo>
                  <a:pt x="0" y="457200"/>
                </a:lnTo>
              </a:path>
            </a:pathLst>
          </a:custGeom>
          <a:noFill/>
          <a:ln/>
        </p:spPr>
        <p:txBody>
          <a:bodyPr wrap="square" lIns="0" tIns="0" rIns="0" bIns="0" rtlCol="0" anchor="t"/>
          <a:lstStyle/>
          <a:p>
            <a:pPr algn="l" marL="0" indent="0">
              <a:lnSpc>
                <a:spcPct val="83333"/>
              </a:lnSpc>
              <a:buNone/>
            </a:pPr>
            <a:r>
              <a:rPr lang="en-US" sz="3200" b="1" dirty="0">
                <a:solidFill>
                  <a:srgbClr val="DF71F6"/>
                </a:solidFill>
                <a:latin typeface="Urbanist" pitchFamily="34" charset="0"/>
                <a:ea typeface="Urbanist" pitchFamily="34" charset="-122"/>
                <a:cs typeface="Urbanist" pitchFamily="34" charset="-120"/>
              </a:rPr>
              <a:t>02</a:t>
            </a:r>
            <a:endParaRPr lang="en-US" sz="3200" dirty="0"/>
          </a:p>
        </p:txBody>
      </p:sp>
      <p:sp>
        <p:nvSpPr>
          <p:cNvPr id="6" name="Text 4"/>
          <p:cNvSpPr/>
          <p:nvPr/>
        </p:nvSpPr>
        <p:spPr>
          <a:xfrm>
            <a:off x="8416986" y="3042004"/>
            <a:ext cx="1005840" cy="457200"/>
          </a:xfrm>
          <a:custGeom>
            <a:avLst/>
            <a:gdLst/>
            <a:ahLst/>
            <a:cxnLst/>
            <a:rect l="l" t="t" r="r" b="b"/>
            <a:pathLst>
              <a:path w="1005840" h="457200">
                <a:moveTo>
                  <a:pt x="0" y="457200"/>
                </a:moveTo>
                <a:lnTo>
                  <a:pt x="0" y="0"/>
                </a:lnTo>
                <a:lnTo>
                  <a:pt x="1005840" y="0"/>
                </a:lnTo>
                <a:lnTo>
                  <a:pt x="1005840" y="457200"/>
                </a:lnTo>
                <a:lnTo>
                  <a:pt x="0" y="457200"/>
                </a:lnTo>
              </a:path>
            </a:pathLst>
          </a:custGeom>
          <a:noFill/>
          <a:ln/>
        </p:spPr>
        <p:txBody>
          <a:bodyPr wrap="square" lIns="0" tIns="0" rIns="0" bIns="0" rtlCol="0" anchor="t"/>
          <a:lstStyle/>
          <a:p>
            <a:pPr algn="l" marL="0" indent="0">
              <a:lnSpc>
                <a:spcPct val="83333"/>
              </a:lnSpc>
              <a:buNone/>
            </a:pPr>
            <a:r>
              <a:rPr lang="en-US" sz="3200" b="1" dirty="0">
                <a:solidFill>
                  <a:srgbClr val="DF71F6"/>
                </a:solidFill>
                <a:latin typeface="Urbanist" pitchFamily="34" charset="0"/>
                <a:ea typeface="Urbanist" pitchFamily="34" charset="-122"/>
                <a:cs typeface="Urbanist" pitchFamily="34" charset="-120"/>
              </a:rPr>
              <a:t>03</a:t>
            </a:r>
            <a:endParaRPr lang="en-US" sz="3200" dirty="0"/>
          </a:p>
        </p:txBody>
      </p:sp>
      <p:sp>
        <p:nvSpPr>
          <p:cNvPr id="7" name="Text 5"/>
          <p:cNvSpPr/>
          <p:nvPr/>
        </p:nvSpPr>
        <p:spPr>
          <a:xfrm>
            <a:off x="731520" y="395836"/>
            <a:ext cx="365760" cy="365760"/>
          </a:xfrm>
          <a:custGeom>
            <a:avLst/>
            <a:gdLst/>
            <a:ahLst/>
            <a:cxnLst/>
            <a:rect l="l" t="t" r="r" b="b"/>
            <a:pathLst>
              <a:path w="365760" h="365760">
                <a:moveTo>
                  <a:pt x="0" y="365760"/>
                </a:moveTo>
                <a:lnTo>
                  <a:pt x="0" y="0"/>
                </a:lnTo>
                <a:lnTo>
                  <a:pt x="365760" y="0"/>
                </a:lnTo>
                <a:lnTo>
                  <a:pt x="365760" y="365760"/>
                </a:lnTo>
                <a:lnTo>
                  <a:pt x="0" y="365760"/>
                </a:lnTo>
              </a:path>
            </a:pathLst>
          </a:custGeom>
          <a:noFill/>
          <a:ln/>
        </p:spPr>
        <p:txBody>
          <a:bodyPr wrap="square" lIns="90000" tIns="46800" rIns="90000" bIns="46800" rtlCol="0" anchor="ctr"/>
          <a:lstStyle/>
          <a:p>
            <a:pPr indent="0" marL="0">
              <a:buNone/>
            </a:pPr>
            <a:endParaRPr lang="en-US" dirty="0"/>
          </a:p>
        </p:txBody>
      </p:sp>
      <p:sp>
        <p:nvSpPr>
          <p:cNvPr id="8" name="Text 6"/>
          <p:cNvSpPr/>
          <p:nvPr/>
        </p:nvSpPr>
        <p:spPr>
          <a:xfrm>
            <a:off x="731519" y="1528510"/>
            <a:ext cx="10728964" cy="884627"/>
          </a:xfrm>
          <a:custGeom>
            <a:avLst/>
            <a:gdLst/>
            <a:ahLst/>
            <a:cxnLst/>
            <a:rect l="l" t="t" r="r" b="b"/>
            <a:pathLst>
              <a:path w="10728964" h="884627">
                <a:moveTo>
                  <a:pt x="0" y="884627"/>
                </a:moveTo>
                <a:lnTo>
                  <a:pt x="0" y="0"/>
                </a:lnTo>
                <a:lnTo>
                  <a:pt x="10728964" y="0"/>
                </a:lnTo>
                <a:lnTo>
                  <a:pt x="10728964" y="884627"/>
                </a:lnTo>
                <a:lnTo>
                  <a:pt x="0" y="884627"/>
                </a:lnTo>
              </a:path>
            </a:pathLst>
          </a:custGeom>
          <a:noFill/>
          <a:ln/>
        </p:spPr>
        <p:txBody>
          <a:bodyPr wrap="square" lIns="0" tIns="0" rIns="0" bIns="0" rtlCol="0" anchor="t"/>
          <a:lstStyle/>
          <a:p>
            <a:pPr algn="l" marL="0" indent="0">
              <a:lnSpc>
                <a:spcPct val="100000"/>
              </a:lnSpc>
              <a:spcBef>
                <a:spcPts val="991"/>
              </a:spcBef>
              <a:buNone/>
            </a:pPr>
            <a:r>
              <a:rPr lang="en-US" sz="3966" b="1" dirty="0">
                <a:solidFill>
                  <a:srgbClr val="000000"/>
                </a:solidFill>
                <a:latin typeface="Urbanist Semibold" pitchFamily="34" charset="0"/>
                <a:ea typeface="Urbanist Semibold" pitchFamily="34" charset="-122"/>
                <a:cs typeface="Urbanist Semibold" pitchFamily="34" charset="-120"/>
              </a:rPr>
              <a:t>Proposing a Policy to Reduce Carbon Emissions</a:t>
            </a:r>
            <a:endParaRPr lang="en-US" sz="3966" dirty="0"/>
          </a:p>
        </p:txBody>
      </p:sp>
      <p:sp>
        <p:nvSpPr>
          <p:cNvPr id="9" name="Text 7"/>
          <p:cNvSpPr/>
          <p:nvPr/>
        </p:nvSpPr>
        <p:spPr>
          <a:xfrm>
            <a:off x="11236006" y="6308725"/>
            <a:ext cx="315913" cy="549275"/>
          </a:xfrm>
          <a:custGeom>
            <a:avLst/>
            <a:gdLst/>
            <a:ahLst/>
            <a:cxnLst/>
            <a:rect l="l" t="t" r="r" b="b"/>
            <a:pathLst>
              <a:path w="315913" h="549275">
                <a:moveTo>
                  <a:pt x="0" y="549275"/>
                </a:moveTo>
                <a:lnTo>
                  <a:pt x="0" y="0"/>
                </a:lnTo>
                <a:lnTo>
                  <a:pt x="315913" y="0"/>
                </a:lnTo>
                <a:lnTo>
                  <a:pt x="315913" y="549275"/>
                </a:lnTo>
                <a:lnTo>
                  <a:pt x="0" y="549275"/>
                </a:lnTo>
              </a:path>
            </a:pathLst>
          </a:custGeom>
          <a:noFill/>
          <a:ln/>
        </p:spPr>
        <p:txBody>
          <a:bodyPr wrap="square" lIns="0" tIns="0" rIns="28800" bIns="0" rtlCol="0" anchor="ctr"/>
          <a:lstStyle/>
          <a:p>
            <a:pPr algn="r" marL="0" indent="0">
              <a:lnSpc>
                <a:spcPct val="100000"/>
              </a:lnSpc>
              <a:spcBef>
                <a:spcPts val="1000"/>
              </a:spcBef>
              <a:buNone/>
            </a:pPr>
            <a:r>
              <a:rPr lang="en-US" sz="800" dirty="0">
                <a:solidFill>
                  <a:srgbClr val="000000"/>
                </a:solidFill>
                <a:latin typeface="Urbanist" pitchFamily="34" charset="0"/>
                <a:ea typeface="Urbanist" pitchFamily="34" charset="-122"/>
                <a:cs typeface="Urbanist" pitchFamily="34" charset="-120"/>
              </a:rPr>
              <a:t>11</a:t>
            </a:r>
            <a:endParaRPr lang="en-US" sz="800" dirty="0"/>
          </a:p>
        </p:txBody>
      </p:sp>
      <p:sp>
        <p:nvSpPr>
          <p:cNvPr id="10" name="Text 8"/>
          <p:cNvSpPr/>
          <p:nvPr/>
        </p:nvSpPr>
        <p:spPr>
          <a:xfrm>
            <a:off x="731519" y="6309360"/>
            <a:ext cx="6309360" cy="548640"/>
          </a:xfrm>
          <a:custGeom>
            <a:avLst/>
            <a:gdLst/>
            <a:ahLst/>
            <a:cxnLst/>
            <a:rect l="l" t="t" r="r" b="b"/>
            <a:pathLst>
              <a:path w="6309360" h="548640">
                <a:moveTo>
                  <a:pt x="0" y="548640"/>
                </a:moveTo>
                <a:lnTo>
                  <a:pt x="0" y="0"/>
                </a:lnTo>
                <a:lnTo>
                  <a:pt x="6309360" y="0"/>
                </a:lnTo>
                <a:lnTo>
                  <a:pt x="6309360" y="548640"/>
                </a:lnTo>
                <a:lnTo>
                  <a:pt x="0" y="548640"/>
                </a:lnTo>
              </a:path>
            </a:pathLst>
          </a:custGeom>
          <a:noFill/>
          <a:ln/>
        </p:spPr>
        <p:txBody>
          <a:bodyPr wrap="square" lIns="0" tIns="0" rIns="0" bIns="0" rtlCol="0" anchor="ctr"/>
          <a:lstStyle/>
          <a:p>
            <a:pPr algn="l" marL="0" indent="0">
              <a:lnSpc>
                <a:spcPct val="100000"/>
              </a:lnSpc>
              <a:spcBef>
                <a:spcPts val="1000"/>
              </a:spcBef>
              <a:buNone/>
            </a:pPr>
            <a:r>
              <a:rPr lang="en-US" sz="800" dirty="0">
                <a:solidFill>
                  <a:srgbClr val="808080"/>
                </a:solidFill>
                <a:latin typeface="Urbanist" pitchFamily="34" charset="0"/>
                <a:ea typeface="Urbanist" pitchFamily="34" charset="-122"/>
                <a:cs typeface="Urbanist" pitchFamily="34" charset="-120"/>
              </a:rPr>
              <a:t>Global Warming: Understanding Its Causes, Effects, and Solutions</a:t>
            </a:r>
            <a:endParaRPr lang="en-US" sz="800" dirty="0"/>
          </a:p>
        </p:txBody>
      </p:sp>
      <p:sp>
        <p:nvSpPr>
          <p:cNvPr id="11" name="Text 9"/>
          <p:cNvSpPr/>
          <p:nvPr/>
        </p:nvSpPr>
        <p:spPr>
          <a:xfrm>
            <a:off x="730669" y="4277329"/>
            <a:ext cx="3017520" cy="1554480"/>
          </a:xfrm>
          <a:custGeom>
            <a:avLst/>
            <a:gdLst/>
            <a:ahLst/>
            <a:cxnLst/>
            <a:rect l="l" t="t" r="r" b="b"/>
            <a:pathLst>
              <a:path w="3017520" h="1554480">
                <a:moveTo>
                  <a:pt x="0" y="1554480"/>
                </a:moveTo>
                <a:lnTo>
                  <a:pt x="0" y="0"/>
                </a:lnTo>
                <a:lnTo>
                  <a:pt x="3017520" y="0"/>
                </a:lnTo>
                <a:lnTo>
                  <a:pt x="3017520" y="1554480"/>
                </a:lnTo>
                <a:lnTo>
                  <a:pt x="0" y="1554480"/>
                </a:lnTo>
              </a:path>
            </a:pathLst>
          </a:custGeom>
          <a:noFill/>
          <a:ln/>
        </p:spPr>
        <p:txBody>
          <a:bodyPr wrap="square" lIns="0" tIns="0" rIns="0" bIns="0" rtlCol="0" anchor="t" numCol="1" spcCol="177800"/>
          <a:lstStyle/>
          <a:p>
            <a:pPr algn="l" marL="0" indent="0">
              <a:lnSpc>
                <a:spcPct val="104167"/>
              </a:lnSpc>
              <a:spcAft>
                <a:spcPts val="1000"/>
              </a:spcAft>
              <a:buNone/>
            </a:pPr>
            <a:r>
              <a:rPr lang="en-US" sz="1200" dirty="0">
                <a:solidFill>
                  <a:srgbClr val="000000"/>
                </a:solidFill>
                <a:latin typeface="Urbanist" pitchFamily="34" charset="0"/>
                <a:ea typeface="Urbanist" pitchFamily="34" charset="-122"/>
                <a:cs typeface="Urbanist" pitchFamily="34" charset="-120"/>
              </a:rPr>
              <a:t>Introduce the concept of policy-making as a structured process that involves identifying issues, formulating solutions, and implementing changes to address societal challenges, particularly in the context of environmental sustainability.</a:t>
            </a:r>
            <a:endParaRPr lang="en-US" sz="1200" dirty="0"/>
          </a:p>
        </p:txBody>
      </p:sp>
      <p:sp>
        <p:nvSpPr>
          <p:cNvPr id="12" name="Text 10"/>
          <p:cNvSpPr/>
          <p:nvPr/>
        </p:nvSpPr>
        <p:spPr>
          <a:xfrm>
            <a:off x="730669" y="3673380"/>
            <a:ext cx="3017520" cy="411653"/>
          </a:xfrm>
          <a:custGeom>
            <a:avLst/>
            <a:gdLst/>
            <a:ahLst/>
            <a:cxnLst/>
            <a:rect l="l" t="t" r="r" b="b"/>
            <a:pathLst>
              <a:path w="3017520" h="411653">
                <a:moveTo>
                  <a:pt x="0" y="411653"/>
                </a:moveTo>
                <a:lnTo>
                  <a:pt x="0" y="0"/>
                </a:lnTo>
                <a:lnTo>
                  <a:pt x="3017520" y="0"/>
                </a:lnTo>
                <a:lnTo>
                  <a:pt x="3017520" y="411653"/>
                </a:lnTo>
                <a:lnTo>
                  <a:pt x="0" y="411653"/>
                </a:lnTo>
              </a:path>
            </a:pathLst>
          </a:custGeom>
          <a:noFill/>
          <a:ln/>
        </p:spPr>
        <p:txBody>
          <a:bodyPr wrap="square" lIns="0" tIns="0" rIns="0" bIns="0" rtlCol="0" anchor="b" numCol="1" spcCol="177800"/>
          <a:lstStyle/>
          <a:p>
            <a:pPr algn="l" marL="0" indent="0">
              <a:lnSpc>
                <a:spcPct val="100000"/>
              </a:lnSpc>
              <a:buNone/>
            </a:pPr>
            <a:r>
              <a:rPr lang="en-US" sz="1400" dirty="0">
                <a:solidFill>
                  <a:srgbClr val="3E00FF"/>
                </a:solidFill>
                <a:latin typeface="Urbanist Semibold" pitchFamily="34" charset="0"/>
                <a:ea typeface="Urbanist Semibold" pitchFamily="34" charset="-122"/>
                <a:cs typeface="Urbanist Semibold" pitchFamily="34" charset="-120"/>
              </a:rPr>
              <a:t>Understanding Policy-Making</a:t>
            </a:r>
            <a:endParaRPr lang="en-US" sz="1400" dirty="0"/>
          </a:p>
        </p:txBody>
      </p:sp>
      <p:sp>
        <p:nvSpPr>
          <p:cNvPr id="13" name="Text 11"/>
          <p:cNvSpPr/>
          <p:nvPr/>
        </p:nvSpPr>
        <p:spPr>
          <a:xfrm>
            <a:off x="4632960" y="4277329"/>
            <a:ext cx="3017520" cy="1554480"/>
          </a:xfrm>
          <a:custGeom>
            <a:avLst/>
            <a:gdLst/>
            <a:ahLst/>
            <a:cxnLst/>
            <a:rect l="l" t="t" r="r" b="b"/>
            <a:pathLst>
              <a:path w="3017520" h="1554480">
                <a:moveTo>
                  <a:pt x="0" y="1554480"/>
                </a:moveTo>
                <a:lnTo>
                  <a:pt x="0" y="0"/>
                </a:lnTo>
                <a:lnTo>
                  <a:pt x="3017520" y="0"/>
                </a:lnTo>
                <a:lnTo>
                  <a:pt x="3017520" y="1554480"/>
                </a:lnTo>
                <a:lnTo>
                  <a:pt x="0" y="1554480"/>
                </a:lnTo>
              </a:path>
            </a:pathLst>
          </a:custGeom>
          <a:noFill/>
          <a:ln/>
        </p:spPr>
        <p:txBody>
          <a:bodyPr wrap="square" lIns="0" tIns="0" rIns="0" bIns="0" rtlCol="0" anchor="t" numCol="1" spcCol="177800"/>
          <a:lstStyle/>
          <a:p>
            <a:pPr algn="l" marL="0" indent="0">
              <a:lnSpc>
                <a:spcPct val="104167"/>
              </a:lnSpc>
              <a:spcAft>
                <a:spcPts val="1000"/>
              </a:spcAft>
              <a:buNone/>
            </a:pPr>
            <a:r>
              <a:rPr lang="en-US" sz="1200" dirty="0">
                <a:solidFill>
                  <a:srgbClr val="000000"/>
                </a:solidFill>
                <a:latin typeface="Urbanist" pitchFamily="34" charset="0"/>
                <a:ea typeface="Urbanist" pitchFamily="34" charset="-122"/>
                <a:cs typeface="Urbanist" pitchFamily="34" charset="-120"/>
              </a:rPr>
              <a:t>Discuss how effective policy changes are crucial in reducing carbon emissions, highlighting successful examples from around the world that demonstrate the positive impact of regulatory frameworks on emission reductions and climate change mitigation.</a:t>
            </a:r>
            <a:endParaRPr lang="en-US" sz="1200" dirty="0"/>
          </a:p>
        </p:txBody>
      </p:sp>
      <p:sp>
        <p:nvSpPr>
          <p:cNvPr id="14" name="Text 12"/>
          <p:cNvSpPr/>
          <p:nvPr/>
        </p:nvSpPr>
        <p:spPr>
          <a:xfrm>
            <a:off x="4632960" y="3673380"/>
            <a:ext cx="3017520" cy="411653"/>
          </a:xfrm>
          <a:custGeom>
            <a:avLst/>
            <a:gdLst/>
            <a:ahLst/>
            <a:cxnLst/>
            <a:rect l="l" t="t" r="r" b="b"/>
            <a:pathLst>
              <a:path w="3017520" h="411653">
                <a:moveTo>
                  <a:pt x="0" y="411653"/>
                </a:moveTo>
                <a:lnTo>
                  <a:pt x="0" y="0"/>
                </a:lnTo>
                <a:lnTo>
                  <a:pt x="3017520" y="0"/>
                </a:lnTo>
                <a:lnTo>
                  <a:pt x="3017520" y="411653"/>
                </a:lnTo>
                <a:lnTo>
                  <a:pt x="0" y="411653"/>
                </a:lnTo>
              </a:path>
            </a:pathLst>
          </a:custGeom>
          <a:noFill/>
          <a:ln/>
        </p:spPr>
        <p:txBody>
          <a:bodyPr wrap="square" lIns="0" tIns="0" rIns="0" bIns="0" rtlCol="0" anchor="b" numCol="1" spcCol="177800"/>
          <a:lstStyle/>
          <a:p>
            <a:pPr algn="l" marL="0" indent="0">
              <a:lnSpc>
                <a:spcPct val="100000"/>
              </a:lnSpc>
              <a:buNone/>
            </a:pPr>
            <a:r>
              <a:rPr lang="en-US" sz="1400" dirty="0">
                <a:solidFill>
                  <a:srgbClr val="3E00FF"/>
                </a:solidFill>
                <a:latin typeface="Urbanist Semibold" pitchFamily="34" charset="0"/>
                <a:ea typeface="Urbanist Semibold" pitchFamily="34" charset="-122"/>
                <a:cs typeface="Urbanist Semibold" pitchFamily="34" charset="-120"/>
              </a:rPr>
              <a:t>Importance of Policy Changes</a:t>
            </a:r>
            <a:endParaRPr lang="en-US" sz="1400" dirty="0"/>
          </a:p>
        </p:txBody>
      </p:sp>
      <p:sp>
        <p:nvSpPr>
          <p:cNvPr id="15" name="Text 13"/>
          <p:cNvSpPr/>
          <p:nvPr/>
        </p:nvSpPr>
        <p:spPr>
          <a:xfrm>
            <a:off x="8416986" y="4277329"/>
            <a:ext cx="3017520" cy="1554480"/>
          </a:xfrm>
          <a:custGeom>
            <a:avLst/>
            <a:gdLst/>
            <a:ahLst/>
            <a:cxnLst/>
            <a:rect l="l" t="t" r="r" b="b"/>
            <a:pathLst>
              <a:path w="3017520" h="1554480">
                <a:moveTo>
                  <a:pt x="0" y="1554480"/>
                </a:moveTo>
                <a:lnTo>
                  <a:pt x="0" y="0"/>
                </a:lnTo>
                <a:lnTo>
                  <a:pt x="3017520" y="0"/>
                </a:lnTo>
                <a:lnTo>
                  <a:pt x="3017520" y="1554480"/>
                </a:lnTo>
                <a:lnTo>
                  <a:pt x="0" y="1554480"/>
                </a:lnTo>
              </a:path>
            </a:pathLst>
          </a:custGeom>
          <a:noFill/>
          <a:ln/>
        </p:spPr>
        <p:txBody>
          <a:bodyPr wrap="square" lIns="0" tIns="0" rIns="0" bIns="0" rtlCol="0" anchor="t" numCol="1" spcCol="177800"/>
          <a:lstStyle/>
          <a:p>
            <a:pPr algn="l" marL="0" indent="0">
              <a:lnSpc>
                <a:spcPct val="104167"/>
              </a:lnSpc>
              <a:spcAft>
                <a:spcPts val="1000"/>
              </a:spcAft>
              <a:buNone/>
            </a:pPr>
            <a:r>
              <a:rPr lang="en-US" sz="1200" dirty="0">
                <a:solidFill>
                  <a:srgbClr val="000000"/>
                </a:solidFill>
                <a:latin typeface="Urbanist" pitchFamily="34" charset="0"/>
                <a:ea typeface="Urbanist" pitchFamily="34" charset="-122"/>
                <a:cs typeface="Urbanist" pitchFamily="34" charset="-120"/>
              </a:rPr>
              <a:t>Propose a comprehensive policy that includes measures such as carbon pricing, investment in renewable energy, and incentives for sustainable practices, aimed at significantly reducing carbon emissions and fostering a transition to a low-carbon economy.</a:t>
            </a:r>
            <a:endParaRPr lang="en-US" sz="1200" dirty="0"/>
          </a:p>
        </p:txBody>
      </p:sp>
      <p:sp>
        <p:nvSpPr>
          <p:cNvPr id="16" name="Text 14"/>
          <p:cNvSpPr/>
          <p:nvPr/>
        </p:nvSpPr>
        <p:spPr>
          <a:xfrm>
            <a:off x="8416986" y="3673380"/>
            <a:ext cx="3017520" cy="411653"/>
          </a:xfrm>
          <a:custGeom>
            <a:avLst/>
            <a:gdLst/>
            <a:ahLst/>
            <a:cxnLst/>
            <a:rect l="l" t="t" r="r" b="b"/>
            <a:pathLst>
              <a:path w="3017520" h="411653">
                <a:moveTo>
                  <a:pt x="0" y="411653"/>
                </a:moveTo>
                <a:lnTo>
                  <a:pt x="0" y="0"/>
                </a:lnTo>
                <a:lnTo>
                  <a:pt x="3017520" y="0"/>
                </a:lnTo>
                <a:lnTo>
                  <a:pt x="3017520" y="411653"/>
                </a:lnTo>
                <a:lnTo>
                  <a:pt x="0" y="411653"/>
                </a:lnTo>
              </a:path>
            </a:pathLst>
          </a:custGeom>
          <a:noFill/>
          <a:ln/>
        </p:spPr>
        <p:txBody>
          <a:bodyPr wrap="square" lIns="0" tIns="0" rIns="0" bIns="0" rtlCol="0" anchor="b" numCol="1" spcCol="177800"/>
          <a:lstStyle/>
          <a:p>
            <a:pPr algn="l" marL="0" indent="0">
              <a:lnSpc>
                <a:spcPct val="100000"/>
              </a:lnSpc>
              <a:buNone/>
            </a:pPr>
            <a:r>
              <a:rPr lang="en-US" sz="1400" dirty="0">
                <a:solidFill>
                  <a:srgbClr val="3E00FF"/>
                </a:solidFill>
                <a:latin typeface="Urbanist Semibold" pitchFamily="34" charset="0"/>
                <a:ea typeface="Urbanist Semibold" pitchFamily="34" charset="-122"/>
                <a:cs typeface="Urbanist Semibold" pitchFamily="34" charset="-120"/>
              </a:rPr>
              <a:t>Designing a Comprehensive Policy</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flipV="1" rot="5400000">
            <a:off x="2720288" y="4398538"/>
            <a:ext cx="2834640" cy="0"/>
          </a:xfrm>
          <a:custGeom>
            <a:avLst/>
            <a:gdLst/>
            <a:ahLst/>
            <a:cxnLst/>
            <a:rect l="l" t="t" r="r" b="b"/>
            <a:pathLst>
              <a:path w="2834640" h="0">
                <a:moveTo>
                  <a:pt x="0" y="0"/>
                </a:moveTo>
                <a:lnTo>
                  <a:pt x="2834640" y="0"/>
                </a:lnTo>
              </a:path>
            </a:pathLst>
          </a:custGeom>
          <a:noFill/>
          <a:ln w="28575">
            <a:solidFill>
              <a:srgbClr val="E6E6E6"/>
            </a:solidFill>
          </a:ln>
        </p:spPr>
        <p:txBody>
          <a:bodyPr wrap="square" lIns="90000" tIns="46800" rIns="90000" bIns="46800" rtlCol="0" anchor="t"/>
          <a:lstStyle/>
          <a:p>
            <a:pPr algn="l" marL="0" indent="0">
              <a:lnSpc>
                <a:spcPct val="83333"/>
              </a:lnSpc>
              <a:buNone/>
            </a:pPr>
            <a:endParaRPr lang="en-US" sz="1800" dirty="0"/>
          </a:p>
        </p:txBody>
      </p:sp>
      <p:sp>
        <p:nvSpPr>
          <p:cNvPr id="3" name="Text 1"/>
          <p:cNvSpPr/>
          <p:nvPr/>
        </p:nvSpPr>
        <p:spPr>
          <a:xfrm flipV="1" rot="5400000">
            <a:off x="6637073" y="4398538"/>
            <a:ext cx="2834640" cy="0"/>
          </a:xfrm>
          <a:custGeom>
            <a:avLst/>
            <a:gdLst/>
            <a:ahLst/>
            <a:cxnLst/>
            <a:rect l="l" t="t" r="r" b="b"/>
            <a:pathLst>
              <a:path w="2834640" h="0">
                <a:moveTo>
                  <a:pt x="0" y="0"/>
                </a:moveTo>
                <a:lnTo>
                  <a:pt x="2834640" y="0"/>
                </a:lnTo>
              </a:path>
            </a:pathLst>
          </a:custGeom>
          <a:noFill/>
          <a:ln w="28575">
            <a:solidFill>
              <a:srgbClr val="E6E6E6"/>
            </a:solidFill>
          </a:ln>
        </p:spPr>
        <p:txBody>
          <a:bodyPr wrap="square" lIns="90000" tIns="46800" rIns="90000" bIns="46800" rtlCol="0" anchor="t"/>
          <a:lstStyle/>
          <a:p>
            <a:pPr algn="l" marL="0" indent="0">
              <a:lnSpc>
                <a:spcPct val="83333"/>
              </a:lnSpc>
              <a:buNone/>
            </a:pPr>
            <a:endParaRPr lang="en-US" sz="1800" dirty="0"/>
          </a:p>
        </p:txBody>
      </p:sp>
      <p:sp>
        <p:nvSpPr>
          <p:cNvPr id="4" name="Text 2"/>
          <p:cNvSpPr/>
          <p:nvPr/>
        </p:nvSpPr>
        <p:spPr>
          <a:xfrm>
            <a:off x="730669" y="3042004"/>
            <a:ext cx="1005840" cy="457200"/>
          </a:xfrm>
          <a:custGeom>
            <a:avLst/>
            <a:gdLst/>
            <a:ahLst/>
            <a:cxnLst/>
            <a:rect l="l" t="t" r="r" b="b"/>
            <a:pathLst>
              <a:path w="1005840" h="457200">
                <a:moveTo>
                  <a:pt x="0" y="457200"/>
                </a:moveTo>
                <a:lnTo>
                  <a:pt x="0" y="0"/>
                </a:lnTo>
                <a:lnTo>
                  <a:pt x="1005840" y="0"/>
                </a:lnTo>
                <a:lnTo>
                  <a:pt x="1005840" y="457200"/>
                </a:lnTo>
                <a:lnTo>
                  <a:pt x="0" y="457200"/>
                </a:lnTo>
              </a:path>
            </a:pathLst>
          </a:custGeom>
          <a:noFill/>
          <a:ln/>
        </p:spPr>
        <p:txBody>
          <a:bodyPr wrap="square" lIns="0" tIns="0" rIns="0" bIns="0" rtlCol="0" anchor="t"/>
          <a:lstStyle/>
          <a:p>
            <a:pPr algn="l" marL="0" indent="0">
              <a:lnSpc>
                <a:spcPct val="83333"/>
              </a:lnSpc>
              <a:buNone/>
            </a:pPr>
            <a:r>
              <a:rPr lang="en-US" sz="3200" b="1" dirty="0">
                <a:solidFill>
                  <a:srgbClr val="DF71F6"/>
                </a:solidFill>
                <a:latin typeface="Urbanist" pitchFamily="34" charset="0"/>
                <a:ea typeface="Urbanist" pitchFamily="34" charset="-122"/>
                <a:cs typeface="Urbanist" pitchFamily="34" charset="-120"/>
              </a:rPr>
              <a:t>01</a:t>
            </a:r>
            <a:endParaRPr lang="en-US" sz="3200" dirty="0"/>
          </a:p>
        </p:txBody>
      </p:sp>
      <p:sp>
        <p:nvSpPr>
          <p:cNvPr id="5" name="Text 3"/>
          <p:cNvSpPr/>
          <p:nvPr/>
        </p:nvSpPr>
        <p:spPr>
          <a:xfrm>
            <a:off x="4632960" y="3042004"/>
            <a:ext cx="1005840" cy="457200"/>
          </a:xfrm>
          <a:custGeom>
            <a:avLst/>
            <a:gdLst/>
            <a:ahLst/>
            <a:cxnLst/>
            <a:rect l="l" t="t" r="r" b="b"/>
            <a:pathLst>
              <a:path w="1005840" h="457200">
                <a:moveTo>
                  <a:pt x="0" y="457200"/>
                </a:moveTo>
                <a:lnTo>
                  <a:pt x="0" y="0"/>
                </a:lnTo>
                <a:lnTo>
                  <a:pt x="1005840" y="0"/>
                </a:lnTo>
                <a:lnTo>
                  <a:pt x="1005840" y="457200"/>
                </a:lnTo>
                <a:lnTo>
                  <a:pt x="0" y="457200"/>
                </a:lnTo>
              </a:path>
            </a:pathLst>
          </a:custGeom>
          <a:noFill/>
          <a:ln/>
        </p:spPr>
        <p:txBody>
          <a:bodyPr wrap="square" lIns="0" tIns="0" rIns="0" bIns="0" rtlCol="0" anchor="t"/>
          <a:lstStyle/>
          <a:p>
            <a:pPr algn="l" marL="0" indent="0">
              <a:lnSpc>
                <a:spcPct val="83333"/>
              </a:lnSpc>
              <a:buNone/>
            </a:pPr>
            <a:r>
              <a:rPr lang="en-US" sz="3200" b="1" dirty="0">
                <a:solidFill>
                  <a:srgbClr val="DF71F6"/>
                </a:solidFill>
                <a:latin typeface="Urbanist" pitchFamily="34" charset="0"/>
                <a:ea typeface="Urbanist" pitchFamily="34" charset="-122"/>
                <a:cs typeface="Urbanist" pitchFamily="34" charset="-120"/>
              </a:rPr>
              <a:t>02</a:t>
            </a:r>
            <a:endParaRPr lang="en-US" sz="3200" dirty="0"/>
          </a:p>
        </p:txBody>
      </p:sp>
      <p:sp>
        <p:nvSpPr>
          <p:cNvPr id="6" name="Text 4"/>
          <p:cNvSpPr/>
          <p:nvPr/>
        </p:nvSpPr>
        <p:spPr>
          <a:xfrm>
            <a:off x="8416986" y="3042004"/>
            <a:ext cx="1005840" cy="457200"/>
          </a:xfrm>
          <a:custGeom>
            <a:avLst/>
            <a:gdLst/>
            <a:ahLst/>
            <a:cxnLst/>
            <a:rect l="l" t="t" r="r" b="b"/>
            <a:pathLst>
              <a:path w="1005840" h="457200">
                <a:moveTo>
                  <a:pt x="0" y="457200"/>
                </a:moveTo>
                <a:lnTo>
                  <a:pt x="0" y="0"/>
                </a:lnTo>
                <a:lnTo>
                  <a:pt x="1005840" y="0"/>
                </a:lnTo>
                <a:lnTo>
                  <a:pt x="1005840" y="457200"/>
                </a:lnTo>
                <a:lnTo>
                  <a:pt x="0" y="457200"/>
                </a:lnTo>
              </a:path>
            </a:pathLst>
          </a:custGeom>
          <a:noFill/>
          <a:ln/>
        </p:spPr>
        <p:txBody>
          <a:bodyPr wrap="square" lIns="0" tIns="0" rIns="0" bIns="0" rtlCol="0" anchor="t"/>
          <a:lstStyle/>
          <a:p>
            <a:pPr algn="l" marL="0" indent="0">
              <a:lnSpc>
                <a:spcPct val="83333"/>
              </a:lnSpc>
              <a:buNone/>
            </a:pPr>
            <a:r>
              <a:rPr lang="en-US" sz="3200" b="1" dirty="0">
                <a:solidFill>
                  <a:srgbClr val="DF71F6"/>
                </a:solidFill>
                <a:latin typeface="Urbanist" pitchFamily="34" charset="0"/>
                <a:ea typeface="Urbanist" pitchFamily="34" charset="-122"/>
                <a:cs typeface="Urbanist" pitchFamily="34" charset="-120"/>
              </a:rPr>
              <a:t>03</a:t>
            </a:r>
            <a:endParaRPr lang="en-US" sz="3200" dirty="0"/>
          </a:p>
        </p:txBody>
      </p:sp>
      <p:sp>
        <p:nvSpPr>
          <p:cNvPr id="7" name="Text 5"/>
          <p:cNvSpPr/>
          <p:nvPr/>
        </p:nvSpPr>
        <p:spPr>
          <a:xfrm>
            <a:off x="731520" y="395836"/>
            <a:ext cx="365760" cy="365760"/>
          </a:xfrm>
          <a:custGeom>
            <a:avLst/>
            <a:gdLst/>
            <a:ahLst/>
            <a:cxnLst/>
            <a:rect l="l" t="t" r="r" b="b"/>
            <a:pathLst>
              <a:path w="365760" h="365760">
                <a:moveTo>
                  <a:pt x="0" y="365760"/>
                </a:moveTo>
                <a:lnTo>
                  <a:pt x="0" y="0"/>
                </a:lnTo>
                <a:lnTo>
                  <a:pt x="365760" y="0"/>
                </a:lnTo>
                <a:lnTo>
                  <a:pt x="365760" y="365760"/>
                </a:lnTo>
                <a:lnTo>
                  <a:pt x="0" y="365760"/>
                </a:lnTo>
              </a:path>
            </a:pathLst>
          </a:custGeom>
          <a:noFill/>
          <a:ln/>
        </p:spPr>
        <p:txBody>
          <a:bodyPr wrap="square" lIns="90000" tIns="46800" rIns="90000" bIns="46800" rtlCol="0" anchor="ctr"/>
          <a:lstStyle/>
          <a:p>
            <a:pPr indent="0" marL="0">
              <a:buNone/>
            </a:pPr>
            <a:endParaRPr lang="en-US" dirty="0"/>
          </a:p>
        </p:txBody>
      </p:sp>
      <p:sp>
        <p:nvSpPr>
          <p:cNvPr id="8" name="Text 6"/>
          <p:cNvSpPr/>
          <p:nvPr/>
        </p:nvSpPr>
        <p:spPr>
          <a:xfrm>
            <a:off x="731519" y="1528510"/>
            <a:ext cx="10728964" cy="884627"/>
          </a:xfrm>
          <a:custGeom>
            <a:avLst/>
            <a:gdLst/>
            <a:ahLst/>
            <a:cxnLst/>
            <a:rect l="l" t="t" r="r" b="b"/>
            <a:pathLst>
              <a:path w="10728964" h="884627">
                <a:moveTo>
                  <a:pt x="0" y="884627"/>
                </a:moveTo>
                <a:lnTo>
                  <a:pt x="0" y="0"/>
                </a:lnTo>
                <a:lnTo>
                  <a:pt x="10728964" y="0"/>
                </a:lnTo>
                <a:lnTo>
                  <a:pt x="10728964" y="884627"/>
                </a:lnTo>
                <a:lnTo>
                  <a:pt x="0" y="884627"/>
                </a:lnTo>
              </a:path>
            </a:pathLst>
          </a:custGeom>
          <a:noFill/>
          <a:ln/>
        </p:spPr>
        <p:txBody>
          <a:bodyPr wrap="square" lIns="0" tIns="0" rIns="0" bIns="0" rtlCol="0" anchor="t"/>
          <a:lstStyle/>
          <a:p>
            <a:pPr algn="l" marL="0" indent="0">
              <a:lnSpc>
                <a:spcPct val="100000"/>
              </a:lnSpc>
              <a:spcBef>
                <a:spcPts val="1000"/>
              </a:spcBef>
              <a:buNone/>
            </a:pPr>
            <a:r>
              <a:rPr lang="en-US" sz="4000" b="1" dirty="0">
                <a:solidFill>
                  <a:srgbClr val="000000"/>
                </a:solidFill>
                <a:latin typeface="Urbanist Semibold" pitchFamily="34" charset="0"/>
                <a:ea typeface="Urbanist Semibold" pitchFamily="34" charset="-122"/>
                <a:cs typeface="Urbanist Semibold" pitchFamily="34" charset="-120"/>
              </a:rPr>
              <a:t>Reflecting on the Future of Our Planet</a:t>
            </a:r>
            <a:endParaRPr lang="en-US" sz="4000" dirty="0"/>
          </a:p>
        </p:txBody>
      </p:sp>
      <p:sp>
        <p:nvSpPr>
          <p:cNvPr id="9" name="Text 7"/>
          <p:cNvSpPr/>
          <p:nvPr/>
        </p:nvSpPr>
        <p:spPr>
          <a:xfrm>
            <a:off x="11236006" y="6308725"/>
            <a:ext cx="315913" cy="549275"/>
          </a:xfrm>
          <a:custGeom>
            <a:avLst/>
            <a:gdLst/>
            <a:ahLst/>
            <a:cxnLst/>
            <a:rect l="l" t="t" r="r" b="b"/>
            <a:pathLst>
              <a:path w="315913" h="549275">
                <a:moveTo>
                  <a:pt x="0" y="549275"/>
                </a:moveTo>
                <a:lnTo>
                  <a:pt x="0" y="0"/>
                </a:lnTo>
                <a:lnTo>
                  <a:pt x="315913" y="0"/>
                </a:lnTo>
                <a:lnTo>
                  <a:pt x="315913" y="549275"/>
                </a:lnTo>
                <a:lnTo>
                  <a:pt x="0" y="549275"/>
                </a:lnTo>
              </a:path>
            </a:pathLst>
          </a:custGeom>
          <a:noFill/>
          <a:ln/>
        </p:spPr>
        <p:txBody>
          <a:bodyPr wrap="square" lIns="0" tIns="0" rIns="28800" bIns="0" rtlCol="0" anchor="ctr"/>
          <a:lstStyle/>
          <a:p>
            <a:pPr algn="r" marL="0" indent="0">
              <a:lnSpc>
                <a:spcPct val="100000"/>
              </a:lnSpc>
              <a:spcBef>
                <a:spcPts val="1000"/>
              </a:spcBef>
              <a:buNone/>
            </a:pPr>
            <a:r>
              <a:rPr lang="en-US" sz="800" dirty="0">
                <a:solidFill>
                  <a:srgbClr val="000000"/>
                </a:solidFill>
                <a:latin typeface="Urbanist" pitchFamily="34" charset="0"/>
                <a:ea typeface="Urbanist" pitchFamily="34" charset="-122"/>
                <a:cs typeface="Urbanist" pitchFamily="34" charset="-120"/>
              </a:rPr>
              <a:t>12</a:t>
            </a:r>
            <a:endParaRPr lang="en-US" sz="800" dirty="0"/>
          </a:p>
        </p:txBody>
      </p:sp>
      <p:sp>
        <p:nvSpPr>
          <p:cNvPr id="10" name="Text 8"/>
          <p:cNvSpPr/>
          <p:nvPr/>
        </p:nvSpPr>
        <p:spPr>
          <a:xfrm>
            <a:off x="731519" y="6309360"/>
            <a:ext cx="6309360" cy="548640"/>
          </a:xfrm>
          <a:custGeom>
            <a:avLst/>
            <a:gdLst/>
            <a:ahLst/>
            <a:cxnLst/>
            <a:rect l="l" t="t" r="r" b="b"/>
            <a:pathLst>
              <a:path w="6309360" h="548640">
                <a:moveTo>
                  <a:pt x="0" y="548640"/>
                </a:moveTo>
                <a:lnTo>
                  <a:pt x="0" y="0"/>
                </a:lnTo>
                <a:lnTo>
                  <a:pt x="6309360" y="0"/>
                </a:lnTo>
                <a:lnTo>
                  <a:pt x="6309360" y="548640"/>
                </a:lnTo>
                <a:lnTo>
                  <a:pt x="0" y="548640"/>
                </a:lnTo>
              </a:path>
            </a:pathLst>
          </a:custGeom>
          <a:noFill/>
          <a:ln/>
        </p:spPr>
        <p:txBody>
          <a:bodyPr wrap="square" lIns="0" tIns="0" rIns="0" bIns="0" rtlCol="0" anchor="ctr"/>
          <a:lstStyle/>
          <a:p>
            <a:pPr algn="l" marL="0" indent="0">
              <a:lnSpc>
                <a:spcPct val="100000"/>
              </a:lnSpc>
              <a:spcBef>
                <a:spcPts val="1000"/>
              </a:spcBef>
              <a:buNone/>
            </a:pPr>
            <a:r>
              <a:rPr lang="en-US" sz="800" dirty="0">
                <a:solidFill>
                  <a:srgbClr val="808080"/>
                </a:solidFill>
                <a:latin typeface="Urbanist" pitchFamily="34" charset="0"/>
                <a:ea typeface="Urbanist" pitchFamily="34" charset="-122"/>
                <a:cs typeface="Urbanist" pitchFamily="34" charset="-120"/>
              </a:rPr>
              <a:t>Global Warming: Understanding Its Causes, Effects, and Solutions</a:t>
            </a:r>
            <a:endParaRPr lang="en-US" sz="800" dirty="0"/>
          </a:p>
        </p:txBody>
      </p:sp>
      <p:sp>
        <p:nvSpPr>
          <p:cNvPr id="11" name="Text 9"/>
          <p:cNvSpPr/>
          <p:nvPr/>
        </p:nvSpPr>
        <p:spPr>
          <a:xfrm>
            <a:off x="730669" y="4277329"/>
            <a:ext cx="3017520" cy="1554480"/>
          </a:xfrm>
          <a:custGeom>
            <a:avLst/>
            <a:gdLst/>
            <a:ahLst/>
            <a:cxnLst/>
            <a:rect l="l" t="t" r="r" b="b"/>
            <a:pathLst>
              <a:path w="3017520" h="1554480">
                <a:moveTo>
                  <a:pt x="0" y="1554480"/>
                </a:moveTo>
                <a:lnTo>
                  <a:pt x="0" y="0"/>
                </a:lnTo>
                <a:lnTo>
                  <a:pt x="3017520" y="0"/>
                </a:lnTo>
                <a:lnTo>
                  <a:pt x="3017520" y="1554480"/>
                </a:lnTo>
                <a:lnTo>
                  <a:pt x="0" y="1554480"/>
                </a:lnTo>
              </a:path>
            </a:pathLst>
          </a:custGeom>
          <a:noFill/>
          <a:ln/>
        </p:spPr>
        <p:txBody>
          <a:bodyPr wrap="square" lIns="0" tIns="0" rIns="0" bIns="0" rtlCol="0" anchor="t" numCol="1" spcCol="177800"/>
          <a:lstStyle/>
          <a:p>
            <a:pPr algn="l" marL="0" indent="0">
              <a:lnSpc>
                <a:spcPct val="104167"/>
              </a:lnSpc>
              <a:spcAft>
                <a:spcPts val="874"/>
              </a:spcAft>
              <a:buNone/>
            </a:pPr>
            <a:r>
              <a:rPr lang="en-US" sz="1049" dirty="0">
                <a:solidFill>
                  <a:srgbClr val="000000"/>
                </a:solidFill>
                <a:latin typeface="Urbanist" pitchFamily="34" charset="0"/>
                <a:ea typeface="Urbanist" pitchFamily="34" charset="-122"/>
                <a:cs typeface="Urbanist" pitchFamily="34" charset="-120"/>
              </a:rPr>
              <a:t>Global warming poses a significant threat to our planet.</a:t>
            </a:r>
            <a:endParaRPr lang="en-US" sz="1049" dirty="0"/>
          </a:p>
          <a:p>
            <a:pPr algn="l" marL="0" indent="0">
              <a:lnSpc>
                <a:spcPct val="104167"/>
              </a:lnSpc>
              <a:spcAft>
                <a:spcPts val="874"/>
              </a:spcAft>
              <a:buNone/>
            </a:pPr>
            <a:r>
              <a:rPr lang="en-US" sz="1049" dirty="0">
                <a:solidFill>
                  <a:srgbClr val="000000"/>
                </a:solidFill>
                <a:latin typeface="Urbanist" pitchFamily="34" charset="0"/>
                <a:ea typeface="Urbanist" pitchFamily="34" charset="-122"/>
                <a:cs typeface="Urbanist" pitchFamily="34" charset="-120"/>
              </a:rPr>
              <a:t>Rising temperatures lead to extreme weather events, loss of biodiversity, and disruptions to food and water supplies.</a:t>
            </a:r>
            <a:endParaRPr lang="en-US" sz="1049" dirty="0"/>
          </a:p>
          <a:p>
            <a:pPr algn="l" marL="0" indent="0">
              <a:lnSpc>
                <a:spcPct val="104167"/>
              </a:lnSpc>
              <a:spcAft>
                <a:spcPts val="874"/>
              </a:spcAft>
              <a:buNone/>
            </a:pPr>
            <a:r>
              <a:rPr lang="en-US" sz="1049" dirty="0">
                <a:solidFill>
                  <a:srgbClr val="000000"/>
                </a:solidFill>
                <a:latin typeface="Urbanist" pitchFamily="34" charset="0"/>
                <a:ea typeface="Urbanist" pitchFamily="34" charset="-122"/>
                <a:cs typeface="Urbanist" pitchFamily="34" charset="-120"/>
              </a:rPr>
              <a:t>It is crucial to acknowledge that the choices we make today will shape the world for future generations.</a:t>
            </a:r>
            <a:endParaRPr lang="en-US" sz="1049" dirty="0"/>
          </a:p>
        </p:txBody>
      </p:sp>
      <p:sp>
        <p:nvSpPr>
          <p:cNvPr id="12" name="Text 10"/>
          <p:cNvSpPr/>
          <p:nvPr/>
        </p:nvSpPr>
        <p:spPr>
          <a:xfrm>
            <a:off x="730669" y="3673380"/>
            <a:ext cx="3017520" cy="411653"/>
          </a:xfrm>
          <a:custGeom>
            <a:avLst/>
            <a:gdLst/>
            <a:ahLst/>
            <a:cxnLst/>
            <a:rect l="l" t="t" r="r" b="b"/>
            <a:pathLst>
              <a:path w="3017520" h="411653">
                <a:moveTo>
                  <a:pt x="0" y="411653"/>
                </a:moveTo>
                <a:lnTo>
                  <a:pt x="0" y="0"/>
                </a:lnTo>
                <a:lnTo>
                  <a:pt x="3017520" y="0"/>
                </a:lnTo>
                <a:lnTo>
                  <a:pt x="3017520" y="411653"/>
                </a:lnTo>
                <a:lnTo>
                  <a:pt x="0" y="411653"/>
                </a:lnTo>
              </a:path>
            </a:pathLst>
          </a:custGeom>
          <a:noFill/>
          <a:ln/>
        </p:spPr>
        <p:txBody>
          <a:bodyPr wrap="square" lIns="0" tIns="0" rIns="0" bIns="0" rtlCol="0" anchor="b" numCol="1" spcCol="177800"/>
          <a:lstStyle/>
          <a:p>
            <a:pPr algn="l" marL="0" indent="0">
              <a:lnSpc>
                <a:spcPct val="100000"/>
              </a:lnSpc>
              <a:buNone/>
            </a:pPr>
            <a:r>
              <a:rPr lang="en-US" sz="1400" dirty="0">
                <a:solidFill>
                  <a:srgbClr val="3E00FF"/>
                </a:solidFill>
                <a:latin typeface="Urbanist Semibold" pitchFamily="34" charset="0"/>
                <a:ea typeface="Urbanist Semibold" pitchFamily="34" charset="-122"/>
                <a:cs typeface="Urbanist Semibold" pitchFamily="34" charset="-120"/>
              </a:rPr>
              <a:t>Recognizing the Urgency of Action</a:t>
            </a:r>
            <a:endParaRPr lang="en-US" sz="1400" dirty="0"/>
          </a:p>
        </p:txBody>
      </p:sp>
      <p:sp>
        <p:nvSpPr>
          <p:cNvPr id="13" name="Text 11"/>
          <p:cNvSpPr/>
          <p:nvPr/>
        </p:nvSpPr>
        <p:spPr>
          <a:xfrm>
            <a:off x="4632960" y="4277329"/>
            <a:ext cx="3017520" cy="1554480"/>
          </a:xfrm>
          <a:custGeom>
            <a:avLst/>
            <a:gdLst/>
            <a:ahLst/>
            <a:cxnLst/>
            <a:rect l="l" t="t" r="r" b="b"/>
            <a:pathLst>
              <a:path w="3017520" h="1554480">
                <a:moveTo>
                  <a:pt x="0" y="1554480"/>
                </a:moveTo>
                <a:lnTo>
                  <a:pt x="0" y="0"/>
                </a:lnTo>
                <a:lnTo>
                  <a:pt x="3017520" y="0"/>
                </a:lnTo>
                <a:lnTo>
                  <a:pt x="3017520" y="1554480"/>
                </a:lnTo>
                <a:lnTo>
                  <a:pt x="0" y="1554480"/>
                </a:lnTo>
              </a:path>
            </a:pathLst>
          </a:custGeom>
          <a:noFill/>
          <a:ln/>
        </p:spPr>
        <p:txBody>
          <a:bodyPr wrap="square" lIns="0" tIns="0" rIns="0" bIns="0" rtlCol="0" anchor="t" numCol="1" spcCol="177800"/>
          <a:lstStyle/>
          <a:p>
            <a:pPr algn="l" marL="0" indent="0">
              <a:lnSpc>
                <a:spcPct val="104167"/>
              </a:lnSpc>
              <a:spcAft>
                <a:spcPts val="947"/>
              </a:spcAft>
              <a:buNone/>
            </a:pPr>
            <a:r>
              <a:rPr lang="en-US" sz="1137" dirty="0">
                <a:solidFill>
                  <a:srgbClr val="000000"/>
                </a:solidFill>
                <a:latin typeface="Urbanist" pitchFamily="34" charset="0"/>
                <a:ea typeface="Urbanist" pitchFamily="34" charset="-122"/>
                <a:cs typeface="Urbanist" pitchFamily="34" charset="-120"/>
              </a:rPr>
              <a:t>The consequences of global warming will disproportionately affect younger generations.</a:t>
            </a:r>
            <a:endParaRPr lang="en-US" sz="1137" dirty="0"/>
          </a:p>
          <a:p>
            <a:pPr algn="l" marL="0" indent="0">
              <a:lnSpc>
                <a:spcPct val="104167"/>
              </a:lnSpc>
              <a:spcAft>
                <a:spcPts val="947"/>
              </a:spcAft>
              <a:buNone/>
            </a:pPr>
            <a:r>
              <a:rPr lang="en-US" sz="1137" dirty="0">
                <a:solidFill>
                  <a:srgbClr val="000000"/>
                </a:solidFill>
                <a:latin typeface="Urbanist" pitchFamily="34" charset="0"/>
                <a:ea typeface="Urbanist" pitchFamily="34" charset="-122"/>
                <a:cs typeface="Urbanist" pitchFamily="34" charset="-120"/>
              </a:rPr>
              <a:t>Challenges include increased natural disasters, economic instability, and health risks.</a:t>
            </a:r>
            <a:endParaRPr lang="en-US" sz="1137" dirty="0"/>
          </a:p>
          <a:p>
            <a:pPr algn="l" marL="0" indent="0">
              <a:lnSpc>
                <a:spcPct val="104167"/>
              </a:lnSpc>
              <a:spcAft>
                <a:spcPts val="947"/>
              </a:spcAft>
              <a:buNone/>
            </a:pPr>
            <a:r>
              <a:rPr lang="en-US" sz="1137" dirty="0">
                <a:solidFill>
                  <a:srgbClr val="000000"/>
                </a:solidFill>
                <a:latin typeface="Urbanist" pitchFamily="34" charset="0"/>
                <a:ea typeface="Urbanist" pitchFamily="34" charset="-122"/>
                <a:cs typeface="Urbanist" pitchFamily="34" charset="-120"/>
              </a:rPr>
              <a:t>By failing to address these issues now, we risk leaving a legacy of environmental degradation and social inequity.</a:t>
            </a:r>
            <a:endParaRPr lang="en-US" sz="1137" dirty="0"/>
          </a:p>
        </p:txBody>
      </p:sp>
      <p:sp>
        <p:nvSpPr>
          <p:cNvPr id="14" name="Text 12"/>
          <p:cNvSpPr/>
          <p:nvPr/>
        </p:nvSpPr>
        <p:spPr>
          <a:xfrm>
            <a:off x="4632960" y="3673380"/>
            <a:ext cx="3017520" cy="411653"/>
          </a:xfrm>
          <a:custGeom>
            <a:avLst/>
            <a:gdLst/>
            <a:ahLst/>
            <a:cxnLst/>
            <a:rect l="l" t="t" r="r" b="b"/>
            <a:pathLst>
              <a:path w="3017520" h="411653">
                <a:moveTo>
                  <a:pt x="0" y="411653"/>
                </a:moveTo>
                <a:lnTo>
                  <a:pt x="0" y="0"/>
                </a:lnTo>
                <a:lnTo>
                  <a:pt x="3017520" y="0"/>
                </a:lnTo>
                <a:lnTo>
                  <a:pt x="3017520" y="411653"/>
                </a:lnTo>
                <a:lnTo>
                  <a:pt x="0" y="411653"/>
                </a:lnTo>
              </a:path>
            </a:pathLst>
          </a:custGeom>
          <a:noFill/>
          <a:ln/>
        </p:spPr>
        <p:txBody>
          <a:bodyPr wrap="square" lIns="0" tIns="0" rIns="0" bIns="0" rtlCol="0" anchor="b" numCol="1" spcCol="177800"/>
          <a:lstStyle/>
          <a:p>
            <a:pPr algn="l" marL="0" indent="0">
              <a:lnSpc>
                <a:spcPct val="100000"/>
              </a:lnSpc>
              <a:buNone/>
            </a:pPr>
            <a:r>
              <a:rPr lang="en-US" sz="1351" dirty="0">
                <a:solidFill>
                  <a:srgbClr val="3E00FF"/>
                </a:solidFill>
                <a:latin typeface="Urbanist Semibold" pitchFamily="34" charset="0"/>
                <a:ea typeface="Urbanist Semibold" pitchFamily="34" charset="-122"/>
                <a:cs typeface="Urbanist Semibold" pitchFamily="34" charset="-120"/>
              </a:rPr>
              <a:t>Understanding the Implications for Future Generations</a:t>
            </a:r>
            <a:endParaRPr lang="en-US" sz="1351" dirty="0"/>
          </a:p>
        </p:txBody>
      </p:sp>
      <p:sp>
        <p:nvSpPr>
          <p:cNvPr id="15" name="Text 13"/>
          <p:cNvSpPr/>
          <p:nvPr/>
        </p:nvSpPr>
        <p:spPr>
          <a:xfrm>
            <a:off x="8416986" y="4277329"/>
            <a:ext cx="3017520" cy="1554480"/>
          </a:xfrm>
          <a:custGeom>
            <a:avLst/>
            <a:gdLst/>
            <a:ahLst/>
            <a:cxnLst/>
            <a:rect l="l" t="t" r="r" b="b"/>
            <a:pathLst>
              <a:path w="3017520" h="1554480">
                <a:moveTo>
                  <a:pt x="0" y="1554480"/>
                </a:moveTo>
                <a:lnTo>
                  <a:pt x="0" y="0"/>
                </a:lnTo>
                <a:lnTo>
                  <a:pt x="3017520" y="0"/>
                </a:lnTo>
                <a:lnTo>
                  <a:pt x="3017520" y="1554480"/>
                </a:lnTo>
                <a:lnTo>
                  <a:pt x="0" y="1554480"/>
                </a:lnTo>
              </a:path>
            </a:pathLst>
          </a:custGeom>
          <a:noFill/>
          <a:ln/>
        </p:spPr>
        <p:txBody>
          <a:bodyPr wrap="square" lIns="0" tIns="0" rIns="0" bIns="0" rtlCol="0" anchor="t" numCol="1" spcCol="177800"/>
          <a:lstStyle/>
          <a:p>
            <a:pPr algn="l" marL="0" indent="0">
              <a:lnSpc>
                <a:spcPct val="104167"/>
              </a:lnSpc>
              <a:spcAft>
                <a:spcPts val="874"/>
              </a:spcAft>
              <a:buNone/>
            </a:pPr>
            <a:r>
              <a:rPr lang="en-US" sz="1049" dirty="0">
                <a:solidFill>
                  <a:srgbClr val="000000"/>
                </a:solidFill>
                <a:latin typeface="Urbanist" pitchFamily="34" charset="0"/>
                <a:ea typeface="Urbanist" pitchFamily="34" charset="-122"/>
                <a:cs typeface="Urbanist" pitchFamily="34" charset="-120"/>
              </a:rPr>
              <a:t>To mitigate the effects of global warming, we must adopt both individual and collective strategies.</a:t>
            </a:r>
            <a:endParaRPr lang="en-US" sz="1049" dirty="0"/>
          </a:p>
          <a:p>
            <a:pPr algn="l" marL="0" indent="0">
              <a:lnSpc>
                <a:spcPct val="104167"/>
              </a:lnSpc>
              <a:spcAft>
                <a:spcPts val="874"/>
              </a:spcAft>
              <a:buNone/>
            </a:pPr>
            <a:r>
              <a:rPr lang="en-US" sz="1049" dirty="0">
                <a:solidFill>
                  <a:srgbClr val="000000"/>
                </a:solidFill>
                <a:latin typeface="Urbanist" pitchFamily="34" charset="0"/>
                <a:ea typeface="Urbanist" pitchFamily="34" charset="-122"/>
                <a:cs typeface="Urbanist" pitchFamily="34" charset="-120"/>
              </a:rPr>
              <a:t>This includes reducing our carbon footprints through sustainable practices.</a:t>
            </a:r>
            <a:endParaRPr lang="en-US" sz="1049" dirty="0"/>
          </a:p>
          <a:p>
            <a:pPr algn="l" marL="0" indent="0">
              <a:lnSpc>
                <a:spcPct val="104167"/>
              </a:lnSpc>
              <a:spcAft>
                <a:spcPts val="874"/>
              </a:spcAft>
              <a:buNone/>
            </a:pPr>
            <a:r>
              <a:rPr lang="en-US" sz="1049" dirty="0">
                <a:solidFill>
                  <a:srgbClr val="000000"/>
                </a:solidFill>
                <a:latin typeface="Urbanist" pitchFamily="34" charset="0"/>
                <a:ea typeface="Urbanist" pitchFamily="34" charset="-122"/>
                <a:cs typeface="Urbanist" pitchFamily="34" charset="-120"/>
              </a:rPr>
              <a:t>Advocating for policy changes and participating in community initiatives aimed at environmental conservation.</a:t>
            </a:r>
            <a:endParaRPr lang="en-US" sz="1049" dirty="0"/>
          </a:p>
        </p:txBody>
      </p:sp>
      <p:sp>
        <p:nvSpPr>
          <p:cNvPr id="16" name="Text 14"/>
          <p:cNvSpPr/>
          <p:nvPr/>
        </p:nvSpPr>
        <p:spPr>
          <a:xfrm>
            <a:off x="8416986" y="3673380"/>
            <a:ext cx="3017520" cy="411653"/>
          </a:xfrm>
          <a:custGeom>
            <a:avLst/>
            <a:gdLst/>
            <a:ahLst/>
            <a:cxnLst/>
            <a:rect l="l" t="t" r="r" b="b"/>
            <a:pathLst>
              <a:path w="3017520" h="411653">
                <a:moveTo>
                  <a:pt x="0" y="411653"/>
                </a:moveTo>
                <a:lnTo>
                  <a:pt x="0" y="0"/>
                </a:lnTo>
                <a:lnTo>
                  <a:pt x="3017520" y="0"/>
                </a:lnTo>
                <a:lnTo>
                  <a:pt x="3017520" y="411653"/>
                </a:lnTo>
                <a:lnTo>
                  <a:pt x="0" y="411653"/>
                </a:lnTo>
              </a:path>
            </a:pathLst>
          </a:custGeom>
          <a:noFill/>
          <a:ln/>
        </p:spPr>
        <p:txBody>
          <a:bodyPr wrap="square" lIns="0" tIns="0" rIns="0" bIns="0" rtlCol="0" anchor="b" numCol="1" spcCol="177800"/>
          <a:lstStyle/>
          <a:p>
            <a:pPr algn="l" marL="0" indent="0">
              <a:lnSpc>
                <a:spcPct val="100000"/>
              </a:lnSpc>
              <a:buNone/>
            </a:pPr>
            <a:r>
              <a:rPr lang="en-US" sz="1400" dirty="0">
                <a:solidFill>
                  <a:srgbClr val="3E00FF"/>
                </a:solidFill>
                <a:latin typeface="Urbanist Semibold" pitchFamily="34" charset="0"/>
                <a:ea typeface="Urbanist Semibold" pitchFamily="34" charset="-122"/>
                <a:cs typeface="Urbanist Semibold" pitchFamily="34" charset="-120"/>
              </a:rPr>
              <a:t>Proposing a Plan for Action</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flipV="1" rot="5400000">
            <a:off x="2720288" y="4398538"/>
            <a:ext cx="2834640" cy="0"/>
          </a:xfrm>
          <a:custGeom>
            <a:avLst/>
            <a:gdLst/>
            <a:ahLst/>
            <a:cxnLst/>
            <a:rect l="l" t="t" r="r" b="b"/>
            <a:pathLst>
              <a:path w="2834640" h="0">
                <a:moveTo>
                  <a:pt x="0" y="0"/>
                </a:moveTo>
                <a:lnTo>
                  <a:pt x="2834640" y="0"/>
                </a:lnTo>
              </a:path>
            </a:pathLst>
          </a:custGeom>
          <a:noFill/>
          <a:ln w="28575">
            <a:solidFill>
              <a:srgbClr val="E6E6E6"/>
            </a:solidFill>
          </a:ln>
        </p:spPr>
        <p:txBody>
          <a:bodyPr wrap="square" lIns="90000" tIns="46800" rIns="90000" bIns="46800" rtlCol="0" anchor="t"/>
          <a:lstStyle/>
          <a:p>
            <a:pPr algn="l" marL="0" indent="0">
              <a:lnSpc>
                <a:spcPct val="83333"/>
              </a:lnSpc>
              <a:buNone/>
            </a:pPr>
            <a:endParaRPr lang="en-US" sz="1800" dirty="0"/>
          </a:p>
        </p:txBody>
      </p:sp>
      <p:sp>
        <p:nvSpPr>
          <p:cNvPr id="3" name="Text 1"/>
          <p:cNvSpPr/>
          <p:nvPr/>
        </p:nvSpPr>
        <p:spPr>
          <a:xfrm flipV="1" rot="5400000">
            <a:off x="6637073" y="4398538"/>
            <a:ext cx="2834640" cy="0"/>
          </a:xfrm>
          <a:custGeom>
            <a:avLst/>
            <a:gdLst/>
            <a:ahLst/>
            <a:cxnLst/>
            <a:rect l="l" t="t" r="r" b="b"/>
            <a:pathLst>
              <a:path w="2834640" h="0">
                <a:moveTo>
                  <a:pt x="0" y="0"/>
                </a:moveTo>
                <a:lnTo>
                  <a:pt x="2834640" y="0"/>
                </a:lnTo>
              </a:path>
            </a:pathLst>
          </a:custGeom>
          <a:noFill/>
          <a:ln w="28575">
            <a:solidFill>
              <a:srgbClr val="E6E6E6"/>
            </a:solidFill>
          </a:ln>
        </p:spPr>
        <p:txBody>
          <a:bodyPr wrap="square" lIns="90000" tIns="46800" rIns="90000" bIns="46800" rtlCol="0" anchor="t"/>
          <a:lstStyle/>
          <a:p>
            <a:pPr algn="l" marL="0" indent="0">
              <a:lnSpc>
                <a:spcPct val="83333"/>
              </a:lnSpc>
              <a:buNone/>
            </a:pPr>
            <a:endParaRPr lang="en-US" sz="1800" dirty="0"/>
          </a:p>
        </p:txBody>
      </p:sp>
      <p:sp>
        <p:nvSpPr>
          <p:cNvPr id="4" name="Text 2"/>
          <p:cNvSpPr/>
          <p:nvPr/>
        </p:nvSpPr>
        <p:spPr>
          <a:xfrm>
            <a:off x="730669" y="3042004"/>
            <a:ext cx="1005840" cy="457200"/>
          </a:xfrm>
          <a:custGeom>
            <a:avLst/>
            <a:gdLst/>
            <a:ahLst/>
            <a:cxnLst/>
            <a:rect l="l" t="t" r="r" b="b"/>
            <a:pathLst>
              <a:path w="1005840" h="457200">
                <a:moveTo>
                  <a:pt x="0" y="457200"/>
                </a:moveTo>
                <a:lnTo>
                  <a:pt x="0" y="0"/>
                </a:lnTo>
                <a:lnTo>
                  <a:pt x="1005840" y="0"/>
                </a:lnTo>
                <a:lnTo>
                  <a:pt x="1005840" y="457200"/>
                </a:lnTo>
                <a:lnTo>
                  <a:pt x="0" y="457200"/>
                </a:lnTo>
              </a:path>
            </a:pathLst>
          </a:custGeom>
          <a:noFill/>
          <a:ln/>
        </p:spPr>
        <p:txBody>
          <a:bodyPr wrap="square" lIns="0" tIns="0" rIns="0" bIns="0" rtlCol="0" anchor="t"/>
          <a:lstStyle/>
          <a:p>
            <a:pPr algn="l" marL="0" indent="0">
              <a:lnSpc>
                <a:spcPct val="83333"/>
              </a:lnSpc>
              <a:buNone/>
            </a:pPr>
            <a:r>
              <a:rPr lang="en-US" sz="3200" b="1" dirty="0">
                <a:solidFill>
                  <a:srgbClr val="DF71F6"/>
                </a:solidFill>
                <a:latin typeface="Urbanist" pitchFamily="34" charset="0"/>
                <a:ea typeface="Urbanist" pitchFamily="34" charset="-122"/>
                <a:cs typeface="Urbanist" pitchFamily="34" charset="-120"/>
              </a:rPr>
              <a:t>01</a:t>
            </a:r>
            <a:endParaRPr lang="en-US" sz="3200" dirty="0"/>
          </a:p>
        </p:txBody>
      </p:sp>
      <p:sp>
        <p:nvSpPr>
          <p:cNvPr id="5" name="Text 3"/>
          <p:cNvSpPr/>
          <p:nvPr/>
        </p:nvSpPr>
        <p:spPr>
          <a:xfrm>
            <a:off x="4632960" y="3042004"/>
            <a:ext cx="1005840" cy="457200"/>
          </a:xfrm>
          <a:custGeom>
            <a:avLst/>
            <a:gdLst/>
            <a:ahLst/>
            <a:cxnLst/>
            <a:rect l="l" t="t" r="r" b="b"/>
            <a:pathLst>
              <a:path w="1005840" h="457200">
                <a:moveTo>
                  <a:pt x="0" y="457200"/>
                </a:moveTo>
                <a:lnTo>
                  <a:pt x="0" y="0"/>
                </a:lnTo>
                <a:lnTo>
                  <a:pt x="1005840" y="0"/>
                </a:lnTo>
                <a:lnTo>
                  <a:pt x="1005840" y="457200"/>
                </a:lnTo>
                <a:lnTo>
                  <a:pt x="0" y="457200"/>
                </a:lnTo>
              </a:path>
            </a:pathLst>
          </a:custGeom>
          <a:noFill/>
          <a:ln/>
        </p:spPr>
        <p:txBody>
          <a:bodyPr wrap="square" lIns="0" tIns="0" rIns="0" bIns="0" rtlCol="0" anchor="t"/>
          <a:lstStyle/>
          <a:p>
            <a:pPr algn="l" marL="0" indent="0">
              <a:lnSpc>
                <a:spcPct val="83333"/>
              </a:lnSpc>
              <a:buNone/>
            </a:pPr>
            <a:r>
              <a:rPr lang="en-US" sz="3200" b="1" dirty="0">
                <a:solidFill>
                  <a:srgbClr val="DF71F6"/>
                </a:solidFill>
                <a:latin typeface="Urbanist" pitchFamily="34" charset="0"/>
                <a:ea typeface="Urbanist" pitchFamily="34" charset="-122"/>
                <a:cs typeface="Urbanist" pitchFamily="34" charset="-120"/>
              </a:rPr>
              <a:t>02</a:t>
            </a:r>
            <a:endParaRPr lang="en-US" sz="3200" dirty="0"/>
          </a:p>
        </p:txBody>
      </p:sp>
      <p:sp>
        <p:nvSpPr>
          <p:cNvPr id="6" name="Text 4"/>
          <p:cNvSpPr/>
          <p:nvPr/>
        </p:nvSpPr>
        <p:spPr>
          <a:xfrm>
            <a:off x="8416986" y="3042004"/>
            <a:ext cx="1005840" cy="457200"/>
          </a:xfrm>
          <a:custGeom>
            <a:avLst/>
            <a:gdLst/>
            <a:ahLst/>
            <a:cxnLst/>
            <a:rect l="l" t="t" r="r" b="b"/>
            <a:pathLst>
              <a:path w="1005840" h="457200">
                <a:moveTo>
                  <a:pt x="0" y="457200"/>
                </a:moveTo>
                <a:lnTo>
                  <a:pt x="0" y="0"/>
                </a:lnTo>
                <a:lnTo>
                  <a:pt x="1005840" y="0"/>
                </a:lnTo>
                <a:lnTo>
                  <a:pt x="1005840" y="457200"/>
                </a:lnTo>
                <a:lnTo>
                  <a:pt x="0" y="457200"/>
                </a:lnTo>
              </a:path>
            </a:pathLst>
          </a:custGeom>
          <a:noFill/>
          <a:ln/>
        </p:spPr>
        <p:txBody>
          <a:bodyPr wrap="square" lIns="0" tIns="0" rIns="0" bIns="0" rtlCol="0" anchor="t"/>
          <a:lstStyle/>
          <a:p>
            <a:pPr algn="l" marL="0" indent="0">
              <a:lnSpc>
                <a:spcPct val="83333"/>
              </a:lnSpc>
              <a:buNone/>
            </a:pPr>
            <a:r>
              <a:rPr lang="en-US" sz="3200" b="1" dirty="0">
                <a:solidFill>
                  <a:srgbClr val="DF71F6"/>
                </a:solidFill>
                <a:latin typeface="Urbanist" pitchFamily="34" charset="0"/>
                <a:ea typeface="Urbanist" pitchFamily="34" charset="-122"/>
                <a:cs typeface="Urbanist" pitchFamily="34" charset="-120"/>
              </a:rPr>
              <a:t>03</a:t>
            </a:r>
            <a:endParaRPr lang="en-US" sz="3200" dirty="0"/>
          </a:p>
        </p:txBody>
      </p:sp>
      <p:sp>
        <p:nvSpPr>
          <p:cNvPr id="7" name="Text 5"/>
          <p:cNvSpPr/>
          <p:nvPr/>
        </p:nvSpPr>
        <p:spPr>
          <a:xfrm>
            <a:off x="731520" y="395836"/>
            <a:ext cx="365760" cy="365760"/>
          </a:xfrm>
          <a:custGeom>
            <a:avLst/>
            <a:gdLst/>
            <a:ahLst/>
            <a:cxnLst/>
            <a:rect l="l" t="t" r="r" b="b"/>
            <a:pathLst>
              <a:path w="365760" h="365760">
                <a:moveTo>
                  <a:pt x="0" y="365760"/>
                </a:moveTo>
                <a:lnTo>
                  <a:pt x="0" y="0"/>
                </a:lnTo>
                <a:lnTo>
                  <a:pt x="365760" y="0"/>
                </a:lnTo>
                <a:lnTo>
                  <a:pt x="365760" y="365760"/>
                </a:lnTo>
                <a:lnTo>
                  <a:pt x="0" y="365760"/>
                </a:lnTo>
              </a:path>
            </a:pathLst>
          </a:custGeom>
          <a:noFill/>
          <a:ln/>
        </p:spPr>
        <p:txBody>
          <a:bodyPr wrap="square" lIns="90000" tIns="46800" rIns="90000" bIns="46800" rtlCol="0" anchor="ctr"/>
          <a:lstStyle/>
          <a:p>
            <a:pPr indent="0" marL="0">
              <a:buNone/>
            </a:pPr>
            <a:endParaRPr lang="en-US" dirty="0"/>
          </a:p>
        </p:txBody>
      </p:sp>
      <p:sp>
        <p:nvSpPr>
          <p:cNvPr id="8" name="Text 6"/>
          <p:cNvSpPr/>
          <p:nvPr/>
        </p:nvSpPr>
        <p:spPr>
          <a:xfrm>
            <a:off x="731519" y="1528510"/>
            <a:ext cx="10728964" cy="884627"/>
          </a:xfrm>
          <a:custGeom>
            <a:avLst/>
            <a:gdLst/>
            <a:ahLst/>
            <a:cxnLst/>
            <a:rect l="l" t="t" r="r" b="b"/>
            <a:pathLst>
              <a:path w="10728964" h="884627">
                <a:moveTo>
                  <a:pt x="0" y="884627"/>
                </a:moveTo>
                <a:lnTo>
                  <a:pt x="0" y="0"/>
                </a:lnTo>
                <a:lnTo>
                  <a:pt x="10728964" y="0"/>
                </a:lnTo>
                <a:lnTo>
                  <a:pt x="10728964" y="884627"/>
                </a:lnTo>
                <a:lnTo>
                  <a:pt x="0" y="884627"/>
                </a:lnTo>
              </a:path>
            </a:pathLst>
          </a:custGeom>
          <a:noFill/>
          <a:ln/>
        </p:spPr>
        <p:txBody>
          <a:bodyPr wrap="square" lIns="0" tIns="0" rIns="0" bIns="0" rtlCol="0" anchor="t"/>
          <a:lstStyle/>
          <a:p>
            <a:pPr algn="l" marL="0" indent="0">
              <a:lnSpc>
                <a:spcPct val="100000"/>
              </a:lnSpc>
              <a:spcBef>
                <a:spcPts val="1000"/>
              </a:spcBef>
              <a:buNone/>
            </a:pPr>
            <a:r>
              <a:rPr lang="en-US" sz="4000" b="1" dirty="0">
                <a:solidFill>
                  <a:srgbClr val="000000"/>
                </a:solidFill>
                <a:latin typeface="Urbanist Semibold" pitchFamily="34" charset="0"/>
                <a:ea typeface="Urbanist Semibold" pitchFamily="34" charset="-122"/>
                <a:cs typeface="Urbanist Semibold" pitchFamily="34" charset="-120"/>
              </a:rPr>
              <a:t>Quiz: Global Warming and the Carbon Cycle</a:t>
            </a:r>
            <a:endParaRPr lang="en-US" sz="4000" dirty="0"/>
          </a:p>
        </p:txBody>
      </p:sp>
      <p:sp>
        <p:nvSpPr>
          <p:cNvPr id="9" name="Text 7"/>
          <p:cNvSpPr/>
          <p:nvPr/>
        </p:nvSpPr>
        <p:spPr>
          <a:xfrm>
            <a:off x="11236006" y="6308725"/>
            <a:ext cx="315913" cy="549275"/>
          </a:xfrm>
          <a:custGeom>
            <a:avLst/>
            <a:gdLst/>
            <a:ahLst/>
            <a:cxnLst/>
            <a:rect l="l" t="t" r="r" b="b"/>
            <a:pathLst>
              <a:path w="315913" h="549275">
                <a:moveTo>
                  <a:pt x="0" y="549275"/>
                </a:moveTo>
                <a:lnTo>
                  <a:pt x="0" y="0"/>
                </a:lnTo>
                <a:lnTo>
                  <a:pt x="315913" y="0"/>
                </a:lnTo>
                <a:lnTo>
                  <a:pt x="315913" y="549275"/>
                </a:lnTo>
                <a:lnTo>
                  <a:pt x="0" y="549275"/>
                </a:lnTo>
              </a:path>
            </a:pathLst>
          </a:custGeom>
          <a:noFill/>
          <a:ln/>
        </p:spPr>
        <p:txBody>
          <a:bodyPr wrap="square" lIns="0" tIns="0" rIns="28800" bIns="0" rtlCol="0" anchor="ctr"/>
          <a:lstStyle/>
          <a:p>
            <a:pPr algn="r" marL="0" indent="0">
              <a:lnSpc>
                <a:spcPct val="100000"/>
              </a:lnSpc>
              <a:spcBef>
                <a:spcPts val="1000"/>
              </a:spcBef>
              <a:buNone/>
            </a:pPr>
            <a:r>
              <a:rPr lang="en-US" sz="800" dirty="0">
                <a:solidFill>
                  <a:srgbClr val="000000"/>
                </a:solidFill>
                <a:latin typeface="Urbanist" pitchFamily="34" charset="0"/>
                <a:ea typeface="Urbanist" pitchFamily="34" charset="-122"/>
                <a:cs typeface="Urbanist" pitchFamily="34" charset="-120"/>
              </a:rPr>
              <a:t>13</a:t>
            </a:r>
            <a:endParaRPr lang="en-US" sz="800" dirty="0"/>
          </a:p>
        </p:txBody>
      </p:sp>
      <p:sp>
        <p:nvSpPr>
          <p:cNvPr id="10" name="Text 8"/>
          <p:cNvSpPr/>
          <p:nvPr/>
        </p:nvSpPr>
        <p:spPr>
          <a:xfrm>
            <a:off x="731519" y="6309360"/>
            <a:ext cx="6309360" cy="548640"/>
          </a:xfrm>
          <a:custGeom>
            <a:avLst/>
            <a:gdLst/>
            <a:ahLst/>
            <a:cxnLst/>
            <a:rect l="l" t="t" r="r" b="b"/>
            <a:pathLst>
              <a:path w="6309360" h="548640">
                <a:moveTo>
                  <a:pt x="0" y="548640"/>
                </a:moveTo>
                <a:lnTo>
                  <a:pt x="0" y="0"/>
                </a:lnTo>
                <a:lnTo>
                  <a:pt x="6309360" y="0"/>
                </a:lnTo>
                <a:lnTo>
                  <a:pt x="6309360" y="548640"/>
                </a:lnTo>
                <a:lnTo>
                  <a:pt x="0" y="548640"/>
                </a:lnTo>
              </a:path>
            </a:pathLst>
          </a:custGeom>
          <a:noFill/>
          <a:ln/>
        </p:spPr>
        <p:txBody>
          <a:bodyPr wrap="square" lIns="0" tIns="0" rIns="0" bIns="0" rtlCol="0" anchor="ctr"/>
          <a:lstStyle/>
          <a:p>
            <a:pPr algn="l" marL="0" indent="0">
              <a:lnSpc>
                <a:spcPct val="100000"/>
              </a:lnSpc>
              <a:spcBef>
                <a:spcPts val="1000"/>
              </a:spcBef>
              <a:buNone/>
            </a:pPr>
            <a:r>
              <a:rPr lang="en-US" sz="800" dirty="0">
                <a:solidFill>
                  <a:srgbClr val="808080"/>
                </a:solidFill>
                <a:latin typeface="Urbanist" pitchFamily="34" charset="0"/>
                <a:ea typeface="Urbanist" pitchFamily="34" charset="-122"/>
                <a:cs typeface="Urbanist" pitchFamily="34" charset="-120"/>
              </a:rPr>
              <a:t>Global Warming: Understanding Its Causes, Effects, and Solutions</a:t>
            </a:r>
            <a:endParaRPr lang="en-US" sz="800" dirty="0"/>
          </a:p>
        </p:txBody>
      </p:sp>
      <p:sp>
        <p:nvSpPr>
          <p:cNvPr id="11" name="Text 9"/>
          <p:cNvSpPr/>
          <p:nvPr/>
        </p:nvSpPr>
        <p:spPr>
          <a:xfrm>
            <a:off x="730669" y="4277329"/>
            <a:ext cx="3017520" cy="1554480"/>
          </a:xfrm>
          <a:custGeom>
            <a:avLst/>
            <a:gdLst/>
            <a:ahLst/>
            <a:cxnLst/>
            <a:rect l="l" t="t" r="r" b="b"/>
            <a:pathLst>
              <a:path w="3017520" h="1554480">
                <a:moveTo>
                  <a:pt x="0" y="1554480"/>
                </a:moveTo>
                <a:lnTo>
                  <a:pt x="0" y="0"/>
                </a:lnTo>
                <a:lnTo>
                  <a:pt x="3017520" y="0"/>
                </a:lnTo>
                <a:lnTo>
                  <a:pt x="3017520" y="1554480"/>
                </a:lnTo>
                <a:lnTo>
                  <a:pt x="0" y="1554480"/>
                </a:lnTo>
              </a:path>
            </a:pathLst>
          </a:custGeom>
          <a:noFill/>
          <a:ln/>
        </p:spPr>
        <p:txBody>
          <a:bodyPr wrap="square" lIns="0" tIns="0" rIns="0" bIns="0" rtlCol="0" anchor="t" numCol="1" spcCol="177800"/>
          <a:lstStyle/>
          <a:p>
            <a:pPr algn="l" marL="0" indent="0">
              <a:lnSpc>
                <a:spcPct val="104167"/>
              </a:lnSpc>
              <a:spcAft>
                <a:spcPts val="875"/>
              </a:spcAft>
              <a:buNone/>
            </a:pPr>
            <a:r>
              <a:rPr lang="en-US" sz="1050" dirty="0">
                <a:solidFill>
                  <a:srgbClr val="000000"/>
                </a:solidFill>
                <a:latin typeface="Urbanist" pitchFamily="34" charset="0"/>
                <a:ea typeface="Urbanist" pitchFamily="34" charset="-122"/>
                <a:cs typeface="Urbanist" pitchFamily="34" charset="-120"/>
              </a:rPr>
              <a:t>Create a simple quiz with multiple-choice questions to assess students' basic knowledge of global warming and the carbon cycle.</a:t>
            </a:r>
            <a:endParaRPr lang="en-US" sz="1050" dirty="0"/>
          </a:p>
          <a:p>
            <a:pPr algn="l" marL="0" indent="0">
              <a:lnSpc>
                <a:spcPct val="104167"/>
              </a:lnSpc>
              <a:spcAft>
                <a:spcPts val="875"/>
              </a:spcAft>
              <a:buNone/>
            </a:pPr>
            <a:r>
              <a:rPr lang="en-US" sz="1050" dirty="0">
                <a:solidFill>
                  <a:srgbClr val="000000"/>
                </a:solidFill>
                <a:latin typeface="Urbanist" pitchFamily="34" charset="0"/>
                <a:ea typeface="Urbanist" pitchFamily="34" charset="-122"/>
                <a:cs typeface="Urbanist" pitchFamily="34" charset="-120"/>
              </a:rPr>
              <a:t>Example questions could include: What is the primary greenhouse gas responsible for global warming?</a:t>
            </a:r>
            <a:endParaRPr lang="en-US" sz="1050" dirty="0"/>
          </a:p>
          <a:p>
            <a:pPr algn="l" marL="0" indent="0">
              <a:lnSpc>
                <a:spcPct val="104167"/>
              </a:lnSpc>
              <a:spcAft>
                <a:spcPts val="875"/>
              </a:spcAft>
              <a:buNone/>
            </a:pPr>
            <a:r>
              <a:rPr lang="en-US" sz="1050" dirty="0">
                <a:solidFill>
                  <a:srgbClr val="000000"/>
                </a:solidFill>
                <a:latin typeface="Urbanist" pitchFamily="34" charset="0"/>
                <a:ea typeface="Urbanist" pitchFamily="34" charset="-122"/>
                <a:cs typeface="Urbanist" pitchFamily="34" charset="-120"/>
              </a:rPr>
              <a:t>Which process removes carbon dioxide from the atmosphere?</a:t>
            </a:r>
            <a:endParaRPr lang="en-US" sz="1050" dirty="0"/>
          </a:p>
        </p:txBody>
      </p:sp>
      <p:sp>
        <p:nvSpPr>
          <p:cNvPr id="12" name="Text 10"/>
          <p:cNvSpPr/>
          <p:nvPr/>
        </p:nvSpPr>
        <p:spPr>
          <a:xfrm>
            <a:off x="730669" y="3673380"/>
            <a:ext cx="3017520" cy="411653"/>
          </a:xfrm>
          <a:custGeom>
            <a:avLst/>
            <a:gdLst/>
            <a:ahLst/>
            <a:cxnLst/>
            <a:rect l="l" t="t" r="r" b="b"/>
            <a:pathLst>
              <a:path w="3017520" h="411653">
                <a:moveTo>
                  <a:pt x="0" y="411653"/>
                </a:moveTo>
                <a:lnTo>
                  <a:pt x="0" y="0"/>
                </a:lnTo>
                <a:lnTo>
                  <a:pt x="3017520" y="0"/>
                </a:lnTo>
                <a:lnTo>
                  <a:pt x="3017520" y="411653"/>
                </a:lnTo>
                <a:lnTo>
                  <a:pt x="0" y="411653"/>
                </a:lnTo>
              </a:path>
            </a:pathLst>
          </a:custGeom>
          <a:noFill/>
          <a:ln/>
        </p:spPr>
        <p:txBody>
          <a:bodyPr wrap="square" lIns="0" tIns="0" rIns="0" bIns="0" rtlCol="0" anchor="b" numCol="1" spcCol="177800"/>
          <a:lstStyle/>
          <a:p>
            <a:pPr algn="l" marL="0" indent="0">
              <a:lnSpc>
                <a:spcPct val="100000"/>
              </a:lnSpc>
              <a:buNone/>
            </a:pPr>
            <a:r>
              <a:rPr lang="en-US" sz="1351" dirty="0">
                <a:solidFill>
                  <a:srgbClr val="3E00FF"/>
                </a:solidFill>
                <a:latin typeface="Urbanist Semibold" pitchFamily="34" charset="0"/>
                <a:ea typeface="Urbanist Semibold" pitchFamily="34" charset="-122"/>
                <a:cs typeface="Urbanist Semibold" pitchFamily="34" charset="-120"/>
              </a:rPr>
              <a:t>Foundation: Basic Understanding Assessment</a:t>
            </a:r>
            <a:endParaRPr lang="en-US" sz="1351" dirty="0"/>
          </a:p>
        </p:txBody>
      </p:sp>
      <p:sp>
        <p:nvSpPr>
          <p:cNvPr id="13" name="Text 11"/>
          <p:cNvSpPr/>
          <p:nvPr/>
        </p:nvSpPr>
        <p:spPr>
          <a:xfrm>
            <a:off x="4632960" y="4277329"/>
            <a:ext cx="3017520" cy="1554480"/>
          </a:xfrm>
          <a:custGeom>
            <a:avLst/>
            <a:gdLst/>
            <a:ahLst/>
            <a:cxnLst/>
            <a:rect l="l" t="t" r="r" b="b"/>
            <a:pathLst>
              <a:path w="3017520" h="1554480">
                <a:moveTo>
                  <a:pt x="0" y="1554480"/>
                </a:moveTo>
                <a:lnTo>
                  <a:pt x="0" y="0"/>
                </a:lnTo>
                <a:lnTo>
                  <a:pt x="3017520" y="0"/>
                </a:lnTo>
                <a:lnTo>
                  <a:pt x="3017520" y="1554480"/>
                </a:lnTo>
                <a:lnTo>
                  <a:pt x="0" y="1554480"/>
                </a:lnTo>
              </a:path>
            </a:pathLst>
          </a:custGeom>
          <a:noFill/>
          <a:ln/>
        </p:spPr>
        <p:txBody>
          <a:bodyPr wrap="square" lIns="0" tIns="0" rIns="0" bIns="0" rtlCol="0" anchor="t" numCol="1" spcCol="177800"/>
          <a:lstStyle/>
          <a:p>
            <a:pPr algn="l" marL="0" indent="0">
              <a:lnSpc>
                <a:spcPct val="104167"/>
              </a:lnSpc>
              <a:spcAft>
                <a:spcPts val="875"/>
              </a:spcAft>
              <a:buNone/>
            </a:pPr>
            <a:r>
              <a:rPr lang="en-US" sz="1050" dirty="0">
                <a:solidFill>
                  <a:srgbClr val="000000"/>
                </a:solidFill>
                <a:latin typeface="Urbanist" pitchFamily="34" charset="0"/>
                <a:ea typeface="Urbanist" pitchFamily="34" charset="-122"/>
                <a:cs typeface="Urbanist" pitchFamily="34" charset="-120"/>
              </a:rPr>
              <a:t>Develop a more complex quiz that includes scenario-based questions requiring students to analyze and evaluate the effects of human activities on the carbon cycle.</a:t>
            </a:r>
            <a:endParaRPr lang="en-US" sz="1050" dirty="0"/>
          </a:p>
          <a:p>
            <a:pPr algn="l" marL="0" indent="0">
              <a:lnSpc>
                <a:spcPct val="104167"/>
              </a:lnSpc>
              <a:spcAft>
                <a:spcPts val="875"/>
              </a:spcAft>
              <a:buNone/>
            </a:pPr>
            <a:r>
              <a:rPr lang="en-US" sz="1050" dirty="0">
                <a:solidFill>
                  <a:srgbClr val="000000"/>
                </a:solidFill>
                <a:latin typeface="Urbanist" pitchFamily="34" charset="0"/>
                <a:ea typeface="Urbanist" pitchFamily="34" charset="-122"/>
                <a:cs typeface="Urbanist" pitchFamily="34" charset="-120"/>
              </a:rPr>
              <a:t>Example questions could include: How does deforestation impact the carbon cycle?</a:t>
            </a:r>
            <a:endParaRPr lang="en-US" sz="1050" dirty="0"/>
          </a:p>
          <a:p>
            <a:pPr algn="l" marL="0" indent="0">
              <a:lnSpc>
                <a:spcPct val="104167"/>
              </a:lnSpc>
              <a:spcAft>
                <a:spcPts val="875"/>
              </a:spcAft>
              <a:buNone/>
            </a:pPr>
            <a:r>
              <a:rPr lang="en-US" sz="1050" dirty="0">
                <a:solidFill>
                  <a:srgbClr val="000000"/>
                </a:solidFill>
                <a:latin typeface="Urbanist" pitchFamily="34" charset="0"/>
                <a:ea typeface="Urbanist" pitchFamily="34" charset="-122"/>
                <a:cs typeface="Urbanist" pitchFamily="34" charset="-120"/>
              </a:rPr>
              <a:t>Evaluate the effectiveness of carbon offset programs in mitigating climate change.</a:t>
            </a:r>
            <a:endParaRPr lang="en-US" sz="1050" dirty="0"/>
          </a:p>
        </p:txBody>
      </p:sp>
      <p:sp>
        <p:nvSpPr>
          <p:cNvPr id="14" name="Text 12"/>
          <p:cNvSpPr/>
          <p:nvPr/>
        </p:nvSpPr>
        <p:spPr>
          <a:xfrm>
            <a:off x="4632960" y="3673380"/>
            <a:ext cx="3017520" cy="411653"/>
          </a:xfrm>
          <a:custGeom>
            <a:avLst/>
            <a:gdLst/>
            <a:ahLst/>
            <a:cxnLst/>
            <a:rect l="l" t="t" r="r" b="b"/>
            <a:pathLst>
              <a:path w="3017520" h="411653">
                <a:moveTo>
                  <a:pt x="0" y="411653"/>
                </a:moveTo>
                <a:lnTo>
                  <a:pt x="0" y="0"/>
                </a:lnTo>
                <a:lnTo>
                  <a:pt x="3017520" y="0"/>
                </a:lnTo>
                <a:lnTo>
                  <a:pt x="3017520" y="411653"/>
                </a:lnTo>
                <a:lnTo>
                  <a:pt x="0" y="411653"/>
                </a:lnTo>
              </a:path>
            </a:pathLst>
          </a:custGeom>
          <a:noFill/>
          <a:ln/>
        </p:spPr>
        <p:txBody>
          <a:bodyPr wrap="square" lIns="0" tIns="0" rIns="0" bIns="0" rtlCol="0" anchor="b" numCol="1" spcCol="177800"/>
          <a:lstStyle/>
          <a:p>
            <a:pPr algn="l" marL="0" indent="0">
              <a:lnSpc>
                <a:spcPct val="100000"/>
              </a:lnSpc>
              <a:buNone/>
            </a:pPr>
            <a:r>
              <a:rPr lang="en-US" sz="1351" dirty="0">
                <a:solidFill>
                  <a:srgbClr val="3E00FF"/>
                </a:solidFill>
                <a:latin typeface="Urbanist Semibold" pitchFamily="34" charset="0"/>
                <a:ea typeface="Urbanist Semibold" pitchFamily="34" charset="-122"/>
                <a:cs typeface="Urbanist Semibold" pitchFamily="34" charset="-120"/>
              </a:rPr>
              <a:t>Core: Analysis and Evaluation Skills Assessment</a:t>
            </a:r>
            <a:endParaRPr lang="en-US" sz="1351" dirty="0"/>
          </a:p>
        </p:txBody>
      </p:sp>
      <p:sp>
        <p:nvSpPr>
          <p:cNvPr id="15" name="Text 13"/>
          <p:cNvSpPr/>
          <p:nvPr/>
        </p:nvSpPr>
        <p:spPr>
          <a:xfrm>
            <a:off x="8416986" y="4277329"/>
            <a:ext cx="3017520" cy="1554480"/>
          </a:xfrm>
          <a:custGeom>
            <a:avLst/>
            <a:gdLst/>
            <a:ahLst/>
            <a:cxnLst/>
            <a:rect l="l" t="t" r="r" b="b"/>
            <a:pathLst>
              <a:path w="3017520" h="1554480">
                <a:moveTo>
                  <a:pt x="0" y="1554480"/>
                </a:moveTo>
                <a:lnTo>
                  <a:pt x="0" y="0"/>
                </a:lnTo>
                <a:lnTo>
                  <a:pt x="3017520" y="0"/>
                </a:lnTo>
                <a:lnTo>
                  <a:pt x="3017520" y="1554480"/>
                </a:lnTo>
                <a:lnTo>
                  <a:pt x="0" y="1554480"/>
                </a:lnTo>
              </a:path>
            </a:pathLst>
          </a:custGeom>
          <a:noFill/>
          <a:ln/>
        </p:spPr>
        <p:txBody>
          <a:bodyPr wrap="square" lIns="0" tIns="0" rIns="0" bIns="0" rtlCol="0" anchor="t" numCol="1" spcCol="177800"/>
          <a:lstStyle/>
          <a:p>
            <a:pPr algn="l" marL="0" indent="0">
              <a:lnSpc>
                <a:spcPct val="104167"/>
              </a:lnSpc>
              <a:spcAft>
                <a:spcPts val="744"/>
              </a:spcAft>
              <a:buNone/>
            </a:pPr>
            <a:r>
              <a:rPr lang="en-US" sz="892" dirty="0">
                <a:solidFill>
                  <a:srgbClr val="000000"/>
                </a:solidFill>
                <a:latin typeface="Urbanist" pitchFamily="34" charset="0"/>
                <a:ea typeface="Urbanist" pitchFamily="34" charset="-122"/>
                <a:cs typeface="Urbanist" pitchFamily="34" charset="-120"/>
              </a:rPr>
              <a:t>Design a quiz that challenges students to apply critical thinking and problem-solving skills.</a:t>
            </a:r>
            <a:endParaRPr lang="en-US" sz="892" dirty="0"/>
          </a:p>
          <a:p>
            <a:pPr algn="l" marL="0" indent="0">
              <a:lnSpc>
                <a:spcPct val="104167"/>
              </a:lnSpc>
              <a:spcAft>
                <a:spcPts val="744"/>
              </a:spcAft>
              <a:buNone/>
            </a:pPr>
            <a:r>
              <a:rPr lang="en-US" sz="892" dirty="0">
                <a:solidFill>
                  <a:srgbClr val="000000"/>
                </a:solidFill>
                <a:latin typeface="Urbanist" pitchFamily="34" charset="0"/>
                <a:ea typeface="Urbanist" pitchFamily="34" charset="-122"/>
                <a:cs typeface="Urbanist" pitchFamily="34" charset="-120"/>
              </a:rPr>
              <a:t>This could involve open-ended questions or case studies where students propose solutions to real-world issues related to global warming and the carbon cycle.</a:t>
            </a:r>
            <a:endParaRPr lang="en-US" sz="892" dirty="0"/>
          </a:p>
          <a:p>
            <a:pPr algn="l" marL="0" indent="0">
              <a:lnSpc>
                <a:spcPct val="104167"/>
              </a:lnSpc>
              <a:spcAft>
                <a:spcPts val="744"/>
              </a:spcAft>
              <a:buNone/>
            </a:pPr>
            <a:r>
              <a:rPr lang="en-US" sz="892" dirty="0">
                <a:solidFill>
                  <a:srgbClr val="000000"/>
                </a:solidFill>
                <a:latin typeface="Urbanist" pitchFamily="34" charset="0"/>
                <a:ea typeface="Urbanist" pitchFamily="34" charset="-122"/>
                <a:cs typeface="Urbanist" pitchFamily="34" charset="-120"/>
              </a:rPr>
              <a:t>Example prompts could include: Propose a community initiative to reduce carbon emissions in your local area.</a:t>
            </a:r>
            <a:endParaRPr lang="en-US" sz="892" dirty="0"/>
          </a:p>
          <a:p>
            <a:pPr algn="l" marL="0" indent="0">
              <a:lnSpc>
                <a:spcPct val="104167"/>
              </a:lnSpc>
              <a:spcAft>
                <a:spcPts val="744"/>
              </a:spcAft>
              <a:buNone/>
            </a:pPr>
            <a:r>
              <a:rPr lang="en-US" sz="892" dirty="0">
                <a:solidFill>
                  <a:srgbClr val="000000"/>
                </a:solidFill>
                <a:latin typeface="Urbanist" pitchFamily="34" charset="0"/>
                <a:ea typeface="Urbanist" pitchFamily="34" charset="-122"/>
                <a:cs typeface="Urbanist" pitchFamily="34" charset="-120"/>
              </a:rPr>
              <a:t>Analyze a recent policy change aimed at addressing climate change and suggest improvements.</a:t>
            </a:r>
            <a:endParaRPr lang="en-US" sz="892" dirty="0"/>
          </a:p>
        </p:txBody>
      </p:sp>
      <p:sp>
        <p:nvSpPr>
          <p:cNvPr id="16" name="Text 14"/>
          <p:cNvSpPr/>
          <p:nvPr/>
        </p:nvSpPr>
        <p:spPr>
          <a:xfrm>
            <a:off x="8416986" y="3673380"/>
            <a:ext cx="3017520" cy="411653"/>
          </a:xfrm>
          <a:custGeom>
            <a:avLst/>
            <a:gdLst/>
            <a:ahLst/>
            <a:cxnLst/>
            <a:rect l="l" t="t" r="r" b="b"/>
            <a:pathLst>
              <a:path w="3017520" h="411653">
                <a:moveTo>
                  <a:pt x="0" y="411653"/>
                </a:moveTo>
                <a:lnTo>
                  <a:pt x="0" y="0"/>
                </a:lnTo>
                <a:lnTo>
                  <a:pt x="3017520" y="0"/>
                </a:lnTo>
                <a:lnTo>
                  <a:pt x="3017520" y="411653"/>
                </a:lnTo>
                <a:lnTo>
                  <a:pt x="0" y="411653"/>
                </a:lnTo>
              </a:path>
            </a:pathLst>
          </a:custGeom>
          <a:noFill/>
          <a:ln/>
        </p:spPr>
        <p:txBody>
          <a:bodyPr wrap="square" lIns="0" tIns="0" rIns="0" bIns="0" rtlCol="0" anchor="b" numCol="1" spcCol="177800"/>
          <a:lstStyle/>
          <a:p>
            <a:pPr algn="l" marL="0" indent="0">
              <a:lnSpc>
                <a:spcPct val="100000"/>
              </a:lnSpc>
              <a:buNone/>
            </a:pPr>
            <a:r>
              <a:rPr lang="en-US" sz="1351" dirty="0">
                <a:solidFill>
                  <a:srgbClr val="3E00FF"/>
                </a:solidFill>
                <a:latin typeface="Urbanist Semibold" pitchFamily="34" charset="0"/>
                <a:ea typeface="Urbanist Semibold" pitchFamily="34" charset="-122"/>
                <a:cs typeface="Urbanist Semibold" pitchFamily="34" charset="-120"/>
              </a:rPr>
              <a:t>Extension: Critical Thinking and Problem-Solving Skills Assessment</a:t>
            </a:r>
            <a:endParaRPr lang="en-US" sz="135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731520" y="395836"/>
            <a:ext cx="365760" cy="365760"/>
          </a:xfrm>
          <a:custGeom>
            <a:avLst/>
            <a:gdLst/>
            <a:ahLst/>
            <a:cxnLst/>
            <a:rect l="l" t="t" r="r" b="b"/>
            <a:pathLst>
              <a:path w="365760" h="365760">
                <a:moveTo>
                  <a:pt x="0" y="365760"/>
                </a:moveTo>
                <a:lnTo>
                  <a:pt x="0" y="0"/>
                </a:lnTo>
                <a:lnTo>
                  <a:pt x="365760" y="0"/>
                </a:lnTo>
                <a:lnTo>
                  <a:pt x="365760" y="365760"/>
                </a:lnTo>
                <a:lnTo>
                  <a:pt x="0" y="365760"/>
                </a:lnTo>
              </a:path>
            </a:pathLst>
          </a:custGeom>
          <a:noFill/>
          <a:ln/>
        </p:spPr>
        <p:txBody>
          <a:bodyPr wrap="square" lIns="90000" tIns="46800" rIns="90000" bIns="46800" rtlCol="0" anchor="ctr"/>
          <a:lstStyle/>
          <a:p>
            <a:pPr indent="0" marL="0">
              <a:buNone/>
            </a:pPr>
            <a:endParaRPr lang="en-US" dirty="0"/>
          </a:p>
        </p:txBody>
      </p:sp>
      <p:sp>
        <p:nvSpPr>
          <p:cNvPr id="3" name="Text 1"/>
          <p:cNvSpPr/>
          <p:nvPr/>
        </p:nvSpPr>
        <p:spPr>
          <a:xfrm>
            <a:off x="731520" y="1181283"/>
            <a:ext cx="10820400" cy="884627"/>
          </a:xfrm>
          <a:custGeom>
            <a:avLst/>
            <a:gdLst/>
            <a:ahLst/>
            <a:cxnLst/>
            <a:rect l="l" t="t" r="r" b="b"/>
            <a:pathLst>
              <a:path w="10820400" h="884627">
                <a:moveTo>
                  <a:pt x="0" y="884627"/>
                </a:moveTo>
                <a:lnTo>
                  <a:pt x="0" y="0"/>
                </a:lnTo>
                <a:lnTo>
                  <a:pt x="10820400" y="0"/>
                </a:lnTo>
                <a:lnTo>
                  <a:pt x="10820400" y="884627"/>
                </a:lnTo>
                <a:lnTo>
                  <a:pt x="0" y="884627"/>
                </a:lnTo>
              </a:path>
            </a:pathLst>
          </a:custGeom>
          <a:noFill/>
          <a:ln/>
        </p:spPr>
        <p:txBody>
          <a:bodyPr wrap="square" lIns="0" tIns="0" rIns="0" bIns="0" rtlCol="0" anchor="t"/>
          <a:lstStyle/>
          <a:p>
            <a:pPr algn="l" marL="0" indent="0">
              <a:lnSpc>
                <a:spcPct val="100000"/>
              </a:lnSpc>
              <a:spcBef>
                <a:spcPts val="854"/>
              </a:spcBef>
              <a:buNone/>
            </a:pPr>
            <a:r>
              <a:rPr lang="en-US" sz="3417" b="1" dirty="0">
                <a:solidFill>
                  <a:srgbClr val="000000"/>
                </a:solidFill>
                <a:latin typeface="Urbanist Semibold" pitchFamily="34" charset="0"/>
                <a:ea typeface="Urbanist Semibold" pitchFamily="34" charset="-122"/>
                <a:cs typeface="Urbanist Semibold" pitchFamily="34" charset="-120"/>
              </a:rPr>
              <a:t>Debate: Economic Growth vs. Environmental Protection</a:t>
            </a:r>
            <a:endParaRPr lang="en-US" sz="3417" dirty="0"/>
          </a:p>
        </p:txBody>
      </p:sp>
      <p:sp>
        <p:nvSpPr>
          <p:cNvPr id="4" name="Text 2"/>
          <p:cNvSpPr/>
          <p:nvPr/>
        </p:nvSpPr>
        <p:spPr>
          <a:xfrm>
            <a:off x="11236006" y="6308725"/>
            <a:ext cx="315913" cy="549275"/>
          </a:xfrm>
          <a:custGeom>
            <a:avLst/>
            <a:gdLst/>
            <a:ahLst/>
            <a:cxnLst/>
            <a:rect l="l" t="t" r="r" b="b"/>
            <a:pathLst>
              <a:path w="315913" h="549275">
                <a:moveTo>
                  <a:pt x="0" y="549275"/>
                </a:moveTo>
                <a:lnTo>
                  <a:pt x="0" y="0"/>
                </a:lnTo>
                <a:lnTo>
                  <a:pt x="315913" y="0"/>
                </a:lnTo>
                <a:lnTo>
                  <a:pt x="315913" y="549275"/>
                </a:lnTo>
                <a:lnTo>
                  <a:pt x="0" y="549275"/>
                </a:lnTo>
              </a:path>
            </a:pathLst>
          </a:custGeom>
          <a:noFill/>
          <a:ln/>
        </p:spPr>
        <p:txBody>
          <a:bodyPr wrap="square" lIns="0" tIns="0" rIns="28800" bIns="0" rtlCol="0" anchor="ctr"/>
          <a:lstStyle/>
          <a:p>
            <a:pPr algn="r" marL="0" indent="0">
              <a:lnSpc>
                <a:spcPct val="100000"/>
              </a:lnSpc>
              <a:spcBef>
                <a:spcPts val="1000"/>
              </a:spcBef>
              <a:buNone/>
            </a:pPr>
            <a:r>
              <a:rPr lang="en-US" sz="800" dirty="0">
                <a:solidFill>
                  <a:srgbClr val="000000"/>
                </a:solidFill>
                <a:latin typeface="Urbanist" pitchFamily="34" charset="0"/>
                <a:ea typeface="Urbanist" pitchFamily="34" charset="-122"/>
                <a:cs typeface="Urbanist" pitchFamily="34" charset="-120"/>
              </a:rPr>
              <a:t>14</a:t>
            </a:r>
            <a:endParaRPr lang="en-US" sz="800" dirty="0"/>
          </a:p>
        </p:txBody>
      </p:sp>
      <p:sp>
        <p:nvSpPr>
          <p:cNvPr id="5" name="Text 3"/>
          <p:cNvSpPr/>
          <p:nvPr/>
        </p:nvSpPr>
        <p:spPr>
          <a:xfrm>
            <a:off x="731519" y="6309360"/>
            <a:ext cx="6309360" cy="548640"/>
          </a:xfrm>
          <a:custGeom>
            <a:avLst/>
            <a:gdLst/>
            <a:ahLst/>
            <a:cxnLst/>
            <a:rect l="l" t="t" r="r" b="b"/>
            <a:pathLst>
              <a:path w="6309360" h="548640">
                <a:moveTo>
                  <a:pt x="0" y="548640"/>
                </a:moveTo>
                <a:lnTo>
                  <a:pt x="0" y="0"/>
                </a:lnTo>
                <a:lnTo>
                  <a:pt x="6309360" y="0"/>
                </a:lnTo>
                <a:lnTo>
                  <a:pt x="6309360" y="548640"/>
                </a:lnTo>
                <a:lnTo>
                  <a:pt x="0" y="548640"/>
                </a:lnTo>
              </a:path>
            </a:pathLst>
          </a:custGeom>
          <a:noFill/>
          <a:ln/>
        </p:spPr>
        <p:txBody>
          <a:bodyPr wrap="square" lIns="0" tIns="0" rIns="0" bIns="0" rtlCol="0" anchor="ctr"/>
          <a:lstStyle/>
          <a:p>
            <a:pPr algn="l" marL="0" indent="0">
              <a:lnSpc>
                <a:spcPct val="100000"/>
              </a:lnSpc>
              <a:spcBef>
                <a:spcPts val="1000"/>
              </a:spcBef>
              <a:buNone/>
            </a:pPr>
            <a:r>
              <a:rPr lang="en-US" sz="800" dirty="0">
                <a:solidFill>
                  <a:srgbClr val="808080"/>
                </a:solidFill>
                <a:latin typeface="Urbanist" pitchFamily="34" charset="0"/>
                <a:ea typeface="Urbanist" pitchFamily="34" charset="-122"/>
                <a:cs typeface="Urbanist" pitchFamily="34" charset="-120"/>
              </a:rPr>
              <a:t>Global Warming: Understanding Its Causes, Effects, and Solutions</a:t>
            </a:r>
            <a:endParaRPr lang="en-US" sz="800" dirty="0"/>
          </a:p>
        </p:txBody>
      </p:sp>
      <p:sp>
        <p:nvSpPr>
          <p:cNvPr id="6" name="Text 4"/>
          <p:cNvSpPr/>
          <p:nvPr/>
        </p:nvSpPr>
        <p:spPr>
          <a:xfrm>
            <a:off x="6339835" y="3080031"/>
            <a:ext cx="5212080" cy="2926080"/>
          </a:xfrm>
          <a:custGeom>
            <a:avLst/>
            <a:gdLst/>
            <a:ahLst/>
            <a:cxnLst/>
            <a:rect l="l" t="t" r="r" b="b"/>
            <a:pathLst>
              <a:path w="5212080" h="2926080">
                <a:moveTo>
                  <a:pt x="0" y="2926080"/>
                </a:moveTo>
                <a:lnTo>
                  <a:pt x="0" y="0"/>
                </a:lnTo>
                <a:lnTo>
                  <a:pt x="5212080" y="0"/>
                </a:lnTo>
                <a:lnTo>
                  <a:pt x="5212080" y="2926080"/>
                </a:lnTo>
                <a:lnTo>
                  <a:pt x="0" y="2926080"/>
                </a:lnTo>
              </a:path>
            </a:pathLst>
          </a:custGeom>
          <a:noFill/>
          <a:ln/>
        </p:spPr>
        <p:txBody>
          <a:bodyPr wrap="square" lIns="0" tIns="0" rIns="0" bIns="0" rtlCol="0" anchor="t"/>
          <a:lstStyle/>
          <a:p>
            <a:pPr algn="l" marL="182880" indent="-182880">
              <a:lnSpc>
                <a:spcPct val="100000"/>
              </a:lnSpc>
              <a:buSzPct val="100000"/>
              <a:buFont typeface="Arial"/>
              <a:buChar char="•"/>
            </a:pPr>
            <a:r>
              <a:rPr lang="en-US" sz="1400" dirty="0">
                <a:solidFill>
                  <a:srgbClr val="000000"/>
                </a:solidFill>
                <a:latin typeface="Urbanist" pitchFamily="34" charset="0"/>
                <a:ea typeface="Urbanist" pitchFamily="34" charset="-122"/>
                <a:cs typeface="Urbanist" pitchFamily="34" charset="-120"/>
              </a:rPr>
              <a:t>Critics contend that prioritizing economic growth leads to environmental degradation.</a:t>
            </a:r>
            <a:endParaRPr lang="en-US" sz="1400" dirty="0"/>
          </a:p>
          <a:p>
            <a:pPr algn="l" marL="182880" indent="-182880">
              <a:lnSpc>
                <a:spcPct val="100000"/>
              </a:lnSpc>
              <a:buSzPct val="100000"/>
              <a:buFont typeface="Arial"/>
              <a:buChar char="•"/>
            </a:pPr>
            <a:r>
              <a:rPr lang="en-US" sz="1400" dirty="0">
                <a:solidFill>
                  <a:srgbClr val="000000"/>
                </a:solidFill>
                <a:latin typeface="Urbanist" pitchFamily="34" charset="0"/>
                <a:ea typeface="Urbanist" pitchFamily="34" charset="-122"/>
                <a:cs typeface="Urbanist" pitchFamily="34" charset="-120"/>
              </a:rPr>
              <a:t>Resource depletion and climate change are significant concerns.</a:t>
            </a:r>
            <a:endParaRPr lang="en-US" sz="1400" dirty="0"/>
          </a:p>
          <a:p>
            <a:pPr algn="l" marL="182880" indent="-182880">
              <a:lnSpc>
                <a:spcPct val="100000"/>
              </a:lnSpc>
              <a:buSzPct val="100000"/>
              <a:buFont typeface="Arial"/>
              <a:buChar char="•"/>
            </a:pPr>
            <a:r>
              <a:rPr lang="en-US" sz="1400" dirty="0">
                <a:solidFill>
                  <a:srgbClr val="000000"/>
                </a:solidFill>
                <a:latin typeface="Urbanist" pitchFamily="34" charset="0"/>
                <a:ea typeface="Urbanist" pitchFamily="34" charset="-122"/>
                <a:cs typeface="Urbanist" pitchFamily="34" charset="-120"/>
              </a:rPr>
              <a:t>Sustainable practices and policies should take precedence.</a:t>
            </a:r>
            <a:endParaRPr lang="en-US" sz="1400" dirty="0"/>
          </a:p>
          <a:p>
            <a:pPr algn="l" marL="182880" indent="-182880">
              <a:lnSpc>
                <a:spcPct val="100000"/>
              </a:lnSpc>
              <a:buSzPct val="100000"/>
              <a:buFont typeface="Arial"/>
              <a:buChar char="•"/>
            </a:pPr>
            <a:r>
              <a:rPr lang="en-US" sz="1400" dirty="0">
                <a:solidFill>
                  <a:srgbClr val="000000"/>
                </a:solidFill>
                <a:latin typeface="Urbanist" pitchFamily="34" charset="0"/>
                <a:ea typeface="Urbanist" pitchFamily="34" charset="-122"/>
                <a:cs typeface="Urbanist" pitchFamily="34" charset="-120"/>
              </a:rPr>
              <a:t>Advocates for a shift towards green economies and renewable energy sources.</a:t>
            </a:r>
            <a:endParaRPr lang="en-US" sz="1400" dirty="0"/>
          </a:p>
        </p:txBody>
      </p:sp>
      <p:sp>
        <p:nvSpPr>
          <p:cNvPr id="7" name="Text 5"/>
          <p:cNvSpPr/>
          <p:nvPr/>
        </p:nvSpPr>
        <p:spPr>
          <a:xfrm>
            <a:off x="6339839" y="2367890"/>
            <a:ext cx="5212080" cy="526298"/>
          </a:xfrm>
          <a:custGeom>
            <a:avLst/>
            <a:gdLst/>
            <a:ahLst/>
            <a:cxnLst/>
            <a:rect l="l" t="t" r="r" b="b"/>
            <a:pathLst>
              <a:path w="5212080" h="526298">
                <a:moveTo>
                  <a:pt x="0" y="526298"/>
                </a:moveTo>
                <a:lnTo>
                  <a:pt x="0" y="0"/>
                </a:lnTo>
                <a:lnTo>
                  <a:pt x="5212080" y="0"/>
                </a:lnTo>
                <a:lnTo>
                  <a:pt x="5212080" y="526298"/>
                </a:lnTo>
                <a:lnTo>
                  <a:pt x="0" y="526298"/>
                </a:lnTo>
              </a:path>
            </a:pathLst>
          </a:custGeom>
          <a:solidFill>
            <a:srgbClr val="3E00FF"/>
          </a:solidFill>
          <a:ln/>
        </p:spPr>
        <p:txBody>
          <a:bodyPr wrap="square" lIns="0" tIns="137160" rIns="0" bIns="137160" rtlCol="0" anchor="t"/>
          <a:lstStyle/>
          <a:p>
            <a:pPr algn="ctr" marL="0" indent="0">
              <a:lnSpc>
                <a:spcPct val="90000"/>
              </a:lnSpc>
              <a:buNone/>
            </a:pPr>
            <a:r>
              <a:rPr lang="en-US" sz="1800" dirty="0">
                <a:solidFill>
                  <a:srgbClr val="FFFFFF"/>
                </a:solidFill>
                <a:latin typeface="Urbanist Semibold" pitchFamily="34" charset="0"/>
                <a:ea typeface="Urbanist Semibold" pitchFamily="34" charset="-122"/>
                <a:cs typeface="Urbanist Semibold" pitchFamily="34" charset="-120"/>
              </a:rPr>
              <a:t>Environmental Protection</a:t>
            </a:r>
            <a:endParaRPr lang="en-US" sz="1800" dirty="0"/>
          </a:p>
        </p:txBody>
      </p:sp>
      <p:sp>
        <p:nvSpPr>
          <p:cNvPr id="8" name="Text 6"/>
          <p:cNvSpPr/>
          <p:nvPr/>
        </p:nvSpPr>
        <p:spPr>
          <a:xfrm>
            <a:off x="731519" y="3080031"/>
            <a:ext cx="5212080" cy="2926080"/>
          </a:xfrm>
          <a:custGeom>
            <a:avLst/>
            <a:gdLst/>
            <a:ahLst/>
            <a:cxnLst/>
            <a:rect l="l" t="t" r="r" b="b"/>
            <a:pathLst>
              <a:path w="5212080" h="2926080">
                <a:moveTo>
                  <a:pt x="0" y="2926080"/>
                </a:moveTo>
                <a:lnTo>
                  <a:pt x="0" y="0"/>
                </a:lnTo>
                <a:lnTo>
                  <a:pt x="5212080" y="0"/>
                </a:lnTo>
                <a:lnTo>
                  <a:pt x="5212080" y="2926080"/>
                </a:lnTo>
                <a:lnTo>
                  <a:pt x="0" y="2926080"/>
                </a:lnTo>
              </a:path>
            </a:pathLst>
          </a:custGeom>
          <a:noFill/>
          <a:ln/>
        </p:spPr>
        <p:txBody>
          <a:bodyPr wrap="square" lIns="0" tIns="0" rIns="0" bIns="0" rtlCol="0" anchor="t"/>
          <a:lstStyle/>
          <a:p>
            <a:pPr algn="l" marL="182880" indent="-182880">
              <a:lnSpc>
                <a:spcPct val="100000"/>
              </a:lnSpc>
              <a:buSzPct val="100000"/>
              <a:buFont typeface="Arial"/>
              <a:buChar char="•"/>
            </a:pPr>
            <a:r>
              <a:rPr lang="en-US" sz="1400" dirty="0">
                <a:solidFill>
                  <a:srgbClr val="000000"/>
                </a:solidFill>
                <a:latin typeface="Urbanist" pitchFamily="34" charset="0"/>
                <a:ea typeface="Urbanist" pitchFamily="34" charset="-122"/>
                <a:cs typeface="Urbanist" pitchFamily="34" charset="-120"/>
              </a:rPr>
              <a:t>Proponents argue that economic growth is essential for improving living standards.</a:t>
            </a:r>
            <a:endParaRPr lang="en-US" sz="1400" dirty="0"/>
          </a:p>
          <a:p>
            <a:pPr algn="l" marL="182880" indent="-182880">
              <a:lnSpc>
                <a:spcPct val="100000"/>
              </a:lnSpc>
              <a:buSzPct val="100000"/>
              <a:buFont typeface="Arial"/>
              <a:buChar char="•"/>
            </a:pPr>
            <a:r>
              <a:rPr lang="en-US" sz="1400" dirty="0">
                <a:solidFill>
                  <a:srgbClr val="000000"/>
                </a:solidFill>
                <a:latin typeface="Urbanist" pitchFamily="34" charset="0"/>
                <a:ea typeface="Urbanist" pitchFamily="34" charset="-122"/>
                <a:cs typeface="Urbanist" pitchFamily="34" charset="-120"/>
              </a:rPr>
              <a:t>Creates jobs and fosters innovation.</a:t>
            </a:r>
            <a:endParaRPr lang="en-US" sz="1400" dirty="0"/>
          </a:p>
          <a:p>
            <a:pPr algn="l" marL="182880" indent="-182880">
              <a:lnSpc>
                <a:spcPct val="100000"/>
              </a:lnSpc>
              <a:buSzPct val="100000"/>
              <a:buFont typeface="Arial"/>
              <a:buChar char="•"/>
            </a:pPr>
            <a:r>
              <a:rPr lang="en-US" sz="1400" dirty="0">
                <a:solidFill>
                  <a:srgbClr val="000000"/>
                </a:solidFill>
                <a:latin typeface="Urbanist" pitchFamily="34" charset="0"/>
                <a:ea typeface="Urbanist" pitchFamily="34" charset="-122"/>
                <a:cs typeface="Urbanist" pitchFamily="34" charset="-120"/>
              </a:rPr>
              <a:t>A strong economy can provide resources for environmental protection.</a:t>
            </a:r>
            <a:endParaRPr lang="en-US" sz="1400" dirty="0"/>
          </a:p>
          <a:p>
            <a:pPr algn="l" marL="182880" indent="-182880">
              <a:lnSpc>
                <a:spcPct val="100000"/>
              </a:lnSpc>
              <a:buSzPct val="100000"/>
              <a:buFont typeface="Arial"/>
              <a:buChar char="•"/>
            </a:pPr>
            <a:r>
              <a:rPr lang="en-US" sz="1400" dirty="0">
                <a:solidFill>
                  <a:srgbClr val="000000"/>
                </a:solidFill>
                <a:latin typeface="Urbanist" pitchFamily="34" charset="0"/>
                <a:ea typeface="Urbanist" pitchFamily="34" charset="-122"/>
                <a:cs typeface="Urbanist" pitchFamily="34" charset="-120"/>
              </a:rPr>
              <a:t>Technological advancements can mitigate environmental impacts.</a:t>
            </a:r>
            <a:endParaRPr lang="en-US" sz="1400" dirty="0"/>
          </a:p>
        </p:txBody>
      </p:sp>
      <p:sp>
        <p:nvSpPr>
          <p:cNvPr id="9" name="Text 7"/>
          <p:cNvSpPr/>
          <p:nvPr/>
        </p:nvSpPr>
        <p:spPr>
          <a:xfrm>
            <a:off x="731519" y="2367890"/>
            <a:ext cx="5212080" cy="526298"/>
          </a:xfrm>
          <a:custGeom>
            <a:avLst/>
            <a:gdLst/>
            <a:ahLst/>
            <a:cxnLst/>
            <a:rect l="l" t="t" r="r" b="b"/>
            <a:pathLst>
              <a:path w="5212080" h="526298">
                <a:moveTo>
                  <a:pt x="0" y="526298"/>
                </a:moveTo>
                <a:lnTo>
                  <a:pt x="0" y="0"/>
                </a:lnTo>
                <a:lnTo>
                  <a:pt x="5212080" y="0"/>
                </a:lnTo>
                <a:lnTo>
                  <a:pt x="5212080" y="526298"/>
                </a:lnTo>
                <a:lnTo>
                  <a:pt x="0" y="526298"/>
                </a:lnTo>
              </a:path>
            </a:pathLst>
          </a:custGeom>
          <a:solidFill>
            <a:srgbClr val="3E00FF"/>
          </a:solidFill>
          <a:ln/>
        </p:spPr>
        <p:txBody>
          <a:bodyPr wrap="square" lIns="0" tIns="137160" rIns="0" bIns="137160" rtlCol="0" anchor="t"/>
          <a:lstStyle/>
          <a:p>
            <a:pPr algn="ctr" marL="0" indent="0">
              <a:lnSpc>
                <a:spcPct val="90000"/>
              </a:lnSpc>
              <a:buNone/>
            </a:pPr>
            <a:r>
              <a:rPr lang="en-US" sz="1800" dirty="0">
                <a:solidFill>
                  <a:srgbClr val="FFFFFF"/>
                </a:solidFill>
                <a:latin typeface="Urbanist Semibold" pitchFamily="34" charset="0"/>
                <a:ea typeface="Urbanist Semibold" pitchFamily="34" charset="-122"/>
                <a:cs typeface="Urbanist Semibold" pitchFamily="34" charset="-120"/>
              </a:rPr>
              <a:t>Economic Growth</a:t>
            </a:r>
            <a:endParaRPr lang="en-US" sz="1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6979920" y="0"/>
            <a:ext cx="5212080" cy="3108960"/>
          </a:xfrm>
          <a:custGeom>
            <a:avLst/>
            <a:gdLst/>
            <a:ahLst/>
            <a:cxnLst/>
            <a:rect l="l" t="t" r="r" b="b"/>
            <a:pathLst>
              <a:path w="5212080" h="3108960">
                <a:moveTo>
                  <a:pt x="0" y="3108960"/>
                </a:moveTo>
                <a:lnTo>
                  <a:pt x="0" y="0"/>
                </a:lnTo>
                <a:lnTo>
                  <a:pt x="5212080" y="0"/>
                </a:lnTo>
                <a:lnTo>
                  <a:pt x="5212080" y="3108960"/>
                </a:lnTo>
                <a:lnTo>
                  <a:pt x="0" y="3108960"/>
                </a:lnTo>
              </a:path>
            </a:pathLst>
          </a:custGeom>
          <a:blipFill>
            <a:blip r:embed="rId1"/>
            <a:srcRect l="1932" r="1932" t="0" b="0"/>
            <a:stretch/>
          </a:blipFill>
          <a:ln/>
        </p:spPr>
        <p:txBody>
          <a:bodyPr wrap="square" lIns="90000" tIns="46800" rIns="90000" bIns="46800" rtlCol="0" anchor="ctr"/>
          <a:lstStyle/>
          <a:p>
            <a:pPr indent="0" marL="0">
              <a:buNone/>
            </a:pPr>
            <a:endParaRPr lang="en-US" dirty="0"/>
          </a:p>
        </p:txBody>
      </p:sp>
      <p:sp>
        <p:nvSpPr>
          <p:cNvPr id="3" name="Text 1"/>
          <p:cNvSpPr/>
          <p:nvPr/>
        </p:nvSpPr>
        <p:spPr>
          <a:xfrm>
            <a:off x="731520" y="395836"/>
            <a:ext cx="365760" cy="365760"/>
          </a:xfrm>
          <a:custGeom>
            <a:avLst/>
            <a:gdLst/>
            <a:ahLst/>
            <a:cxnLst/>
            <a:rect l="l" t="t" r="r" b="b"/>
            <a:pathLst>
              <a:path w="365760" h="365760">
                <a:moveTo>
                  <a:pt x="0" y="365760"/>
                </a:moveTo>
                <a:lnTo>
                  <a:pt x="0" y="0"/>
                </a:lnTo>
                <a:lnTo>
                  <a:pt x="365760" y="0"/>
                </a:lnTo>
                <a:lnTo>
                  <a:pt x="365760" y="365760"/>
                </a:lnTo>
                <a:lnTo>
                  <a:pt x="0" y="365760"/>
                </a:lnTo>
              </a:path>
            </a:pathLst>
          </a:custGeom>
          <a:noFill/>
          <a:ln/>
        </p:spPr>
        <p:txBody>
          <a:bodyPr wrap="square" lIns="90000" tIns="46800" rIns="90000" bIns="46800" rtlCol="0" anchor="ctr"/>
          <a:lstStyle/>
          <a:p>
            <a:pPr indent="0" marL="0">
              <a:buNone/>
            </a:pPr>
            <a:endParaRPr lang="en-US" dirty="0"/>
          </a:p>
        </p:txBody>
      </p:sp>
      <p:sp>
        <p:nvSpPr>
          <p:cNvPr id="4" name="Text 2"/>
          <p:cNvSpPr/>
          <p:nvPr/>
        </p:nvSpPr>
        <p:spPr>
          <a:xfrm>
            <a:off x="11236006" y="6308725"/>
            <a:ext cx="315913" cy="549275"/>
          </a:xfrm>
          <a:custGeom>
            <a:avLst/>
            <a:gdLst/>
            <a:ahLst/>
            <a:cxnLst/>
            <a:rect l="l" t="t" r="r" b="b"/>
            <a:pathLst>
              <a:path w="315913" h="549275">
                <a:moveTo>
                  <a:pt x="0" y="549275"/>
                </a:moveTo>
                <a:lnTo>
                  <a:pt x="0" y="0"/>
                </a:lnTo>
                <a:lnTo>
                  <a:pt x="315913" y="0"/>
                </a:lnTo>
                <a:lnTo>
                  <a:pt x="315913" y="549275"/>
                </a:lnTo>
                <a:lnTo>
                  <a:pt x="0" y="549275"/>
                </a:lnTo>
              </a:path>
            </a:pathLst>
          </a:custGeom>
          <a:noFill/>
          <a:ln/>
        </p:spPr>
        <p:txBody>
          <a:bodyPr wrap="square" lIns="0" tIns="0" rIns="28800" bIns="0" rtlCol="0" anchor="ctr"/>
          <a:lstStyle/>
          <a:p>
            <a:pPr algn="r" marL="0" indent="0">
              <a:lnSpc>
                <a:spcPct val="100000"/>
              </a:lnSpc>
              <a:spcBef>
                <a:spcPts val="1000"/>
              </a:spcBef>
              <a:buNone/>
            </a:pPr>
            <a:r>
              <a:rPr lang="en-US" sz="800" dirty="0">
                <a:solidFill>
                  <a:srgbClr val="000000"/>
                </a:solidFill>
                <a:latin typeface="Urbanist" pitchFamily="34" charset="0"/>
                <a:ea typeface="Urbanist" pitchFamily="34" charset="-122"/>
                <a:cs typeface="Urbanist" pitchFamily="34" charset="-120"/>
              </a:rPr>
              <a:t>15</a:t>
            </a:r>
            <a:endParaRPr lang="en-US" sz="800" dirty="0"/>
          </a:p>
        </p:txBody>
      </p:sp>
      <p:sp>
        <p:nvSpPr>
          <p:cNvPr id="5" name="Text 3"/>
          <p:cNvSpPr/>
          <p:nvPr/>
        </p:nvSpPr>
        <p:spPr>
          <a:xfrm>
            <a:off x="731521" y="6309360"/>
            <a:ext cx="6309360" cy="548640"/>
          </a:xfrm>
          <a:custGeom>
            <a:avLst/>
            <a:gdLst/>
            <a:ahLst/>
            <a:cxnLst/>
            <a:rect l="l" t="t" r="r" b="b"/>
            <a:pathLst>
              <a:path w="6309360" h="548640">
                <a:moveTo>
                  <a:pt x="0" y="548640"/>
                </a:moveTo>
                <a:lnTo>
                  <a:pt x="0" y="0"/>
                </a:lnTo>
                <a:lnTo>
                  <a:pt x="6309360" y="0"/>
                </a:lnTo>
                <a:lnTo>
                  <a:pt x="6309360" y="548640"/>
                </a:lnTo>
                <a:lnTo>
                  <a:pt x="0" y="548640"/>
                </a:lnTo>
              </a:path>
            </a:pathLst>
          </a:custGeom>
          <a:noFill/>
          <a:ln/>
        </p:spPr>
        <p:txBody>
          <a:bodyPr wrap="square" lIns="0" tIns="0" rIns="0" bIns="0" rtlCol="0" anchor="ctr"/>
          <a:lstStyle/>
          <a:p>
            <a:pPr algn="l" marL="0" indent="0">
              <a:lnSpc>
                <a:spcPct val="100000"/>
              </a:lnSpc>
              <a:spcBef>
                <a:spcPts val="1000"/>
              </a:spcBef>
              <a:buNone/>
            </a:pPr>
            <a:r>
              <a:rPr lang="en-US" sz="800" dirty="0">
                <a:solidFill>
                  <a:srgbClr val="808080"/>
                </a:solidFill>
                <a:latin typeface="Urbanist" pitchFamily="34" charset="0"/>
                <a:ea typeface="Urbanist" pitchFamily="34" charset="-122"/>
                <a:cs typeface="Urbanist" pitchFamily="34" charset="-120"/>
              </a:rPr>
              <a:t>Global Warming: Understanding Its Causes, Effects, and Solutions</a:t>
            </a:r>
            <a:endParaRPr lang="en-US" sz="800" dirty="0"/>
          </a:p>
        </p:txBody>
      </p:sp>
      <p:sp>
        <p:nvSpPr>
          <p:cNvPr id="6" name="Text 4"/>
          <p:cNvSpPr/>
          <p:nvPr/>
        </p:nvSpPr>
        <p:spPr>
          <a:xfrm>
            <a:off x="731519" y="1199997"/>
            <a:ext cx="5761878" cy="1624225"/>
          </a:xfrm>
          <a:custGeom>
            <a:avLst/>
            <a:gdLst/>
            <a:ahLst/>
            <a:cxnLst/>
            <a:rect l="l" t="t" r="r" b="b"/>
            <a:pathLst>
              <a:path w="5761878" h="1624225">
                <a:moveTo>
                  <a:pt x="0" y="1624225"/>
                </a:moveTo>
                <a:lnTo>
                  <a:pt x="0" y="0"/>
                </a:lnTo>
                <a:lnTo>
                  <a:pt x="5761878" y="0"/>
                </a:lnTo>
                <a:lnTo>
                  <a:pt x="5761878" y="1624225"/>
                </a:lnTo>
                <a:lnTo>
                  <a:pt x="0" y="1624225"/>
                </a:lnTo>
              </a:path>
            </a:pathLst>
          </a:custGeom>
          <a:noFill/>
          <a:ln/>
        </p:spPr>
        <p:txBody>
          <a:bodyPr wrap="square" lIns="0" tIns="0" rIns="0" bIns="0" rtlCol="0" anchor="t"/>
          <a:lstStyle/>
          <a:p>
            <a:pPr algn="l" marL="0" indent="0">
              <a:lnSpc>
                <a:spcPct val="100000"/>
              </a:lnSpc>
              <a:spcBef>
                <a:spcPts val="1000"/>
              </a:spcBef>
              <a:buNone/>
            </a:pPr>
            <a:r>
              <a:rPr lang="en-US" sz="4000" b="1" dirty="0">
                <a:solidFill>
                  <a:srgbClr val="000000"/>
                </a:solidFill>
                <a:latin typeface="Urbanist Semibold" pitchFamily="34" charset="0"/>
                <a:ea typeface="Urbanist Semibold" pitchFamily="34" charset="-122"/>
                <a:cs typeface="Urbanist Semibold" pitchFamily="34" charset="-120"/>
              </a:rPr>
              <a:t>The Great Barrier Reef: A Case Study</a:t>
            </a:r>
            <a:endParaRPr lang="en-US" sz="4000" dirty="0"/>
          </a:p>
        </p:txBody>
      </p:sp>
      <p:sp>
        <p:nvSpPr>
          <p:cNvPr id="7" name="Text 5"/>
          <p:cNvSpPr/>
          <p:nvPr/>
        </p:nvSpPr>
        <p:spPr>
          <a:xfrm>
            <a:off x="8077201" y="4058677"/>
            <a:ext cx="3383280" cy="1828800"/>
          </a:xfrm>
          <a:custGeom>
            <a:avLst/>
            <a:gdLst/>
            <a:ahLst/>
            <a:cxnLst/>
            <a:rect l="l" t="t" r="r" b="b"/>
            <a:pathLst>
              <a:path w="3383280" h="1828800">
                <a:moveTo>
                  <a:pt x="0" y="1828800"/>
                </a:moveTo>
                <a:lnTo>
                  <a:pt x="0" y="0"/>
                </a:lnTo>
                <a:lnTo>
                  <a:pt x="3383280" y="0"/>
                </a:lnTo>
                <a:lnTo>
                  <a:pt x="3383280" y="1828800"/>
                </a:lnTo>
                <a:lnTo>
                  <a:pt x="0" y="1828800"/>
                </a:lnTo>
              </a:path>
            </a:pathLst>
          </a:custGeom>
          <a:noFill/>
          <a:ln/>
        </p:spPr>
        <p:txBody>
          <a:bodyPr wrap="square" lIns="0" tIns="0" rIns="0" bIns="0" rtlCol="0" anchor="t"/>
          <a:lstStyle/>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Current initiatives include marine protected areas and restoration projects aimed at rehabilitating damaged reefs.</a:t>
            </a:r>
            <a:endParaRPr lang="en-US" sz="1200" dirty="0"/>
          </a:p>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Proposed solutions involve reducing carbon emissions, promoting sustainable tourism, and enhancing community engagement in conservation efforts.</a:t>
            </a:r>
            <a:endParaRPr lang="en-US" sz="1200" dirty="0"/>
          </a:p>
        </p:txBody>
      </p:sp>
      <p:sp>
        <p:nvSpPr>
          <p:cNvPr id="8" name="Text 6"/>
          <p:cNvSpPr/>
          <p:nvPr/>
        </p:nvSpPr>
        <p:spPr>
          <a:xfrm>
            <a:off x="8077201" y="3480895"/>
            <a:ext cx="3383280" cy="461665"/>
          </a:xfrm>
          <a:custGeom>
            <a:avLst/>
            <a:gdLst/>
            <a:ahLst/>
            <a:cxnLst/>
            <a:rect l="l" t="t" r="r" b="b"/>
            <a:pathLst>
              <a:path w="3383280" h="461665">
                <a:moveTo>
                  <a:pt x="0" y="461665"/>
                </a:moveTo>
                <a:lnTo>
                  <a:pt x="0" y="0"/>
                </a:lnTo>
                <a:lnTo>
                  <a:pt x="3383280" y="0"/>
                </a:lnTo>
                <a:lnTo>
                  <a:pt x="3383280" y="461665"/>
                </a:lnTo>
                <a:lnTo>
                  <a:pt x="0" y="461665"/>
                </a:lnTo>
              </a:path>
            </a:pathLst>
          </a:custGeom>
          <a:noFill/>
          <a:ln/>
        </p:spPr>
        <p:txBody>
          <a:bodyPr wrap="square" lIns="0" tIns="0" rIns="0" bIns="0" rtlCol="0" anchor="b"/>
          <a:lstStyle/>
          <a:p>
            <a:pPr algn="l" marL="0" indent="0">
              <a:lnSpc>
                <a:spcPct val="90000"/>
              </a:lnSpc>
              <a:buNone/>
            </a:pPr>
            <a:r>
              <a:rPr lang="en-US" sz="1400" dirty="0">
                <a:solidFill>
                  <a:srgbClr val="000000"/>
                </a:solidFill>
                <a:latin typeface="Urbanist Semibold" pitchFamily="34" charset="0"/>
                <a:ea typeface="Urbanist Semibold" pitchFamily="34" charset="-122"/>
                <a:cs typeface="Urbanist Semibold" pitchFamily="34" charset="-120"/>
              </a:rPr>
              <a:t>Conservation Efforts and Solutions</a:t>
            </a:r>
            <a:endParaRPr lang="en-US" sz="1400" dirty="0"/>
          </a:p>
        </p:txBody>
      </p:sp>
      <p:sp>
        <p:nvSpPr>
          <p:cNvPr id="9" name="Text 7"/>
          <p:cNvSpPr/>
          <p:nvPr/>
        </p:nvSpPr>
        <p:spPr>
          <a:xfrm>
            <a:off x="4404361" y="4058677"/>
            <a:ext cx="3383280" cy="1828800"/>
          </a:xfrm>
          <a:custGeom>
            <a:avLst/>
            <a:gdLst/>
            <a:ahLst/>
            <a:cxnLst/>
            <a:rect l="l" t="t" r="r" b="b"/>
            <a:pathLst>
              <a:path w="3383280" h="1828800">
                <a:moveTo>
                  <a:pt x="0" y="1828800"/>
                </a:moveTo>
                <a:lnTo>
                  <a:pt x="0" y="0"/>
                </a:lnTo>
                <a:lnTo>
                  <a:pt x="3383280" y="0"/>
                </a:lnTo>
                <a:lnTo>
                  <a:pt x="3383280" y="1828800"/>
                </a:lnTo>
                <a:lnTo>
                  <a:pt x="0" y="1828800"/>
                </a:lnTo>
              </a:path>
            </a:pathLst>
          </a:custGeom>
          <a:noFill/>
          <a:ln/>
        </p:spPr>
        <p:txBody>
          <a:bodyPr wrap="square" lIns="0" tIns="0" rIns="0" bIns="0" rtlCol="0" anchor="t"/>
          <a:lstStyle/>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Rising sea temperatures lead to coral bleaching, threatening the survival of coral species and associated marine life.</a:t>
            </a:r>
            <a:endParaRPr lang="en-US" sz="1200" dirty="0"/>
          </a:p>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Ocean acidification affects coral growth and resilience, disrupting the entire marine ecosystem.</a:t>
            </a:r>
            <a:endParaRPr lang="en-US" sz="1200" dirty="0"/>
          </a:p>
        </p:txBody>
      </p:sp>
      <p:sp>
        <p:nvSpPr>
          <p:cNvPr id="10" name="Text 8"/>
          <p:cNvSpPr/>
          <p:nvPr/>
        </p:nvSpPr>
        <p:spPr>
          <a:xfrm>
            <a:off x="4404361" y="3480895"/>
            <a:ext cx="3383280" cy="461665"/>
          </a:xfrm>
          <a:custGeom>
            <a:avLst/>
            <a:gdLst/>
            <a:ahLst/>
            <a:cxnLst/>
            <a:rect l="l" t="t" r="r" b="b"/>
            <a:pathLst>
              <a:path w="3383280" h="461665">
                <a:moveTo>
                  <a:pt x="0" y="461665"/>
                </a:moveTo>
                <a:lnTo>
                  <a:pt x="0" y="0"/>
                </a:lnTo>
                <a:lnTo>
                  <a:pt x="3383280" y="0"/>
                </a:lnTo>
                <a:lnTo>
                  <a:pt x="3383280" y="461665"/>
                </a:lnTo>
                <a:lnTo>
                  <a:pt x="0" y="461665"/>
                </a:lnTo>
              </a:path>
            </a:pathLst>
          </a:custGeom>
          <a:noFill/>
          <a:ln/>
        </p:spPr>
        <p:txBody>
          <a:bodyPr wrap="square" lIns="0" tIns="0" rIns="0" bIns="0" rtlCol="0" anchor="b"/>
          <a:lstStyle/>
          <a:p>
            <a:pPr algn="l" marL="0" indent="0">
              <a:lnSpc>
                <a:spcPct val="90000"/>
              </a:lnSpc>
              <a:buNone/>
            </a:pPr>
            <a:r>
              <a:rPr lang="en-US" sz="1400" dirty="0">
                <a:solidFill>
                  <a:srgbClr val="000000"/>
                </a:solidFill>
                <a:latin typeface="Urbanist Semibold" pitchFamily="34" charset="0"/>
                <a:ea typeface="Urbanist Semibold" pitchFamily="34" charset="-122"/>
                <a:cs typeface="Urbanist Semibold" pitchFamily="34" charset="-120"/>
              </a:rPr>
              <a:t>Impacts of Global Warming</a:t>
            </a:r>
            <a:endParaRPr lang="en-US" sz="1400" dirty="0"/>
          </a:p>
        </p:txBody>
      </p:sp>
      <p:sp>
        <p:nvSpPr>
          <p:cNvPr id="11" name="Text 9"/>
          <p:cNvSpPr/>
          <p:nvPr/>
        </p:nvSpPr>
        <p:spPr>
          <a:xfrm>
            <a:off x="731520" y="4058677"/>
            <a:ext cx="3383280" cy="1828800"/>
          </a:xfrm>
          <a:custGeom>
            <a:avLst/>
            <a:gdLst/>
            <a:ahLst/>
            <a:cxnLst/>
            <a:rect l="l" t="t" r="r" b="b"/>
            <a:pathLst>
              <a:path w="3383280" h="1828800">
                <a:moveTo>
                  <a:pt x="0" y="1828800"/>
                </a:moveTo>
                <a:lnTo>
                  <a:pt x="0" y="0"/>
                </a:lnTo>
                <a:lnTo>
                  <a:pt x="3383280" y="0"/>
                </a:lnTo>
                <a:lnTo>
                  <a:pt x="3383280" y="1828800"/>
                </a:lnTo>
                <a:lnTo>
                  <a:pt x="0" y="1828800"/>
                </a:lnTo>
              </a:path>
            </a:pathLst>
          </a:custGeom>
          <a:noFill/>
          <a:ln/>
        </p:spPr>
        <p:txBody>
          <a:bodyPr wrap="square" lIns="0" tIns="0" rIns="0" bIns="0" rtlCol="0" anchor="t"/>
          <a:lstStyle/>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The Great Barrier Reef is the world's largest coral reef system, home to thousands of marine species.</a:t>
            </a:r>
            <a:endParaRPr lang="en-US" sz="1200" dirty="0"/>
          </a:p>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It plays a crucial role in biodiversity, supporting ecosystems that provide food, habitat, and breeding grounds.</a:t>
            </a:r>
            <a:endParaRPr lang="en-US" sz="1200" dirty="0"/>
          </a:p>
        </p:txBody>
      </p:sp>
      <p:sp>
        <p:nvSpPr>
          <p:cNvPr id="12" name="Text 10"/>
          <p:cNvSpPr/>
          <p:nvPr/>
        </p:nvSpPr>
        <p:spPr>
          <a:xfrm>
            <a:off x="731518" y="3480895"/>
            <a:ext cx="3383280" cy="461665"/>
          </a:xfrm>
          <a:custGeom>
            <a:avLst/>
            <a:gdLst/>
            <a:ahLst/>
            <a:cxnLst/>
            <a:rect l="l" t="t" r="r" b="b"/>
            <a:pathLst>
              <a:path w="3383280" h="461665">
                <a:moveTo>
                  <a:pt x="0" y="461665"/>
                </a:moveTo>
                <a:lnTo>
                  <a:pt x="0" y="0"/>
                </a:lnTo>
                <a:lnTo>
                  <a:pt x="3383280" y="0"/>
                </a:lnTo>
                <a:lnTo>
                  <a:pt x="3383280" y="461665"/>
                </a:lnTo>
                <a:lnTo>
                  <a:pt x="0" y="461665"/>
                </a:lnTo>
              </a:path>
            </a:pathLst>
          </a:custGeom>
          <a:noFill/>
          <a:ln/>
        </p:spPr>
        <p:txBody>
          <a:bodyPr wrap="square" lIns="0" tIns="0" rIns="0" bIns="0" rtlCol="0" anchor="b"/>
          <a:lstStyle/>
          <a:p>
            <a:pPr algn="l" marL="0" indent="0">
              <a:lnSpc>
                <a:spcPct val="90000"/>
              </a:lnSpc>
              <a:buNone/>
            </a:pPr>
            <a:r>
              <a:rPr lang="en-US" sz="1400" dirty="0">
                <a:solidFill>
                  <a:srgbClr val="000000"/>
                </a:solidFill>
                <a:latin typeface="Urbanist Semibold" pitchFamily="34" charset="0"/>
                <a:ea typeface="Urbanist Semibold" pitchFamily="34" charset="-122"/>
                <a:cs typeface="Urbanist Semibold" pitchFamily="34" charset="-120"/>
              </a:rPr>
              <a:t>Ecosystem Overview</a:t>
            </a:r>
            <a:endParaRPr lang="en-US" sz="1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6979920" y="0"/>
            <a:ext cx="5212080" cy="3108960"/>
          </a:xfrm>
          <a:custGeom>
            <a:avLst/>
            <a:gdLst/>
            <a:ahLst/>
            <a:cxnLst/>
            <a:rect l="l" t="t" r="r" b="b"/>
            <a:pathLst>
              <a:path w="5212080" h="3108960">
                <a:moveTo>
                  <a:pt x="0" y="3108960"/>
                </a:moveTo>
                <a:lnTo>
                  <a:pt x="0" y="0"/>
                </a:lnTo>
                <a:lnTo>
                  <a:pt x="5212080" y="0"/>
                </a:lnTo>
                <a:lnTo>
                  <a:pt x="5212080" y="3108960"/>
                </a:lnTo>
                <a:lnTo>
                  <a:pt x="0" y="3108960"/>
                </a:lnTo>
              </a:path>
            </a:pathLst>
          </a:custGeom>
          <a:blipFill>
            <a:blip r:embed="rId1"/>
            <a:srcRect l="0" r="0" t="5246" b="5246"/>
            <a:stretch/>
          </a:blipFill>
          <a:ln/>
        </p:spPr>
        <p:txBody>
          <a:bodyPr wrap="square" lIns="90000" tIns="46800" rIns="90000" bIns="46800" rtlCol="0" anchor="ctr"/>
          <a:lstStyle/>
          <a:p>
            <a:pPr indent="0" marL="0">
              <a:buNone/>
            </a:pPr>
            <a:endParaRPr lang="en-US" dirty="0"/>
          </a:p>
        </p:txBody>
      </p:sp>
      <p:sp>
        <p:nvSpPr>
          <p:cNvPr id="3" name="Text 1"/>
          <p:cNvSpPr/>
          <p:nvPr/>
        </p:nvSpPr>
        <p:spPr>
          <a:xfrm>
            <a:off x="731520" y="395836"/>
            <a:ext cx="365760" cy="365760"/>
          </a:xfrm>
          <a:custGeom>
            <a:avLst/>
            <a:gdLst/>
            <a:ahLst/>
            <a:cxnLst/>
            <a:rect l="l" t="t" r="r" b="b"/>
            <a:pathLst>
              <a:path w="365760" h="365760">
                <a:moveTo>
                  <a:pt x="0" y="365760"/>
                </a:moveTo>
                <a:lnTo>
                  <a:pt x="0" y="0"/>
                </a:lnTo>
                <a:lnTo>
                  <a:pt x="365760" y="0"/>
                </a:lnTo>
                <a:lnTo>
                  <a:pt x="365760" y="365760"/>
                </a:lnTo>
                <a:lnTo>
                  <a:pt x="0" y="365760"/>
                </a:lnTo>
              </a:path>
            </a:pathLst>
          </a:custGeom>
          <a:noFill/>
          <a:ln/>
        </p:spPr>
        <p:txBody>
          <a:bodyPr wrap="square" lIns="90000" tIns="46800" rIns="90000" bIns="46800" rtlCol="0" anchor="ctr"/>
          <a:lstStyle/>
          <a:p>
            <a:pPr indent="0" marL="0">
              <a:buNone/>
            </a:pPr>
            <a:endParaRPr lang="en-US" dirty="0"/>
          </a:p>
        </p:txBody>
      </p:sp>
      <p:sp>
        <p:nvSpPr>
          <p:cNvPr id="4" name="Text 2"/>
          <p:cNvSpPr/>
          <p:nvPr/>
        </p:nvSpPr>
        <p:spPr>
          <a:xfrm>
            <a:off x="11236006" y="6308725"/>
            <a:ext cx="315913" cy="549275"/>
          </a:xfrm>
          <a:custGeom>
            <a:avLst/>
            <a:gdLst/>
            <a:ahLst/>
            <a:cxnLst/>
            <a:rect l="l" t="t" r="r" b="b"/>
            <a:pathLst>
              <a:path w="315913" h="549275">
                <a:moveTo>
                  <a:pt x="0" y="549275"/>
                </a:moveTo>
                <a:lnTo>
                  <a:pt x="0" y="0"/>
                </a:lnTo>
                <a:lnTo>
                  <a:pt x="315913" y="0"/>
                </a:lnTo>
                <a:lnTo>
                  <a:pt x="315913" y="549275"/>
                </a:lnTo>
                <a:lnTo>
                  <a:pt x="0" y="549275"/>
                </a:lnTo>
              </a:path>
            </a:pathLst>
          </a:custGeom>
          <a:noFill/>
          <a:ln/>
        </p:spPr>
        <p:txBody>
          <a:bodyPr wrap="square" lIns="0" tIns="0" rIns="28800" bIns="0" rtlCol="0" anchor="ctr"/>
          <a:lstStyle/>
          <a:p>
            <a:pPr algn="r" marL="0" indent="0">
              <a:lnSpc>
                <a:spcPct val="100000"/>
              </a:lnSpc>
              <a:spcBef>
                <a:spcPts val="1000"/>
              </a:spcBef>
              <a:buNone/>
            </a:pPr>
            <a:r>
              <a:rPr lang="en-US" sz="800" dirty="0">
                <a:solidFill>
                  <a:srgbClr val="000000"/>
                </a:solidFill>
                <a:latin typeface="Urbanist" pitchFamily="34" charset="0"/>
                <a:ea typeface="Urbanist" pitchFamily="34" charset="-122"/>
                <a:cs typeface="Urbanist" pitchFamily="34" charset="-120"/>
              </a:rPr>
              <a:t>16</a:t>
            </a:r>
            <a:endParaRPr lang="en-US" sz="800" dirty="0"/>
          </a:p>
        </p:txBody>
      </p:sp>
      <p:sp>
        <p:nvSpPr>
          <p:cNvPr id="5" name="Text 3"/>
          <p:cNvSpPr/>
          <p:nvPr/>
        </p:nvSpPr>
        <p:spPr>
          <a:xfrm>
            <a:off x="731521" y="6309360"/>
            <a:ext cx="6309360" cy="548640"/>
          </a:xfrm>
          <a:custGeom>
            <a:avLst/>
            <a:gdLst/>
            <a:ahLst/>
            <a:cxnLst/>
            <a:rect l="l" t="t" r="r" b="b"/>
            <a:pathLst>
              <a:path w="6309360" h="548640">
                <a:moveTo>
                  <a:pt x="0" y="548640"/>
                </a:moveTo>
                <a:lnTo>
                  <a:pt x="0" y="0"/>
                </a:lnTo>
                <a:lnTo>
                  <a:pt x="6309360" y="0"/>
                </a:lnTo>
                <a:lnTo>
                  <a:pt x="6309360" y="548640"/>
                </a:lnTo>
                <a:lnTo>
                  <a:pt x="0" y="548640"/>
                </a:lnTo>
              </a:path>
            </a:pathLst>
          </a:custGeom>
          <a:noFill/>
          <a:ln/>
        </p:spPr>
        <p:txBody>
          <a:bodyPr wrap="square" lIns="0" tIns="0" rIns="0" bIns="0" rtlCol="0" anchor="ctr"/>
          <a:lstStyle/>
          <a:p>
            <a:pPr algn="l" marL="0" indent="0">
              <a:lnSpc>
                <a:spcPct val="100000"/>
              </a:lnSpc>
              <a:spcBef>
                <a:spcPts val="1000"/>
              </a:spcBef>
              <a:buNone/>
            </a:pPr>
            <a:r>
              <a:rPr lang="en-US" sz="800" dirty="0">
                <a:solidFill>
                  <a:srgbClr val="808080"/>
                </a:solidFill>
                <a:latin typeface="Urbanist" pitchFamily="34" charset="0"/>
                <a:ea typeface="Urbanist" pitchFamily="34" charset="-122"/>
                <a:cs typeface="Urbanist" pitchFamily="34" charset="-120"/>
              </a:rPr>
              <a:t>Global Warming: Understanding Its Causes, Effects, and Solutions</a:t>
            </a:r>
            <a:endParaRPr lang="en-US" sz="800" dirty="0"/>
          </a:p>
        </p:txBody>
      </p:sp>
      <p:sp>
        <p:nvSpPr>
          <p:cNvPr id="6" name="Text 4"/>
          <p:cNvSpPr/>
          <p:nvPr/>
        </p:nvSpPr>
        <p:spPr>
          <a:xfrm>
            <a:off x="731519" y="1199997"/>
            <a:ext cx="5761878" cy="1624225"/>
          </a:xfrm>
          <a:custGeom>
            <a:avLst/>
            <a:gdLst/>
            <a:ahLst/>
            <a:cxnLst/>
            <a:rect l="l" t="t" r="r" b="b"/>
            <a:pathLst>
              <a:path w="5761878" h="1624225">
                <a:moveTo>
                  <a:pt x="0" y="1624225"/>
                </a:moveTo>
                <a:lnTo>
                  <a:pt x="0" y="0"/>
                </a:lnTo>
                <a:lnTo>
                  <a:pt x="5761878" y="0"/>
                </a:lnTo>
                <a:lnTo>
                  <a:pt x="5761878" y="1624225"/>
                </a:lnTo>
                <a:lnTo>
                  <a:pt x="0" y="1624225"/>
                </a:lnTo>
              </a:path>
            </a:pathLst>
          </a:custGeom>
          <a:noFill/>
          <a:ln/>
        </p:spPr>
        <p:txBody>
          <a:bodyPr wrap="square" lIns="0" tIns="0" rIns="0" bIns="0" rtlCol="0" anchor="t"/>
          <a:lstStyle/>
          <a:p>
            <a:pPr algn="l" marL="0" indent="0">
              <a:lnSpc>
                <a:spcPct val="100000"/>
              </a:lnSpc>
              <a:spcBef>
                <a:spcPts val="1000"/>
              </a:spcBef>
              <a:buNone/>
            </a:pPr>
            <a:r>
              <a:rPr lang="en-US" sz="4000" b="1" dirty="0">
                <a:solidFill>
                  <a:srgbClr val="000000"/>
                </a:solidFill>
                <a:latin typeface="Urbanist Semibold" pitchFamily="34" charset="0"/>
                <a:ea typeface="Urbanist Semibold" pitchFamily="34" charset="-122"/>
                <a:cs typeface="Urbanist Semibold" pitchFamily="34" charset="-120"/>
              </a:rPr>
              <a:t>Rising Sea Levels and Coastal Erosion</a:t>
            </a:r>
            <a:endParaRPr lang="en-US" sz="4000" dirty="0"/>
          </a:p>
        </p:txBody>
      </p:sp>
      <p:sp>
        <p:nvSpPr>
          <p:cNvPr id="7" name="Text 5"/>
          <p:cNvSpPr/>
          <p:nvPr/>
        </p:nvSpPr>
        <p:spPr>
          <a:xfrm>
            <a:off x="8077201" y="4058677"/>
            <a:ext cx="3383280" cy="1828800"/>
          </a:xfrm>
          <a:custGeom>
            <a:avLst/>
            <a:gdLst/>
            <a:ahLst/>
            <a:cxnLst/>
            <a:rect l="l" t="t" r="r" b="b"/>
            <a:pathLst>
              <a:path w="3383280" h="1828800">
                <a:moveTo>
                  <a:pt x="0" y="1828800"/>
                </a:moveTo>
                <a:lnTo>
                  <a:pt x="0" y="0"/>
                </a:lnTo>
                <a:lnTo>
                  <a:pt x="3383280" y="0"/>
                </a:lnTo>
                <a:lnTo>
                  <a:pt x="3383280" y="1828800"/>
                </a:lnTo>
                <a:lnTo>
                  <a:pt x="0" y="1828800"/>
                </a:lnTo>
              </a:path>
            </a:pathLst>
          </a:custGeom>
          <a:noFill/>
          <a:ln/>
        </p:spPr>
        <p:txBody>
          <a:bodyPr wrap="square" lIns="0" tIns="0" rIns="0" bIns="0" rtlCol="0" anchor="t"/>
          <a:lstStyle/>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Evaluation of seawalls and levees: effectiveness and limitations.</a:t>
            </a:r>
            <a:endParaRPr lang="en-US" sz="1200" dirty="0"/>
          </a:p>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Proposal for nature-based solutions, such as restoring mangroves and wetlands.</a:t>
            </a:r>
            <a:endParaRPr lang="en-US" sz="1200" dirty="0"/>
          </a:p>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Encouragement of community-led adaptation plans that incorporate local knowledge and needs.</a:t>
            </a:r>
            <a:endParaRPr lang="en-US" sz="1200" dirty="0"/>
          </a:p>
        </p:txBody>
      </p:sp>
      <p:sp>
        <p:nvSpPr>
          <p:cNvPr id="8" name="Text 6"/>
          <p:cNvSpPr/>
          <p:nvPr/>
        </p:nvSpPr>
        <p:spPr>
          <a:xfrm>
            <a:off x="8077201" y="3480895"/>
            <a:ext cx="3383280" cy="461665"/>
          </a:xfrm>
          <a:custGeom>
            <a:avLst/>
            <a:gdLst/>
            <a:ahLst/>
            <a:cxnLst/>
            <a:rect l="l" t="t" r="r" b="b"/>
            <a:pathLst>
              <a:path w="3383280" h="461665">
                <a:moveTo>
                  <a:pt x="0" y="461665"/>
                </a:moveTo>
                <a:lnTo>
                  <a:pt x="0" y="0"/>
                </a:lnTo>
                <a:lnTo>
                  <a:pt x="3383280" y="0"/>
                </a:lnTo>
                <a:lnTo>
                  <a:pt x="3383280" y="461665"/>
                </a:lnTo>
                <a:lnTo>
                  <a:pt x="0" y="461665"/>
                </a:lnTo>
              </a:path>
            </a:pathLst>
          </a:custGeom>
          <a:noFill/>
          <a:ln/>
        </p:spPr>
        <p:txBody>
          <a:bodyPr wrap="square" lIns="0" tIns="0" rIns="0" bIns="0" rtlCol="0" anchor="b"/>
          <a:lstStyle/>
          <a:p>
            <a:pPr algn="l" marL="0" indent="0">
              <a:lnSpc>
                <a:spcPct val="90000"/>
              </a:lnSpc>
              <a:buNone/>
            </a:pPr>
            <a:r>
              <a:rPr lang="en-US" sz="1400" dirty="0">
                <a:solidFill>
                  <a:srgbClr val="000000"/>
                </a:solidFill>
                <a:latin typeface="Urbanist Semibold" pitchFamily="34" charset="0"/>
                <a:ea typeface="Urbanist Semibold" pitchFamily="34" charset="-122"/>
                <a:cs typeface="Urbanist Semibold" pitchFamily="34" charset="-120"/>
              </a:rPr>
              <a:t>Current Adaptation Strategies and New Solutions</a:t>
            </a:r>
            <a:endParaRPr lang="en-US" sz="1400" dirty="0"/>
          </a:p>
        </p:txBody>
      </p:sp>
      <p:sp>
        <p:nvSpPr>
          <p:cNvPr id="9" name="Text 7"/>
          <p:cNvSpPr/>
          <p:nvPr/>
        </p:nvSpPr>
        <p:spPr>
          <a:xfrm>
            <a:off x="4404361" y="4058677"/>
            <a:ext cx="3383280" cy="1828800"/>
          </a:xfrm>
          <a:custGeom>
            <a:avLst/>
            <a:gdLst/>
            <a:ahLst/>
            <a:cxnLst/>
            <a:rect l="l" t="t" r="r" b="b"/>
            <a:pathLst>
              <a:path w="3383280" h="1828800">
                <a:moveTo>
                  <a:pt x="0" y="1828800"/>
                </a:moveTo>
                <a:lnTo>
                  <a:pt x="0" y="0"/>
                </a:lnTo>
                <a:lnTo>
                  <a:pt x="3383280" y="0"/>
                </a:lnTo>
                <a:lnTo>
                  <a:pt x="3383280" y="1828800"/>
                </a:lnTo>
                <a:lnTo>
                  <a:pt x="0" y="1828800"/>
                </a:lnTo>
              </a:path>
            </a:pathLst>
          </a:custGeom>
          <a:noFill/>
          <a:ln/>
        </p:spPr>
        <p:txBody>
          <a:bodyPr wrap="square" lIns="0" tIns="0" rIns="0" bIns="0" rtlCol="0" anchor="t"/>
          <a:lstStyle/>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Displacement of communities leading to increased migration and social tensions.</a:t>
            </a:r>
            <a:endParaRPr lang="en-US" sz="1200" dirty="0"/>
          </a:p>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Economic losses in tourism, fishing, and real estate sectors.</a:t>
            </a:r>
            <a:endParaRPr lang="en-US" sz="1200" dirty="0"/>
          </a:p>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Increased costs for disaster response and infrastructure repair.</a:t>
            </a:r>
            <a:endParaRPr lang="en-US" sz="1200" dirty="0"/>
          </a:p>
        </p:txBody>
      </p:sp>
      <p:sp>
        <p:nvSpPr>
          <p:cNvPr id="10" name="Text 8"/>
          <p:cNvSpPr/>
          <p:nvPr/>
        </p:nvSpPr>
        <p:spPr>
          <a:xfrm>
            <a:off x="4404361" y="3480895"/>
            <a:ext cx="3383280" cy="461665"/>
          </a:xfrm>
          <a:custGeom>
            <a:avLst/>
            <a:gdLst/>
            <a:ahLst/>
            <a:cxnLst/>
            <a:rect l="l" t="t" r="r" b="b"/>
            <a:pathLst>
              <a:path w="3383280" h="461665">
                <a:moveTo>
                  <a:pt x="0" y="461665"/>
                </a:moveTo>
                <a:lnTo>
                  <a:pt x="0" y="0"/>
                </a:lnTo>
                <a:lnTo>
                  <a:pt x="3383280" y="0"/>
                </a:lnTo>
                <a:lnTo>
                  <a:pt x="3383280" y="461665"/>
                </a:lnTo>
                <a:lnTo>
                  <a:pt x="0" y="461665"/>
                </a:lnTo>
              </a:path>
            </a:pathLst>
          </a:custGeom>
          <a:noFill/>
          <a:ln/>
        </p:spPr>
        <p:txBody>
          <a:bodyPr wrap="square" lIns="0" tIns="0" rIns="0" bIns="0" rtlCol="0" anchor="b"/>
          <a:lstStyle/>
          <a:p>
            <a:pPr algn="l" marL="0" indent="0">
              <a:lnSpc>
                <a:spcPct val="90000"/>
              </a:lnSpc>
              <a:buNone/>
            </a:pPr>
            <a:r>
              <a:rPr lang="en-US" sz="1400" dirty="0">
                <a:solidFill>
                  <a:srgbClr val="000000"/>
                </a:solidFill>
                <a:latin typeface="Urbanist Semibold" pitchFamily="34" charset="0"/>
                <a:ea typeface="Urbanist Semibold" pitchFamily="34" charset="-122"/>
                <a:cs typeface="Urbanist Semibold" pitchFamily="34" charset="-120"/>
              </a:rPr>
              <a:t>Economic and Social Implications</a:t>
            </a:r>
            <a:endParaRPr lang="en-US" sz="1400" dirty="0"/>
          </a:p>
        </p:txBody>
      </p:sp>
      <p:sp>
        <p:nvSpPr>
          <p:cNvPr id="11" name="Text 9"/>
          <p:cNvSpPr/>
          <p:nvPr/>
        </p:nvSpPr>
        <p:spPr>
          <a:xfrm>
            <a:off x="731520" y="4058677"/>
            <a:ext cx="3383280" cy="1828800"/>
          </a:xfrm>
          <a:custGeom>
            <a:avLst/>
            <a:gdLst/>
            <a:ahLst/>
            <a:cxnLst/>
            <a:rect l="l" t="t" r="r" b="b"/>
            <a:pathLst>
              <a:path w="3383280" h="1828800">
                <a:moveTo>
                  <a:pt x="0" y="1828800"/>
                </a:moveTo>
                <a:lnTo>
                  <a:pt x="0" y="0"/>
                </a:lnTo>
                <a:lnTo>
                  <a:pt x="3383280" y="0"/>
                </a:lnTo>
                <a:lnTo>
                  <a:pt x="3383280" y="1828800"/>
                </a:lnTo>
                <a:lnTo>
                  <a:pt x="0" y="1828800"/>
                </a:lnTo>
              </a:path>
            </a:pathLst>
          </a:custGeom>
          <a:noFill/>
          <a:ln/>
        </p:spPr>
        <p:txBody>
          <a:bodyPr wrap="square" lIns="0" tIns="0" rIns="0" bIns="0" rtlCol="0" anchor="t"/>
          <a:lstStyle/>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Increased flooding and storm surges threaten coastal infrastructure.</a:t>
            </a:r>
            <a:endParaRPr lang="en-US" sz="1200" dirty="0"/>
          </a:p>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Loss of habitat for plants, animals, and even human communities.</a:t>
            </a:r>
            <a:endParaRPr lang="en-US" sz="1200" dirty="0"/>
          </a:p>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Saltwater intrusion into freshwater sources, affecting drinking water supplies.</a:t>
            </a:r>
            <a:endParaRPr lang="en-US" sz="1200" dirty="0"/>
          </a:p>
        </p:txBody>
      </p:sp>
      <p:sp>
        <p:nvSpPr>
          <p:cNvPr id="12" name="Text 10"/>
          <p:cNvSpPr/>
          <p:nvPr/>
        </p:nvSpPr>
        <p:spPr>
          <a:xfrm>
            <a:off x="731518" y="3480895"/>
            <a:ext cx="3383280" cy="461665"/>
          </a:xfrm>
          <a:custGeom>
            <a:avLst/>
            <a:gdLst/>
            <a:ahLst/>
            <a:cxnLst/>
            <a:rect l="l" t="t" r="r" b="b"/>
            <a:pathLst>
              <a:path w="3383280" h="461665">
                <a:moveTo>
                  <a:pt x="0" y="461665"/>
                </a:moveTo>
                <a:lnTo>
                  <a:pt x="0" y="0"/>
                </a:lnTo>
                <a:lnTo>
                  <a:pt x="3383280" y="0"/>
                </a:lnTo>
                <a:lnTo>
                  <a:pt x="3383280" y="461665"/>
                </a:lnTo>
                <a:lnTo>
                  <a:pt x="0" y="461665"/>
                </a:lnTo>
              </a:path>
            </a:pathLst>
          </a:custGeom>
          <a:noFill/>
          <a:ln/>
        </p:spPr>
        <p:txBody>
          <a:bodyPr wrap="square" lIns="0" tIns="0" rIns="0" bIns="0" rtlCol="0" anchor="b"/>
          <a:lstStyle/>
          <a:p>
            <a:pPr algn="l" marL="0" indent="0">
              <a:lnSpc>
                <a:spcPct val="90000"/>
              </a:lnSpc>
              <a:buNone/>
            </a:pPr>
            <a:r>
              <a:rPr lang="en-US" sz="1400" dirty="0">
                <a:solidFill>
                  <a:srgbClr val="000000"/>
                </a:solidFill>
                <a:latin typeface="Urbanist Semibold" pitchFamily="34" charset="0"/>
                <a:ea typeface="Urbanist Semibold" pitchFamily="34" charset="-122"/>
                <a:cs typeface="Urbanist Semibold" pitchFamily="34" charset="-120"/>
              </a:rPr>
              <a:t>Basic Effects of Sea-Level Rise</a:t>
            </a:r>
            <a:endParaRPr lang="en-US" sz="1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6979920" y="0"/>
            <a:ext cx="5212080" cy="3108960"/>
          </a:xfrm>
          <a:custGeom>
            <a:avLst/>
            <a:gdLst/>
            <a:ahLst/>
            <a:cxnLst/>
            <a:rect l="l" t="t" r="r" b="b"/>
            <a:pathLst>
              <a:path w="5212080" h="3108960">
                <a:moveTo>
                  <a:pt x="0" y="3108960"/>
                </a:moveTo>
                <a:lnTo>
                  <a:pt x="0" y="0"/>
                </a:lnTo>
                <a:lnTo>
                  <a:pt x="5212080" y="0"/>
                </a:lnTo>
                <a:lnTo>
                  <a:pt x="5212080" y="3108960"/>
                </a:lnTo>
                <a:lnTo>
                  <a:pt x="0" y="3108960"/>
                </a:lnTo>
              </a:path>
            </a:pathLst>
          </a:custGeom>
          <a:blipFill>
            <a:blip r:embed="rId1"/>
            <a:srcRect l="0" r="0" t="5140" b="5140"/>
            <a:stretch/>
          </a:blipFill>
          <a:ln/>
        </p:spPr>
        <p:txBody>
          <a:bodyPr wrap="square" lIns="90000" tIns="46800" rIns="90000" bIns="46800" rtlCol="0" anchor="ctr"/>
          <a:lstStyle/>
          <a:p>
            <a:pPr indent="0" marL="0">
              <a:buNone/>
            </a:pPr>
            <a:endParaRPr lang="en-US" dirty="0"/>
          </a:p>
        </p:txBody>
      </p:sp>
      <p:sp>
        <p:nvSpPr>
          <p:cNvPr id="3" name="Text 1"/>
          <p:cNvSpPr/>
          <p:nvPr/>
        </p:nvSpPr>
        <p:spPr>
          <a:xfrm>
            <a:off x="731520" y="395836"/>
            <a:ext cx="365760" cy="365760"/>
          </a:xfrm>
          <a:custGeom>
            <a:avLst/>
            <a:gdLst/>
            <a:ahLst/>
            <a:cxnLst/>
            <a:rect l="l" t="t" r="r" b="b"/>
            <a:pathLst>
              <a:path w="365760" h="365760">
                <a:moveTo>
                  <a:pt x="0" y="365760"/>
                </a:moveTo>
                <a:lnTo>
                  <a:pt x="0" y="0"/>
                </a:lnTo>
                <a:lnTo>
                  <a:pt x="365760" y="0"/>
                </a:lnTo>
                <a:lnTo>
                  <a:pt x="365760" y="365760"/>
                </a:lnTo>
                <a:lnTo>
                  <a:pt x="0" y="365760"/>
                </a:lnTo>
              </a:path>
            </a:pathLst>
          </a:custGeom>
          <a:noFill/>
          <a:ln/>
        </p:spPr>
        <p:txBody>
          <a:bodyPr wrap="square" lIns="90000" tIns="46800" rIns="90000" bIns="46800" rtlCol="0" anchor="ctr"/>
          <a:lstStyle/>
          <a:p>
            <a:pPr indent="0" marL="0">
              <a:buNone/>
            </a:pPr>
            <a:endParaRPr lang="en-US" dirty="0"/>
          </a:p>
        </p:txBody>
      </p:sp>
      <p:sp>
        <p:nvSpPr>
          <p:cNvPr id="4" name="Text 2"/>
          <p:cNvSpPr/>
          <p:nvPr/>
        </p:nvSpPr>
        <p:spPr>
          <a:xfrm>
            <a:off x="11236006" y="6308725"/>
            <a:ext cx="315913" cy="549275"/>
          </a:xfrm>
          <a:custGeom>
            <a:avLst/>
            <a:gdLst/>
            <a:ahLst/>
            <a:cxnLst/>
            <a:rect l="l" t="t" r="r" b="b"/>
            <a:pathLst>
              <a:path w="315913" h="549275">
                <a:moveTo>
                  <a:pt x="0" y="549275"/>
                </a:moveTo>
                <a:lnTo>
                  <a:pt x="0" y="0"/>
                </a:lnTo>
                <a:lnTo>
                  <a:pt x="315913" y="0"/>
                </a:lnTo>
                <a:lnTo>
                  <a:pt x="315913" y="549275"/>
                </a:lnTo>
                <a:lnTo>
                  <a:pt x="0" y="549275"/>
                </a:lnTo>
              </a:path>
            </a:pathLst>
          </a:custGeom>
          <a:noFill/>
          <a:ln/>
        </p:spPr>
        <p:txBody>
          <a:bodyPr wrap="square" lIns="0" tIns="0" rIns="28800" bIns="0" rtlCol="0" anchor="ctr"/>
          <a:lstStyle/>
          <a:p>
            <a:pPr algn="r" marL="0" indent="0">
              <a:lnSpc>
                <a:spcPct val="100000"/>
              </a:lnSpc>
              <a:spcBef>
                <a:spcPts val="1000"/>
              </a:spcBef>
              <a:buNone/>
            </a:pPr>
            <a:r>
              <a:rPr lang="en-US" sz="800" dirty="0">
                <a:solidFill>
                  <a:srgbClr val="000000"/>
                </a:solidFill>
                <a:latin typeface="Urbanist" pitchFamily="34" charset="0"/>
                <a:ea typeface="Urbanist" pitchFamily="34" charset="-122"/>
                <a:cs typeface="Urbanist" pitchFamily="34" charset="-120"/>
              </a:rPr>
              <a:t>17</a:t>
            </a:r>
            <a:endParaRPr lang="en-US" sz="800" dirty="0"/>
          </a:p>
        </p:txBody>
      </p:sp>
      <p:sp>
        <p:nvSpPr>
          <p:cNvPr id="5" name="Text 3"/>
          <p:cNvSpPr/>
          <p:nvPr/>
        </p:nvSpPr>
        <p:spPr>
          <a:xfrm>
            <a:off x="731521" y="6309360"/>
            <a:ext cx="6309360" cy="548640"/>
          </a:xfrm>
          <a:custGeom>
            <a:avLst/>
            <a:gdLst/>
            <a:ahLst/>
            <a:cxnLst/>
            <a:rect l="l" t="t" r="r" b="b"/>
            <a:pathLst>
              <a:path w="6309360" h="548640">
                <a:moveTo>
                  <a:pt x="0" y="548640"/>
                </a:moveTo>
                <a:lnTo>
                  <a:pt x="0" y="0"/>
                </a:lnTo>
                <a:lnTo>
                  <a:pt x="6309360" y="0"/>
                </a:lnTo>
                <a:lnTo>
                  <a:pt x="6309360" y="548640"/>
                </a:lnTo>
                <a:lnTo>
                  <a:pt x="0" y="548640"/>
                </a:lnTo>
              </a:path>
            </a:pathLst>
          </a:custGeom>
          <a:noFill/>
          <a:ln/>
        </p:spPr>
        <p:txBody>
          <a:bodyPr wrap="square" lIns="0" tIns="0" rIns="0" bIns="0" rtlCol="0" anchor="ctr"/>
          <a:lstStyle/>
          <a:p>
            <a:pPr algn="l" marL="0" indent="0">
              <a:lnSpc>
                <a:spcPct val="100000"/>
              </a:lnSpc>
              <a:spcBef>
                <a:spcPts val="1000"/>
              </a:spcBef>
              <a:buNone/>
            </a:pPr>
            <a:r>
              <a:rPr lang="en-US" sz="800" dirty="0">
                <a:solidFill>
                  <a:srgbClr val="808080"/>
                </a:solidFill>
                <a:latin typeface="Urbanist" pitchFamily="34" charset="0"/>
                <a:ea typeface="Urbanist" pitchFamily="34" charset="-122"/>
                <a:cs typeface="Urbanist" pitchFamily="34" charset="-120"/>
              </a:rPr>
              <a:t>Global Warming: Understanding Its Causes, Effects, and Solutions</a:t>
            </a:r>
            <a:endParaRPr lang="en-US" sz="800" dirty="0"/>
          </a:p>
        </p:txBody>
      </p:sp>
      <p:sp>
        <p:nvSpPr>
          <p:cNvPr id="6" name="Text 4"/>
          <p:cNvSpPr/>
          <p:nvPr/>
        </p:nvSpPr>
        <p:spPr>
          <a:xfrm>
            <a:off x="731519" y="1199997"/>
            <a:ext cx="5761878" cy="1624225"/>
          </a:xfrm>
          <a:custGeom>
            <a:avLst/>
            <a:gdLst/>
            <a:ahLst/>
            <a:cxnLst/>
            <a:rect l="l" t="t" r="r" b="b"/>
            <a:pathLst>
              <a:path w="5761878" h="1624225">
                <a:moveTo>
                  <a:pt x="0" y="1624225"/>
                </a:moveTo>
                <a:lnTo>
                  <a:pt x="0" y="0"/>
                </a:lnTo>
                <a:lnTo>
                  <a:pt x="5761878" y="0"/>
                </a:lnTo>
                <a:lnTo>
                  <a:pt x="5761878" y="1624225"/>
                </a:lnTo>
                <a:lnTo>
                  <a:pt x="0" y="1624225"/>
                </a:lnTo>
              </a:path>
            </a:pathLst>
          </a:custGeom>
          <a:noFill/>
          <a:ln/>
        </p:spPr>
        <p:txBody>
          <a:bodyPr wrap="square" lIns="0" tIns="0" rIns="0" bIns="0" rtlCol="0" anchor="t"/>
          <a:lstStyle/>
          <a:p>
            <a:pPr algn="l" marL="0" indent="0">
              <a:lnSpc>
                <a:spcPct val="100000"/>
              </a:lnSpc>
              <a:spcBef>
                <a:spcPts val="1000"/>
              </a:spcBef>
              <a:buNone/>
            </a:pPr>
            <a:r>
              <a:rPr lang="en-US" sz="4000" b="1" dirty="0">
                <a:solidFill>
                  <a:srgbClr val="000000"/>
                </a:solidFill>
                <a:latin typeface="Urbanist Semibold" pitchFamily="34" charset="0"/>
                <a:ea typeface="Urbanist Semibold" pitchFamily="34" charset="-122"/>
                <a:cs typeface="Urbanist Semibold" pitchFamily="34" charset="-120"/>
              </a:rPr>
              <a:t>Geological Changes and Human Activities</a:t>
            </a:r>
            <a:endParaRPr lang="en-US" sz="4000" dirty="0"/>
          </a:p>
        </p:txBody>
      </p:sp>
      <p:sp>
        <p:nvSpPr>
          <p:cNvPr id="7" name="Text 5"/>
          <p:cNvSpPr/>
          <p:nvPr/>
        </p:nvSpPr>
        <p:spPr>
          <a:xfrm>
            <a:off x="8077201" y="4058677"/>
            <a:ext cx="3383280" cy="1828800"/>
          </a:xfrm>
          <a:custGeom>
            <a:avLst/>
            <a:gdLst/>
            <a:ahLst/>
            <a:cxnLst/>
            <a:rect l="l" t="t" r="r" b="b"/>
            <a:pathLst>
              <a:path w="3383280" h="1828800">
                <a:moveTo>
                  <a:pt x="0" y="1828800"/>
                </a:moveTo>
                <a:lnTo>
                  <a:pt x="0" y="0"/>
                </a:lnTo>
                <a:lnTo>
                  <a:pt x="3383280" y="0"/>
                </a:lnTo>
                <a:lnTo>
                  <a:pt x="3383280" y="1828800"/>
                </a:lnTo>
                <a:lnTo>
                  <a:pt x="0" y="1828800"/>
                </a:lnTo>
              </a:path>
            </a:pathLst>
          </a:custGeom>
          <a:noFill/>
          <a:ln/>
        </p:spPr>
        <p:txBody>
          <a:bodyPr wrap="square" lIns="0" tIns="0" rIns="0" bIns="0" rtlCol="0" anchor="t"/>
          <a:lstStyle/>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Case Study: The Netherlands - Innovative flood management techniques to combat land subsidence.</a:t>
            </a:r>
            <a:endParaRPr lang="en-US" sz="1200" dirty="0"/>
          </a:p>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Mitigation Strategies - Implementing sustainable land-use practices and restoring natural habitats to enhance resilience against geological changes.</a:t>
            </a:r>
            <a:endParaRPr lang="en-US" sz="1200" dirty="0"/>
          </a:p>
        </p:txBody>
      </p:sp>
      <p:sp>
        <p:nvSpPr>
          <p:cNvPr id="8" name="Text 6"/>
          <p:cNvSpPr/>
          <p:nvPr/>
        </p:nvSpPr>
        <p:spPr>
          <a:xfrm>
            <a:off x="8077201" y="3480895"/>
            <a:ext cx="3383280" cy="461665"/>
          </a:xfrm>
          <a:custGeom>
            <a:avLst/>
            <a:gdLst/>
            <a:ahLst/>
            <a:cxnLst/>
            <a:rect l="l" t="t" r="r" b="b"/>
            <a:pathLst>
              <a:path w="3383280" h="461665">
                <a:moveTo>
                  <a:pt x="0" y="461665"/>
                </a:moveTo>
                <a:lnTo>
                  <a:pt x="0" y="0"/>
                </a:lnTo>
                <a:lnTo>
                  <a:pt x="3383280" y="0"/>
                </a:lnTo>
                <a:lnTo>
                  <a:pt x="3383280" y="461665"/>
                </a:lnTo>
                <a:lnTo>
                  <a:pt x="0" y="461665"/>
                </a:lnTo>
              </a:path>
            </a:pathLst>
          </a:custGeom>
          <a:noFill/>
          <a:ln/>
        </p:spPr>
        <p:txBody>
          <a:bodyPr wrap="square" lIns="0" tIns="0" rIns="0" bIns="0" rtlCol="0" anchor="b"/>
          <a:lstStyle/>
          <a:p>
            <a:pPr algn="l" marL="0" indent="0">
              <a:lnSpc>
                <a:spcPct val="90000"/>
              </a:lnSpc>
              <a:buNone/>
            </a:pPr>
            <a:r>
              <a:rPr lang="en-US" sz="1400" dirty="0">
                <a:solidFill>
                  <a:srgbClr val="000000"/>
                </a:solidFill>
                <a:latin typeface="Urbanist Semibold" pitchFamily="34" charset="0"/>
                <a:ea typeface="Urbanist Semibold" pitchFamily="34" charset="-122"/>
                <a:cs typeface="Urbanist Semibold" pitchFamily="34" charset="-120"/>
              </a:rPr>
              <a:t>Case Studies and Mitigation Strategies</a:t>
            </a:r>
            <a:endParaRPr lang="en-US" sz="1400" dirty="0"/>
          </a:p>
        </p:txBody>
      </p:sp>
      <p:sp>
        <p:nvSpPr>
          <p:cNvPr id="9" name="Text 7"/>
          <p:cNvSpPr/>
          <p:nvPr/>
        </p:nvSpPr>
        <p:spPr>
          <a:xfrm>
            <a:off x="4404361" y="4058677"/>
            <a:ext cx="3383280" cy="1828800"/>
          </a:xfrm>
          <a:custGeom>
            <a:avLst/>
            <a:gdLst/>
            <a:ahLst/>
            <a:cxnLst/>
            <a:rect l="l" t="t" r="r" b="b"/>
            <a:pathLst>
              <a:path w="3383280" h="1828800">
                <a:moveTo>
                  <a:pt x="0" y="1828800"/>
                </a:moveTo>
                <a:lnTo>
                  <a:pt x="0" y="0"/>
                </a:lnTo>
                <a:lnTo>
                  <a:pt x="3383280" y="0"/>
                </a:lnTo>
                <a:lnTo>
                  <a:pt x="3383280" y="1828800"/>
                </a:lnTo>
                <a:lnTo>
                  <a:pt x="0" y="1828800"/>
                </a:lnTo>
              </a:path>
            </a:pathLst>
          </a:custGeom>
          <a:noFill/>
          <a:ln/>
        </p:spPr>
        <p:txBody>
          <a:bodyPr wrap="square" lIns="0" tIns="0" rIns="0" bIns="0" rtlCol="0" anchor="t"/>
          <a:lstStyle/>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Disruption of natural habitats affects biodiversity and ecosystem services.</a:t>
            </a:r>
            <a:endParaRPr lang="en-US" sz="1200" dirty="0"/>
          </a:p>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Increased flooding and landslides threaten human settlements, particularly in vulnerable areas.</a:t>
            </a:r>
            <a:endParaRPr lang="en-US" sz="1200" dirty="0"/>
          </a:p>
        </p:txBody>
      </p:sp>
      <p:sp>
        <p:nvSpPr>
          <p:cNvPr id="10" name="Text 8"/>
          <p:cNvSpPr/>
          <p:nvPr/>
        </p:nvSpPr>
        <p:spPr>
          <a:xfrm>
            <a:off x="4404361" y="3480895"/>
            <a:ext cx="3383280" cy="461665"/>
          </a:xfrm>
          <a:custGeom>
            <a:avLst/>
            <a:gdLst/>
            <a:ahLst/>
            <a:cxnLst/>
            <a:rect l="l" t="t" r="r" b="b"/>
            <a:pathLst>
              <a:path w="3383280" h="461665">
                <a:moveTo>
                  <a:pt x="0" y="461665"/>
                </a:moveTo>
                <a:lnTo>
                  <a:pt x="0" y="0"/>
                </a:lnTo>
                <a:lnTo>
                  <a:pt x="3383280" y="0"/>
                </a:lnTo>
                <a:lnTo>
                  <a:pt x="3383280" y="461665"/>
                </a:lnTo>
                <a:lnTo>
                  <a:pt x="0" y="461665"/>
                </a:lnTo>
              </a:path>
            </a:pathLst>
          </a:custGeom>
          <a:noFill/>
          <a:ln/>
        </p:spPr>
        <p:txBody>
          <a:bodyPr wrap="square" lIns="0" tIns="0" rIns="0" bIns="0" rtlCol="0" anchor="b"/>
          <a:lstStyle/>
          <a:p>
            <a:pPr algn="l" marL="0" indent="0">
              <a:lnSpc>
                <a:spcPct val="90000"/>
              </a:lnSpc>
              <a:buNone/>
            </a:pPr>
            <a:r>
              <a:rPr lang="en-US" sz="1400" dirty="0">
                <a:solidFill>
                  <a:srgbClr val="000000"/>
                </a:solidFill>
                <a:latin typeface="Urbanist Semibold" pitchFamily="34" charset="0"/>
                <a:ea typeface="Urbanist Semibold" pitchFamily="34" charset="-122"/>
                <a:cs typeface="Urbanist Semibold" pitchFamily="34" charset="-120"/>
              </a:rPr>
              <a:t>Impacts on Ecosystems and Human Settlements</a:t>
            </a:r>
            <a:endParaRPr lang="en-US" sz="1400" dirty="0"/>
          </a:p>
        </p:txBody>
      </p:sp>
      <p:sp>
        <p:nvSpPr>
          <p:cNvPr id="11" name="Text 9"/>
          <p:cNvSpPr/>
          <p:nvPr/>
        </p:nvSpPr>
        <p:spPr>
          <a:xfrm>
            <a:off x="731520" y="4058677"/>
            <a:ext cx="3383280" cy="1828800"/>
          </a:xfrm>
          <a:custGeom>
            <a:avLst/>
            <a:gdLst/>
            <a:ahLst/>
            <a:cxnLst/>
            <a:rect l="l" t="t" r="r" b="b"/>
            <a:pathLst>
              <a:path w="3383280" h="1828800">
                <a:moveTo>
                  <a:pt x="0" y="1828800"/>
                </a:moveTo>
                <a:lnTo>
                  <a:pt x="0" y="0"/>
                </a:lnTo>
                <a:lnTo>
                  <a:pt x="3383280" y="0"/>
                </a:lnTo>
                <a:lnTo>
                  <a:pt x="3383280" y="1828800"/>
                </a:lnTo>
                <a:lnTo>
                  <a:pt x="0" y="1828800"/>
                </a:lnTo>
              </a:path>
            </a:pathLst>
          </a:custGeom>
          <a:noFill/>
          <a:ln/>
        </p:spPr>
        <p:txBody>
          <a:bodyPr wrap="square" lIns="0" tIns="0" rIns="0" bIns="0" rtlCol="0" anchor="t"/>
          <a:lstStyle/>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Human activities, such as mining, deforestation, and urbanization, significantly alter geological processes.</a:t>
            </a:r>
            <a:endParaRPr lang="en-US" sz="1200" dirty="0"/>
          </a:p>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These changes can lead to soil erosion, land degradation, and altered natural landscapes.</a:t>
            </a:r>
            <a:endParaRPr lang="en-US" sz="1200" dirty="0"/>
          </a:p>
        </p:txBody>
      </p:sp>
      <p:sp>
        <p:nvSpPr>
          <p:cNvPr id="12" name="Text 10"/>
          <p:cNvSpPr/>
          <p:nvPr/>
        </p:nvSpPr>
        <p:spPr>
          <a:xfrm>
            <a:off x="731518" y="3480895"/>
            <a:ext cx="3383280" cy="461665"/>
          </a:xfrm>
          <a:custGeom>
            <a:avLst/>
            <a:gdLst/>
            <a:ahLst/>
            <a:cxnLst/>
            <a:rect l="l" t="t" r="r" b="b"/>
            <a:pathLst>
              <a:path w="3383280" h="461665">
                <a:moveTo>
                  <a:pt x="0" y="461665"/>
                </a:moveTo>
                <a:lnTo>
                  <a:pt x="0" y="0"/>
                </a:lnTo>
                <a:lnTo>
                  <a:pt x="3383280" y="0"/>
                </a:lnTo>
                <a:lnTo>
                  <a:pt x="3383280" y="461665"/>
                </a:lnTo>
                <a:lnTo>
                  <a:pt x="0" y="461665"/>
                </a:lnTo>
              </a:path>
            </a:pathLst>
          </a:custGeom>
          <a:noFill/>
          <a:ln/>
        </p:spPr>
        <p:txBody>
          <a:bodyPr wrap="square" lIns="0" tIns="0" rIns="0" bIns="0" rtlCol="0" anchor="b"/>
          <a:lstStyle/>
          <a:p>
            <a:pPr algn="l" marL="0" indent="0">
              <a:lnSpc>
                <a:spcPct val="90000"/>
              </a:lnSpc>
              <a:buNone/>
            </a:pPr>
            <a:r>
              <a:rPr lang="en-US" sz="1400" dirty="0">
                <a:solidFill>
                  <a:srgbClr val="000000"/>
                </a:solidFill>
                <a:latin typeface="Urbanist Semibold" pitchFamily="34" charset="0"/>
                <a:ea typeface="Urbanist Semibold" pitchFamily="34" charset="-122"/>
                <a:cs typeface="Urbanist Semibold" pitchFamily="34" charset="-120"/>
              </a:rPr>
              <a:t>Introduction to Geological Changes</a:t>
            </a:r>
            <a:endParaRPr lang="en-US" sz="1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731520" y="395836"/>
            <a:ext cx="365760" cy="365760"/>
          </a:xfrm>
          <a:custGeom>
            <a:avLst/>
            <a:gdLst/>
            <a:ahLst/>
            <a:cxnLst/>
            <a:rect l="l" t="t" r="r" b="b"/>
            <a:pathLst>
              <a:path w="365760" h="365760">
                <a:moveTo>
                  <a:pt x="0" y="365760"/>
                </a:moveTo>
                <a:lnTo>
                  <a:pt x="0" y="0"/>
                </a:lnTo>
                <a:lnTo>
                  <a:pt x="365760" y="0"/>
                </a:lnTo>
                <a:lnTo>
                  <a:pt x="365760" y="365760"/>
                </a:lnTo>
                <a:lnTo>
                  <a:pt x="0" y="365760"/>
                </a:lnTo>
              </a:path>
            </a:pathLst>
          </a:custGeom>
          <a:noFill/>
          <a:ln/>
        </p:spPr>
        <p:txBody>
          <a:bodyPr wrap="square" lIns="90000" tIns="46800" rIns="90000" bIns="46800" rtlCol="0" anchor="ctr"/>
          <a:lstStyle/>
          <a:p>
            <a:pPr indent="0" marL="0">
              <a:buNone/>
            </a:pPr>
            <a:endParaRPr lang="en-US" dirty="0"/>
          </a:p>
        </p:txBody>
      </p:sp>
      <p:sp>
        <p:nvSpPr>
          <p:cNvPr id="3" name="Text 1"/>
          <p:cNvSpPr/>
          <p:nvPr/>
        </p:nvSpPr>
        <p:spPr>
          <a:xfrm>
            <a:off x="11236006" y="6308725"/>
            <a:ext cx="315913" cy="549275"/>
          </a:xfrm>
          <a:custGeom>
            <a:avLst/>
            <a:gdLst/>
            <a:ahLst/>
            <a:cxnLst/>
            <a:rect l="l" t="t" r="r" b="b"/>
            <a:pathLst>
              <a:path w="315913" h="549275">
                <a:moveTo>
                  <a:pt x="0" y="549275"/>
                </a:moveTo>
                <a:lnTo>
                  <a:pt x="0" y="0"/>
                </a:lnTo>
                <a:lnTo>
                  <a:pt x="315913" y="0"/>
                </a:lnTo>
                <a:lnTo>
                  <a:pt x="315913" y="549275"/>
                </a:lnTo>
                <a:lnTo>
                  <a:pt x="0" y="549275"/>
                </a:lnTo>
              </a:path>
            </a:pathLst>
          </a:custGeom>
          <a:noFill/>
          <a:ln/>
        </p:spPr>
        <p:txBody>
          <a:bodyPr wrap="square" lIns="0" tIns="0" rIns="28800" bIns="0" rtlCol="0" anchor="ctr"/>
          <a:lstStyle/>
          <a:p>
            <a:pPr algn="r" marL="0" indent="0">
              <a:lnSpc>
                <a:spcPct val="100000"/>
              </a:lnSpc>
              <a:spcBef>
                <a:spcPts val="1000"/>
              </a:spcBef>
              <a:buNone/>
            </a:pPr>
            <a:r>
              <a:rPr lang="en-US" sz="800" dirty="0">
                <a:solidFill>
                  <a:srgbClr val="000000"/>
                </a:solidFill>
                <a:latin typeface="Urbanist" pitchFamily="34" charset="0"/>
                <a:ea typeface="Urbanist" pitchFamily="34" charset="-122"/>
                <a:cs typeface="Urbanist" pitchFamily="34" charset="-120"/>
              </a:rPr>
              <a:t>18</a:t>
            </a:r>
            <a:endParaRPr lang="en-US" sz="800" dirty="0"/>
          </a:p>
        </p:txBody>
      </p:sp>
      <p:sp>
        <p:nvSpPr>
          <p:cNvPr id="4" name="Text 2"/>
          <p:cNvSpPr/>
          <p:nvPr/>
        </p:nvSpPr>
        <p:spPr>
          <a:xfrm>
            <a:off x="731521" y="6309360"/>
            <a:ext cx="6309360" cy="548640"/>
          </a:xfrm>
          <a:custGeom>
            <a:avLst/>
            <a:gdLst/>
            <a:ahLst/>
            <a:cxnLst/>
            <a:rect l="l" t="t" r="r" b="b"/>
            <a:pathLst>
              <a:path w="6309360" h="548640">
                <a:moveTo>
                  <a:pt x="0" y="548640"/>
                </a:moveTo>
                <a:lnTo>
                  <a:pt x="0" y="0"/>
                </a:lnTo>
                <a:lnTo>
                  <a:pt x="6309360" y="0"/>
                </a:lnTo>
                <a:lnTo>
                  <a:pt x="6309360" y="548640"/>
                </a:lnTo>
                <a:lnTo>
                  <a:pt x="0" y="548640"/>
                </a:lnTo>
              </a:path>
            </a:pathLst>
          </a:custGeom>
          <a:noFill/>
          <a:ln/>
        </p:spPr>
        <p:txBody>
          <a:bodyPr wrap="square" lIns="0" tIns="0" rIns="0" bIns="0" rtlCol="0" anchor="ctr"/>
          <a:lstStyle/>
          <a:p>
            <a:pPr algn="l" marL="0" indent="0">
              <a:lnSpc>
                <a:spcPct val="100000"/>
              </a:lnSpc>
              <a:spcBef>
                <a:spcPts val="1000"/>
              </a:spcBef>
              <a:buNone/>
            </a:pPr>
            <a:r>
              <a:rPr lang="en-US" sz="800" dirty="0">
                <a:solidFill>
                  <a:srgbClr val="808080"/>
                </a:solidFill>
                <a:latin typeface="Urbanist" pitchFamily="34" charset="0"/>
                <a:ea typeface="Urbanist" pitchFamily="34" charset="-122"/>
                <a:cs typeface="Urbanist" pitchFamily="34" charset="-120"/>
              </a:rPr>
              <a:t>Global Warming: Understanding Its Causes, Effects, and Solutions</a:t>
            </a:r>
            <a:endParaRPr lang="en-US" sz="800" dirty="0"/>
          </a:p>
        </p:txBody>
      </p:sp>
      <p:sp>
        <p:nvSpPr>
          <p:cNvPr id="5" name="Text 3"/>
          <p:cNvSpPr/>
          <p:nvPr/>
        </p:nvSpPr>
        <p:spPr>
          <a:xfrm>
            <a:off x="731519" y="1199996"/>
            <a:ext cx="10698480" cy="1097280"/>
          </a:xfrm>
          <a:custGeom>
            <a:avLst/>
            <a:gdLst/>
            <a:ahLst/>
            <a:cxnLst/>
            <a:rect l="l" t="t" r="r" b="b"/>
            <a:pathLst>
              <a:path w="10698480" h="1097280">
                <a:moveTo>
                  <a:pt x="0" y="1097280"/>
                </a:moveTo>
                <a:lnTo>
                  <a:pt x="0" y="0"/>
                </a:lnTo>
                <a:lnTo>
                  <a:pt x="10698480" y="0"/>
                </a:lnTo>
                <a:lnTo>
                  <a:pt x="10698480" y="1097280"/>
                </a:lnTo>
                <a:lnTo>
                  <a:pt x="0" y="1097280"/>
                </a:lnTo>
              </a:path>
            </a:pathLst>
          </a:custGeom>
          <a:noFill/>
          <a:ln/>
        </p:spPr>
        <p:txBody>
          <a:bodyPr wrap="square" lIns="0" tIns="0" rIns="0" bIns="0" rtlCol="0" anchor="b"/>
          <a:lstStyle/>
          <a:p>
            <a:pPr algn="l" marL="0" indent="0">
              <a:lnSpc>
                <a:spcPct val="100000"/>
              </a:lnSpc>
              <a:spcBef>
                <a:spcPts val="900"/>
              </a:spcBef>
              <a:buNone/>
            </a:pPr>
            <a:r>
              <a:rPr lang="en-US" sz="3600" b="1" dirty="0">
                <a:solidFill>
                  <a:srgbClr val="000000"/>
                </a:solidFill>
                <a:latin typeface="Urbanist Semibold" pitchFamily="34" charset="0"/>
                <a:ea typeface="Urbanist Semibold" pitchFamily="34" charset="-122"/>
                <a:cs typeface="Urbanist Semibold" pitchFamily="34" charset="-120"/>
              </a:rPr>
              <a:t>Mitigation and Adaptation Strategies: A Global Perspective</a:t>
            </a:r>
            <a:endParaRPr lang="en-US" sz="3600" dirty="0"/>
          </a:p>
        </p:txBody>
      </p:sp>
      <p:sp>
        <p:nvSpPr>
          <p:cNvPr id="6" name="Text 4"/>
          <p:cNvSpPr/>
          <p:nvPr/>
        </p:nvSpPr>
        <p:spPr>
          <a:xfrm>
            <a:off x="8077201" y="3315767"/>
            <a:ext cx="3383280" cy="2743200"/>
          </a:xfrm>
          <a:custGeom>
            <a:avLst/>
            <a:gdLst/>
            <a:ahLst/>
            <a:cxnLst/>
            <a:rect l="l" t="t" r="r" b="b"/>
            <a:pathLst>
              <a:path w="3383280" h="2743200">
                <a:moveTo>
                  <a:pt x="0" y="2743200"/>
                </a:moveTo>
                <a:lnTo>
                  <a:pt x="0" y="0"/>
                </a:lnTo>
                <a:lnTo>
                  <a:pt x="3383280" y="0"/>
                </a:lnTo>
                <a:lnTo>
                  <a:pt x="3383280" y="2743200"/>
                </a:lnTo>
                <a:lnTo>
                  <a:pt x="0" y="2743200"/>
                </a:lnTo>
              </a:path>
            </a:pathLst>
          </a:custGeom>
          <a:noFill/>
          <a:ln/>
        </p:spPr>
        <p:txBody>
          <a:bodyPr wrap="square" lIns="0" tIns="0" rIns="0" bIns="0" rtlCol="0" anchor="t"/>
          <a:lstStyle/>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Analysis of the effectiveness of existing global initiatives in reducing emissions.</a:t>
            </a:r>
            <a:endParaRPr lang="en-US" sz="1200" dirty="0"/>
          </a:p>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Suggestions for innovative strategies, including technology transfer and financial support for developing nations.</a:t>
            </a:r>
            <a:endParaRPr lang="en-US" sz="1200" dirty="0"/>
          </a:p>
        </p:txBody>
      </p:sp>
      <p:sp>
        <p:nvSpPr>
          <p:cNvPr id="7" name="Text 5"/>
          <p:cNvSpPr/>
          <p:nvPr/>
        </p:nvSpPr>
        <p:spPr>
          <a:xfrm>
            <a:off x="8077201" y="2737984"/>
            <a:ext cx="3383280" cy="457200"/>
          </a:xfrm>
          <a:custGeom>
            <a:avLst/>
            <a:gdLst/>
            <a:ahLst/>
            <a:cxnLst/>
            <a:rect l="l" t="t" r="r" b="b"/>
            <a:pathLst>
              <a:path w="3383280" h="457200">
                <a:moveTo>
                  <a:pt x="0" y="457200"/>
                </a:moveTo>
                <a:lnTo>
                  <a:pt x="0" y="0"/>
                </a:lnTo>
                <a:lnTo>
                  <a:pt x="3383280" y="0"/>
                </a:lnTo>
                <a:lnTo>
                  <a:pt x="3383280" y="457200"/>
                </a:lnTo>
                <a:lnTo>
                  <a:pt x="0" y="457200"/>
                </a:lnTo>
              </a:path>
            </a:pathLst>
          </a:custGeom>
          <a:noFill/>
          <a:ln/>
        </p:spPr>
        <p:txBody>
          <a:bodyPr wrap="square" lIns="0" tIns="0" rIns="0" bIns="0" rtlCol="0" anchor="b"/>
          <a:lstStyle/>
          <a:p>
            <a:pPr algn="l" marL="0" indent="0">
              <a:lnSpc>
                <a:spcPct val="90000"/>
              </a:lnSpc>
              <a:buNone/>
            </a:pPr>
            <a:r>
              <a:rPr lang="en-US" sz="1400" dirty="0">
                <a:solidFill>
                  <a:srgbClr val="000000"/>
                </a:solidFill>
                <a:latin typeface="Urbanist Semibold" pitchFamily="34" charset="0"/>
                <a:ea typeface="Urbanist Semibold" pitchFamily="34" charset="-122"/>
                <a:cs typeface="Urbanist Semibold" pitchFamily="34" charset="-120"/>
              </a:rPr>
              <a:t>Evaluating Current Efforts and Proposing New Solutions</a:t>
            </a:r>
            <a:endParaRPr lang="en-US" sz="1400" dirty="0"/>
          </a:p>
        </p:txBody>
      </p:sp>
      <p:sp>
        <p:nvSpPr>
          <p:cNvPr id="8" name="Text 6"/>
          <p:cNvSpPr/>
          <p:nvPr/>
        </p:nvSpPr>
        <p:spPr>
          <a:xfrm>
            <a:off x="4404361" y="3315767"/>
            <a:ext cx="3383280" cy="2743200"/>
          </a:xfrm>
          <a:custGeom>
            <a:avLst/>
            <a:gdLst/>
            <a:ahLst/>
            <a:cxnLst/>
            <a:rect l="l" t="t" r="r" b="b"/>
            <a:pathLst>
              <a:path w="3383280" h="2743200">
                <a:moveTo>
                  <a:pt x="0" y="2743200"/>
                </a:moveTo>
                <a:lnTo>
                  <a:pt x="0" y="0"/>
                </a:lnTo>
                <a:lnTo>
                  <a:pt x="3383280" y="0"/>
                </a:lnTo>
                <a:lnTo>
                  <a:pt x="3383280" y="2743200"/>
                </a:lnTo>
                <a:lnTo>
                  <a:pt x="0" y="2743200"/>
                </a:lnTo>
              </a:path>
            </a:pathLst>
          </a:custGeom>
          <a:noFill/>
          <a:ln/>
        </p:spPr>
        <p:txBody>
          <a:bodyPr wrap="square" lIns="0" tIns="0" rIns="0" bIns="0" rtlCol="0" anchor="t"/>
          <a:lstStyle/>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Overview of key agreements such as the Paris Agreement and their objectives.</a:t>
            </a:r>
            <a:endParaRPr lang="en-US" sz="1200" dirty="0"/>
          </a:p>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Assessment of commitments made by countries and their impact on global warming.</a:t>
            </a:r>
            <a:endParaRPr lang="en-US" sz="1200" dirty="0"/>
          </a:p>
        </p:txBody>
      </p:sp>
      <p:sp>
        <p:nvSpPr>
          <p:cNvPr id="9" name="Text 7"/>
          <p:cNvSpPr/>
          <p:nvPr/>
        </p:nvSpPr>
        <p:spPr>
          <a:xfrm>
            <a:off x="4404361" y="2737984"/>
            <a:ext cx="3383280" cy="457200"/>
          </a:xfrm>
          <a:custGeom>
            <a:avLst/>
            <a:gdLst/>
            <a:ahLst/>
            <a:cxnLst/>
            <a:rect l="l" t="t" r="r" b="b"/>
            <a:pathLst>
              <a:path w="3383280" h="457200">
                <a:moveTo>
                  <a:pt x="0" y="457200"/>
                </a:moveTo>
                <a:lnTo>
                  <a:pt x="0" y="0"/>
                </a:lnTo>
                <a:lnTo>
                  <a:pt x="3383280" y="0"/>
                </a:lnTo>
                <a:lnTo>
                  <a:pt x="3383280" y="457200"/>
                </a:lnTo>
                <a:lnTo>
                  <a:pt x="0" y="457200"/>
                </a:lnTo>
              </a:path>
            </a:pathLst>
          </a:custGeom>
          <a:noFill/>
          <a:ln/>
        </p:spPr>
        <p:txBody>
          <a:bodyPr wrap="square" lIns="0" tIns="0" rIns="0" bIns="0" rtlCol="0" anchor="b"/>
          <a:lstStyle/>
          <a:p>
            <a:pPr algn="l" marL="0" indent="0">
              <a:lnSpc>
                <a:spcPct val="90000"/>
              </a:lnSpc>
              <a:buNone/>
            </a:pPr>
            <a:r>
              <a:rPr lang="en-US" sz="1400" dirty="0">
                <a:solidFill>
                  <a:srgbClr val="000000"/>
                </a:solidFill>
                <a:latin typeface="Urbanist Semibold" pitchFamily="34" charset="0"/>
                <a:ea typeface="Urbanist Semibold" pitchFamily="34" charset="-122"/>
                <a:cs typeface="Urbanist Semibold" pitchFamily="34" charset="-120"/>
              </a:rPr>
              <a:t>International Agreements</a:t>
            </a:r>
            <a:endParaRPr lang="en-US" sz="1400" dirty="0"/>
          </a:p>
        </p:txBody>
      </p:sp>
      <p:sp>
        <p:nvSpPr>
          <p:cNvPr id="10" name="Text 8"/>
          <p:cNvSpPr/>
          <p:nvPr/>
        </p:nvSpPr>
        <p:spPr>
          <a:xfrm>
            <a:off x="731520" y="3315767"/>
            <a:ext cx="3383280" cy="2743200"/>
          </a:xfrm>
          <a:custGeom>
            <a:avLst/>
            <a:gdLst/>
            <a:ahLst/>
            <a:cxnLst/>
            <a:rect l="l" t="t" r="r" b="b"/>
            <a:pathLst>
              <a:path w="3383280" h="2743200">
                <a:moveTo>
                  <a:pt x="0" y="2743200"/>
                </a:moveTo>
                <a:lnTo>
                  <a:pt x="0" y="0"/>
                </a:lnTo>
                <a:lnTo>
                  <a:pt x="3383280" y="0"/>
                </a:lnTo>
                <a:lnTo>
                  <a:pt x="3383280" y="2743200"/>
                </a:lnTo>
                <a:lnTo>
                  <a:pt x="0" y="2743200"/>
                </a:lnTo>
              </a:path>
            </a:pathLst>
          </a:custGeom>
          <a:noFill/>
          <a:ln/>
        </p:spPr>
        <p:txBody>
          <a:bodyPr wrap="square" lIns="0" tIns="0" rIns="0" bIns="0" rtlCol="0" anchor="t"/>
          <a:lstStyle/>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Importance of collaborative efforts among nations to combat climate change.</a:t>
            </a:r>
            <a:endParaRPr lang="en-US" sz="1200" dirty="0"/>
          </a:p>
          <a:p>
            <a:pPr algn="l" marL="0" indent="0">
              <a:lnSpc>
                <a:spcPct val="138889"/>
              </a:lnSpc>
              <a:buNone/>
            </a:pPr>
            <a:r>
              <a:rPr lang="en-US" sz="1200" dirty="0">
                <a:solidFill>
                  <a:srgbClr val="000000"/>
                </a:solidFill>
                <a:latin typeface="Urbanist" pitchFamily="34" charset="0"/>
                <a:ea typeface="Urbanist" pitchFamily="34" charset="-122"/>
                <a:cs typeface="Urbanist" pitchFamily="34" charset="-120"/>
              </a:rPr>
              <a:t>Role of international organizations in facilitating dialogue and action.</a:t>
            </a:r>
            <a:endParaRPr lang="en-US" sz="1200" dirty="0"/>
          </a:p>
        </p:txBody>
      </p:sp>
      <p:sp>
        <p:nvSpPr>
          <p:cNvPr id="11" name="Text 9"/>
          <p:cNvSpPr/>
          <p:nvPr/>
        </p:nvSpPr>
        <p:spPr>
          <a:xfrm>
            <a:off x="731518" y="2737984"/>
            <a:ext cx="3383280" cy="457200"/>
          </a:xfrm>
          <a:custGeom>
            <a:avLst/>
            <a:gdLst/>
            <a:ahLst/>
            <a:cxnLst/>
            <a:rect l="l" t="t" r="r" b="b"/>
            <a:pathLst>
              <a:path w="3383280" h="457200">
                <a:moveTo>
                  <a:pt x="0" y="457200"/>
                </a:moveTo>
                <a:lnTo>
                  <a:pt x="0" y="0"/>
                </a:lnTo>
                <a:lnTo>
                  <a:pt x="3383280" y="0"/>
                </a:lnTo>
                <a:lnTo>
                  <a:pt x="3383280" y="457200"/>
                </a:lnTo>
                <a:lnTo>
                  <a:pt x="0" y="457200"/>
                </a:lnTo>
              </a:path>
            </a:pathLst>
          </a:custGeom>
          <a:noFill/>
          <a:ln/>
        </p:spPr>
        <p:txBody>
          <a:bodyPr wrap="square" lIns="0" tIns="0" rIns="0" bIns="0" rtlCol="0" anchor="b"/>
          <a:lstStyle/>
          <a:p>
            <a:pPr algn="l" marL="0" indent="0">
              <a:lnSpc>
                <a:spcPct val="90000"/>
              </a:lnSpc>
              <a:buNone/>
            </a:pPr>
            <a:r>
              <a:rPr lang="en-US" sz="1400" dirty="0">
                <a:solidFill>
                  <a:srgbClr val="000000"/>
                </a:solidFill>
                <a:latin typeface="Urbanist Semibold" pitchFamily="34" charset="0"/>
                <a:ea typeface="Urbanist Semibold" pitchFamily="34" charset="-122"/>
                <a:cs typeface="Urbanist Semibold" pitchFamily="34" charset="-120"/>
              </a:rPr>
              <a:t>Global Cooperation</a:t>
            </a:r>
            <a:endParaRPr lang="en-US" sz="1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731520" y="395836"/>
            <a:ext cx="365760" cy="365760"/>
          </a:xfrm>
          <a:custGeom>
            <a:avLst/>
            <a:gdLst/>
            <a:ahLst/>
            <a:cxnLst/>
            <a:rect l="l" t="t" r="r" b="b"/>
            <a:pathLst>
              <a:path w="365760" h="365760">
                <a:moveTo>
                  <a:pt x="0" y="365760"/>
                </a:moveTo>
                <a:lnTo>
                  <a:pt x="0" y="0"/>
                </a:lnTo>
                <a:lnTo>
                  <a:pt x="365760" y="0"/>
                </a:lnTo>
                <a:lnTo>
                  <a:pt x="365760" y="365760"/>
                </a:lnTo>
                <a:lnTo>
                  <a:pt x="0" y="365760"/>
                </a:lnTo>
              </a:path>
            </a:pathLst>
          </a:custGeom>
          <a:noFill/>
          <a:ln/>
        </p:spPr>
        <p:txBody>
          <a:bodyPr wrap="square" lIns="90000" tIns="46800" rIns="90000" bIns="46800" rtlCol="0" anchor="ctr"/>
          <a:lstStyle/>
          <a:p>
            <a:pPr indent="0" marL="0">
              <a:buNone/>
            </a:pPr>
            <a:endParaRPr lang="en-US" dirty="0"/>
          </a:p>
        </p:txBody>
      </p:sp>
      <p:sp>
        <p:nvSpPr>
          <p:cNvPr id="3" name="Text 1"/>
          <p:cNvSpPr/>
          <p:nvPr/>
        </p:nvSpPr>
        <p:spPr>
          <a:xfrm>
            <a:off x="11236006" y="6308725"/>
            <a:ext cx="315913" cy="549275"/>
          </a:xfrm>
          <a:custGeom>
            <a:avLst/>
            <a:gdLst/>
            <a:ahLst/>
            <a:cxnLst/>
            <a:rect l="l" t="t" r="r" b="b"/>
            <a:pathLst>
              <a:path w="315913" h="549275">
                <a:moveTo>
                  <a:pt x="0" y="549275"/>
                </a:moveTo>
                <a:lnTo>
                  <a:pt x="0" y="0"/>
                </a:lnTo>
                <a:lnTo>
                  <a:pt x="315913" y="0"/>
                </a:lnTo>
                <a:lnTo>
                  <a:pt x="315913" y="549275"/>
                </a:lnTo>
                <a:lnTo>
                  <a:pt x="0" y="549275"/>
                </a:lnTo>
              </a:path>
            </a:pathLst>
          </a:custGeom>
          <a:noFill/>
          <a:ln/>
        </p:spPr>
        <p:txBody>
          <a:bodyPr wrap="square" lIns="0" tIns="0" rIns="28800" bIns="0" rtlCol="0" anchor="ctr"/>
          <a:lstStyle/>
          <a:p>
            <a:pPr algn="r" marL="0" indent="0">
              <a:lnSpc>
                <a:spcPct val="100000"/>
              </a:lnSpc>
              <a:spcBef>
                <a:spcPts val="1000"/>
              </a:spcBef>
              <a:buNone/>
            </a:pPr>
            <a:r>
              <a:rPr lang="en-US" sz="800" dirty="0">
                <a:solidFill>
                  <a:srgbClr val="000000"/>
                </a:solidFill>
                <a:latin typeface="Urbanist" pitchFamily="34" charset="0"/>
                <a:ea typeface="Urbanist" pitchFamily="34" charset="-122"/>
                <a:cs typeface="Urbanist" pitchFamily="34" charset="-120"/>
              </a:rPr>
              <a:t>19</a:t>
            </a:r>
            <a:endParaRPr lang="en-US" sz="800" dirty="0"/>
          </a:p>
        </p:txBody>
      </p:sp>
      <p:sp>
        <p:nvSpPr>
          <p:cNvPr id="4" name="Text 2"/>
          <p:cNvSpPr/>
          <p:nvPr/>
        </p:nvSpPr>
        <p:spPr>
          <a:xfrm>
            <a:off x="731519" y="6309360"/>
            <a:ext cx="6309360" cy="548640"/>
          </a:xfrm>
          <a:custGeom>
            <a:avLst/>
            <a:gdLst/>
            <a:ahLst/>
            <a:cxnLst/>
            <a:rect l="l" t="t" r="r" b="b"/>
            <a:pathLst>
              <a:path w="6309360" h="548640">
                <a:moveTo>
                  <a:pt x="0" y="548640"/>
                </a:moveTo>
                <a:lnTo>
                  <a:pt x="0" y="0"/>
                </a:lnTo>
                <a:lnTo>
                  <a:pt x="6309360" y="0"/>
                </a:lnTo>
                <a:lnTo>
                  <a:pt x="6309360" y="548640"/>
                </a:lnTo>
                <a:lnTo>
                  <a:pt x="0" y="548640"/>
                </a:lnTo>
              </a:path>
            </a:pathLst>
          </a:custGeom>
          <a:noFill/>
          <a:ln/>
        </p:spPr>
        <p:txBody>
          <a:bodyPr wrap="square" lIns="0" tIns="0" rIns="0" bIns="0" rtlCol="0" anchor="ctr"/>
          <a:lstStyle/>
          <a:p>
            <a:pPr algn="l" marL="0" indent="0">
              <a:lnSpc>
                <a:spcPct val="100000"/>
              </a:lnSpc>
              <a:spcBef>
                <a:spcPts val="1000"/>
              </a:spcBef>
              <a:buNone/>
            </a:pPr>
            <a:r>
              <a:rPr lang="en-US" sz="800" dirty="0">
                <a:solidFill>
                  <a:srgbClr val="808080"/>
                </a:solidFill>
                <a:latin typeface="Urbanist" pitchFamily="34" charset="0"/>
                <a:ea typeface="Urbanist" pitchFamily="34" charset="-122"/>
                <a:cs typeface="Urbanist" pitchFamily="34" charset="-120"/>
              </a:rPr>
              <a:t>Global Warming: Understanding Its Causes, Effects, and Solutions</a:t>
            </a:r>
            <a:endParaRPr lang="en-US" sz="800" dirty="0"/>
          </a:p>
        </p:txBody>
      </p:sp>
      <p:sp>
        <p:nvSpPr>
          <p:cNvPr id="5" name="Text 3"/>
          <p:cNvSpPr/>
          <p:nvPr/>
        </p:nvSpPr>
        <p:spPr>
          <a:xfrm flipH="1" flipV="1">
            <a:off x="731519" y="3268447"/>
            <a:ext cx="201168" cy="246937"/>
          </a:xfrm>
          <a:custGeom>
            <a:avLst/>
            <a:gdLst/>
            <a:ahLst/>
            <a:cxnLst/>
            <a:rect l="l" t="t" r="r" b="b"/>
            <a:pathLst>
              <a:path w="201168" h="246937">
                <a:moveTo>
                  <a:pt x="0" y="246937"/>
                </a:moveTo>
                <a:lnTo>
                  <a:pt x="201168" y="246937"/>
                </a:lnTo>
                <a:lnTo>
                  <a:pt x="0" y="0"/>
                </a:lnTo>
                <a:lnTo>
                  <a:pt x="0" y="246937"/>
                </a:lnTo>
              </a:path>
            </a:pathLst>
          </a:custGeom>
          <a:solidFill>
            <a:srgbClr val="2F00BF"/>
          </a:solidFill>
          <a:ln/>
        </p:spPr>
        <p:txBody>
          <a:bodyPr wrap="square" lIns="90000" tIns="46800" rIns="90000" bIns="46800" rtlCol="0" anchor="ctr"/>
          <a:lstStyle/>
          <a:p>
            <a:pPr algn="ctr" marL="0" indent="0">
              <a:lnSpc>
                <a:spcPct val="83333"/>
              </a:lnSpc>
              <a:buNone/>
            </a:pPr>
            <a:endParaRPr lang="en-US" sz="1800" dirty="0"/>
          </a:p>
        </p:txBody>
      </p:sp>
      <p:sp>
        <p:nvSpPr>
          <p:cNvPr id="6" name="Text 4"/>
          <p:cNvSpPr/>
          <p:nvPr/>
        </p:nvSpPr>
        <p:spPr>
          <a:xfrm flipH="1" flipV="1">
            <a:off x="4319509" y="3268447"/>
            <a:ext cx="201168" cy="246937"/>
          </a:xfrm>
          <a:custGeom>
            <a:avLst/>
            <a:gdLst/>
            <a:ahLst/>
            <a:cxnLst/>
            <a:rect l="l" t="t" r="r" b="b"/>
            <a:pathLst>
              <a:path w="201168" h="246937">
                <a:moveTo>
                  <a:pt x="0" y="246937"/>
                </a:moveTo>
                <a:lnTo>
                  <a:pt x="201168" y="246937"/>
                </a:lnTo>
                <a:lnTo>
                  <a:pt x="0" y="0"/>
                </a:lnTo>
                <a:lnTo>
                  <a:pt x="0" y="246937"/>
                </a:lnTo>
              </a:path>
            </a:pathLst>
          </a:custGeom>
          <a:solidFill>
            <a:srgbClr val="2F00BF"/>
          </a:solidFill>
          <a:ln/>
        </p:spPr>
        <p:txBody>
          <a:bodyPr wrap="square" lIns="90000" tIns="46800" rIns="90000" bIns="46800" rtlCol="0" anchor="ctr"/>
          <a:lstStyle/>
          <a:p>
            <a:pPr algn="ctr" marL="0" indent="0">
              <a:lnSpc>
                <a:spcPct val="83333"/>
              </a:lnSpc>
              <a:buNone/>
            </a:pPr>
            <a:endParaRPr lang="en-US" sz="1800" dirty="0"/>
          </a:p>
        </p:txBody>
      </p:sp>
      <p:sp>
        <p:nvSpPr>
          <p:cNvPr id="7" name="Text 5"/>
          <p:cNvSpPr/>
          <p:nvPr/>
        </p:nvSpPr>
        <p:spPr>
          <a:xfrm flipH="1" flipV="1">
            <a:off x="7908117" y="3268447"/>
            <a:ext cx="201168" cy="246937"/>
          </a:xfrm>
          <a:custGeom>
            <a:avLst/>
            <a:gdLst/>
            <a:ahLst/>
            <a:cxnLst/>
            <a:rect l="l" t="t" r="r" b="b"/>
            <a:pathLst>
              <a:path w="201168" h="246937">
                <a:moveTo>
                  <a:pt x="0" y="246937"/>
                </a:moveTo>
                <a:lnTo>
                  <a:pt x="201168" y="246937"/>
                </a:lnTo>
                <a:lnTo>
                  <a:pt x="0" y="0"/>
                </a:lnTo>
                <a:lnTo>
                  <a:pt x="0" y="246937"/>
                </a:lnTo>
              </a:path>
            </a:pathLst>
          </a:custGeom>
          <a:solidFill>
            <a:srgbClr val="2F00BF"/>
          </a:solidFill>
          <a:ln/>
        </p:spPr>
        <p:txBody>
          <a:bodyPr wrap="square" lIns="90000" tIns="46800" rIns="90000" bIns="46800" rtlCol="0" anchor="ctr"/>
          <a:lstStyle/>
          <a:p>
            <a:pPr algn="ctr" marL="0" indent="0">
              <a:lnSpc>
                <a:spcPct val="83333"/>
              </a:lnSpc>
              <a:buNone/>
            </a:pPr>
            <a:endParaRPr lang="en-US" sz="1800" dirty="0"/>
          </a:p>
        </p:txBody>
      </p:sp>
      <p:sp>
        <p:nvSpPr>
          <p:cNvPr id="8" name="Text 6"/>
          <p:cNvSpPr/>
          <p:nvPr/>
        </p:nvSpPr>
        <p:spPr>
          <a:xfrm>
            <a:off x="8109285" y="2842783"/>
            <a:ext cx="3108960" cy="3108960"/>
          </a:xfrm>
          <a:custGeom>
            <a:avLst/>
            <a:gdLst/>
            <a:ahLst/>
            <a:cxnLst/>
            <a:rect l="l" t="t" r="r" b="b"/>
            <a:pathLst>
              <a:path w="3108960" h="3108960">
                <a:moveTo>
                  <a:pt x="0" y="3108960"/>
                </a:moveTo>
                <a:lnTo>
                  <a:pt x="0" y="0"/>
                </a:lnTo>
                <a:lnTo>
                  <a:pt x="3108960" y="0"/>
                </a:lnTo>
                <a:lnTo>
                  <a:pt x="3108960" y="3108960"/>
                </a:lnTo>
                <a:lnTo>
                  <a:pt x="0" y="3108960"/>
                </a:lnTo>
              </a:path>
            </a:pathLst>
          </a:custGeom>
          <a:solidFill>
            <a:srgbClr val="FFFFFF"/>
          </a:solidFill>
          <a:ln w="12700">
            <a:solidFill>
              <a:srgbClr val="D8CCFF"/>
            </a:solidFill>
          </a:ln>
        </p:spPr>
        <p:txBody>
          <a:bodyPr wrap="square" lIns="182880" tIns="548640" rIns="182880" bIns="0" rtlCol="0" anchor="t"/>
          <a:lstStyle/>
          <a:p>
            <a:pPr algn="l" marL="0" indent="0">
              <a:lnSpc>
                <a:spcPct val="110000"/>
              </a:lnSpc>
              <a:buNone/>
            </a:pPr>
            <a:r>
              <a:rPr lang="en-US" sz="1200" dirty="0">
                <a:solidFill>
                  <a:srgbClr val="000000"/>
                </a:solidFill>
                <a:latin typeface="Urbanist" pitchFamily="34" charset="0"/>
                <a:ea typeface="Urbanist" pitchFamily="34" charset="-122"/>
                <a:cs typeface="Urbanist" pitchFamily="34" charset="-120"/>
              </a:rPr>
              <a:t>Collective efforts, such as reducing carbon footprints and advocating for sustainable practices, are essential in combating global warming and fostering a healthier planet.</a:t>
            </a:r>
            <a:endParaRPr lang="en-US" sz="1200" dirty="0"/>
          </a:p>
        </p:txBody>
      </p:sp>
      <p:sp>
        <p:nvSpPr>
          <p:cNvPr id="9" name="Text 7"/>
          <p:cNvSpPr/>
          <p:nvPr/>
        </p:nvSpPr>
        <p:spPr>
          <a:xfrm>
            <a:off x="7907499" y="2538831"/>
            <a:ext cx="3108960" cy="731520"/>
          </a:xfrm>
          <a:custGeom>
            <a:avLst/>
            <a:gdLst/>
            <a:ahLst/>
            <a:cxnLst/>
            <a:rect l="l" t="t" r="r" b="b"/>
            <a:pathLst>
              <a:path w="3108960" h="731520">
                <a:moveTo>
                  <a:pt x="0" y="731520"/>
                </a:moveTo>
                <a:lnTo>
                  <a:pt x="0" y="0"/>
                </a:lnTo>
                <a:lnTo>
                  <a:pt x="3108960" y="0"/>
                </a:lnTo>
                <a:lnTo>
                  <a:pt x="3108960" y="731520"/>
                </a:lnTo>
                <a:lnTo>
                  <a:pt x="0" y="731520"/>
                </a:lnTo>
              </a:path>
            </a:pathLst>
          </a:custGeom>
          <a:solidFill>
            <a:srgbClr val="3E00FF"/>
          </a:solidFill>
          <a:ln/>
        </p:spPr>
        <p:txBody>
          <a:bodyPr wrap="square" lIns="0" tIns="0" rIns="0" bIns="0" rtlCol="0" anchor="ctr"/>
          <a:lstStyle/>
          <a:p>
            <a:pPr algn="ctr" marL="0" indent="0">
              <a:lnSpc>
                <a:spcPct val="90000"/>
              </a:lnSpc>
              <a:buNone/>
            </a:pPr>
            <a:r>
              <a:rPr lang="en-US" sz="1200" dirty="0">
                <a:solidFill>
                  <a:srgbClr val="FFFFFF"/>
                </a:solidFill>
                <a:latin typeface="Urbanist Semibold" pitchFamily="34" charset="0"/>
                <a:ea typeface="Urbanist Semibold" pitchFamily="34" charset="-122"/>
                <a:cs typeface="Urbanist Semibold" pitchFamily="34" charset="-120"/>
              </a:rPr>
              <a:t>Call to Action for Individuals and Communities</a:t>
            </a:r>
            <a:endParaRPr lang="en-US" sz="1200" dirty="0"/>
          </a:p>
        </p:txBody>
      </p:sp>
      <p:sp>
        <p:nvSpPr>
          <p:cNvPr id="10" name="Text 8"/>
          <p:cNvSpPr/>
          <p:nvPr/>
        </p:nvSpPr>
        <p:spPr>
          <a:xfrm>
            <a:off x="4521295" y="2842783"/>
            <a:ext cx="3108960" cy="3108960"/>
          </a:xfrm>
          <a:custGeom>
            <a:avLst/>
            <a:gdLst/>
            <a:ahLst/>
            <a:cxnLst/>
            <a:rect l="l" t="t" r="r" b="b"/>
            <a:pathLst>
              <a:path w="3108960" h="3108960">
                <a:moveTo>
                  <a:pt x="0" y="3108960"/>
                </a:moveTo>
                <a:lnTo>
                  <a:pt x="0" y="0"/>
                </a:lnTo>
                <a:lnTo>
                  <a:pt x="3108960" y="0"/>
                </a:lnTo>
                <a:lnTo>
                  <a:pt x="3108960" y="3108960"/>
                </a:lnTo>
                <a:lnTo>
                  <a:pt x="0" y="3108960"/>
                </a:lnTo>
              </a:path>
            </a:pathLst>
          </a:custGeom>
          <a:solidFill>
            <a:srgbClr val="FFFFFF"/>
          </a:solidFill>
          <a:ln w="12700">
            <a:solidFill>
              <a:srgbClr val="D8CCFF"/>
            </a:solidFill>
          </a:ln>
        </p:spPr>
        <p:txBody>
          <a:bodyPr wrap="square" lIns="182880" tIns="548640" rIns="182880" bIns="0" rtlCol="0" anchor="t"/>
          <a:lstStyle/>
          <a:p>
            <a:pPr algn="l" marL="0" indent="0">
              <a:lnSpc>
                <a:spcPct val="110000"/>
              </a:lnSpc>
              <a:buNone/>
            </a:pPr>
            <a:r>
              <a:rPr lang="en-US" sz="1200" dirty="0">
                <a:solidFill>
                  <a:srgbClr val="000000"/>
                </a:solidFill>
                <a:latin typeface="Urbanist" pitchFamily="34" charset="0"/>
                <a:ea typeface="Urbanist" pitchFamily="34" charset="-122"/>
                <a:cs typeface="Urbanist" pitchFamily="34" charset="-120"/>
              </a:rPr>
              <a:t>The impacts of global warming are profound, leading to biodiversity loss, altered weather patterns, and increased vulnerability of human communities, particularly in coastal regions.</a:t>
            </a:r>
            <a:endParaRPr lang="en-US" sz="1200" dirty="0"/>
          </a:p>
        </p:txBody>
      </p:sp>
      <p:sp>
        <p:nvSpPr>
          <p:cNvPr id="11" name="Text 9"/>
          <p:cNvSpPr/>
          <p:nvPr/>
        </p:nvSpPr>
        <p:spPr>
          <a:xfrm>
            <a:off x="4319509" y="2538831"/>
            <a:ext cx="3108960" cy="731520"/>
          </a:xfrm>
          <a:custGeom>
            <a:avLst/>
            <a:gdLst/>
            <a:ahLst/>
            <a:cxnLst/>
            <a:rect l="l" t="t" r="r" b="b"/>
            <a:pathLst>
              <a:path w="3108960" h="731520">
                <a:moveTo>
                  <a:pt x="0" y="731520"/>
                </a:moveTo>
                <a:lnTo>
                  <a:pt x="0" y="0"/>
                </a:lnTo>
                <a:lnTo>
                  <a:pt x="3108960" y="0"/>
                </a:lnTo>
                <a:lnTo>
                  <a:pt x="3108960" y="731520"/>
                </a:lnTo>
                <a:lnTo>
                  <a:pt x="0" y="731520"/>
                </a:lnTo>
              </a:path>
            </a:pathLst>
          </a:custGeom>
          <a:solidFill>
            <a:srgbClr val="3E00FF"/>
          </a:solidFill>
          <a:ln/>
        </p:spPr>
        <p:txBody>
          <a:bodyPr wrap="square" lIns="0" tIns="0" rIns="0" bIns="0" rtlCol="0" anchor="ctr"/>
          <a:lstStyle/>
          <a:p>
            <a:pPr algn="ctr" marL="0" indent="0">
              <a:lnSpc>
                <a:spcPct val="90000"/>
              </a:lnSpc>
              <a:buNone/>
            </a:pPr>
            <a:r>
              <a:rPr lang="en-US" sz="1200" dirty="0">
                <a:solidFill>
                  <a:srgbClr val="FFFFFF"/>
                </a:solidFill>
                <a:latin typeface="Urbanist Semibold" pitchFamily="34" charset="0"/>
                <a:ea typeface="Urbanist Semibold" pitchFamily="34" charset="-122"/>
                <a:cs typeface="Urbanist Semibold" pitchFamily="34" charset="-120"/>
              </a:rPr>
              <a:t>Implications for Ecosystems and Human Societies</a:t>
            </a:r>
            <a:endParaRPr lang="en-US" sz="1200" dirty="0"/>
          </a:p>
        </p:txBody>
      </p:sp>
      <p:sp>
        <p:nvSpPr>
          <p:cNvPr id="12" name="Text 10"/>
          <p:cNvSpPr/>
          <p:nvPr/>
        </p:nvSpPr>
        <p:spPr>
          <a:xfrm>
            <a:off x="933305" y="2842783"/>
            <a:ext cx="3108960" cy="3108960"/>
          </a:xfrm>
          <a:custGeom>
            <a:avLst/>
            <a:gdLst/>
            <a:ahLst/>
            <a:cxnLst/>
            <a:rect l="l" t="t" r="r" b="b"/>
            <a:pathLst>
              <a:path w="3108960" h="3108960">
                <a:moveTo>
                  <a:pt x="0" y="3108960"/>
                </a:moveTo>
                <a:lnTo>
                  <a:pt x="0" y="0"/>
                </a:lnTo>
                <a:lnTo>
                  <a:pt x="3108960" y="0"/>
                </a:lnTo>
                <a:lnTo>
                  <a:pt x="3108960" y="3108960"/>
                </a:lnTo>
                <a:lnTo>
                  <a:pt x="0" y="3108960"/>
                </a:lnTo>
              </a:path>
            </a:pathLst>
          </a:custGeom>
          <a:solidFill>
            <a:srgbClr val="FFFFFF"/>
          </a:solidFill>
          <a:ln w="12700">
            <a:solidFill>
              <a:srgbClr val="D8CCFF"/>
            </a:solidFill>
          </a:ln>
        </p:spPr>
        <p:txBody>
          <a:bodyPr wrap="square" lIns="182880" tIns="548640" rIns="182880" bIns="0" rtlCol="0" anchor="t"/>
          <a:lstStyle/>
          <a:p>
            <a:pPr algn="l" marL="0" indent="0">
              <a:lnSpc>
                <a:spcPct val="110000"/>
              </a:lnSpc>
              <a:buNone/>
            </a:pPr>
            <a:r>
              <a:rPr lang="en-US" sz="1200" dirty="0">
                <a:solidFill>
                  <a:srgbClr val="000000"/>
                </a:solidFill>
                <a:latin typeface="Urbanist" pitchFamily="34" charset="0"/>
                <a:ea typeface="Urbanist" pitchFamily="34" charset="-122"/>
                <a:cs typeface="Urbanist" pitchFamily="34" charset="-120"/>
              </a:rPr>
              <a:t>Global warming poses a significant threat to our planet, necessitating immediate action to mitigate its effects and protect future generations.</a:t>
            </a:r>
            <a:endParaRPr lang="en-US" sz="1200" dirty="0"/>
          </a:p>
        </p:txBody>
      </p:sp>
      <p:sp>
        <p:nvSpPr>
          <p:cNvPr id="13" name="Text 11"/>
          <p:cNvSpPr/>
          <p:nvPr/>
        </p:nvSpPr>
        <p:spPr>
          <a:xfrm>
            <a:off x="731519" y="2538831"/>
            <a:ext cx="3108960" cy="731520"/>
          </a:xfrm>
          <a:custGeom>
            <a:avLst/>
            <a:gdLst/>
            <a:ahLst/>
            <a:cxnLst/>
            <a:rect l="l" t="t" r="r" b="b"/>
            <a:pathLst>
              <a:path w="3108960" h="731520">
                <a:moveTo>
                  <a:pt x="0" y="731520"/>
                </a:moveTo>
                <a:lnTo>
                  <a:pt x="0" y="0"/>
                </a:lnTo>
                <a:lnTo>
                  <a:pt x="3108960" y="0"/>
                </a:lnTo>
                <a:lnTo>
                  <a:pt x="3108960" y="731520"/>
                </a:lnTo>
                <a:lnTo>
                  <a:pt x="0" y="731520"/>
                </a:lnTo>
              </a:path>
            </a:pathLst>
          </a:custGeom>
          <a:solidFill>
            <a:srgbClr val="3E00FF"/>
          </a:solidFill>
          <a:ln/>
        </p:spPr>
        <p:txBody>
          <a:bodyPr wrap="square" lIns="0" tIns="0" rIns="0" bIns="0" rtlCol="0" anchor="ctr"/>
          <a:lstStyle/>
          <a:p>
            <a:pPr algn="ctr" marL="0" indent="0">
              <a:lnSpc>
                <a:spcPct val="90000"/>
              </a:lnSpc>
              <a:buNone/>
            </a:pPr>
            <a:r>
              <a:rPr lang="en-US" sz="1200" dirty="0">
                <a:solidFill>
                  <a:srgbClr val="FFFFFF"/>
                </a:solidFill>
                <a:latin typeface="Urbanist Semibold" pitchFamily="34" charset="0"/>
                <a:ea typeface="Urbanist Semibold" pitchFamily="34" charset="-122"/>
                <a:cs typeface="Urbanist Semibold" pitchFamily="34" charset="-120"/>
              </a:rPr>
              <a:t>The Urgency of Addressing Global Warming</a:t>
            </a:r>
            <a:endParaRPr lang="en-US" sz="1200" dirty="0"/>
          </a:p>
        </p:txBody>
      </p:sp>
      <p:sp>
        <p:nvSpPr>
          <p:cNvPr id="14" name="Text 12"/>
          <p:cNvSpPr/>
          <p:nvPr/>
        </p:nvSpPr>
        <p:spPr>
          <a:xfrm>
            <a:off x="731520" y="1181283"/>
            <a:ext cx="10820400" cy="884627"/>
          </a:xfrm>
          <a:custGeom>
            <a:avLst/>
            <a:gdLst/>
            <a:ahLst/>
            <a:cxnLst/>
            <a:rect l="l" t="t" r="r" b="b"/>
            <a:pathLst>
              <a:path w="10820400" h="884627">
                <a:moveTo>
                  <a:pt x="0" y="884627"/>
                </a:moveTo>
                <a:lnTo>
                  <a:pt x="0" y="0"/>
                </a:lnTo>
                <a:lnTo>
                  <a:pt x="10820400" y="0"/>
                </a:lnTo>
                <a:lnTo>
                  <a:pt x="10820400" y="884627"/>
                </a:lnTo>
                <a:lnTo>
                  <a:pt x="0" y="884627"/>
                </a:lnTo>
              </a:path>
            </a:pathLst>
          </a:custGeom>
          <a:noFill/>
          <a:ln/>
        </p:spPr>
        <p:txBody>
          <a:bodyPr wrap="square" lIns="0" tIns="0" rIns="0" bIns="0" rtlCol="0" anchor="b"/>
          <a:lstStyle/>
          <a:p>
            <a:pPr algn="l" marL="0" indent="0">
              <a:lnSpc>
                <a:spcPct val="100000"/>
              </a:lnSpc>
              <a:spcBef>
                <a:spcPts val="891"/>
              </a:spcBef>
              <a:buNone/>
            </a:pPr>
            <a:r>
              <a:rPr lang="en-US" sz="3208" dirty="0">
                <a:solidFill>
                  <a:srgbClr val="000000"/>
                </a:solidFill>
                <a:latin typeface="Urbanist Semibold" pitchFamily="34" charset="0"/>
                <a:ea typeface="Urbanist Semibold" pitchFamily="34" charset="-122"/>
                <a:cs typeface="Urbanist Semibold" pitchFamily="34" charset="-120"/>
              </a:rPr>
              <a:t>Conclusion: Understanding Global Warming and its Impacts</a:t>
            </a:r>
            <a:endParaRPr lang="en-US" sz="3208"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flipV="1" rot="5400000">
            <a:off x="2720288" y="4398538"/>
            <a:ext cx="2834640" cy="0"/>
          </a:xfrm>
          <a:custGeom>
            <a:avLst/>
            <a:gdLst/>
            <a:ahLst/>
            <a:cxnLst/>
            <a:rect l="l" t="t" r="r" b="b"/>
            <a:pathLst>
              <a:path w="2834640" h="0">
                <a:moveTo>
                  <a:pt x="0" y="0"/>
                </a:moveTo>
                <a:lnTo>
                  <a:pt x="2834640" y="0"/>
                </a:lnTo>
              </a:path>
            </a:pathLst>
          </a:custGeom>
          <a:noFill/>
          <a:ln w="28575">
            <a:solidFill>
              <a:srgbClr val="E6E6E6"/>
            </a:solidFill>
          </a:ln>
        </p:spPr>
        <p:txBody>
          <a:bodyPr wrap="square" lIns="90000" tIns="46800" rIns="90000" bIns="46800" rtlCol="0" anchor="t"/>
          <a:lstStyle/>
          <a:p>
            <a:pPr algn="l" marL="0" indent="0">
              <a:lnSpc>
                <a:spcPct val="83333"/>
              </a:lnSpc>
              <a:buNone/>
            </a:pPr>
            <a:endParaRPr lang="en-US" sz="1800" dirty="0"/>
          </a:p>
        </p:txBody>
      </p:sp>
      <p:sp>
        <p:nvSpPr>
          <p:cNvPr id="3" name="Text 1"/>
          <p:cNvSpPr/>
          <p:nvPr/>
        </p:nvSpPr>
        <p:spPr>
          <a:xfrm flipV="1" rot="5400000">
            <a:off x="6637073" y="4398538"/>
            <a:ext cx="2834640" cy="0"/>
          </a:xfrm>
          <a:custGeom>
            <a:avLst/>
            <a:gdLst/>
            <a:ahLst/>
            <a:cxnLst/>
            <a:rect l="l" t="t" r="r" b="b"/>
            <a:pathLst>
              <a:path w="2834640" h="0">
                <a:moveTo>
                  <a:pt x="0" y="0"/>
                </a:moveTo>
                <a:lnTo>
                  <a:pt x="2834640" y="0"/>
                </a:lnTo>
              </a:path>
            </a:pathLst>
          </a:custGeom>
          <a:noFill/>
          <a:ln w="28575">
            <a:solidFill>
              <a:srgbClr val="E6E6E6"/>
            </a:solidFill>
          </a:ln>
        </p:spPr>
        <p:txBody>
          <a:bodyPr wrap="square" lIns="90000" tIns="46800" rIns="90000" bIns="46800" rtlCol="0" anchor="t"/>
          <a:lstStyle/>
          <a:p>
            <a:pPr algn="l" marL="0" indent="0">
              <a:lnSpc>
                <a:spcPct val="83333"/>
              </a:lnSpc>
              <a:buNone/>
            </a:pPr>
            <a:endParaRPr lang="en-US" sz="1800" dirty="0"/>
          </a:p>
        </p:txBody>
      </p:sp>
      <p:sp>
        <p:nvSpPr>
          <p:cNvPr id="4" name="Text 2"/>
          <p:cNvSpPr/>
          <p:nvPr/>
        </p:nvSpPr>
        <p:spPr>
          <a:xfrm>
            <a:off x="730669" y="3042004"/>
            <a:ext cx="1005840" cy="457200"/>
          </a:xfrm>
          <a:custGeom>
            <a:avLst/>
            <a:gdLst/>
            <a:ahLst/>
            <a:cxnLst/>
            <a:rect l="l" t="t" r="r" b="b"/>
            <a:pathLst>
              <a:path w="1005840" h="457200">
                <a:moveTo>
                  <a:pt x="0" y="457200"/>
                </a:moveTo>
                <a:lnTo>
                  <a:pt x="0" y="0"/>
                </a:lnTo>
                <a:lnTo>
                  <a:pt x="1005840" y="0"/>
                </a:lnTo>
                <a:lnTo>
                  <a:pt x="1005840" y="457200"/>
                </a:lnTo>
                <a:lnTo>
                  <a:pt x="0" y="457200"/>
                </a:lnTo>
              </a:path>
            </a:pathLst>
          </a:custGeom>
          <a:noFill/>
          <a:ln/>
        </p:spPr>
        <p:txBody>
          <a:bodyPr wrap="square" lIns="0" tIns="0" rIns="0" bIns="0" rtlCol="0" anchor="t"/>
          <a:lstStyle/>
          <a:p>
            <a:pPr algn="l" marL="0" indent="0">
              <a:lnSpc>
                <a:spcPct val="83333"/>
              </a:lnSpc>
              <a:buNone/>
            </a:pPr>
            <a:r>
              <a:rPr lang="en-US" sz="3200" b="1" dirty="0">
                <a:solidFill>
                  <a:srgbClr val="DF71F6"/>
                </a:solidFill>
                <a:latin typeface="Urbanist" pitchFamily="34" charset="0"/>
                <a:ea typeface="Urbanist" pitchFamily="34" charset="-122"/>
                <a:cs typeface="Urbanist" pitchFamily="34" charset="-120"/>
              </a:rPr>
              <a:t>01</a:t>
            </a:r>
            <a:endParaRPr lang="en-US" sz="3200" dirty="0"/>
          </a:p>
        </p:txBody>
      </p:sp>
      <p:sp>
        <p:nvSpPr>
          <p:cNvPr id="5" name="Text 3"/>
          <p:cNvSpPr/>
          <p:nvPr/>
        </p:nvSpPr>
        <p:spPr>
          <a:xfrm>
            <a:off x="4632960" y="3042004"/>
            <a:ext cx="1005840" cy="457200"/>
          </a:xfrm>
          <a:custGeom>
            <a:avLst/>
            <a:gdLst/>
            <a:ahLst/>
            <a:cxnLst/>
            <a:rect l="l" t="t" r="r" b="b"/>
            <a:pathLst>
              <a:path w="1005840" h="457200">
                <a:moveTo>
                  <a:pt x="0" y="457200"/>
                </a:moveTo>
                <a:lnTo>
                  <a:pt x="0" y="0"/>
                </a:lnTo>
                <a:lnTo>
                  <a:pt x="1005840" y="0"/>
                </a:lnTo>
                <a:lnTo>
                  <a:pt x="1005840" y="457200"/>
                </a:lnTo>
                <a:lnTo>
                  <a:pt x="0" y="457200"/>
                </a:lnTo>
              </a:path>
            </a:pathLst>
          </a:custGeom>
          <a:noFill/>
          <a:ln/>
        </p:spPr>
        <p:txBody>
          <a:bodyPr wrap="square" lIns="0" tIns="0" rIns="0" bIns="0" rtlCol="0" anchor="t"/>
          <a:lstStyle/>
          <a:p>
            <a:pPr algn="l" marL="0" indent="0">
              <a:lnSpc>
                <a:spcPct val="83333"/>
              </a:lnSpc>
              <a:buNone/>
            </a:pPr>
            <a:r>
              <a:rPr lang="en-US" sz="3200" b="1" dirty="0">
                <a:solidFill>
                  <a:srgbClr val="DF71F6"/>
                </a:solidFill>
                <a:latin typeface="Urbanist" pitchFamily="34" charset="0"/>
                <a:ea typeface="Urbanist" pitchFamily="34" charset="-122"/>
                <a:cs typeface="Urbanist" pitchFamily="34" charset="-120"/>
              </a:rPr>
              <a:t>02</a:t>
            </a:r>
            <a:endParaRPr lang="en-US" sz="3200" dirty="0"/>
          </a:p>
        </p:txBody>
      </p:sp>
      <p:sp>
        <p:nvSpPr>
          <p:cNvPr id="6" name="Text 4"/>
          <p:cNvSpPr/>
          <p:nvPr/>
        </p:nvSpPr>
        <p:spPr>
          <a:xfrm>
            <a:off x="8416986" y="3042004"/>
            <a:ext cx="1005840" cy="457200"/>
          </a:xfrm>
          <a:custGeom>
            <a:avLst/>
            <a:gdLst/>
            <a:ahLst/>
            <a:cxnLst/>
            <a:rect l="l" t="t" r="r" b="b"/>
            <a:pathLst>
              <a:path w="1005840" h="457200">
                <a:moveTo>
                  <a:pt x="0" y="457200"/>
                </a:moveTo>
                <a:lnTo>
                  <a:pt x="0" y="0"/>
                </a:lnTo>
                <a:lnTo>
                  <a:pt x="1005840" y="0"/>
                </a:lnTo>
                <a:lnTo>
                  <a:pt x="1005840" y="457200"/>
                </a:lnTo>
                <a:lnTo>
                  <a:pt x="0" y="457200"/>
                </a:lnTo>
              </a:path>
            </a:pathLst>
          </a:custGeom>
          <a:noFill/>
          <a:ln/>
        </p:spPr>
        <p:txBody>
          <a:bodyPr wrap="square" lIns="0" tIns="0" rIns="0" bIns="0" rtlCol="0" anchor="t"/>
          <a:lstStyle/>
          <a:p>
            <a:pPr algn="l" marL="0" indent="0">
              <a:lnSpc>
                <a:spcPct val="83333"/>
              </a:lnSpc>
              <a:buNone/>
            </a:pPr>
            <a:r>
              <a:rPr lang="en-US" sz="3200" b="1" dirty="0">
                <a:solidFill>
                  <a:srgbClr val="DF71F6"/>
                </a:solidFill>
                <a:latin typeface="Urbanist" pitchFamily="34" charset="0"/>
                <a:ea typeface="Urbanist" pitchFamily="34" charset="-122"/>
                <a:cs typeface="Urbanist" pitchFamily="34" charset="-120"/>
              </a:rPr>
              <a:t>03</a:t>
            </a:r>
            <a:endParaRPr lang="en-US" sz="3200" dirty="0"/>
          </a:p>
        </p:txBody>
      </p:sp>
      <p:sp>
        <p:nvSpPr>
          <p:cNvPr id="7" name="Text 5"/>
          <p:cNvSpPr/>
          <p:nvPr/>
        </p:nvSpPr>
        <p:spPr>
          <a:xfrm>
            <a:off x="731520" y="395836"/>
            <a:ext cx="365760" cy="365760"/>
          </a:xfrm>
          <a:custGeom>
            <a:avLst/>
            <a:gdLst/>
            <a:ahLst/>
            <a:cxnLst/>
            <a:rect l="l" t="t" r="r" b="b"/>
            <a:pathLst>
              <a:path w="365760" h="365760">
                <a:moveTo>
                  <a:pt x="0" y="365760"/>
                </a:moveTo>
                <a:lnTo>
                  <a:pt x="0" y="0"/>
                </a:lnTo>
                <a:lnTo>
                  <a:pt x="365760" y="0"/>
                </a:lnTo>
                <a:lnTo>
                  <a:pt x="365760" y="365760"/>
                </a:lnTo>
                <a:lnTo>
                  <a:pt x="0" y="365760"/>
                </a:lnTo>
              </a:path>
            </a:pathLst>
          </a:custGeom>
          <a:noFill/>
          <a:ln/>
        </p:spPr>
        <p:txBody>
          <a:bodyPr wrap="square" lIns="90000" tIns="46800" rIns="90000" bIns="46800" rtlCol="0" anchor="ctr"/>
          <a:lstStyle/>
          <a:p>
            <a:pPr indent="0" marL="0">
              <a:buNone/>
            </a:pPr>
            <a:endParaRPr lang="en-US" dirty="0"/>
          </a:p>
        </p:txBody>
      </p:sp>
      <p:sp>
        <p:nvSpPr>
          <p:cNvPr id="8" name="Text 6"/>
          <p:cNvSpPr/>
          <p:nvPr/>
        </p:nvSpPr>
        <p:spPr>
          <a:xfrm>
            <a:off x="731519" y="1528510"/>
            <a:ext cx="10728964" cy="884627"/>
          </a:xfrm>
          <a:custGeom>
            <a:avLst/>
            <a:gdLst/>
            <a:ahLst/>
            <a:cxnLst/>
            <a:rect l="l" t="t" r="r" b="b"/>
            <a:pathLst>
              <a:path w="10728964" h="884627">
                <a:moveTo>
                  <a:pt x="0" y="884627"/>
                </a:moveTo>
                <a:lnTo>
                  <a:pt x="0" y="0"/>
                </a:lnTo>
                <a:lnTo>
                  <a:pt x="10728964" y="0"/>
                </a:lnTo>
                <a:lnTo>
                  <a:pt x="10728964" y="884627"/>
                </a:lnTo>
                <a:lnTo>
                  <a:pt x="0" y="884627"/>
                </a:lnTo>
              </a:path>
            </a:pathLst>
          </a:custGeom>
          <a:noFill/>
          <a:ln/>
        </p:spPr>
        <p:txBody>
          <a:bodyPr wrap="square" lIns="0" tIns="0" rIns="0" bIns="0" rtlCol="0" anchor="t"/>
          <a:lstStyle/>
          <a:p>
            <a:pPr algn="l" marL="0" indent="0">
              <a:lnSpc>
                <a:spcPct val="100000"/>
              </a:lnSpc>
              <a:spcBef>
                <a:spcPts val="931"/>
              </a:spcBef>
              <a:buNone/>
            </a:pPr>
            <a:r>
              <a:rPr lang="en-US" sz="3726" b="1" dirty="0">
                <a:solidFill>
                  <a:srgbClr val="000000"/>
                </a:solidFill>
                <a:latin typeface="Urbanist Semibold" pitchFamily="34" charset="0"/>
                <a:ea typeface="Urbanist Semibold" pitchFamily="34" charset="-122"/>
                <a:cs typeface="Urbanist Semibold" pitchFamily="34" charset="-120"/>
              </a:rPr>
              <a:t>Next Steps: Taking Action Against Global Warming</a:t>
            </a:r>
            <a:endParaRPr lang="en-US" sz="3726" dirty="0"/>
          </a:p>
        </p:txBody>
      </p:sp>
      <p:sp>
        <p:nvSpPr>
          <p:cNvPr id="9" name="Text 7"/>
          <p:cNvSpPr/>
          <p:nvPr/>
        </p:nvSpPr>
        <p:spPr>
          <a:xfrm>
            <a:off x="11236006" y="6308725"/>
            <a:ext cx="315913" cy="549275"/>
          </a:xfrm>
          <a:custGeom>
            <a:avLst/>
            <a:gdLst/>
            <a:ahLst/>
            <a:cxnLst/>
            <a:rect l="l" t="t" r="r" b="b"/>
            <a:pathLst>
              <a:path w="315913" h="549275">
                <a:moveTo>
                  <a:pt x="0" y="549275"/>
                </a:moveTo>
                <a:lnTo>
                  <a:pt x="0" y="0"/>
                </a:lnTo>
                <a:lnTo>
                  <a:pt x="315913" y="0"/>
                </a:lnTo>
                <a:lnTo>
                  <a:pt x="315913" y="549275"/>
                </a:lnTo>
                <a:lnTo>
                  <a:pt x="0" y="549275"/>
                </a:lnTo>
              </a:path>
            </a:pathLst>
          </a:custGeom>
          <a:noFill/>
          <a:ln/>
        </p:spPr>
        <p:txBody>
          <a:bodyPr wrap="square" lIns="0" tIns="0" rIns="28800" bIns="0" rtlCol="0" anchor="ctr"/>
          <a:lstStyle/>
          <a:p>
            <a:pPr algn="r" marL="0" indent="0">
              <a:lnSpc>
                <a:spcPct val="100000"/>
              </a:lnSpc>
              <a:spcBef>
                <a:spcPts val="1000"/>
              </a:spcBef>
              <a:buNone/>
            </a:pPr>
            <a:r>
              <a:rPr lang="en-US" sz="800" dirty="0">
                <a:solidFill>
                  <a:srgbClr val="000000"/>
                </a:solidFill>
                <a:latin typeface="Urbanist" pitchFamily="34" charset="0"/>
                <a:ea typeface="Urbanist" pitchFamily="34" charset="-122"/>
                <a:cs typeface="Urbanist" pitchFamily="34" charset="-120"/>
              </a:rPr>
              <a:t>20</a:t>
            </a:r>
            <a:endParaRPr lang="en-US" sz="800" dirty="0"/>
          </a:p>
        </p:txBody>
      </p:sp>
      <p:sp>
        <p:nvSpPr>
          <p:cNvPr id="10" name="Text 8"/>
          <p:cNvSpPr/>
          <p:nvPr/>
        </p:nvSpPr>
        <p:spPr>
          <a:xfrm>
            <a:off x="731519" y="6309360"/>
            <a:ext cx="6309360" cy="548640"/>
          </a:xfrm>
          <a:custGeom>
            <a:avLst/>
            <a:gdLst/>
            <a:ahLst/>
            <a:cxnLst/>
            <a:rect l="l" t="t" r="r" b="b"/>
            <a:pathLst>
              <a:path w="6309360" h="548640">
                <a:moveTo>
                  <a:pt x="0" y="548640"/>
                </a:moveTo>
                <a:lnTo>
                  <a:pt x="0" y="0"/>
                </a:lnTo>
                <a:lnTo>
                  <a:pt x="6309360" y="0"/>
                </a:lnTo>
                <a:lnTo>
                  <a:pt x="6309360" y="548640"/>
                </a:lnTo>
                <a:lnTo>
                  <a:pt x="0" y="548640"/>
                </a:lnTo>
              </a:path>
            </a:pathLst>
          </a:custGeom>
          <a:noFill/>
          <a:ln/>
        </p:spPr>
        <p:txBody>
          <a:bodyPr wrap="square" lIns="0" tIns="0" rIns="0" bIns="0" rtlCol="0" anchor="ctr"/>
          <a:lstStyle/>
          <a:p>
            <a:pPr algn="l" marL="0" indent="0">
              <a:lnSpc>
                <a:spcPct val="100000"/>
              </a:lnSpc>
              <a:spcBef>
                <a:spcPts val="1000"/>
              </a:spcBef>
              <a:buNone/>
            </a:pPr>
            <a:r>
              <a:rPr lang="en-US" sz="800" dirty="0">
                <a:solidFill>
                  <a:srgbClr val="808080"/>
                </a:solidFill>
                <a:latin typeface="Urbanist" pitchFamily="34" charset="0"/>
                <a:ea typeface="Urbanist" pitchFamily="34" charset="-122"/>
                <a:cs typeface="Urbanist" pitchFamily="34" charset="-120"/>
              </a:rPr>
              <a:t>Global Warming: Understanding Its Causes, Effects, and Solutions</a:t>
            </a:r>
            <a:endParaRPr lang="en-US" sz="800" dirty="0"/>
          </a:p>
        </p:txBody>
      </p:sp>
      <p:sp>
        <p:nvSpPr>
          <p:cNvPr id="11" name="Text 9"/>
          <p:cNvSpPr/>
          <p:nvPr/>
        </p:nvSpPr>
        <p:spPr>
          <a:xfrm>
            <a:off x="730669" y="4277329"/>
            <a:ext cx="3017520" cy="1554480"/>
          </a:xfrm>
          <a:custGeom>
            <a:avLst/>
            <a:gdLst/>
            <a:ahLst/>
            <a:cxnLst/>
            <a:rect l="l" t="t" r="r" b="b"/>
            <a:pathLst>
              <a:path w="3017520" h="1554480">
                <a:moveTo>
                  <a:pt x="0" y="1554480"/>
                </a:moveTo>
                <a:lnTo>
                  <a:pt x="0" y="0"/>
                </a:lnTo>
                <a:lnTo>
                  <a:pt x="3017520" y="0"/>
                </a:lnTo>
                <a:lnTo>
                  <a:pt x="3017520" y="1554480"/>
                </a:lnTo>
                <a:lnTo>
                  <a:pt x="0" y="1554480"/>
                </a:lnTo>
              </a:path>
            </a:pathLst>
          </a:custGeom>
          <a:noFill/>
          <a:ln/>
        </p:spPr>
        <p:txBody>
          <a:bodyPr wrap="square" lIns="0" tIns="0" rIns="0" bIns="0" rtlCol="0" anchor="t" numCol="1" spcCol="177800"/>
          <a:lstStyle/>
          <a:p>
            <a:pPr algn="l" marL="0" indent="0">
              <a:lnSpc>
                <a:spcPct val="104167"/>
              </a:lnSpc>
              <a:spcAft>
                <a:spcPts val="1000"/>
              </a:spcAft>
              <a:buNone/>
            </a:pPr>
            <a:r>
              <a:rPr lang="en-US" sz="1200" dirty="0">
                <a:solidFill>
                  <a:srgbClr val="000000"/>
                </a:solidFill>
                <a:latin typeface="Urbanist" pitchFamily="34" charset="0"/>
                <a:ea typeface="Urbanist" pitchFamily="34" charset="-122"/>
                <a:cs typeface="Urbanist" pitchFamily="34" charset="-120"/>
              </a:rPr>
              <a:t>Understand that global warming is a pressing issue that requires immediate attention.</a:t>
            </a:r>
            <a:endParaRPr lang="en-US" sz="1200" dirty="0"/>
          </a:p>
          <a:p>
            <a:pPr algn="l" marL="0" indent="0">
              <a:lnSpc>
                <a:spcPct val="104167"/>
              </a:lnSpc>
              <a:spcAft>
                <a:spcPts val="1000"/>
              </a:spcAft>
              <a:buNone/>
            </a:pPr>
            <a:r>
              <a:rPr lang="en-US" sz="1200" dirty="0">
                <a:solidFill>
                  <a:srgbClr val="000000"/>
                </a:solidFill>
                <a:latin typeface="Urbanist" pitchFamily="34" charset="0"/>
                <a:ea typeface="Urbanist" pitchFamily="34" charset="-122"/>
                <a:cs typeface="Urbanist" pitchFamily="34" charset="-120"/>
              </a:rPr>
              <a:t>Acknowledge the scientific consensus on climate change and its potential catastrophic effects on our planet.</a:t>
            </a:r>
            <a:endParaRPr lang="en-US" sz="1200" dirty="0"/>
          </a:p>
        </p:txBody>
      </p:sp>
      <p:sp>
        <p:nvSpPr>
          <p:cNvPr id="12" name="Text 10"/>
          <p:cNvSpPr/>
          <p:nvPr/>
        </p:nvSpPr>
        <p:spPr>
          <a:xfrm>
            <a:off x="730669" y="3673380"/>
            <a:ext cx="3017520" cy="411653"/>
          </a:xfrm>
          <a:custGeom>
            <a:avLst/>
            <a:gdLst/>
            <a:ahLst/>
            <a:cxnLst/>
            <a:rect l="l" t="t" r="r" b="b"/>
            <a:pathLst>
              <a:path w="3017520" h="411653">
                <a:moveTo>
                  <a:pt x="0" y="411653"/>
                </a:moveTo>
                <a:lnTo>
                  <a:pt x="0" y="0"/>
                </a:lnTo>
                <a:lnTo>
                  <a:pt x="3017520" y="0"/>
                </a:lnTo>
                <a:lnTo>
                  <a:pt x="3017520" y="411653"/>
                </a:lnTo>
                <a:lnTo>
                  <a:pt x="0" y="411653"/>
                </a:lnTo>
              </a:path>
            </a:pathLst>
          </a:custGeom>
          <a:noFill/>
          <a:ln/>
        </p:spPr>
        <p:txBody>
          <a:bodyPr wrap="square" lIns="0" tIns="0" rIns="0" bIns="0" rtlCol="0" anchor="b" numCol="1" spcCol="177800"/>
          <a:lstStyle/>
          <a:p>
            <a:pPr algn="l" marL="0" indent="0">
              <a:lnSpc>
                <a:spcPct val="100000"/>
              </a:lnSpc>
              <a:buNone/>
            </a:pPr>
            <a:r>
              <a:rPr lang="en-US" sz="1400" dirty="0">
                <a:solidFill>
                  <a:srgbClr val="3E00FF"/>
                </a:solidFill>
                <a:latin typeface="Urbanist Semibold" pitchFamily="34" charset="0"/>
                <a:ea typeface="Urbanist Semibold" pitchFamily="34" charset="-122"/>
                <a:cs typeface="Urbanist Semibold" pitchFamily="34" charset="-120"/>
              </a:rPr>
              <a:t>Recognize the Urgency of Action</a:t>
            </a:r>
            <a:endParaRPr lang="en-US" sz="1400" dirty="0"/>
          </a:p>
        </p:txBody>
      </p:sp>
      <p:sp>
        <p:nvSpPr>
          <p:cNvPr id="13" name="Text 11"/>
          <p:cNvSpPr/>
          <p:nvPr/>
        </p:nvSpPr>
        <p:spPr>
          <a:xfrm>
            <a:off x="4632960" y="4277329"/>
            <a:ext cx="3017520" cy="1554480"/>
          </a:xfrm>
          <a:custGeom>
            <a:avLst/>
            <a:gdLst/>
            <a:ahLst/>
            <a:cxnLst/>
            <a:rect l="l" t="t" r="r" b="b"/>
            <a:pathLst>
              <a:path w="3017520" h="1554480">
                <a:moveTo>
                  <a:pt x="0" y="1554480"/>
                </a:moveTo>
                <a:lnTo>
                  <a:pt x="0" y="0"/>
                </a:lnTo>
                <a:lnTo>
                  <a:pt x="3017520" y="0"/>
                </a:lnTo>
                <a:lnTo>
                  <a:pt x="3017520" y="1554480"/>
                </a:lnTo>
                <a:lnTo>
                  <a:pt x="0" y="1554480"/>
                </a:lnTo>
              </a:path>
            </a:pathLst>
          </a:custGeom>
          <a:noFill/>
          <a:ln/>
        </p:spPr>
        <p:txBody>
          <a:bodyPr wrap="square" lIns="0" tIns="0" rIns="0" bIns="0" rtlCol="0" anchor="t" numCol="1" spcCol="177800"/>
          <a:lstStyle/>
          <a:p>
            <a:pPr algn="l" marL="0" indent="0">
              <a:lnSpc>
                <a:spcPct val="104167"/>
              </a:lnSpc>
              <a:spcAft>
                <a:spcPts val="1000"/>
              </a:spcAft>
              <a:buNone/>
            </a:pPr>
            <a:r>
              <a:rPr lang="en-US" sz="1200" dirty="0">
                <a:solidFill>
                  <a:srgbClr val="000000"/>
                </a:solidFill>
                <a:latin typeface="Urbanist" pitchFamily="34" charset="0"/>
                <a:ea typeface="Urbanist" pitchFamily="34" charset="-122"/>
                <a:cs typeface="Urbanist" pitchFamily="34" charset="-120"/>
              </a:rPr>
              <a:t>Realize that every action counts.</a:t>
            </a:r>
            <a:endParaRPr lang="en-US" sz="1200" dirty="0"/>
          </a:p>
          <a:p>
            <a:pPr algn="l" marL="0" indent="0">
              <a:lnSpc>
                <a:spcPct val="104167"/>
              </a:lnSpc>
              <a:spcAft>
                <a:spcPts val="1000"/>
              </a:spcAft>
              <a:buNone/>
            </a:pPr>
            <a:r>
              <a:rPr lang="en-US" sz="1200" dirty="0">
                <a:solidFill>
                  <a:srgbClr val="000000"/>
                </a:solidFill>
                <a:latin typeface="Urbanist" pitchFamily="34" charset="0"/>
                <a:ea typeface="Urbanist" pitchFamily="34" charset="-122"/>
                <a:cs typeface="Urbanist" pitchFamily="34" charset="-120"/>
              </a:rPr>
              <a:t>Individuals can reduce their carbon footprint through lifestyle changes.</a:t>
            </a:r>
            <a:endParaRPr lang="en-US" sz="1200" dirty="0"/>
          </a:p>
          <a:p>
            <a:pPr algn="l" marL="0" indent="0">
              <a:lnSpc>
                <a:spcPct val="104167"/>
              </a:lnSpc>
              <a:spcAft>
                <a:spcPts val="1000"/>
              </a:spcAft>
              <a:buNone/>
            </a:pPr>
            <a:r>
              <a:rPr lang="en-US" sz="1200" dirty="0">
                <a:solidFill>
                  <a:srgbClr val="000000"/>
                </a:solidFill>
                <a:latin typeface="Urbanist" pitchFamily="34" charset="0"/>
                <a:ea typeface="Urbanist" pitchFamily="34" charset="-122"/>
                <a:cs typeface="Urbanist" pitchFamily="34" charset="-120"/>
              </a:rPr>
              <a:t>Collective efforts, such as community initiatives and policy advocacy, can drive significant change at a larger scale.</a:t>
            </a:r>
            <a:endParaRPr lang="en-US" sz="1200" dirty="0"/>
          </a:p>
        </p:txBody>
      </p:sp>
      <p:sp>
        <p:nvSpPr>
          <p:cNvPr id="14" name="Text 12"/>
          <p:cNvSpPr/>
          <p:nvPr/>
        </p:nvSpPr>
        <p:spPr>
          <a:xfrm>
            <a:off x="4632960" y="3673380"/>
            <a:ext cx="3017520" cy="411653"/>
          </a:xfrm>
          <a:custGeom>
            <a:avLst/>
            <a:gdLst/>
            <a:ahLst/>
            <a:cxnLst/>
            <a:rect l="l" t="t" r="r" b="b"/>
            <a:pathLst>
              <a:path w="3017520" h="411653">
                <a:moveTo>
                  <a:pt x="0" y="411653"/>
                </a:moveTo>
                <a:lnTo>
                  <a:pt x="0" y="0"/>
                </a:lnTo>
                <a:lnTo>
                  <a:pt x="3017520" y="0"/>
                </a:lnTo>
                <a:lnTo>
                  <a:pt x="3017520" y="411653"/>
                </a:lnTo>
                <a:lnTo>
                  <a:pt x="0" y="411653"/>
                </a:lnTo>
              </a:path>
            </a:pathLst>
          </a:custGeom>
          <a:noFill/>
          <a:ln/>
        </p:spPr>
        <p:txBody>
          <a:bodyPr wrap="square" lIns="0" tIns="0" rIns="0" bIns="0" rtlCol="0" anchor="b" numCol="1" spcCol="177800"/>
          <a:lstStyle/>
          <a:p>
            <a:pPr algn="l" marL="0" indent="0">
              <a:lnSpc>
                <a:spcPct val="100000"/>
              </a:lnSpc>
              <a:buNone/>
            </a:pPr>
            <a:r>
              <a:rPr lang="en-US" sz="1351" dirty="0">
                <a:solidFill>
                  <a:srgbClr val="3E00FF"/>
                </a:solidFill>
                <a:latin typeface="Urbanist Semibold" pitchFamily="34" charset="0"/>
                <a:ea typeface="Urbanist Semibold" pitchFamily="34" charset="-122"/>
                <a:cs typeface="Urbanist Semibold" pitchFamily="34" charset="-120"/>
              </a:rPr>
              <a:t>Embrace Individual and Collective Responsibility</a:t>
            </a:r>
            <a:endParaRPr lang="en-US" sz="1351" dirty="0"/>
          </a:p>
        </p:txBody>
      </p:sp>
      <p:sp>
        <p:nvSpPr>
          <p:cNvPr id="15" name="Text 13"/>
          <p:cNvSpPr/>
          <p:nvPr/>
        </p:nvSpPr>
        <p:spPr>
          <a:xfrm>
            <a:off x="8416986" y="4277329"/>
            <a:ext cx="3017520" cy="1554480"/>
          </a:xfrm>
          <a:custGeom>
            <a:avLst/>
            <a:gdLst/>
            <a:ahLst/>
            <a:cxnLst/>
            <a:rect l="l" t="t" r="r" b="b"/>
            <a:pathLst>
              <a:path w="3017520" h="1554480">
                <a:moveTo>
                  <a:pt x="0" y="1554480"/>
                </a:moveTo>
                <a:lnTo>
                  <a:pt x="0" y="0"/>
                </a:lnTo>
                <a:lnTo>
                  <a:pt x="3017520" y="0"/>
                </a:lnTo>
                <a:lnTo>
                  <a:pt x="3017520" y="1554480"/>
                </a:lnTo>
                <a:lnTo>
                  <a:pt x="0" y="1554480"/>
                </a:lnTo>
              </a:path>
            </a:pathLst>
          </a:custGeom>
          <a:noFill/>
          <a:ln/>
        </p:spPr>
        <p:txBody>
          <a:bodyPr wrap="square" lIns="0" tIns="0" rIns="0" bIns="0" rtlCol="0" anchor="t" numCol="1" spcCol="177800"/>
          <a:lstStyle/>
          <a:p>
            <a:pPr algn="l" marL="0" indent="0">
              <a:lnSpc>
                <a:spcPct val="104167"/>
              </a:lnSpc>
              <a:spcAft>
                <a:spcPts val="908"/>
              </a:spcAft>
              <a:buNone/>
            </a:pPr>
            <a:r>
              <a:rPr lang="en-US" sz="1090" dirty="0">
                <a:solidFill>
                  <a:srgbClr val="000000"/>
                </a:solidFill>
                <a:latin typeface="Urbanist" pitchFamily="34" charset="0"/>
                <a:ea typeface="Urbanist" pitchFamily="34" charset="-122"/>
                <a:cs typeface="Urbanist" pitchFamily="34" charset="-120"/>
              </a:rPr>
              <a:t>Evaluate the effectiveness of current strategies and explore innovative solutions.</a:t>
            </a:r>
            <a:endParaRPr lang="en-US" sz="1090" dirty="0"/>
          </a:p>
          <a:p>
            <a:pPr algn="l" marL="0" indent="0">
              <a:lnSpc>
                <a:spcPct val="104167"/>
              </a:lnSpc>
              <a:spcAft>
                <a:spcPts val="908"/>
              </a:spcAft>
              <a:buNone/>
            </a:pPr>
            <a:r>
              <a:rPr lang="en-US" sz="1090" dirty="0">
                <a:solidFill>
                  <a:srgbClr val="000000"/>
                </a:solidFill>
                <a:latin typeface="Urbanist" pitchFamily="34" charset="0"/>
                <a:ea typeface="Urbanist" pitchFamily="34" charset="-122"/>
                <a:cs typeface="Urbanist" pitchFamily="34" charset="-120"/>
              </a:rPr>
              <a:t>Consider renewable energy technologies, carbon capture methods, and sustainable practices.</a:t>
            </a:r>
            <a:endParaRPr lang="en-US" sz="1090" dirty="0"/>
          </a:p>
          <a:p>
            <a:pPr algn="l" marL="0" indent="0">
              <a:lnSpc>
                <a:spcPct val="104167"/>
              </a:lnSpc>
              <a:spcAft>
                <a:spcPts val="908"/>
              </a:spcAft>
              <a:buNone/>
            </a:pPr>
            <a:r>
              <a:rPr lang="en-US" sz="1090" dirty="0">
                <a:solidFill>
                  <a:srgbClr val="000000"/>
                </a:solidFill>
                <a:latin typeface="Urbanist" pitchFamily="34" charset="0"/>
                <a:ea typeface="Urbanist" pitchFamily="34" charset="-122"/>
                <a:cs typeface="Urbanist" pitchFamily="34" charset="-120"/>
              </a:rPr>
              <a:t>Encourage collaboration among governments, businesses, and communities to develop and implement these solutions effectively.</a:t>
            </a:r>
            <a:endParaRPr lang="en-US" sz="1090" dirty="0"/>
          </a:p>
        </p:txBody>
      </p:sp>
      <p:sp>
        <p:nvSpPr>
          <p:cNvPr id="16" name="Text 14"/>
          <p:cNvSpPr/>
          <p:nvPr/>
        </p:nvSpPr>
        <p:spPr>
          <a:xfrm>
            <a:off x="8416986" y="3673380"/>
            <a:ext cx="3017520" cy="411653"/>
          </a:xfrm>
          <a:custGeom>
            <a:avLst/>
            <a:gdLst/>
            <a:ahLst/>
            <a:cxnLst/>
            <a:rect l="l" t="t" r="r" b="b"/>
            <a:pathLst>
              <a:path w="3017520" h="411653">
                <a:moveTo>
                  <a:pt x="0" y="411653"/>
                </a:moveTo>
                <a:lnTo>
                  <a:pt x="0" y="0"/>
                </a:lnTo>
                <a:lnTo>
                  <a:pt x="3017520" y="0"/>
                </a:lnTo>
                <a:lnTo>
                  <a:pt x="3017520" y="411653"/>
                </a:lnTo>
                <a:lnTo>
                  <a:pt x="0" y="411653"/>
                </a:lnTo>
              </a:path>
            </a:pathLst>
          </a:custGeom>
          <a:noFill/>
          <a:ln/>
        </p:spPr>
        <p:txBody>
          <a:bodyPr wrap="square" lIns="0" tIns="0" rIns="0" bIns="0" rtlCol="0" anchor="b" numCol="1" spcCol="177800"/>
          <a:lstStyle/>
          <a:p>
            <a:pPr algn="l" marL="0" indent="0">
              <a:lnSpc>
                <a:spcPct val="100000"/>
              </a:lnSpc>
              <a:buNone/>
            </a:pPr>
            <a:r>
              <a:rPr lang="en-US" sz="1351" dirty="0">
                <a:solidFill>
                  <a:srgbClr val="3E00FF"/>
                </a:solidFill>
                <a:latin typeface="Urbanist Semibold" pitchFamily="34" charset="0"/>
                <a:ea typeface="Urbanist Semibold" pitchFamily="34" charset="-122"/>
                <a:cs typeface="Urbanist Semibold" pitchFamily="34" charset="-120"/>
              </a:rPr>
              <a:t>Innovate and Implement New Solutions</a:t>
            </a:r>
            <a:endParaRPr lang="en-US" sz="1351"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23</Slides>
  <Notes>23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SlideSpeak</dc:creator>
  <cp:lastModifiedBy>SlideSpeak</cp:lastModifiedBy>
  <cp:revision>1</cp:revision>
  <dcterms:created xsi:type="dcterms:W3CDTF">2025-01-31T17:21:21Z</dcterms:created>
  <dcterms:modified xsi:type="dcterms:W3CDTF">2025-01-31T17:21:21Z</dcterms:modified>
</cp:coreProperties>
</file>