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ecfe28c72beca586919c25df4f77d5f9f477b13f.jp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c63ae7b5e88c6e652befc37b9aa2779fb07cb44f.jp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e881140fb8d6afb327697d5989701d3831e697dc.png"/><Relationship Id="rId2" Type="http://schemas.openxmlformats.org/officeDocument/2006/relationships/image" Target="../media/e881140fb8d6afb327697d5989701d3831e697dc.png"/><Relationship Id="rId3" Type="http://schemas.openxmlformats.org/officeDocument/2006/relationships/image" Target="../media/ef738a560ef423c0c9f62c3d39c3f4fed5645908.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a8e56156dbae4aa56190348c4217164b8daac3df.jp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e3cdc0b82f563fd55ce9c55fe66866a47f2b8620.jp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4be05c59cb303d75198923bcaf4d46183428858e.jp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37bf8ddd36149ef603a0693aac1c419b719980c3.jp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42c3df4d6527afbdefc09783867ff09561de73da.jp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8909e691b64b28b6e4debc3a8437d371b331869a.jp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e881140fb8d6afb327697d5989701d3831e697dc.png"/><Relationship Id="rId2" Type="http://schemas.openxmlformats.org/officeDocument/2006/relationships/image" Target="../media/e881140fb8d6afb327697d5989701d3831e697dc.png"/><Relationship Id="rId3" Type="http://schemas.openxmlformats.org/officeDocument/2006/relationships/image" Target="../media/ef738a560ef423c0c9f62c3d39c3f4fed5645908.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ca4c6a975f4e600fd1aa77dbee9f2ed5ccb24877.jp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d6de662972546c280c183092d83b2cb882a1fb20.jp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6f0d6f866f773591a4b20eded07046f090444a45.jp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8658738bf92624a5f0e729cbbe347e92a1f6c272.jp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ef738a560ef423c0c9f62c3d39c3f4fed5645908.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e881140fb8d6afb327697d5989701d3831e697dc.png"/><Relationship Id="rId2" Type="http://schemas.openxmlformats.org/officeDocument/2006/relationships/image" Target="../media/ef738a560ef423c0c9f62c3d39c3f4fed5645908.png"/><Relationship Id="rId3" Type="http://schemas.openxmlformats.org/officeDocument/2006/relationships/image" Target="../media/e881140fb8d6afb327697d5989701d3831e697dc.png"/><Relationship Id="rId4" Type="http://schemas.openxmlformats.org/officeDocument/2006/relationships/image" Target="../media/034501d58279dbd55b0f5b25d929e4e90768c470.jp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a8b158c61ad7701ce49608d9a8a73cc072bb2276.jp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ef738a560ef423c0c9f62c3d39c3f4fed5645908.png"/><Relationship Id="rId2" Type="http://schemas.openxmlformats.org/officeDocument/2006/relationships/image" Target="../media/e881140fb8d6afb327697d5989701d3831e697dc.png"/><Relationship Id="rId3" Type="http://schemas.openxmlformats.org/officeDocument/2006/relationships/image" Target="../media/e881140fb8d6afb327697d5989701d3831e697dc.png"/><Relationship Id="rId4" Type="http://schemas.openxmlformats.org/officeDocument/2006/relationships/image" Target="../media/c9355d332c82c9e5b3bd5dc96995a3af58cfd40f.jp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e881140fb8d6afb327697d5989701d3831e697dc.png"/><Relationship Id="rId2" Type="http://schemas.openxmlformats.org/officeDocument/2006/relationships/image" Target="../media/ef738a560ef423c0c9f62c3d39c3f4fed5645908.png"/><Relationship Id="rId3" Type="http://schemas.openxmlformats.org/officeDocument/2006/relationships/image" Target="../media/e881140fb8d6afb327697d5989701d3831e697dc.png"/><Relationship Id="rId4" Type="http://schemas.openxmlformats.org/officeDocument/2006/relationships/image" Target="../media/0969116cd1910ee8607d498b0193b79d8a37733f.jp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e881140fb8d6afb327697d5989701d3831e697dc.png"/><Relationship Id="rId2" Type="http://schemas.openxmlformats.org/officeDocument/2006/relationships/image" Target="../media/e881140fb8d6afb327697d5989701d3831e697dc.png"/><Relationship Id="rId3" Type="http://schemas.openxmlformats.org/officeDocument/2006/relationships/image" Target="../media/ef738a560ef423c0c9f62c3d39c3f4fed5645908.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H="1">
            <a:off x="-3877692" y="-1503970"/>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9088373">
            <a:off x="8959900" y="-2790886"/>
            <a:ext cx="8752039" cy="9310679"/>
          </a:xfrm>
          <a:custGeom>
            <a:avLst/>
            <a:gdLst/>
            <a:ahLst/>
            <a:cxnLst/>
            <a:rect l="l" t="t" r="r" b="b"/>
            <a:pathLst>
              <a:path w="8752039" h="9310679">
                <a:moveTo>
                  <a:pt x="0" y="0"/>
                </a:moveTo>
                <a:lnTo>
                  <a:pt x="8752039" y="0"/>
                </a:lnTo>
                <a:lnTo>
                  <a:pt x="8752039" y="9310679"/>
                </a:lnTo>
                <a:lnTo>
                  <a:pt x="0" y="9310679"/>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9805505">
            <a:off x="-3335952" y="2082861"/>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981200" y="2044700"/>
            <a:ext cx="8229600" cy="2451100"/>
          </a:xfrm>
          <a:custGeom>
            <a:avLst/>
            <a:gdLst/>
            <a:ahLst/>
            <a:cxnLst/>
            <a:rect l="l" t="t" r="r" b="b"/>
            <a:pathLst>
              <a:path w="8229600" h="2451100">
                <a:moveTo>
                  <a:pt x="0" y="2451100"/>
                </a:moveTo>
                <a:lnTo>
                  <a:pt x="0" y="0"/>
                </a:lnTo>
                <a:lnTo>
                  <a:pt x="8229600" y="0"/>
                </a:lnTo>
                <a:lnTo>
                  <a:pt x="8229600" y="2451100"/>
                </a:lnTo>
                <a:lnTo>
                  <a:pt x="0" y="2451100"/>
                </a:lnTo>
              </a:path>
            </a:pathLst>
          </a:custGeom>
          <a:noFill/>
          <a:ln/>
        </p:spPr>
        <p:txBody>
          <a:bodyPr wrap="square" lIns="0" tIns="0" rIns="0" bIns="0" rtlCol="0" anchor="ctr"/>
          <a:lstStyle/>
          <a:p>
            <a:pPr algn="ctr" marL="0" indent="0">
              <a:lnSpc>
                <a:spcPct val="100000"/>
              </a:lnSpc>
              <a:spcBef>
                <a:spcPts val="1000"/>
              </a:spcBef>
              <a:buNone/>
            </a:pPr>
            <a:r>
              <a:rPr lang="en-US" sz="5400" dirty="0">
                <a:solidFill>
                  <a:srgbClr val="FFFFFF"/>
                </a:solidFill>
                <a:latin typeface="Reddit Sans Bold" pitchFamily="34" charset="0"/>
                <a:ea typeface="Reddit Sans Bold" pitchFamily="34" charset="-122"/>
                <a:cs typeface="Reddit Sans Bold" pitchFamily="34" charset="-120"/>
              </a:rPr>
              <a:t>Unraveling the Mystery of Midnight Radio</a:t>
            </a:r>
            <a:endParaRPr lang="en-US" sz="5400" dirty="0"/>
          </a:p>
        </p:txBody>
      </p:sp>
      <p:sp>
        <p:nvSpPr>
          <p:cNvPr id="7" name="Text 5"/>
          <p:cNvSpPr/>
          <p:nvPr/>
        </p:nvSpPr>
        <p:spPr>
          <a:xfrm>
            <a:off x="1981200" y="4635990"/>
            <a:ext cx="8229600" cy="934319"/>
          </a:xfrm>
          <a:custGeom>
            <a:avLst/>
            <a:gdLst/>
            <a:ahLst/>
            <a:cxnLst/>
            <a:rect l="l" t="t" r="r" b="b"/>
            <a:pathLst>
              <a:path w="8229600" h="934319">
                <a:moveTo>
                  <a:pt x="0" y="934319"/>
                </a:moveTo>
                <a:lnTo>
                  <a:pt x="0" y="0"/>
                </a:lnTo>
                <a:lnTo>
                  <a:pt x="8229600" y="0"/>
                </a:lnTo>
                <a:lnTo>
                  <a:pt x="8229600" y="934319"/>
                </a:lnTo>
                <a:lnTo>
                  <a:pt x="0" y="934319"/>
                </a:lnTo>
              </a:path>
            </a:pathLst>
          </a:custGeom>
          <a:noFill/>
          <a:ln/>
        </p:spPr>
        <p:txBody>
          <a:bodyPr wrap="square" lIns="0" tIns="0" rIns="0" bIns="46800" rtlCol="0" anchor="t"/>
          <a:lstStyle/>
          <a:p>
            <a:pPr algn="ctr" marL="0" indent="0">
              <a:lnSpc>
                <a:spcPct val="120000"/>
              </a:lnSpc>
              <a:spcBef>
                <a:spcPts val="1000"/>
              </a:spcBef>
              <a:buNone/>
            </a:pPr>
            <a:r>
              <a:rPr lang="en-US" sz="2400" dirty="0">
                <a:solidFill>
                  <a:srgbClr val="FFFFFF"/>
                </a:solidFill>
                <a:latin typeface="Reddit Sans" pitchFamily="34" charset="0"/>
                <a:ea typeface="Reddit Sans" pitchFamily="34" charset="-122"/>
                <a:cs typeface="Reddit Sans" pitchFamily="34" charset="-120"/>
              </a:rPr>
              <a:t>Exploring the Enigmatic Signals and Perils in a Coastal Town</a:t>
            </a:r>
            <a:endParaRPr lang="en-US" sz="2400" dirty="0"/>
          </a:p>
        </p:txBody>
      </p:sp>
      <p:sp>
        <p:nvSpPr>
          <p:cNvPr id="8" name="Text 6"/>
          <p:cNvSpPr/>
          <p:nvPr/>
        </p:nvSpPr>
        <p:spPr>
          <a:xfrm>
            <a:off x="5730240" y="822960"/>
            <a:ext cx="731520" cy="731520"/>
          </a:xfrm>
          <a:custGeom>
            <a:avLst/>
            <a:gdLst/>
            <a:ahLst/>
            <a:cxnLst/>
            <a:rect l="l" t="t" r="r" b="b"/>
            <a:pathLst>
              <a:path w="731520" h="731520">
                <a:moveTo>
                  <a:pt x="0" y="731520"/>
                </a:moveTo>
                <a:lnTo>
                  <a:pt x="0" y="0"/>
                </a:lnTo>
                <a:lnTo>
                  <a:pt x="731520" y="0"/>
                </a:lnTo>
                <a:lnTo>
                  <a:pt x="731520" y="731520"/>
                </a:lnTo>
                <a:lnTo>
                  <a:pt x="0" y="73152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a:off x="5212297" y="-2090885"/>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flipV="1" rot="12511627">
            <a:off x="8471431" y="3102881"/>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980550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noFill/>
          <a:ln/>
        </p:spPr>
        <p:txBody>
          <a:bodyPr wrap="square" lIns="90000" tIns="46800" rIns="90000" bIns="46800" rtlCol="0" anchor="ctr"/>
          <a:lstStyle/>
          <a:p>
            <a:pPr indent="0" marL="0">
              <a:buNone/>
            </a:pPr>
            <a:endParaRPr lang="en-US" dirty="0"/>
          </a:p>
        </p:txBody>
      </p:sp>
      <p:sp>
        <p:nvSpPr>
          <p:cNvPr id="7" name="Text 5"/>
          <p:cNvSpPr/>
          <p:nvPr/>
        </p:nvSpPr>
        <p:spPr>
          <a:xfrm>
            <a:off x="3594650" y="861536"/>
            <a:ext cx="7750859" cy="701731"/>
          </a:xfrm>
          <a:custGeom>
            <a:avLst/>
            <a:gdLst/>
            <a:ahLst/>
            <a:cxnLst/>
            <a:rect l="l" t="t" r="r" b="b"/>
            <a:pathLst>
              <a:path w="7750859" h="701731">
                <a:moveTo>
                  <a:pt x="0" y="701731"/>
                </a:moveTo>
                <a:lnTo>
                  <a:pt x="0" y="0"/>
                </a:lnTo>
                <a:lnTo>
                  <a:pt x="7750859" y="0"/>
                </a:lnTo>
                <a:lnTo>
                  <a:pt x="7750859" y="701731"/>
                </a:lnTo>
                <a:lnTo>
                  <a:pt x="0" y="701731"/>
                </a:lnTo>
              </a:path>
            </a:pathLst>
          </a:custGeom>
          <a:noFill/>
          <a:ln/>
        </p:spPr>
        <p:txBody>
          <a:bodyPr wrap="square" lIns="0" tIns="46800" rIns="90000" bIns="46800" rtlCol="0" anchor="t"/>
          <a:lstStyle/>
          <a:p>
            <a:pPr algn="l" marL="0" indent="0">
              <a:lnSpc>
                <a:spcPct val="90000"/>
              </a:lnSpc>
              <a:spcBef>
                <a:spcPts val="990"/>
              </a:spcBef>
              <a:buNone/>
            </a:pPr>
            <a:r>
              <a:rPr lang="en-US" sz="4357" dirty="0">
                <a:solidFill>
                  <a:srgbClr val="FFFFFF"/>
                </a:solidFill>
                <a:latin typeface="Reddit Sans Bold" pitchFamily="34" charset="0"/>
                <a:ea typeface="Reddit Sans Bold" pitchFamily="34" charset="-122"/>
                <a:cs typeface="Reddit Sans Bold" pitchFamily="34" charset="-120"/>
              </a:rPr>
              <a:t>Table of contents</a:t>
            </a:r>
            <a:endParaRPr lang="en-US" sz="4357" dirty="0"/>
          </a:p>
        </p:txBody>
      </p:sp>
      <p:sp>
        <p:nvSpPr>
          <p:cNvPr id="8" name="Text 6"/>
          <p:cNvSpPr/>
          <p:nvPr/>
        </p:nvSpPr>
        <p:spPr>
          <a:xfrm>
            <a:off x="3586643" y="2039390"/>
            <a:ext cx="6945422" cy="4115803"/>
          </a:xfrm>
          <a:custGeom>
            <a:avLst/>
            <a:gdLst/>
            <a:ahLst/>
            <a:cxnLst/>
            <a:rect l="l" t="t" r="r" b="b"/>
            <a:pathLst>
              <a:path w="6945422" h="4115803">
                <a:moveTo>
                  <a:pt x="0" y="4115803"/>
                </a:moveTo>
                <a:lnTo>
                  <a:pt x="0" y="0"/>
                </a:lnTo>
                <a:lnTo>
                  <a:pt x="6945422" y="0"/>
                </a:lnTo>
                <a:lnTo>
                  <a:pt x="6945422" y="4115803"/>
                </a:lnTo>
                <a:lnTo>
                  <a:pt x="0" y="4115803"/>
                </a:lnTo>
              </a:path>
            </a:pathLst>
          </a:custGeom>
          <a:noFill/>
          <a:ln/>
        </p:spPr>
        <p:txBody>
          <a:bodyPr wrap="square" lIns="0" tIns="0" rIns="0" bIns="0" rtlCol="0" anchor="t" numCol="1" spcCol="548640"/>
          <a:lstStyle/>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Setting</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Main Characters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Central Conflict</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Plot Elements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Maya Chen</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Marcus Thompson</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Abandoned Radio Station</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Coastal Town</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Mysterious Signals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Investigating the Broadcasts</a:t>
            </a:r>
            <a:endParaRPr lang="en-US" sz="1327" dirty="0"/>
          </a:p>
        </p:txBody>
      </p:sp>
      <p:sp>
        <p:nvSpPr>
          <p:cNvPr id="9" name="Text 7"/>
          <p:cNvSpPr/>
          <p:nvPr/>
        </p:nvSpPr>
        <p:spPr>
          <a:xfrm>
            <a:off x="10796869" y="2039390"/>
            <a:ext cx="548640" cy="4115803"/>
          </a:xfrm>
          <a:custGeom>
            <a:avLst/>
            <a:gdLst/>
            <a:ahLst/>
            <a:cxnLst/>
            <a:rect l="l" t="t" r="r" b="b"/>
            <a:pathLst>
              <a:path w="548640" h="4115803">
                <a:moveTo>
                  <a:pt x="0" y="4115803"/>
                </a:moveTo>
                <a:lnTo>
                  <a:pt x="0" y="0"/>
                </a:lnTo>
                <a:lnTo>
                  <a:pt x="548640" y="0"/>
                </a:lnTo>
                <a:lnTo>
                  <a:pt x="548640" y="4115803"/>
                </a:lnTo>
                <a:lnTo>
                  <a:pt x="0" y="4115803"/>
                </a:lnTo>
              </a:path>
            </a:pathLst>
          </a:custGeom>
          <a:noFill/>
          <a:ln/>
        </p:spPr>
        <p:txBody>
          <a:bodyPr wrap="square" lIns="0" tIns="0" rIns="0" bIns="0" rtlCol="0" anchor="t"/>
          <a:lstStyle/>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01</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02</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03</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04</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05</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06</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07</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08</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09</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10</a:t>
            </a:r>
            <a:endParaRPr lang="en-US" sz="1327" dirty="0"/>
          </a:p>
        </p:txBody>
      </p:sp>
      <p:sp>
        <p:nvSpPr>
          <p:cNvPr id="10" name="Text 8"/>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a:off x="5212297" y="-2090885"/>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flipV="1" rot="12511627">
            <a:off x="8471431" y="3102881"/>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980550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noFill/>
          <a:ln/>
        </p:spPr>
        <p:txBody>
          <a:bodyPr wrap="square" lIns="90000" tIns="46800" rIns="90000" bIns="46800" rtlCol="0" anchor="ctr"/>
          <a:lstStyle/>
          <a:p>
            <a:pPr indent="0" marL="0">
              <a:buNone/>
            </a:pPr>
            <a:endParaRPr lang="en-US" dirty="0"/>
          </a:p>
        </p:txBody>
      </p:sp>
      <p:sp>
        <p:nvSpPr>
          <p:cNvPr id="7" name="Text 5"/>
          <p:cNvSpPr/>
          <p:nvPr/>
        </p:nvSpPr>
        <p:spPr>
          <a:xfrm>
            <a:off x="3594650" y="861536"/>
            <a:ext cx="7750859" cy="701731"/>
          </a:xfrm>
          <a:custGeom>
            <a:avLst/>
            <a:gdLst/>
            <a:ahLst/>
            <a:cxnLst/>
            <a:rect l="l" t="t" r="r" b="b"/>
            <a:pathLst>
              <a:path w="7750859" h="701731">
                <a:moveTo>
                  <a:pt x="0" y="701731"/>
                </a:moveTo>
                <a:lnTo>
                  <a:pt x="0" y="0"/>
                </a:lnTo>
                <a:lnTo>
                  <a:pt x="7750859" y="0"/>
                </a:lnTo>
                <a:lnTo>
                  <a:pt x="7750859" y="701731"/>
                </a:lnTo>
                <a:lnTo>
                  <a:pt x="0" y="701731"/>
                </a:lnTo>
              </a:path>
            </a:pathLst>
          </a:custGeom>
          <a:noFill/>
          <a:ln/>
        </p:spPr>
        <p:txBody>
          <a:bodyPr wrap="square" lIns="0" tIns="46800" rIns="90000" bIns="46800" rtlCol="0" anchor="t"/>
          <a:lstStyle/>
          <a:p>
            <a:pPr algn="l" marL="0" indent="0">
              <a:lnSpc>
                <a:spcPct val="90000"/>
              </a:lnSpc>
              <a:spcBef>
                <a:spcPts val="990"/>
              </a:spcBef>
              <a:buNone/>
            </a:pPr>
            <a:r>
              <a:rPr lang="en-US" sz="4357" dirty="0">
                <a:solidFill>
                  <a:srgbClr val="FFFFFF"/>
                </a:solidFill>
                <a:latin typeface="Reddit Sans Bold" pitchFamily="34" charset="0"/>
                <a:ea typeface="Reddit Sans Bold" pitchFamily="34" charset="-122"/>
                <a:cs typeface="Reddit Sans Bold" pitchFamily="34" charset="-120"/>
              </a:rPr>
              <a:t>Table of contents</a:t>
            </a:r>
            <a:endParaRPr lang="en-US" sz="4357" dirty="0"/>
          </a:p>
        </p:txBody>
      </p:sp>
      <p:sp>
        <p:nvSpPr>
          <p:cNvPr id="8" name="Text 6"/>
          <p:cNvSpPr/>
          <p:nvPr/>
        </p:nvSpPr>
        <p:spPr>
          <a:xfrm>
            <a:off x="3586643" y="2039390"/>
            <a:ext cx="6945422" cy="4115803"/>
          </a:xfrm>
          <a:custGeom>
            <a:avLst/>
            <a:gdLst/>
            <a:ahLst/>
            <a:cxnLst/>
            <a:rect l="l" t="t" r="r" b="b"/>
            <a:pathLst>
              <a:path w="6945422" h="4115803">
                <a:moveTo>
                  <a:pt x="0" y="4115803"/>
                </a:moveTo>
                <a:lnTo>
                  <a:pt x="0" y="0"/>
                </a:lnTo>
                <a:lnTo>
                  <a:pt x="6945422" y="0"/>
                </a:lnTo>
                <a:lnTo>
                  <a:pt x="6945422" y="4115803"/>
                </a:lnTo>
                <a:lnTo>
                  <a:pt x="0" y="4115803"/>
                </a:lnTo>
              </a:path>
            </a:pathLst>
          </a:custGeom>
          <a:noFill/>
          <a:ln/>
        </p:spPr>
        <p:txBody>
          <a:bodyPr wrap="square" lIns="0" tIns="0" rIns="0" bIns="0" rtlCol="0" anchor="t" numCol="1" spcCol="548640"/>
          <a:lstStyle/>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Dangerous Occurrences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Parents' Disappearance</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Radio Station Closure</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Coded Messages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Investigation Progress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Lighthouse Nearby</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Maya's Curiosity</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Static's Past</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Dangerous Threats</a:t>
            </a:r>
            <a:endParaRPr lang="en-US" sz="1327" dirty="0"/>
          </a:p>
          <a:p>
            <a:pPr algn="l" marL="0" indent="0">
              <a:lnSpc>
                <a:spcPct val="200000"/>
              </a:lnSpc>
              <a:buNone/>
            </a:pPr>
            <a:r>
              <a:rPr lang="en-US" sz="1327" dirty="0">
                <a:solidFill>
                  <a:srgbClr val="FFFFFF"/>
                </a:solidFill>
                <a:latin typeface="Reddit Sans" pitchFamily="34" charset="0"/>
                <a:ea typeface="Reddit Sans" pitchFamily="34" charset="-122"/>
                <a:cs typeface="Reddit Sans" pitchFamily="34" charset="-120"/>
              </a:rPr>
              <a:t>Midnight Radio Station</a:t>
            </a:r>
            <a:endParaRPr lang="en-US" sz="1327" dirty="0"/>
          </a:p>
        </p:txBody>
      </p:sp>
      <p:sp>
        <p:nvSpPr>
          <p:cNvPr id="9" name="Text 7"/>
          <p:cNvSpPr/>
          <p:nvPr/>
        </p:nvSpPr>
        <p:spPr>
          <a:xfrm>
            <a:off x="10796869" y="2039390"/>
            <a:ext cx="548640" cy="4115803"/>
          </a:xfrm>
          <a:custGeom>
            <a:avLst/>
            <a:gdLst/>
            <a:ahLst/>
            <a:cxnLst/>
            <a:rect l="l" t="t" r="r" b="b"/>
            <a:pathLst>
              <a:path w="548640" h="4115803">
                <a:moveTo>
                  <a:pt x="0" y="4115803"/>
                </a:moveTo>
                <a:lnTo>
                  <a:pt x="0" y="0"/>
                </a:lnTo>
                <a:lnTo>
                  <a:pt x="548640" y="0"/>
                </a:lnTo>
                <a:lnTo>
                  <a:pt x="548640" y="4115803"/>
                </a:lnTo>
                <a:lnTo>
                  <a:pt x="0" y="4115803"/>
                </a:lnTo>
              </a:path>
            </a:pathLst>
          </a:custGeom>
          <a:noFill/>
          <a:ln/>
        </p:spPr>
        <p:txBody>
          <a:bodyPr wrap="square" lIns="0" tIns="0" rIns="0" bIns="0" rtlCol="0" anchor="t"/>
          <a:lstStyle/>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11</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12</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13</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14</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15</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16</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17</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18</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19</a:t>
            </a:r>
            <a:endParaRPr lang="en-US" sz="1327" dirty="0"/>
          </a:p>
          <a:p>
            <a:pPr algn="r" marL="0" indent="0">
              <a:lnSpc>
                <a:spcPct val="200000"/>
              </a:lnSpc>
              <a:buNone/>
            </a:pPr>
            <a:r>
              <a:rPr lang="en-US" sz="1327" dirty="0">
                <a:solidFill>
                  <a:srgbClr val="F0A8C7"/>
                </a:solidFill>
                <a:latin typeface="Reddit Sans" pitchFamily="34" charset="0"/>
                <a:ea typeface="Reddit Sans" pitchFamily="34" charset="-122"/>
                <a:cs typeface="Reddit Sans" pitchFamily="34" charset="-120"/>
              </a:rPr>
              <a:t>20</a:t>
            </a:r>
            <a:endParaRPr lang="en-US" sz="1327" dirty="0"/>
          </a:p>
        </p:txBody>
      </p:sp>
      <p:sp>
        <p:nvSpPr>
          <p:cNvPr id="10" name="Text 8"/>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Setting</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Coastal Town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Located by the sea</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Crashing waves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Salty air</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Abandoned Radio Station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Perched on a cliff</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Overlooking the town and the ocean</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Timeframe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Mysterious signals broadcast only between 2:00 and 3:00 AM</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Atmosphere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A sense of eerie quietude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Envelops the station and its surroundings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Isolation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The station stands alone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Surrounded by rugged cliffs and wild nature</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2229" r="3222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0" y="1275012"/>
            <a:ext cx="4114800" cy="4389120"/>
          </a:xfrm>
          <a:custGeom>
            <a:avLst/>
            <a:gdLst/>
            <a:ahLst/>
            <a:cxnLst/>
            <a:rect l="l" t="t" r="r" b="b"/>
            <a:pathLst>
              <a:path w="4114800" h="4389120">
                <a:moveTo>
                  <a:pt x="0" y="4389120"/>
                </a:moveTo>
                <a:lnTo>
                  <a:pt x="0" y="0"/>
                </a:lnTo>
                <a:lnTo>
                  <a:pt x="4114800" y="0"/>
                </a:lnTo>
                <a:lnTo>
                  <a:pt x="4114800" y="4389120"/>
                </a:lnTo>
                <a:lnTo>
                  <a:pt x="0" y="4389120"/>
                </a:lnTo>
              </a:path>
            </a:pathLst>
          </a:custGeom>
          <a:blipFill>
            <a:blip r:embed="rId4"/>
            <a:srcRect l="18762" r="18762" t="0" b="0"/>
            <a:stretch/>
          </a:blipFill>
          <a:ln/>
        </p:spPr>
        <p:txBody>
          <a:bodyPr wrap="square" lIns="90000" tIns="46800" rIns="90000" bIns="46800" rtlCol="0" anchor="ctr"/>
          <a:lstStyle/>
          <a:p>
            <a:pPr indent="0" marL="0">
              <a:buNone/>
            </a:pPr>
            <a:endParaRPr lang="en-US" dirty="0"/>
          </a:p>
        </p:txBody>
      </p:sp>
      <p:sp>
        <p:nvSpPr>
          <p:cNvPr id="7" name="Text 5"/>
          <p:cNvSpPr/>
          <p:nvPr/>
        </p:nvSpPr>
        <p:spPr>
          <a:xfrm>
            <a:off x="4596031" y="1017281"/>
            <a:ext cx="6953120" cy="1247927"/>
          </a:xfrm>
          <a:custGeom>
            <a:avLst/>
            <a:gdLst/>
            <a:ahLst/>
            <a:cxnLst/>
            <a:rect l="l" t="t" r="r" b="b"/>
            <a:pathLst>
              <a:path w="6953120" h="1247927">
                <a:moveTo>
                  <a:pt x="0" y="1247927"/>
                </a:moveTo>
                <a:lnTo>
                  <a:pt x="0" y="0"/>
                </a:lnTo>
                <a:lnTo>
                  <a:pt x="6953120" y="0"/>
                </a:lnTo>
                <a:lnTo>
                  <a:pt x="695312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Main Characters</a:t>
            </a:r>
            <a:endParaRPr lang="en-US" sz="4400" dirty="0"/>
          </a:p>
        </p:txBody>
      </p:sp>
      <p:sp>
        <p:nvSpPr>
          <p:cNvPr id="8" name="Text 6"/>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2</a:t>
            </a:r>
            <a:endParaRPr lang="en-US" sz="800" dirty="0"/>
          </a:p>
        </p:txBody>
      </p:sp>
      <p:sp>
        <p:nvSpPr>
          <p:cNvPr id="11" name="Text 9"/>
          <p:cNvSpPr/>
          <p:nvPr/>
        </p:nvSpPr>
        <p:spPr>
          <a:xfrm>
            <a:off x="4600107" y="3276747"/>
            <a:ext cx="3291840" cy="2368503"/>
          </a:xfrm>
          <a:custGeom>
            <a:avLst/>
            <a:gdLst/>
            <a:ahLst/>
            <a:cxnLst/>
            <a:rect l="l" t="t" r="r" b="b"/>
            <a:pathLst>
              <a:path w="3291840" h="2368503">
                <a:moveTo>
                  <a:pt x="0" y="2368503"/>
                </a:moveTo>
                <a:lnTo>
                  <a:pt x="0" y="0"/>
                </a:lnTo>
                <a:lnTo>
                  <a:pt x="3291840" y="0"/>
                </a:lnTo>
                <a:lnTo>
                  <a:pt x="3291840" y="2368503"/>
                </a:lnTo>
                <a:lnTo>
                  <a:pt x="0" y="2368503"/>
                </a:lnTo>
              </a:path>
            </a:pathLst>
          </a:custGeom>
          <a:noFill/>
          <a:ln/>
        </p:spPr>
        <p:txBody>
          <a:bodyPr wrap="square" lIns="0" tIns="0" rIns="0" bIns="0" rtlCol="0" anchor="t"/>
          <a:lstStyle/>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17-year-old aspiring journalist</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Wears oversized vintage sweaters and horn-rimmed glasses</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Known for her insatiable curiosity and inability to let mysteries rest</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Parents disappeared three years ago while investigating a story</a:t>
            </a:r>
            <a:endParaRPr lang="en-US" sz="1400" dirty="0"/>
          </a:p>
        </p:txBody>
      </p:sp>
      <p:sp>
        <p:nvSpPr>
          <p:cNvPr id="12" name="Text 10"/>
          <p:cNvSpPr/>
          <p:nvPr/>
        </p:nvSpPr>
        <p:spPr>
          <a:xfrm>
            <a:off x="4600107" y="2657186"/>
            <a:ext cx="3291840" cy="365760"/>
          </a:xfrm>
          <a:custGeom>
            <a:avLst/>
            <a:gdLst/>
            <a:ahLst/>
            <a:cxnLst/>
            <a:rect l="l" t="t" r="r" b="b"/>
            <a:pathLst>
              <a:path w="3291840" h="365760">
                <a:moveTo>
                  <a:pt x="0" y="365760"/>
                </a:moveTo>
                <a:lnTo>
                  <a:pt x="0" y="0"/>
                </a:lnTo>
                <a:lnTo>
                  <a:pt x="3291840" y="0"/>
                </a:lnTo>
                <a:lnTo>
                  <a:pt x="3291840" y="365760"/>
                </a:lnTo>
                <a:lnTo>
                  <a:pt x="0" y="365760"/>
                </a:lnTo>
              </a:path>
            </a:pathLst>
          </a:custGeom>
          <a:noFill/>
          <a:ln/>
        </p:spPr>
        <p:txBody>
          <a:bodyPr wrap="square" lIns="0" tIns="0" rIns="0" bIns="0" rtlCol="0" anchor="t"/>
          <a:lstStyle/>
          <a:p>
            <a:pPr algn="l" marL="0" indent="0">
              <a:lnSpc>
                <a:spcPct val="90000"/>
              </a:lnSpc>
              <a:buNone/>
            </a:pPr>
            <a:r>
              <a:rPr lang="en-US" sz="1600" dirty="0">
                <a:solidFill>
                  <a:srgbClr val="D92773"/>
                </a:solidFill>
                <a:latin typeface="Reddit Sans Bold" pitchFamily="34" charset="0"/>
                <a:ea typeface="Reddit Sans Bold" pitchFamily="34" charset="-122"/>
                <a:cs typeface="Reddit Sans Bold" pitchFamily="34" charset="-120"/>
              </a:rPr>
              <a:t>Maya Chen</a:t>
            </a:r>
            <a:endParaRPr lang="en-US" sz="1600" dirty="0"/>
          </a:p>
        </p:txBody>
      </p:sp>
      <p:sp>
        <p:nvSpPr>
          <p:cNvPr id="13" name="Text 11"/>
          <p:cNvSpPr/>
          <p:nvPr/>
        </p:nvSpPr>
        <p:spPr>
          <a:xfrm>
            <a:off x="8257311" y="3276747"/>
            <a:ext cx="3291840" cy="2368503"/>
          </a:xfrm>
          <a:custGeom>
            <a:avLst/>
            <a:gdLst/>
            <a:ahLst/>
            <a:cxnLst/>
            <a:rect l="l" t="t" r="r" b="b"/>
            <a:pathLst>
              <a:path w="3291840" h="2368503">
                <a:moveTo>
                  <a:pt x="0" y="2368503"/>
                </a:moveTo>
                <a:lnTo>
                  <a:pt x="0" y="0"/>
                </a:lnTo>
                <a:lnTo>
                  <a:pt x="3291840" y="0"/>
                </a:lnTo>
                <a:lnTo>
                  <a:pt x="3291840" y="2368503"/>
                </a:lnTo>
                <a:lnTo>
                  <a:pt x="0" y="2368503"/>
                </a:lnTo>
              </a:path>
            </a:pathLst>
          </a:custGeom>
          <a:noFill/>
          <a:ln/>
        </p:spPr>
        <p:txBody>
          <a:bodyPr wrap="square" lIns="0" tIns="0" rIns="0" bIns="0" rtlCol="0" anchor="t"/>
          <a:lstStyle/>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70-year-old former radio DJ</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Weather-worn face with kind eyes</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Lives in a lighthouse nearby</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Refuses to talk about the night the station closed 30 years ago</a:t>
            </a:r>
            <a:endParaRPr lang="en-US" sz="1400" dirty="0"/>
          </a:p>
        </p:txBody>
      </p:sp>
      <p:sp>
        <p:nvSpPr>
          <p:cNvPr id="14" name="Text 12"/>
          <p:cNvSpPr/>
          <p:nvPr/>
        </p:nvSpPr>
        <p:spPr>
          <a:xfrm>
            <a:off x="8257311" y="2657186"/>
            <a:ext cx="3291840" cy="365760"/>
          </a:xfrm>
          <a:custGeom>
            <a:avLst/>
            <a:gdLst/>
            <a:ahLst/>
            <a:cxnLst/>
            <a:rect l="l" t="t" r="r" b="b"/>
            <a:pathLst>
              <a:path w="3291840" h="365760">
                <a:moveTo>
                  <a:pt x="0" y="365760"/>
                </a:moveTo>
                <a:lnTo>
                  <a:pt x="0" y="0"/>
                </a:lnTo>
                <a:lnTo>
                  <a:pt x="3291840" y="0"/>
                </a:lnTo>
                <a:lnTo>
                  <a:pt x="3291840" y="365760"/>
                </a:lnTo>
                <a:lnTo>
                  <a:pt x="0" y="365760"/>
                </a:lnTo>
              </a:path>
            </a:pathLst>
          </a:custGeom>
          <a:noFill/>
          <a:ln/>
        </p:spPr>
        <p:txBody>
          <a:bodyPr wrap="square" lIns="0" tIns="0" rIns="0" bIns="0" rtlCol="0" anchor="t"/>
          <a:lstStyle/>
          <a:p>
            <a:pPr algn="l" marL="0" indent="0">
              <a:lnSpc>
                <a:spcPct val="90000"/>
              </a:lnSpc>
              <a:buNone/>
            </a:pPr>
            <a:r>
              <a:rPr lang="en-US" sz="1600" dirty="0">
                <a:solidFill>
                  <a:srgbClr val="D92773"/>
                </a:solidFill>
                <a:latin typeface="Reddit Sans Bold" pitchFamily="34" charset="0"/>
                <a:ea typeface="Reddit Sans Bold" pitchFamily="34" charset="-122"/>
                <a:cs typeface="Reddit Sans Bold" pitchFamily="34" charset="-120"/>
              </a:rPr>
              <a:t>Marcus "Static" Thompson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rot="7200000">
            <a:off x="10246570" y="-2547364"/>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1"/>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flipV="1" rot="18000000">
            <a:off x="-5077298" y="2090247"/>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a:off x="6207969" y="894358"/>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rot="10814174">
            <a:off x="5270838" y="4228669"/>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7" name="Text 5"/>
          <p:cNvSpPr/>
          <p:nvPr/>
        </p:nvSpPr>
        <p:spPr>
          <a:xfrm rot="10800000">
            <a:off x="5179028" y="413534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rot="14173">
            <a:off x="6359739" y="2582250"/>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7053942" y="250313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0" name="Text 8"/>
          <p:cNvSpPr/>
          <p:nvPr/>
        </p:nvSpPr>
        <p:spPr>
          <a:xfrm rot="14173">
            <a:off x="5288062" y="1268534"/>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5982265" y="118942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rot="10814174">
            <a:off x="6349521" y="5488035"/>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3" name="Text 11"/>
          <p:cNvSpPr/>
          <p:nvPr/>
        </p:nvSpPr>
        <p:spPr>
          <a:xfrm rot="10800000">
            <a:off x="6257711" y="539470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3843488" y="816254"/>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5" name="Text 13"/>
          <p:cNvSpPr/>
          <p:nvPr/>
        </p:nvSpPr>
        <p:spPr>
          <a:xfrm>
            <a:off x="4912966" y="2115863"/>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6" name="Text 14"/>
          <p:cNvSpPr/>
          <p:nvPr/>
        </p:nvSpPr>
        <p:spPr>
          <a:xfrm>
            <a:off x="5984033" y="3362310"/>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7" name="Text 15"/>
          <p:cNvSpPr/>
          <p:nvPr/>
        </p:nvSpPr>
        <p:spPr>
          <a:xfrm>
            <a:off x="7069958" y="4608757"/>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8" name="Text 16"/>
          <p:cNvSpPr/>
          <p:nvPr/>
        </p:nvSpPr>
        <p:spPr>
          <a:xfrm>
            <a:off x="4110782" y="1083549"/>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9" name="Text 17"/>
          <p:cNvSpPr/>
          <p:nvPr/>
        </p:nvSpPr>
        <p:spPr>
          <a:xfrm>
            <a:off x="5180260" y="2383157"/>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0" name="Text 18"/>
          <p:cNvSpPr/>
          <p:nvPr/>
        </p:nvSpPr>
        <p:spPr>
          <a:xfrm>
            <a:off x="6251327" y="3629604"/>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1" name="Text 19"/>
          <p:cNvSpPr/>
          <p:nvPr/>
        </p:nvSpPr>
        <p:spPr>
          <a:xfrm>
            <a:off x="7337253" y="4876051"/>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2" name="Text 20"/>
          <p:cNvSpPr/>
          <p:nvPr/>
        </p:nvSpPr>
        <p:spPr>
          <a:xfrm>
            <a:off x="4303354" y="134452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23" name="Text 21"/>
          <p:cNvSpPr/>
          <p:nvPr/>
        </p:nvSpPr>
        <p:spPr>
          <a:xfrm>
            <a:off x="5372832" y="2644133"/>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24" name="Text 22"/>
          <p:cNvSpPr/>
          <p:nvPr/>
        </p:nvSpPr>
        <p:spPr>
          <a:xfrm>
            <a:off x="6443899" y="3890580"/>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25" name="Text 23"/>
          <p:cNvSpPr/>
          <p:nvPr/>
        </p:nvSpPr>
        <p:spPr>
          <a:xfrm>
            <a:off x="7534263" y="512920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04</a:t>
            </a:r>
            <a:endParaRPr lang="en-US" sz="2800" dirty="0"/>
          </a:p>
        </p:txBody>
      </p:sp>
      <p:sp>
        <p:nvSpPr>
          <p:cNvPr id="26" name="Text 2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3</a:t>
            </a:r>
            <a:endParaRPr lang="en-US" sz="800" dirty="0"/>
          </a:p>
        </p:txBody>
      </p:sp>
      <p:sp>
        <p:nvSpPr>
          <p:cNvPr id="27" name="Text 2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28" name="Text 26"/>
          <p:cNvSpPr/>
          <p:nvPr/>
        </p:nvSpPr>
        <p:spPr>
          <a:xfrm>
            <a:off x="685801" y="1304970"/>
            <a:ext cx="3042920" cy="2042003"/>
          </a:xfrm>
          <a:custGeom>
            <a:avLst/>
            <a:gdLst/>
            <a:ahLst/>
            <a:cxnLst/>
            <a:rect l="l" t="t" r="r" b="b"/>
            <a:pathLst>
              <a:path w="3042920" h="2042003">
                <a:moveTo>
                  <a:pt x="0" y="2042003"/>
                </a:moveTo>
                <a:lnTo>
                  <a:pt x="0" y="0"/>
                </a:lnTo>
                <a:lnTo>
                  <a:pt x="3042920" y="0"/>
                </a:lnTo>
                <a:lnTo>
                  <a:pt x="3042920"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3600" b="1" dirty="0">
                <a:solidFill>
                  <a:srgbClr val="FFFFFF"/>
                </a:solidFill>
                <a:latin typeface="Reddit Sans Bold" pitchFamily="34" charset="0"/>
                <a:ea typeface="Reddit Sans Bold" pitchFamily="34" charset="-122"/>
                <a:cs typeface="Reddit Sans Bold" pitchFamily="34" charset="-120"/>
              </a:rPr>
              <a:t>Central Conflict</a:t>
            </a:r>
            <a:endParaRPr lang="en-US" sz="3600" dirty="0"/>
          </a:p>
        </p:txBody>
      </p:sp>
      <p:sp>
        <p:nvSpPr>
          <p:cNvPr id="29" name="Text 2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30" name="Text 28"/>
          <p:cNvSpPr/>
          <p:nvPr/>
        </p:nvSpPr>
        <p:spPr>
          <a:xfrm>
            <a:off x="6421787" y="1189422"/>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Maya's relentless pursuit of the truth about her parents' disappearance leads her to investigate the mysterious broadcasts from the abandoned radio station.</a:t>
            </a:r>
            <a:endParaRPr lang="en-US" sz="900" dirty="0"/>
          </a:p>
        </p:txBody>
      </p:sp>
      <p:sp>
        <p:nvSpPr>
          <p:cNvPr id="31" name="Text 29"/>
          <p:cNvSpPr/>
          <p:nvPr/>
        </p:nvSpPr>
        <p:spPr>
          <a:xfrm>
            <a:off x="6421787" y="812830"/>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Maya's Pursuit</a:t>
            </a:r>
            <a:endParaRPr lang="en-US" sz="1400" dirty="0"/>
          </a:p>
        </p:txBody>
      </p:sp>
      <p:sp>
        <p:nvSpPr>
          <p:cNvPr id="32" name="Text 30"/>
          <p:cNvSpPr/>
          <p:nvPr/>
        </p:nvSpPr>
        <p:spPr>
          <a:xfrm>
            <a:off x="7504861" y="250376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The coded messages hidden within the broadcasts hint at a dark secret from the past, driving Maya to unravel the enigma behind the midnight transmissions.</a:t>
            </a:r>
            <a:endParaRPr lang="en-US" sz="900" dirty="0"/>
          </a:p>
        </p:txBody>
      </p:sp>
      <p:sp>
        <p:nvSpPr>
          <p:cNvPr id="33" name="Text 31"/>
          <p:cNvSpPr/>
          <p:nvPr/>
        </p:nvSpPr>
        <p:spPr>
          <a:xfrm>
            <a:off x="7504861" y="212717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Coded Messages</a:t>
            </a:r>
            <a:endParaRPr lang="en-US" sz="1400" dirty="0"/>
          </a:p>
        </p:txBody>
      </p:sp>
      <p:sp>
        <p:nvSpPr>
          <p:cNvPr id="34" name="Text 32"/>
          <p:cNvSpPr/>
          <p:nvPr/>
        </p:nvSpPr>
        <p:spPr>
          <a:xfrm>
            <a:off x="1784910" y="4136253"/>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As Maya delves deeper into the mystery, she faces escalating dangers that threaten not only her quest for answers but also the very existence of the radio station.</a:t>
            </a:r>
            <a:endParaRPr lang="en-US" sz="900" dirty="0"/>
          </a:p>
        </p:txBody>
      </p:sp>
      <p:sp>
        <p:nvSpPr>
          <p:cNvPr id="35" name="Text 33"/>
          <p:cNvSpPr/>
          <p:nvPr/>
        </p:nvSpPr>
        <p:spPr>
          <a:xfrm>
            <a:off x="1784910" y="3759661"/>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Escalating Dangers</a:t>
            </a:r>
            <a:endParaRPr lang="en-US" sz="1400" dirty="0"/>
          </a:p>
        </p:txBody>
      </p:sp>
      <p:sp>
        <p:nvSpPr>
          <p:cNvPr id="36" name="Text 34"/>
          <p:cNvSpPr/>
          <p:nvPr/>
        </p:nvSpPr>
        <p:spPr>
          <a:xfrm>
            <a:off x="2875073" y="539097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The ominous forces at play seek to silence the station and prevent Maya from uncovering the truth, creating a suspenseful battle between curiosity and hidden adversaries.</a:t>
            </a:r>
            <a:endParaRPr lang="en-US" sz="900" dirty="0"/>
          </a:p>
        </p:txBody>
      </p:sp>
      <p:sp>
        <p:nvSpPr>
          <p:cNvPr id="37" name="Text 35"/>
          <p:cNvSpPr/>
          <p:nvPr/>
        </p:nvSpPr>
        <p:spPr>
          <a:xfrm>
            <a:off x="2875073" y="501438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Ominous Forces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4830744" y="-3995411"/>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294778" y="-693302"/>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8000000">
            <a:off x="-5140472" y="2710963"/>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4</a:t>
            </a:r>
            <a:endParaRPr lang="en-US" sz="800" dirty="0"/>
          </a:p>
        </p:txBody>
      </p:sp>
      <p:sp>
        <p:nvSpPr>
          <p:cNvPr id="7" name="Text 5"/>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Plot Elements</a:t>
            </a:r>
            <a:endParaRPr lang="en-US" sz="44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blipFill>
            <a:blip r:embed="rId4"/>
            <a:srcRect l="34895" r="34895" t="0" b="0"/>
            <a:stretch/>
          </a:blipFill>
          <a:ln/>
        </p:spPr>
        <p:txBody>
          <a:bodyPr wrap="square" lIns="90000" tIns="46800" rIns="90000" bIns="46800" rtlCol="0" anchor="ctr"/>
          <a:lstStyle/>
          <a:p>
            <a:pPr indent="0" marL="0">
              <a:buNone/>
            </a:pPr>
            <a:endParaRPr lang="en-US" dirty="0"/>
          </a:p>
        </p:txBody>
      </p:sp>
      <p:sp>
        <p:nvSpPr>
          <p:cNvPr id="10" name="Text 8"/>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Abandoned radio station on a cliff</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Mysterious signals broadcast between 2:00 and 3:00 AM</a:t>
            </a:r>
            <a:endParaRPr lang="en-US" sz="1100" dirty="0"/>
          </a:p>
        </p:txBody>
      </p:sp>
      <p:sp>
        <p:nvSpPr>
          <p:cNvPr id="12" name="Text 10"/>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Introduction to Midnight Radio Station</a:t>
            </a:r>
            <a:endParaRPr lang="en-US" sz="1399" dirty="0"/>
          </a:p>
        </p:txBody>
      </p:sp>
      <p:sp>
        <p:nvSpPr>
          <p:cNvPr id="13" name="Text 11"/>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Maya's parents disappeared while investigating a story</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Maya's curiosity drives her to uncover the truth behind the broadcasts</a:t>
            </a:r>
            <a:endParaRPr lang="en-US" sz="1100" dirty="0"/>
          </a:p>
        </p:txBody>
      </p:sp>
      <p:sp>
        <p:nvSpPr>
          <p:cNvPr id="14" name="Text 12"/>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Maya Chen's Investigation</a:t>
            </a:r>
            <a:endParaRPr lang="en-US" sz="1399" dirty="0"/>
          </a:p>
        </p:txBody>
      </p:sp>
      <p:sp>
        <p:nvSpPr>
          <p:cNvPr id="15" name="Text 13"/>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Former radio DJ with a secretive past</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Lives in a nearby lighthouse and holds key information</a:t>
            </a:r>
            <a:endParaRPr lang="en-US" sz="1100" dirty="0"/>
          </a:p>
        </p:txBody>
      </p:sp>
      <p:sp>
        <p:nvSpPr>
          <p:cNvPr id="16" name="Text 14"/>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Marcus "Static" Thompson</a:t>
            </a:r>
            <a:endParaRPr lang="en-US" sz="1399" dirty="0"/>
          </a:p>
        </p:txBody>
      </p:sp>
      <p:sp>
        <p:nvSpPr>
          <p:cNvPr id="17" name="Text 15"/>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Maya's pursuit of the truth leads to dangerous encounters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Threats to the station's existence escalate as Maya gets closer to uncovering the coded messages</a:t>
            </a:r>
            <a:endParaRPr lang="en-US" sz="1100" dirty="0"/>
          </a:p>
        </p:txBody>
      </p:sp>
      <p:sp>
        <p:nvSpPr>
          <p:cNvPr id="18" name="Text 16"/>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Central Conflict</a:t>
            </a:r>
            <a:endParaRPr lang="en-US" sz="1399"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Maya Chen</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Maya Chen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17-year-old aspiring journalist</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Wears oversized vintage sweaters and horn-rimmed glasses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Known for her insatiable curiosity and inability to let mysteries rest</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Parents disappeared three years ago while investigating a story</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5</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10042" r="10042"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Marcus Thompson</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Role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Former radio DJ known as "Static"</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Age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70 years old</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Appearance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Weather-worn face with kind eyes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Residence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Lives in a lighthouse nearby</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Mysterious Past</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Refuses to talk about the night the station closed 30 years ago</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6</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2229" r="3222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Abandoned Radio Station</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Location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Situated atop a cliff in a small coastal town.</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Broadcasting Hours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Mysterious signals transmitted only between 2:00 and 3:00 AM.</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History</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Station closed 30 years ago under mysterious circumstances.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Current State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Dilapidated building with broken windows and overgrown vegetation.</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Atmosphere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Eerie and unsettling ambiance surrounds the station.</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7</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5000" r="3500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4830744" y="-3995411"/>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294778" y="-693302"/>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8000000">
            <a:off x="-5140472" y="2710963"/>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8</a:t>
            </a:r>
            <a:endParaRPr lang="en-US" sz="800" dirty="0"/>
          </a:p>
        </p:txBody>
      </p:sp>
      <p:sp>
        <p:nvSpPr>
          <p:cNvPr id="7" name="Text 5"/>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Coastal Town</a:t>
            </a:r>
            <a:endParaRPr lang="en-US" sz="44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blipFill>
            <a:blip r:embed="rId4"/>
            <a:srcRect l="34859" r="34859" t="0" b="0"/>
            <a:stretch/>
          </a:blipFill>
          <a:ln/>
        </p:spPr>
        <p:txBody>
          <a:bodyPr wrap="square" lIns="90000" tIns="46800" rIns="90000" bIns="46800" rtlCol="0" anchor="ctr"/>
          <a:lstStyle/>
          <a:p>
            <a:pPr indent="0" marL="0">
              <a:buNone/>
            </a:pPr>
            <a:endParaRPr lang="en-US" dirty="0"/>
          </a:p>
        </p:txBody>
      </p:sp>
      <p:sp>
        <p:nvSpPr>
          <p:cNvPr id="10" name="Text 8"/>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Situated on the rugged coastline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Overlooks the vast expanse of the ocean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Abandoned radio station perched on a cliff</a:t>
            </a:r>
            <a:endParaRPr lang="en-US" sz="1100" dirty="0"/>
          </a:p>
        </p:txBody>
      </p:sp>
      <p:sp>
        <p:nvSpPr>
          <p:cNvPr id="12" name="Text 10"/>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Location</a:t>
            </a:r>
            <a:endParaRPr lang="en-US" sz="1399" dirty="0"/>
          </a:p>
        </p:txBody>
      </p:sp>
      <p:sp>
        <p:nvSpPr>
          <p:cNvPr id="13" name="Text 11"/>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Salty sea breeze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Sound of crashing waves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Hauntingly beautiful backdrop</a:t>
            </a:r>
            <a:endParaRPr lang="en-US" sz="1100" dirty="0"/>
          </a:p>
        </p:txBody>
      </p:sp>
      <p:sp>
        <p:nvSpPr>
          <p:cNvPr id="14" name="Text 12"/>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Atmosphere</a:t>
            </a:r>
            <a:endParaRPr lang="en-US" sz="1399" dirty="0"/>
          </a:p>
        </p:txBody>
      </p:sp>
      <p:sp>
        <p:nvSpPr>
          <p:cNvPr id="15" name="Text 13"/>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Tight-knit community of fishermen and artists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Whispers about strange broadcasts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Midnight radio station mysteries</a:t>
            </a:r>
            <a:endParaRPr lang="en-US" sz="1100" dirty="0"/>
          </a:p>
        </p:txBody>
      </p:sp>
      <p:sp>
        <p:nvSpPr>
          <p:cNvPr id="16" name="Text 14"/>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Community</a:t>
            </a:r>
            <a:endParaRPr lang="en-US" sz="1399" dirty="0"/>
          </a:p>
        </p:txBody>
      </p:sp>
      <p:sp>
        <p:nvSpPr>
          <p:cNvPr id="17" name="Text 15"/>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Quaint cottages with weathered shingles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Cobblestone streets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Imposing lighthouse where Marcus 'Static' Thompson resides</a:t>
            </a:r>
            <a:endParaRPr lang="en-US" sz="1100" dirty="0"/>
          </a:p>
        </p:txBody>
      </p:sp>
      <p:sp>
        <p:nvSpPr>
          <p:cNvPr id="18" name="Text 16"/>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Architecture</a:t>
            </a:r>
            <a:endParaRPr lang="en-US" sz="139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Mysterious Signals</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Eerie Tones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Residents report hearing faint, otherworldly melodies intertwined with static.</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Unexplained Patterns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Strange sequences of beeps and clicks have been recorded by amateur radio enthusiasts.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Cryptic Messages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Listeners claim to have deciphered snippets of conversations in unknown languages.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Frequency Fluctuations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The signal strength varies unpredictably, adding to the enigmatic nature of the broadcasts.</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9</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2208" r="32208"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rot="7200000">
            <a:off x="10246570" y="-2547364"/>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1"/>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flipV="1" rot="18000000">
            <a:off x="-5077298" y="2090247"/>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a:off x="6207969" y="894358"/>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rot="10814174">
            <a:off x="5270838" y="4228669"/>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7" name="Text 5"/>
          <p:cNvSpPr/>
          <p:nvPr/>
        </p:nvSpPr>
        <p:spPr>
          <a:xfrm rot="10800000">
            <a:off x="5179028" y="413534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rot="14173">
            <a:off x="6359739" y="2582250"/>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7053942" y="250313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0" name="Text 8"/>
          <p:cNvSpPr/>
          <p:nvPr/>
        </p:nvSpPr>
        <p:spPr>
          <a:xfrm rot="14173">
            <a:off x="5288062" y="1268534"/>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5982265" y="118942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rot="10814174">
            <a:off x="6349521" y="5488035"/>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3" name="Text 11"/>
          <p:cNvSpPr/>
          <p:nvPr/>
        </p:nvSpPr>
        <p:spPr>
          <a:xfrm rot="10800000">
            <a:off x="6257711" y="539470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3843488" y="816254"/>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5" name="Text 13"/>
          <p:cNvSpPr/>
          <p:nvPr/>
        </p:nvSpPr>
        <p:spPr>
          <a:xfrm>
            <a:off x="4912966" y="2115863"/>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6" name="Text 14"/>
          <p:cNvSpPr/>
          <p:nvPr/>
        </p:nvSpPr>
        <p:spPr>
          <a:xfrm>
            <a:off x="5984033" y="3362310"/>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7" name="Text 15"/>
          <p:cNvSpPr/>
          <p:nvPr/>
        </p:nvSpPr>
        <p:spPr>
          <a:xfrm>
            <a:off x="7069958" y="4608757"/>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8" name="Text 16"/>
          <p:cNvSpPr/>
          <p:nvPr/>
        </p:nvSpPr>
        <p:spPr>
          <a:xfrm>
            <a:off x="4110782" y="1083549"/>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9" name="Text 17"/>
          <p:cNvSpPr/>
          <p:nvPr/>
        </p:nvSpPr>
        <p:spPr>
          <a:xfrm>
            <a:off x="5180260" y="2383157"/>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0" name="Text 18"/>
          <p:cNvSpPr/>
          <p:nvPr/>
        </p:nvSpPr>
        <p:spPr>
          <a:xfrm>
            <a:off x="6251327" y="3629604"/>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1" name="Text 19"/>
          <p:cNvSpPr/>
          <p:nvPr/>
        </p:nvSpPr>
        <p:spPr>
          <a:xfrm>
            <a:off x="7337253" y="4876051"/>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2" name="Text 20"/>
          <p:cNvSpPr/>
          <p:nvPr/>
        </p:nvSpPr>
        <p:spPr>
          <a:xfrm>
            <a:off x="4303354" y="134452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23" name="Text 21"/>
          <p:cNvSpPr/>
          <p:nvPr/>
        </p:nvSpPr>
        <p:spPr>
          <a:xfrm>
            <a:off x="5372832" y="2644133"/>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24" name="Text 22"/>
          <p:cNvSpPr/>
          <p:nvPr/>
        </p:nvSpPr>
        <p:spPr>
          <a:xfrm>
            <a:off x="6443899" y="3890580"/>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25" name="Text 23"/>
          <p:cNvSpPr/>
          <p:nvPr/>
        </p:nvSpPr>
        <p:spPr>
          <a:xfrm>
            <a:off x="7534263" y="512920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04</a:t>
            </a:r>
            <a:endParaRPr lang="en-US" sz="2800" dirty="0"/>
          </a:p>
        </p:txBody>
      </p:sp>
      <p:sp>
        <p:nvSpPr>
          <p:cNvPr id="26" name="Text 2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10</a:t>
            </a:r>
            <a:endParaRPr lang="en-US" sz="800" dirty="0"/>
          </a:p>
        </p:txBody>
      </p:sp>
      <p:sp>
        <p:nvSpPr>
          <p:cNvPr id="27" name="Text 2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28" name="Text 26"/>
          <p:cNvSpPr/>
          <p:nvPr/>
        </p:nvSpPr>
        <p:spPr>
          <a:xfrm>
            <a:off x="685801" y="1304970"/>
            <a:ext cx="3042920" cy="2042003"/>
          </a:xfrm>
          <a:custGeom>
            <a:avLst/>
            <a:gdLst/>
            <a:ahLst/>
            <a:cxnLst/>
            <a:rect l="l" t="t" r="r" b="b"/>
            <a:pathLst>
              <a:path w="3042920" h="2042003">
                <a:moveTo>
                  <a:pt x="0" y="2042003"/>
                </a:moveTo>
                <a:lnTo>
                  <a:pt x="0" y="0"/>
                </a:lnTo>
                <a:lnTo>
                  <a:pt x="3042920" y="0"/>
                </a:lnTo>
                <a:lnTo>
                  <a:pt x="3042920"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3600" b="1" dirty="0">
                <a:solidFill>
                  <a:srgbClr val="FFFFFF"/>
                </a:solidFill>
                <a:latin typeface="Reddit Sans Bold" pitchFamily="34" charset="0"/>
                <a:ea typeface="Reddit Sans Bold" pitchFamily="34" charset="-122"/>
                <a:cs typeface="Reddit Sans Bold" pitchFamily="34" charset="-120"/>
              </a:rPr>
              <a:t>Investigating the Broadcasts</a:t>
            </a:r>
            <a:endParaRPr lang="en-US" sz="3600" dirty="0"/>
          </a:p>
        </p:txBody>
      </p:sp>
      <p:sp>
        <p:nvSpPr>
          <p:cNvPr id="29" name="Text 2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30" name="Text 28"/>
          <p:cNvSpPr/>
          <p:nvPr/>
        </p:nvSpPr>
        <p:spPr>
          <a:xfrm>
            <a:off x="6421787" y="1189422"/>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887"/>
              </a:spcAft>
              <a:buNone/>
            </a:pPr>
            <a:r>
              <a:rPr lang="en-US" sz="798" dirty="0">
                <a:solidFill>
                  <a:srgbClr val="FFFFFF"/>
                </a:solidFill>
                <a:latin typeface="Reddit Sans" pitchFamily="34" charset="0"/>
                <a:ea typeface="Reddit Sans" pitchFamily="34" charset="-122"/>
                <a:cs typeface="Reddit Sans" pitchFamily="34" charset="-120"/>
              </a:rPr>
              <a:t>Maya stumbles upon an old journal in the radio station</a:t>
            </a:r>
            <a:endParaRPr lang="en-US" sz="798" dirty="0"/>
          </a:p>
          <a:p>
            <a:pPr algn="l" marL="0" indent="0">
              <a:lnSpc>
                <a:spcPct val="166667"/>
              </a:lnSpc>
              <a:spcAft>
                <a:spcPts val="887"/>
              </a:spcAft>
              <a:buNone/>
            </a:pPr>
            <a:r>
              <a:rPr lang="en-US" sz="798" dirty="0">
                <a:solidFill>
                  <a:srgbClr val="FFFFFF"/>
                </a:solidFill>
                <a:latin typeface="Reddit Sans" pitchFamily="34" charset="0"/>
                <a:ea typeface="Reddit Sans" pitchFamily="34" charset="-122"/>
                <a:cs typeface="Reddit Sans" pitchFamily="34" charset="-120"/>
              </a:rPr>
              <a:t>Hints at a connection between the broadcasts and her parents' investigation</a:t>
            </a:r>
            <a:endParaRPr lang="en-US" sz="798" dirty="0"/>
          </a:p>
        </p:txBody>
      </p:sp>
      <p:sp>
        <p:nvSpPr>
          <p:cNvPr id="31" name="Text 29"/>
          <p:cNvSpPr/>
          <p:nvPr/>
        </p:nvSpPr>
        <p:spPr>
          <a:xfrm>
            <a:off x="6421787" y="812830"/>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Maya's Discovery</a:t>
            </a:r>
            <a:endParaRPr lang="en-US" sz="1400" dirty="0"/>
          </a:p>
        </p:txBody>
      </p:sp>
      <p:sp>
        <p:nvSpPr>
          <p:cNvPr id="32" name="Text 30"/>
          <p:cNvSpPr/>
          <p:nvPr/>
        </p:nvSpPr>
        <p:spPr>
          <a:xfrm>
            <a:off x="7504861" y="250376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Maya enlists the help of a cryptographer</a:t>
            </a:r>
            <a:endParaRPr lang="en-US" sz="900" dirty="0"/>
          </a:p>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Decipher the coded messages hidden within the broadcasts</a:t>
            </a:r>
            <a:endParaRPr lang="en-US" sz="900" dirty="0"/>
          </a:p>
        </p:txBody>
      </p:sp>
      <p:sp>
        <p:nvSpPr>
          <p:cNvPr id="33" name="Text 31"/>
          <p:cNvSpPr/>
          <p:nvPr/>
        </p:nvSpPr>
        <p:spPr>
          <a:xfrm>
            <a:off x="7504861" y="212717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Decoding the Messages</a:t>
            </a:r>
            <a:endParaRPr lang="en-US" sz="1400" dirty="0"/>
          </a:p>
        </p:txBody>
      </p:sp>
      <p:sp>
        <p:nvSpPr>
          <p:cNvPr id="34" name="Text 32"/>
          <p:cNvSpPr/>
          <p:nvPr/>
        </p:nvSpPr>
        <p:spPr>
          <a:xfrm>
            <a:off x="1784910" y="4136253"/>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890"/>
              </a:spcAft>
              <a:buNone/>
            </a:pPr>
            <a:r>
              <a:rPr lang="en-US" sz="801" dirty="0">
                <a:solidFill>
                  <a:srgbClr val="FFFFFF"/>
                </a:solidFill>
                <a:latin typeface="Reddit Sans" pitchFamily="34" charset="0"/>
                <a:ea typeface="Reddit Sans" pitchFamily="34" charset="-122"/>
                <a:cs typeface="Reddit Sans" pitchFamily="34" charset="-120"/>
              </a:rPr>
              <a:t>Marcus 'Static' Thompson opens up about the night the station closed</a:t>
            </a:r>
            <a:endParaRPr lang="en-US" sz="801" dirty="0"/>
          </a:p>
          <a:p>
            <a:pPr algn="r" marL="0" indent="0">
              <a:lnSpc>
                <a:spcPct val="166667"/>
              </a:lnSpc>
              <a:spcAft>
                <a:spcPts val="890"/>
              </a:spcAft>
              <a:buNone/>
            </a:pPr>
            <a:r>
              <a:rPr lang="en-US" sz="801" dirty="0">
                <a:solidFill>
                  <a:srgbClr val="FFFFFF"/>
                </a:solidFill>
                <a:latin typeface="Reddit Sans" pitchFamily="34" charset="0"/>
                <a:ea typeface="Reddit Sans" pitchFamily="34" charset="-122"/>
                <a:cs typeface="Reddit Sans" pitchFamily="34" charset="-120"/>
              </a:rPr>
              <a:t>Reveals crucial information about the mysterious broadcasts</a:t>
            </a:r>
            <a:endParaRPr lang="en-US" sz="801" dirty="0"/>
          </a:p>
        </p:txBody>
      </p:sp>
      <p:sp>
        <p:nvSpPr>
          <p:cNvPr id="35" name="Text 33"/>
          <p:cNvSpPr/>
          <p:nvPr/>
        </p:nvSpPr>
        <p:spPr>
          <a:xfrm>
            <a:off x="1784910" y="3759661"/>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Encountering Static</a:t>
            </a:r>
            <a:endParaRPr lang="en-US" sz="1400" dirty="0"/>
          </a:p>
        </p:txBody>
      </p:sp>
      <p:sp>
        <p:nvSpPr>
          <p:cNvPr id="36" name="Text 34"/>
          <p:cNvSpPr/>
          <p:nvPr/>
        </p:nvSpPr>
        <p:spPr>
          <a:xfrm>
            <a:off x="2875073" y="539097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887"/>
              </a:spcAft>
              <a:buNone/>
            </a:pPr>
            <a:r>
              <a:rPr lang="en-US" sz="798" dirty="0">
                <a:solidFill>
                  <a:srgbClr val="FFFFFF"/>
                </a:solidFill>
                <a:latin typeface="Reddit Sans" pitchFamily="34" charset="0"/>
                <a:ea typeface="Reddit Sans" pitchFamily="34" charset="-122"/>
                <a:cs typeface="Reddit Sans" pitchFamily="34" charset="-120"/>
              </a:rPr>
              <a:t>Maya delves deeper into the history of the radio station</a:t>
            </a:r>
            <a:endParaRPr lang="en-US" sz="798" dirty="0"/>
          </a:p>
          <a:p>
            <a:pPr algn="r" marL="0" indent="0">
              <a:lnSpc>
                <a:spcPct val="166667"/>
              </a:lnSpc>
              <a:spcAft>
                <a:spcPts val="887"/>
              </a:spcAft>
              <a:buNone/>
            </a:pPr>
            <a:r>
              <a:rPr lang="en-US" sz="798" dirty="0">
                <a:solidFill>
                  <a:srgbClr val="FFFFFF"/>
                </a:solidFill>
                <a:latin typeface="Reddit Sans" pitchFamily="34" charset="0"/>
                <a:ea typeface="Reddit Sans" pitchFamily="34" charset="-122"/>
                <a:cs typeface="Reddit Sans" pitchFamily="34" charset="-120"/>
              </a:rPr>
              <a:t>Uncovers dark secrets linking the broadcasts to a long-forgotten tragedy</a:t>
            </a:r>
            <a:endParaRPr lang="en-US" sz="798" dirty="0"/>
          </a:p>
        </p:txBody>
      </p:sp>
      <p:sp>
        <p:nvSpPr>
          <p:cNvPr id="37" name="Text 35"/>
          <p:cNvSpPr/>
          <p:nvPr/>
        </p:nvSpPr>
        <p:spPr>
          <a:xfrm>
            <a:off x="2875073" y="501438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Unraveling the Past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4830744" y="-3995411"/>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294778" y="-693302"/>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8000000">
            <a:off x="-5140472" y="2710963"/>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11</a:t>
            </a:r>
            <a:endParaRPr lang="en-US" sz="800" dirty="0"/>
          </a:p>
        </p:txBody>
      </p:sp>
      <p:sp>
        <p:nvSpPr>
          <p:cNvPr id="7" name="Text 5"/>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Dangerous Occurrences</a:t>
            </a:r>
            <a:endParaRPr lang="en-US" sz="44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blipFill>
            <a:blip r:embed="rId4"/>
            <a:srcRect l="35922" r="35922" t="0" b="0"/>
            <a:stretch/>
          </a:blipFill>
          <a:ln/>
        </p:spPr>
        <p:txBody>
          <a:bodyPr wrap="square" lIns="90000" tIns="46800" rIns="90000" bIns="46800" rtlCol="0" anchor="ctr"/>
          <a:lstStyle/>
          <a:p>
            <a:pPr indent="0" marL="0">
              <a:buNone/>
            </a:pPr>
            <a:endParaRPr lang="en-US" dirty="0"/>
          </a:p>
        </p:txBody>
      </p:sp>
      <p:sp>
        <p:nvSpPr>
          <p:cNvPr id="10" name="Text 8"/>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During Maya's late-night investigations at the radio station, sudden power outages occur, plunging the area into darkness and adding an eerie atmosphere to the already mysterious broadcasts.</a:t>
            </a:r>
            <a:endParaRPr lang="en-US" sz="1100" dirty="0"/>
          </a:p>
        </p:txBody>
      </p:sp>
      <p:sp>
        <p:nvSpPr>
          <p:cNvPr id="12" name="Text 10"/>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Mysterious Power Outages</a:t>
            </a:r>
            <a:endParaRPr lang="en-US" sz="1399" dirty="0"/>
          </a:p>
        </p:txBody>
      </p:sp>
      <p:sp>
        <p:nvSpPr>
          <p:cNvPr id="13" name="Text 11"/>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As Maya delves deeper into decoding the messages, the radio equipment starts malfunctioning on its own, emitting strange noises and interfering with the signals, making it difficult for her to decipher the messages.</a:t>
            </a:r>
            <a:endParaRPr lang="en-US" sz="1100" dirty="0"/>
          </a:p>
        </p:txBody>
      </p:sp>
      <p:sp>
        <p:nvSpPr>
          <p:cNvPr id="14" name="Text 12"/>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Unexplained Equipment Malfunctions</a:t>
            </a:r>
            <a:endParaRPr lang="en-US" sz="1399" dirty="0"/>
          </a:p>
        </p:txBody>
      </p:sp>
      <p:sp>
        <p:nvSpPr>
          <p:cNvPr id="15" name="Text 13"/>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While exploring the abandoned station, Maya catches glimpses of shadowy figures lurking in the corners, disappearing as quickly as they appear, leaving her unsettled and questioning if she's truly alone in the station.</a:t>
            </a:r>
            <a:endParaRPr lang="en-US" sz="1100" dirty="0"/>
          </a:p>
        </p:txBody>
      </p:sp>
      <p:sp>
        <p:nvSpPr>
          <p:cNvPr id="16" name="Text 14"/>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Sinister Shadows</a:t>
            </a:r>
            <a:endParaRPr lang="en-US" sz="1399" dirty="0"/>
          </a:p>
        </p:txBody>
      </p:sp>
      <p:sp>
        <p:nvSpPr>
          <p:cNvPr id="17" name="Text 15"/>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Maya receives cryptic messages warning her to stay away from the radio station, written in an old-fashioned script that matches the station's historical records, heightening the sense of danger surrounding her investigation.</a:t>
            </a:r>
            <a:endParaRPr lang="en-US" sz="1100" dirty="0"/>
          </a:p>
        </p:txBody>
      </p:sp>
      <p:sp>
        <p:nvSpPr>
          <p:cNvPr id="18" name="Text 16"/>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Threatening Messages</a:t>
            </a:r>
            <a:endParaRPr lang="en-US" sz="1399"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Parents' Disappearance</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Maya's parents, investigative journalists, went missing three years ago while looking into a story related to the abandoned radio station.</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The last known location of Maya's parents was traced to the mysterious radio station atop the cliff.</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Despite extensive search efforts, no concrete leads or clues have surfaced regarding the whereabouts of Maya's parents.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Maya's relentless pursuit of the truth about her parents' disappearance drives her to uncover the secrets hidden within the midnight radio broadcasts.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The unresolved mystery surrounding her parents' vanishing fuels Maya's determination to solve the puzzle of the midnight radio station.</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12</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2229" r="3222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4830744" y="-3995411"/>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294778" y="-693302"/>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8000000">
            <a:off x="-5140472" y="2710963"/>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13</a:t>
            </a:r>
            <a:endParaRPr lang="en-US" sz="800" dirty="0"/>
          </a:p>
        </p:txBody>
      </p:sp>
      <p:sp>
        <p:nvSpPr>
          <p:cNvPr id="7" name="Text 5"/>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Radio Station Closure</a:t>
            </a:r>
            <a:endParaRPr lang="en-US" sz="44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blipFill>
            <a:blip r:embed="rId4"/>
            <a:srcRect l="34895" r="34895" t="0" b="0"/>
            <a:stretch/>
          </a:blipFill>
          <a:ln/>
        </p:spPr>
        <p:txBody>
          <a:bodyPr wrap="square" lIns="90000" tIns="46800" rIns="90000" bIns="46800" rtlCol="0" anchor="ctr"/>
          <a:lstStyle/>
          <a:p>
            <a:pPr indent="0" marL="0">
              <a:buNone/>
            </a:pPr>
            <a:endParaRPr lang="en-US" dirty="0"/>
          </a:p>
        </p:txBody>
      </p:sp>
      <p:sp>
        <p:nvSpPr>
          <p:cNvPr id="10" name="Text 8"/>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Maya's parents vanished without a trace while investigating a story at the radio station.</a:t>
            </a:r>
            <a:endParaRPr lang="en-US" sz="1100" dirty="0"/>
          </a:p>
        </p:txBody>
      </p:sp>
      <p:sp>
        <p:nvSpPr>
          <p:cNvPr id="12" name="Text 10"/>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Mysterious Disappearance</a:t>
            </a:r>
            <a:endParaRPr lang="en-US" sz="1399" dirty="0"/>
          </a:p>
        </p:txBody>
      </p:sp>
      <p:sp>
        <p:nvSpPr>
          <p:cNvPr id="13" name="Text 11"/>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Marcus "Static" Thompson, the former radio DJ, refuses to discuss the events leading to the station's closure 30 years ago.</a:t>
            </a:r>
            <a:endParaRPr lang="en-US" sz="1100" dirty="0"/>
          </a:p>
        </p:txBody>
      </p:sp>
      <p:sp>
        <p:nvSpPr>
          <p:cNvPr id="14" name="Text 12"/>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Marcus's Silence</a:t>
            </a:r>
            <a:endParaRPr lang="en-US" sz="1399" dirty="0"/>
          </a:p>
        </p:txBody>
      </p:sp>
      <p:sp>
        <p:nvSpPr>
          <p:cNvPr id="15" name="Text 13"/>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The closure of the radio station remains shrouded in mystery, with no clear explanation for its sudden shutdown.</a:t>
            </a:r>
            <a:endParaRPr lang="en-US" sz="1100" dirty="0"/>
          </a:p>
        </p:txBody>
      </p:sp>
      <p:sp>
        <p:nvSpPr>
          <p:cNvPr id="16" name="Text 14"/>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Unexplained Circumstances</a:t>
            </a:r>
            <a:endParaRPr lang="en-US" sz="1399" dirty="0"/>
          </a:p>
        </p:txBody>
      </p:sp>
      <p:sp>
        <p:nvSpPr>
          <p:cNvPr id="17" name="Text 15"/>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Despite years passing, the secrets surrounding the station's closure continue to haunt the small coastal town.</a:t>
            </a:r>
            <a:endParaRPr lang="en-US" sz="1100" dirty="0"/>
          </a:p>
        </p:txBody>
      </p:sp>
      <p:sp>
        <p:nvSpPr>
          <p:cNvPr id="18" name="Text 16"/>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Lingering Secrets</a:t>
            </a:r>
            <a:endParaRPr lang="en-US" sz="139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Coded Messages</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Frequency 107.9 MHz</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The specific frequency where the coded messages are transmitted.</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Repeated Patterns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Maya notices recurring patterns in the broadcasts, hinting at a hidden message.</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Binary Code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Some messages seem to be encoded in binary, requiring decoding.</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Morse Code</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Occasional bursts of Morse code add another layer of complexity to the messages.</a:t>
            </a:r>
            <a:endParaRPr lang="en-US" sz="1600" dirty="0"/>
          </a:p>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Hidden Coordinates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Coordinates embedded within the broadcasts lead Maya to mysterious locations.</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14</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2229" r="3222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H="1" flipV="1">
            <a:off x="-6810452" y="-3057769"/>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171491" y="-2341623"/>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3600000">
            <a:off x="-5626447" y="635422"/>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flipV="1">
            <a:off x="8553905" y="224377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5933923" y="677350"/>
            <a:ext cx="1915690" cy="1915690"/>
          </a:xfrm>
          <a:custGeom>
            <a:avLst/>
            <a:gdLst/>
            <a:ahLst/>
            <a:cxnLst/>
            <a:rect l="l" t="t" r="r" b="b"/>
            <a:pathLst>
              <a:path w="1915690" h="1915690">
                <a:moveTo>
                  <a:pt x="957845" y="0"/>
                </a:moveTo>
                <a:cubicBezTo>
                  <a:pt x="428841" y="0"/>
                  <a:pt x="0" y="428841"/>
                  <a:pt x="0" y="957845"/>
                </a:cubicBezTo>
                <a:cubicBezTo>
                  <a:pt x="0" y="1486849"/>
                  <a:pt x="428841" y="1915690"/>
                  <a:pt x="957845" y="1915690"/>
                </a:cubicBezTo>
                <a:cubicBezTo>
                  <a:pt x="1486849" y="1915690"/>
                  <a:pt x="1915690" y="1486849"/>
                  <a:pt x="1915690" y="957845"/>
                </a:cubicBezTo>
                <a:cubicBezTo>
                  <a:pt x="1915690" y="428841"/>
                  <a:pt x="1486849" y="0"/>
                  <a:pt x="957845" y="0"/>
                </a:cubicBez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a:off x="4366280" y="2472522"/>
            <a:ext cx="1915690" cy="1915690"/>
          </a:xfrm>
          <a:custGeom>
            <a:avLst/>
            <a:gdLst/>
            <a:ahLst/>
            <a:cxnLst/>
            <a:rect l="l" t="t" r="r" b="b"/>
            <a:pathLst>
              <a:path w="1915690" h="1915690">
                <a:moveTo>
                  <a:pt x="957845" y="0"/>
                </a:moveTo>
                <a:cubicBezTo>
                  <a:pt x="428841" y="0"/>
                  <a:pt x="0" y="428841"/>
                  <a:pt x="0" y="957845"/>
                </a:cubicBezTo>
                <a:cubicBezTo>
                  <a:pt x="0" y="1486849"/>
                  <a:pt x="428841" y="1915690"/>
                  <a:pt x="957845" y="1915690"/>
                </a:cubicBezTo>
                <a:cubicBezTo>
                  <a:pt x="1486849" y="1915690"/>
                  <a:pt x="1915690" y="1486849"/>
                  <a:pt x="1915690" y="957845"/>
                </a:cubicBezTo>
                <a:cubicBezTo>
                  <a:pt x="1915690" y="428841"/>
                  <a:pt x="1486849" y="0"/>
                  <a:pt x="957845" y="0"/>
                </a:cubicBez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2798637" y="4267635"/>
            <a:ext cx="1915690" cy="1915690"/>
          </a:xfrm>
          <a:custGeom>
            <a:avLst/>
            <a:gdLst/>
            <a:ahLst/>
            <a:cxnLst/>
            <a:rect l="l" t="t" r="r" b="b"/>
            <a:pathLst>
              <a:path w="1915690" h="1915690">
                <a:moveTo>
                  <a:pt x="957845" y="0"/>
                </a:moveTo>
                <a:cubicBezTo>
                  <a:pt x="428841" y="0"/>
                  <a:pt x="0" y="428841"/>
                  <a:pt x="0" y="957845"/>
                </a:cubicBezTo>
                <a:cubicBezTo>
                  <a:pt x="0" y="1486849"/>
                  <a:pt x="428841" y="1915690"/>
                  <a:pt x="957845" y="1915690"/>
                </a:cubicBezTo>
                <a:cubicBezTo>
                  <a:pt x="1486849" y="1915690"/>
                  <a:pt x="1915690" y="1486849"/>
                  <a:pt x="1915690" y="957845"/>
                </a:cubicBezTo>
                <a:cubicBezTo>
                  <a:pt x="1915690" y="428841"/>
                  <a:pt x="1486849" y="0"/>
                  <a:pt x="957845" y="0"/>
                </a:cubicBez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10" name="Text 8"/>
          <p:cNvSpPr/>
          <p:nvPr/>
        </p:nvSpPr>
        <p:spPr>
          <a:xfrm>
            <a:off x="3147839" y="4616898"/>
            <a:ext cx="1217225" cy="1217225"/>
          </a:xfrm>
          <a:custGeom>
            <a:avLst/>
            <a:gdLst/>
            <a:ahLst/>
            <a:cxnLst/>
            <a:rect l="l" t="t" r="r" b="b"/>
            <a:pathLst>
              <a:path w="1217225" h="1217225">
                <a:moveTo>
                  <a:pt x="0" y="1217225"/>
                </a:moveTo>
                <a:lnTo>
                  <a:pt x="0" y="0"/>
                </a:lnTo>
                <a:lnTo>
                  <a:pt x="1217225" y="0"/>
                </a:lnTo>
                <a:lnTo>
                  <a:pt x="1217225" y="1217225"/>
                </a:lnTo>
                <a:lnTo>
                  <a:pt x="0" y="1217225"/>
                </a:lnTo>
              </a:path>
            </a:pathLst>
          </a:custGeom>
          <a:solidFill>
            <a:srgbClr val="D92773"/>
          </a:solidFill>
          <a:ln/>
        </p:spPr>
        <p:txBody>
          <a:bodyPr wrap="square" lIns="0" tIns="0" rIns="0" bIns="0" rtlCol="0" anchor="ctr"/>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11" name="Text 9"/>
          <p:cNvSpPr/>
          <p:nvPr/>
        </p:nvSpPr>
        <p:spPr>
          <a:xfrm>
            <a:off x="4715482" y="2821725"/>
            <a:ext cx="1217225" cy="1217225"/>
          </a:xfrm>
          <a:custGeom>
            <a:avLst/>
            <a:gdLst/>
            <a:ahLst/>
            <a:cxnLst/>
            <a:rect l="l" t="t" r="r" b="b"/>
            <a:pathLst>
              <a:path w="1217225" h="1217225">
                <a:moveTo>
                  <a:pt x="0" y="1217225"/>
                </a:moveTo>
                <a:lnTo>
                  <a:pt x="0" y="0"/>
                </a:lnTo>
                <a:lnTo>
                  <a:pt x="1217225" y="0"/>
                </a:lnTo>
                <a:lnTo>
                  <a:pt x="1217225" y="1217225"/>
                </a:lnTo>
                <a:lnTo>
                  <a:pt x="0" y="1217225"/>
                </a:lnTo>
              </a:path>
            </a:pathLst>
          </a:custGeom>
          <a:solidFill>
            <a:srgbClr val="D92773"/>
          </a:solidFill>
          <a:ln/>
        </p:spPr>
        <p:txBody>
          <a:bodyPr wrap="square" lIns="0" tIns="0" rIns="0" bIns="0" rtlCol="0" anchor="ctr"/>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12" name="Text 10"/>
          <p:cNvSpPr/>
          <p:nvPr/>
        </p:nvSpPr>
        <p:spPr>
          <a:xfrm>
            <a:off x="6283126" y="1026552"/>
            <a:ext cx="1217225" cy="1217225"/>
          </a:xfrm>
          <a:custGeom>
            <a:avLst/>
            <a:gdLst/>
            <a:ahLst/>
            <a:cxnLst/>
            <a:rect l="l" t="t" r="r" b="b"/>
            <a:pathLst>
              <a:path w="1217225" h="1217225">
                <a:moveTo>
                  <a:pt x="0" y="1217225"/>
                </a:moveTo>
                <a:lnTo>
                  <a:pt x="0" y="0"/>
                </a:lnTo>
                <a:lnTo>
                  <a:pt x="1217225" y="0"/>
                </a:lnTo>
                <a:lnTo>
                  <a:pt x="1217225" y="1217225"/>
                </a:lnTo>
                <a:lnTo>
                  <a:pt x="0" y="1217225"/>
                </a:lnTo>
              </a:path>
            </a:pathLst>
          </a:custGeom>
          <a:solidFill>
            <a:srgbClr val="D92773"/>
          </a:solidFill>
          <a:ln/>
        </p:spPr>
        <p:txBody>
          <a:bodyPr wrap="square" lIns="0" tIns="0" rIns="0" bIns="0" rtlCol="0" anchor="ctr"/>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13" name="Text 11"/>
          <p:cNvSpPr/>
          <p:nvPr/>
        </p:nvSpPr>
        <p:spPr>
          <a:xfrm>
            <a:off x="4366279" y="3430337"/>
            <a:ext cx="347987" cy="1795173"/>
          </a:xfrm>
          <a:custGeom>
            <a:avLst/>
            <a:gdLst/>
            <a:ahLst/>
            <a:cxnLst/>
            <a:rect l="l" t="t" r="r" b="b"/>
            <a:pathLst>
              <a:path w="347987" h="1795173">
                <a:moveTo>
                  <a:pt x="0" y="0"/>
                </a:moveTo>
                <a:lnTo>
                  <a:pt x="347987" y="0"/>
                </a:lnTo>
                <a:lnTo>
                  <a:pt x="347987" y="1795173"/>
                </a:lnTo>
                <a:lnTo>
                  <a:pt x="0" y="1795173"/>
                </a:lnTo>
                <a:lnTo>
                  <a:pt x="0" y="0"/>
                </a:ln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5933923" y="1635164"/>
            <a:ext cx="347987" cy="1795173"/>
          </a:xfrm>
          <a:custGeom>
            <a:avLst/>
            <a:gdLst/>
            <a:ahLst/>
            <a:cxnLst/>
            <a:rect l="l" t="t" r="r" b="b"/>
            <a:pathLst>
              <a:path w="347987" h="1795173">
                <a:moveTo>
                  <a:pt x="0" y="0"/>
                </a:moveTo>
                <a:lnTo>
                  <a:pt x="347987" y="0"/>
                </a:lnTo>
                <a:lnTo>
                  <a:pt x="347987" y="1795173"/>
                </a:lnTo>
                <a:lnTo>
                  <a:pt x="0" y="1795173"/>
                </a:lnTo>
                <a:lnTo>
                  <a:pt x="0" y="0"/>
                </a:ln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15" name="Text 13"/>
          <p:cNvSpPr/>
          <p:nvPr/>
        </p:nvSpPr>
        <p:spPr>
          <a:xfrm>
            <a:off x="7501566" y="-172696"/>
            <a:ext cx="347987" cy="1807860"/>
          </a:xfrm>
          <a:custGeom>
            <a:avLst/>
            <a:gdLst/>
            <a:ahLst/>
            <a:cxnLst/>
            <a:rect l="l" t="t" r="r" b="b"/>
            <a:pathLst>
              <a:path w="347987" h="1807860">
                <a:moveTo>
                  <a:pt x="0" y="0"/>
                </a:moveTo>
                <a:lnTo>
                  <a:pt x="347987" y="0"/>
                </a:lnTo>
                <a:lnTo>
                  <a:pt x="347987" y="1807860"/>
                </a:lnTo>
                <a:lnTo>
                  <a:pt x="0" y="1807860"/>
                </a:lnTo>
                <a:lnTo>
                  <a:pt x="0" y="0"/>
                </a:ln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16" name="Text 14"/>
          <p:cNvSpPr/>
          <p:nvPr/>
        </p:nvSpPr>
        <p:spPr>
          <a:xfrm>
            <a:off x="2799853" y="5225510"/>
            <a:ext cx="347987" cy="1817298"/>
          </a:xfrm>
          <a:custGeom>
            <a:avLst/>
            <a:gdLst/>
            <a:ahLst/>
            <a:cxnLst/>
            <a:rect l="l" t="t" r="r" b="b"/>
            <a:pathLst>
              <a:path w="347987" h="1817298">
                <a:moveTo>
                  <a:pt x="0" y="0"/>
                </a:moveTo>
                <a:lnTo>
                  <a:pt x="347987" y="0"/>
                </a:lnTo>
                <a:lnTo>
                  <a:pt x="347987" y="1817298"/>
                </a:lnTo>
                <a:lnTo>
                  <a:pt x="0" y="1817298"/>
                </a:lnTo>
                <a:lnTo>
                  <a:pt x="0" y="0"/>
                </a:lnTo>
              </a:path>
            </a:pathLst>
          </a:custGeom>
          <a:solidFill>
            <a:srgbClr val="FFFFFF"/>
          </a:solidFill>
          <a:ln/>
        </p:spPr>
        <p:txBody>
          <a:bodyPr wrap="square" lIns="90000" tIns="46800" rIns="90000" bIns="46800" rtlCol="0" anchor="t"/>
          <a:lstStyle/>
          <a:p>
            <a:pPr algn="l" marL="0" indent="0">
              <a:lnSpc>
                <a:spcPct val="100000"/>
              </a:lnSpc>
              <a:buNone/>
            </a:pPr>
            <a:endParaRPr lang="en-US" sz="1800" dirty="0"/>
          </a:p>
        </p:txBody>
      </p:sp>
      <p:sp>
        <p:nvSpPr>
          <p:cNvPr id="17" name="Text 15"/>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15</a:t>
            </a:r>
            <a:endParaRPr lang="en-US" sz="800" dirty="0"/>
          </a:p>
        </p:txBody>
      </p:sp>
      <p:sp>
        <p:nvSpPr>
          <p:cNvPr id="18" name="Text 16"/>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9" name="Text 17"/>
          <p:cNvSpPr/>
          <p:nvPr/>
        </p:nvSpPr>
        <p:spPr>
          <a:xfrm>
            <a:off x="5044379" y="5135525"/>
            <a:ext cx="3383280" cy="1005840"/>
          </a:xfrm>
          <a:custGeom>
            <a:avLst/>
            <a:gdLst/>
            <a:ahLst/>
            <a:cxnLst/>
            <a:rect l="l" t="t" r="r" b="b"/>
            <a:pathLst>
              <a:path w="3383280" h="1005840">
                <a:moveTo>
                  <a:pt x="0" y="1005840"/>
                </a:moveTo>
                <a:lnTo>
                  <a:pt x="0" y="0"/>
                </a:lnTo>
                <a:lnTo>
                  <a:pt x="3383280" y="0"/>
                </a:lnTo>
                <a:lnTo>
                  <a:pt x="3383280" y="1005840"/>
                </a:lnTo>
                <a:lnTo>
                  <a:pt x="0" y="1005840"/>
                </a:lnTo>
              </a:path>
            </a:pathLst>
          </a:custGeom>
          <a:noFill/>
          <a:ln/>
        </p:spPr>
        <p:txBody>
          <a:bodyPr wrap="square" lIns="0" tIns="0" rIns="0" bIns="0" rtlCol="0" anchor="t" numCol="1" spcCol="177800"/>
          <a:lstStyle/>
          <a:p>
            <a:pPr algn="l" marL="0" indent="0">
              <a:lnSpc>
                <a:spcPct val="125000"/>
              </a:lnSpc>
              <a:spcAft>
                <a:spcPts val="1000"/>
              </a:spcAft>
              <a:buNone/>
            </a:pPr>
            <a:r>
              <a:rPr lang="en-US" sz="1200" dirty="0">
                <a:solidFill>
                  <a:srgbClr val="FFFFFF"/>
                </a:solidFill>
                <a:latin typeface="Reddit Sans" pitchFamily="34" charset="0"/>
                <a:ea typeface="Reddit Sans" pitchFamily="34" charset="-122"/>
                <a:cs typeface="Reddit Sans" pitchFamily="34" charset="-120"/>
              </a:rPr>
              <a:t>Found hidden compartments and old equipment</a:t>
            </a:r>
            <a:endParaRPr lang="en-US" sz="1200" dirty="0"/>
          </a:p>
          <a:p>
            <a:pPr algn="l" marL="0" indent="0">
              <a:lnSpc>
                <a:spcPct val="125000"/>
              </a:lnSpc>
              <a:spcAft>
                <a:spcPts val="1000"/>
              </a:spcAft>
              <a:buNone/>
            </a:pPr>
            <a:r>
              <a:rPr lang="en-US" sz="1200" dirty="0">
                <a:solidFill>
                  <a:srgbClr val="FFFFFF"/>
                </a:solidFill>
                <a:latin typeface="Reddit Sans" pitchFamily="34" charset="0"/>
                <a:ea typeface="Reddit Sans" pitchFamily="34" charset="-122"/>
                <a:cs typeface="Reddit Sans" pitchFamily="34" charset="-120"/>
              </a:rPr>
              <a:t>Recovered a journal hinting at past secrets</a:t>
            </a:r>
            <a:endParaRPr lang="en-US" sz="1200" dirty="0"/>
          </a:p>
        </p:txBody>
      </p:sp>
      <p:sp>
        <p:nvSpPr>
          <p:cNvPr id="20" name="Text 18"/>
          <p:cNvSpPr/>
          <p:nvPr/>
        </p:nvSpPr>
        <p:spPr>
          <a:xfrm>
            <a:off x="5044379" y="4612601"/>
            <a:ext cx="3383280" cy="411653"/>
          </a:xfrm>
          <a:custGeom>
            <a:avLst/>
            <a:gdLst/>
            <a:ahLst/>
            <a:cxnLst/>
            <a:rect l="l" t="t" r="r" b="b"/>
            <a:pathLst>
              <a:path w="3383280" h="411653">
                <a:moveTo>
                  <a:pt x="0" y="411653"/>
                </a:moveTo>
                <a:lnTo>
                  <a:pt x="0" y="0"/>
                </a:lnTo>
                <a:lnTo>
                  <a:pt x="3383280" y="0"/>
                </a:lnTo>
                <a:lnTo>
                  <a:pt x="3383280" y="411653"/>
                </a:lnTo>
                <a:lnTo>
                  <a:pt x="0" y="411653"/>
                </a:lnTo>
              </a:path>
            </a:pathLst>
          </a:custGeom>
          <a:noFill/>
          <a:ln/>
        </p:spPr>
        <p:txBody>
          <a:bodyPr wrap="square" lIns="0" tIns="0" rIns="0" bIns="0" rtlCol="0" anchor="t" numCol="1" spcCol="177800"/>
          <a:lstStyle/>
          <a:p>
            <a:pPr algn="l" marL="0" indent="0">
              <a:lnSpc>
                <a:spcPct val="100000"/>
              </a:lnSpc>
              <a:buNone/>
            </a:pPr>
            <a:r>
              <a:rPr lang="en-US" sz="1412" b="1" dirty="0">
                <a:solidFill>
                  <a:srgbClr val="D92773"/>
                </a:solidFill>
                <a:latin typeface="Reddit Sans Bold" pitchFamily="34" charset="0"/>
                <a:ea typeface="Reddit Sans Bold" pitchFamily="34" charset="-122"/>
                <a:cs typeface="Reddit Sans Bold" pitchFamily="34" charset="-120"/>
              </a:rPr>
              <a:t>Exploration of the Abandoned Radio Station</a:t>
            </a:r>
            <a:endParaRPr lang="en-US" sz="1412" dirty="0"/>
          </a:p>
        </p:txBody>
      </p:sp>
      <p:sp>
        <p:nvSpPr>
          <p:cNvPr id="21" name="Text 19"/>
          <p:cNvSpPr/>
          <p:nvPr/>
        </p:nvSpPr>
        <p:spPr>
          <a:xfrm>
            <a:off x="8169431" y="1523425"/>
            <a:ext cx="3382487" cy="1005840"/>
          </a:xfrm>
          <a:custGeom>
            <a:avLst/>
            <a:gdLst/>
            <a:ahLst/>
            <a:cxnLst/>
            <a:rect l="l" t="t" r="r" b="b"/>
            <a:pathLst>
              <a:path w="3382487" h="1005840">
                <a:moveTo>
                  <a:pt x="0" y="1005840"/>
                </a:moveTo>
                <a:lnTo>
                  <a:pt x="0" y="0"/>
                </a:lnTo>
                <a:lnTo>
                  <a:pt x="3382487" y="0"/>
                </a:lnTo>
                <a:lnTo>
                  <a:pt x="3382487" y="1005840"/>
                </a:lnTo>
                <a:lnTo>
                  <a:pt x="0" y="1005840"/>
                </a:lnTo>
              </a:path>
            </a:pathLst>
          </a:custGeom>
          <a:noFill/>
          <a:ln/>
        </p:spPr>
        <p:txBody>
          <a:bodyPr wrap="square" lIns="0" tIns="0" rIns="0" bIns="0" rtlCol="0" anchor="t" numCol="1" spcCol="177800"/>
          <a:lstStyle/>
          <a:p>
            <a:pPr algn="l" marL="0" indent="0">
              <a:lnSpc>
                <a:spcPct val="125000"/>
              </a:lnSpc>
              <a:spcAft>
                <a:spcPts val="951"/>
              </a:spcAft>
              <a:buNone/>
            </a:pPr>
            <a:r>
              <a:rPr lang="en-US" sz="1141" dirty="0">
                <a:solidFill>
                  <a:srgbClr val="FFFFFF"/>
                </a:solidFill>
                <a:latin typeface="Reddit Sans" pitchFamily="34" charset="0"/>
                <a:ea typeface="Reddit Sans" pitchFamily="34" charset="-122"/>
                <a:cs typeface="Reddit Sans" pitchFamily="34" charset="-120"/>
              </a:rPr>
              <a:t>Gathered insights on the history of the radio station</a:t>
            </a:r>
            <a:endParaRPr lang="en-US" sz="1141" dirty="0"/>
          </a:p>
          <a:p>
            <a:pPr algn="l" marL="0" indent="0">
              <a:lnSpc>
                <a:spcPct val="125000"/>
              </a:lnSpc>
              <a:spcAft>
                <a:spcPts val="951"/>
              </a:spcAft>
              <a:buNone/>
            </a:pPr>
            <a:r>
              <a:rPr lang="en-US" sz="1141" dirty="0">
                <a:solidFill>
                  <a:srgbClr val="FFFFFF"/>
                </a:solidFill>
                <a:latin typeface="Reddit Sans" pitchFamily="34" charset="0"/>
                <a:ea typeface="Reddit Sans" pitchFamily="34" charset="-122"/>
                <a:cs typeface="Reddit Sans" pitchFamily="34" charset="-120"/>
              </a:rPr>
              <a:t>Uncovered potential connections to Maya's parents' investigation</a:t>
            </a:r>
            <a:endParaRPr lang="en-US" sz="1141" dirty="0"/>
          </a:p>
        </p:txBody>
      </p:sp>
      <p:sp>
        <p:nvSpPr>
          <p:cNvPr id="22" name="Text 20"/>
          <p:cNvSpPr/>
          <p:nvPr/>
        </p:nvSpPr>
        <p:spPr>
          <a:xfrm>
            <a:off x="8169432" y="1026552"/>
            <a:ext cx="3382486" cy="411653"/>
          </a:xfrm>
          <a:custGeom>
            <a:avLst/>
            <a:gdLst/>
            <a:ahLst/>
            <a:cxnLst/>
            <a:rect l="l" t="t" r="r" b="b"/>
            <a:pathLst>
              <a:path w="3382486" h="411653">
                <a:moveTo>
                  <a:pt x="0" y="411653"/>
                </a:moveTo>
                <a:lnTo>
                  <a:pt x="0" y="0"/>
                </a:lnTo>
                <a:lnTo>
                  <a:pt x="3382486" y="0"/>
                </a:lnTo>
                <a:lnTo>
                  <a:pt x="3382486" y="411653"/>
                </a:lnTo>
                <a:lnTo>
                  <a:pt x="0" y="411653"/>
                </a:lnTo>
              </a:path>
            </a:pathLst>
          </a:custGeom>
          <a:noFill/>
          <a:ln/>
        </p:spPr>
        <p:txBody>
          <a:bodyPr wrap="square" lIns="0" tIns="0" rIns="0" bIns="0" rtlCol="0" anchor="t" numCol="1" spcCol="177800"/>
          <a:lstStyle/>
          <a:p>
            <a:pPr algn="l" marL="0" indent="0">
              <a:lnSpc>
                <a:spcPct val="100000"/>
              </a:lnSpc>
              <a:buNone/>
            </a:pPr>
            <a:r>
              <a:rPr lang="en-US" sz="1519" b="1" dirty="0">
                <a:solidFill>
                  <a:srgbClr val="D92773"/>
                </a:solidFill>
                <a:latin typeface="Reddit Sans Bold" pitchFamily="34" charset="0"/>
                <a:ea typeface="Reddit Sans Bold" pitchFamily="34" charset="-122"/>
                <a:cs typeface="Reddit Sans Bold" pitchFamily="34" charset="-120"/>
              </a:rPr>
              <a:t>Interview with Marcus "Static" Thompson</a:t>
            </a:r>
            <a:endParaRPr lang="en-US" sz="1519" dirty="0"/>
          </a:p>
        </p:txBody>
      </p:sp>
      <p:sp>
        <p:nvSpPr>
          <p:cNvPr id="23" name="Text 21"/>
          <p:cNvSpPr/>
          <p:nvPr/>
        </p:nvSpPr>
        <p:spPr>
          <a:xfrm>
            <a:off x="6612083" y="3346974"/>
            <a:ext cx="3383280" cy="1005840"/>
          </a:xfrm>
          <a:custGeom>
            <a:avLst/>
            <a:gdLst/>
            <a:ahLst/>
            <a:cxnLst/>
            <a:rect l="l" t="t" r="r" b="b"/>
            <a:pathLst>
              <a:path w="3383280" h="1005840">
                <a:moveTo>
                  <a:pt x="0" y="1005840"/>
                </a:moveTo>
                <a:lnTo>
                  <a:pt x="0" y="0"/>
                </a:lnTo>
                <a:lnTo>
                  <a:pt x="3383280" y="0"/>
                </a:lnTo>
                <a:lnTo>
                  <a:pt x="3383280" y="1005840"/>
                </a:lnTo>
                <a:lnTo>
                  <a:pt x="0" y="1005840"/>
                </a:lnTo>
              </a:path>
            </a:pathLst>
          </a:custGeom>
          <a:noFill/>
          <a:ln/>
        </p:spPr>
        <p:txBody>
          <a:bodyPr wrap="square" lIns="0" tIns="0" rIns="0" bIns="0" rtlCol="0" anchor="t" numCol="1" spcCol="177800"/>
          <a:lstStyle/>
          <a:p>
            <a:pPr algn="l" marL="0" indent="0">
              <a:lnSpc>
                <a:spcPct val="125000"/>
              </a:lnSpc>
              <a:spcAft>
                <a:spcPts val="970"/>
              </a:spcAft>
              <a:buNone/>
            </a:pPr>
            <a:r>
              <a:rPr lang="en-US" sz="1163" dirty="0">
                <a:solidFill>
                  <a:srgbClr val="FFFFFF"/>
                </a:solidFill>
                <a:latin typeface="Reddit Sans" pitchFamily="34" charset="0"/>
                <a:ea typeface="Reddit Sans" pitchFamily="34" charset="-122"/>
                <a:cs typeface="Reddit Sans" pitchFamily="34" charset="-120"/>
              </a:rPr>
              <a:t>Identified recurring patterns in the coded messages</a:t>
            </a:r>
            <a:endParaRPr lang="en-US" sz="1163" dirty="0"/>
          </a:p>
          <a:p>
            <a:pPr algn="l" marL="0" indent="0">
              <a:lnSpc>
                <a:spcPct val="125000"/>
              </a:lnSpc>
              <a:spcAft>
                <a:spcPts val="970"/>
              </a:spcAft>
              <a:buNone/>
            </a:pPr>
            <a:r>
              <a:rPr lang="en-US" sz="1163" dirty="0">
                <a:solidFill>
                  <a:srgbClr val="FFFFFF"/>
                </a:solidFill>
                <a:latin typeface="Reddit Sans" pitchFamily="34" charset="0"/>
                <a:ea typeface="Reddit Sans" pitchFamily="34" charset="-122"/>
                <a:cs typeface="Reddit Sans" pitchFamily="34" charset="-120"/>
              </a:rPr>
              <a:t>Discovered references to local landmarks and historical events</a:t>
            </a:r>
            <a:endParaRPr lang="en-US" sz="1163" dirty="0"/>
          </a:p>
        </p:txBody>
      </p:sp>
      <p:sp>
        <p:nvSpPr>
          <p:cNvPr id="24" name="Text 22"/>
          <p:cNvSpPr/>
          <p:nvPr/>
        </p:nvSpPr>
        <p:spPr>
          <a:xfrm>
            <a:off x="6612081" y="2824050"/>
            <a:ext cx="3383280" cy="411653"/>
          </a:xfrm>
          <a:custGeom>
            <a:avLst/>
            <a:gdLst/>
            <a:ahLst/>
            <a:cxnLst/>
            <a:rect l="l" t="t" r="r" b="b"/>
            <a:pathLst>
              <a:path w="3383280" h="411653">
                <a:moveTo>
                  <a:pt x="0" y="411653"/>
                </a:moveTo>
                <a:lnTo>
                  <a:pt x="0" y="0"/>
                </a:lnTo>
                <a:lnTo>
                  <a:pt x="3383280" y="0"/>
                </a:lnTo>
                <a:lnTo>
                  <a:pt x="3383280" y="411653"/>
                </a:lnTo>
                <a:lnTo>
                  <a:pt x="0" y="411653"/>
                </a:lnTo>
              </a:path>
            </a:pathLst>
          </a:custGeom>
          <a:noFill/>
          <a:ln/>
        </p:spPr>
        <p:txBody>
          <a:bodyPr wrap="square" lIns="0" tIns="0" rIns="0" bIns="0" rtlCol="0" anchor="t" numCol="1" spcCol="177800"/>
          <a:lstStyle/>
          <a:p>
            <a:pPr algn="l" marL="0" indent="0">
              <a:lnSpc>
                <a:spcPct val="100000"/>
              </a:lnSpc>
              <a:buNone/>
            </a:pPr>
            <a:r>
              <a:rPr lang="en-US" sz="1745" b="1" dirty="0">
                <a:solidFill>
                  <a:srgbClr val="D92773"/>
                </a:solidFill>
                <a:latin typeface="Reddit Sans Bold" pitchFamily="34" charset="0"/>
                <a:ea typeface="Reddit Sans Bold" pitchFamily="34" charset="-122"/>
                <a:cs typeface="Reddit Sans Bold" pitchFamily="34" charset="-120"/>
              </a:rPr>
              <a:t>Decoding the Mysterious Broadcasts</a:t>
            </a:r>
            <a:endParaRPr lang="en-US" sz="1745" dirty="0"/>
          </a:p>
        </p:txBody>
      </p:sp>
      <p:sp>
        <p:nvSpPr>
          <p:cNvPr id="25" name="Text 23"/>
          <p:cNvSpPr/>
          <p:nvPr/>
        </p:nvSpPr>
        <p:spPr>
          <a:xfrm>
            <a:off x="685800" y="1304970"/>
            <a:ext cx="3603231" cy="2042003"/>
          </a:xfrm>
          <a:custGeom>
            <a:avLst/>
            <a:gdLst/>
            <a:ahLst/>
            <a:cxnLst/>
            <a:rect l="l" t="t" r="r" b="b"/>
            <a:pathLst>
              <a:path w="3603231" h="2042003">
                <a:moveTo>
                  <a:pt x="0" y="2042003"/>
                </a:moveTo>
                <a:lnTo>
                  <a:pt x="0" y="0"/>
                </a:lnTo>
                <a:lnTo>
                  <a:pt x="3603231" y="0"/>
                </a:lnTo>
                <a:lnTo>
                  <a:pt x="3603231"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FFFFFF"/>
                </a:solidFill>
                <a:latin typeface="Reddit Sans Bold" pitchFamily="34" charset="0"/>
                <a:ea typeface="Reddit Sans Bold" pitchFamily="34" charset="-122"/>
                <a:cs typeface="Reddit Sans Bold" pitchFamily="34" charset="-120"/>
              </a:rPr>
              <a:t>Investigation Progress</a:t>
            </a:r>
            <a:endParaRPr lang="en-US" sz="4000" dirty="0"/>
          </a:p>
        </p:txBody>
      </p:sp>
      <p:sp>
        <p:nvSpPr>
          <p:cNvPr id="26" name="Text 24"/>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1"/>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685800"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7" name="Text 5"/>
          <p:cNvSpPr/>
          <p:nvPr/>
        </p:nvSpPr>
        <p:spPr>
          <a:xfrm>
            <a:off x="3373968"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a:off x="6062135"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685800" y="1017281"/>
            <a:ext cx="7848600" cy="1247927"/>
          </a:xfrm>
          <a:custGeom>
            <a:avLst/>
            <a:gdLst/>
            <a:ahLst/>
            <a:cxnLst/>
            <a:rect l="l" t="t" r="r" b="b"/>
            <a:pathLst>
              <a:path w="7848600" h="1247927">
                <a:moveTo>
                  <a:pt x="0" y="1247927"/>
                </a:moveTo>
                <a:lnTo>
                  <a:pt x="0" y="0"/>
                </a:lnTo>
                <a:lnTo>
                  <a:pt x="7848600" y="0"/>
                </a:lnTo>
                <a:lnTo>
                  <a:pt x="78486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Lighthouse Nearby</a:t>
            </a:r>
            <a:endParaRPr lang="en-US" sz="4400" dirty="0"/>
          </a:p>
        </p:txBody>
      </p:sp>
      <p:sp>
        <p:nvSpPr>
          <p:cNvPr id="10" name="Text 8"/>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2" name="Text 10"/>
          <p:cNvSpPr/>
          <p:nvPr/>
        </p:nvSpPr>
        <p:spPr>
          <a:xfrm>
            <a:off x="8215102"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16</a:t>
            </a:r>
            <a:endParaRPr lang="en-US" sz="800" dirty="0"/>
          </a:p>
        </p:txBody>
      </p:sp>
      <p:sp>
        <p:nvSpPr>
          <p:cNvPr id="13" name="Text 11"/>
          <p:cNvSpPr/>
          <p:nvPr/>
        </p:nvSpPr>
        <p:spPr>
          <a:xfrm>
            <a:off x="8991600" y="0"/>
            <a:ext cx="3200400" cy="6858000"/>
          </a:xfrm>
          <a:custGeom>
            <a:avLst/>
            <a:gdLst/>
            <a:ahLst/>
            <a:cxnLst/>
            <a:rect l="l" t="t" r="r" b="b"/>
            <a:pathLst>
              <a:path w="3200400" h="6858000">
                <a:moveTo>
                  <a:pt x="0" y="6858000"/>
                </a:moveTo>
                <a:lnTo>
                  <a:pt x="0" y="0"/>
                </a:lnTo>
                <a:lnTo>
                  <a:pt x="3200400" y="0"/>
                </a:lnTo>
                <a:lnTo>
                  <a:pt x="3200400" y="6858000"/>
                </a:lnTo>
              </a:path>
            </a:pathLst>
          </a:custGeom>
          <a:blipFill>
            <a:blip r:embed="rId4"/>
            <a:srcRect l="34451" r="34451" t="0" b="0"/>
            <a:stretch/>
          </a:blipFill>
          <a:ln/>
        </p:spPr>
        <p:txBody>
          <a:bodyPr wrap="square" lIns="90000" tIns="46800" rIns="90000" bIns="46800" rtlCol="0" anchor="ctr"/>
          <a:lstStyle/>
          <a:p>
            <a:pPr indent="0" marL="0">
              <a:buNone/>
            </a:pPr>
            <a:endParaRPr lang="en-US" dirty="0"/>
          </a:p>
        </p:txBody>
      </p:sp>
      <p:sp>
        <p:nvSpPr>
          <p:cNvPr id="14" name="Text 12"/>
          <p:cNvSpPr/>
          <p:nvPr/>
        </p:nvSpPr>
        <p:spPr>
          <a:xfrm>
            <a:off x="914399"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Lives in a lighthouse near the abandoned radio station.</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Former radio DJ with a mysterious past.</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Refuses to discuss the events of the station's closure 30 years ago.</a:t>
            </a:r>
            <a:endParaRPr lang="en-US" sz="1100" dirty="0"/>
          </a:p>
        </p:txBody>
      </p:sp>
      <p:sp>
        <p:nvSpPr>
          <p:cNvPr id="15" name="Text 13"/>
          <p:cNvSpPr/>
          <p:nvPr/>
        </p:nvSpPr>
        <p:spPr>
          <a:xfrm>
            <a:off x="914399" y="2878508"/>
            <a:ext cx="2011680" cy="360099"/>
          </a:xfrm>
          <a:custGeom>
            <a:avLst/>
            <a:gdLst/>
            <a:ahLst/>
            <a:cxnLst/>
            <a:rect l="l" t="t" r="r" b="b"/>
            <a:pathLst>
              <a:path w="2011680" h="360099">
                <a:moveTo>
                  <a:pt x="0" y="360099"/>
                </a:moveTo>
                <a:lnTo>
                  <a:pt x="0" y="0"/>
                </a:lnTo>
                <a:lnTo>
                  <a:pt x="2011680" y="0"/>
                </a:lnTo>
                <a:lnTo>
                  <a:pt x="2011680" y="360099"/>
                </a:lnTo>
                <a:lnTo>
                  <a:pt x="0" y="360099"/>
                </a:lnTo>
              </a:path>
            </a:pathLst>
          </a:custGeom>
          <a:noFill/>
          <a:ln/>
        </p:spPr>
        <p:txBody>
          <a:bodyPr wrap="square" lIns="0" tIns="0" rIns="0" bIns="0" rtlCol="0" anchor="t"/>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Marcus "Static" Thompson</a:t>
            </a:r>
            <a:endParaRPr lang="en-US" sz="1300" dirty="0"/>
          </a:p>
        </p:txBody>
      </p:sp>
      <p:sp>
        <p:nvSpPr>
          <p:cNvPr id="16" name="Text 14"/>
          <p:cNvSpPr/>
          <p:nvPr/>
        </p:nvSpPr>
        <p:spPr>
          <a:xfrm>
            <a:off x="3602568"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The lighthouse overlooks the cliff where the radio station stands.</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Provides a beacon of light in the darkness of the night.</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Symbolizes safety and guidance amidst the unknown.</a:t>
            </a:r>
            <a:endParaRPr lang="en-US" sz="1100" dirty="0"/>
          </a:p>
        </p:txBody>
      </p:sp>
      <p:sp>
        <p:nvSpPr>
          <p:cNvPr id="17" name="Text 15"/>
          <p:cNvSpPr/>
          <p:nvPr/>
        </p:nvSpPr>
        <p:spPr>
          <a:xfrm>
            <a:off x="3602568" y="2878508"/>
            <a:ext cx="2011680" cy="180049"/>
          </a:xfrm>
          <a:custGeom>
            <a:avLst/>
            <a:gdLst/>
            <a:ahLst/>
            <a:cxnLst/>
            <a:rect l="l" t="t" r="r" b="b"/>
            <a:pathLst>
              <a:path w="2011680" h="180049">
                <a:moveTo>
                  <a:pt x="0" y="180049"/>
                </a:moveTo>
                <a:lnTo>
                  <a:pt x="0" y="0"/>
                </a:lnTo>
                <a:lnTo>
                  <a:pt x="2011680" y="0"/>
                </a:lnTo>
                <a:lnTo>
                  <a:pt x="2011680" y="180049"/>
                </a:lnTo>
                <a:lnTo>
                  <a:pt x="0" y="180049"/>
                </a:lnTo>
              </a:path>
            </a:pathLst>
          </a:custGeom>
          <a:noFill/>
          <a:ln/>
        </p:spPr>
        <p:txBody>
          <a:bodyPr wrap="square" lIns="0" tIns="0" rIns="0" bIns="0" rtlCol="0" anchor="t"/>
          <a:lstStyle/>
          <a:p>
            <a:pPr algn="l" marL="0" indent="0">
              <a:lnSpc>
                <a:spcPct val="90000"/>
              </a:lnSpc>
              <a:buNone/>
            </a:pPr>
            <a:r>
              <a:rPr lang="en-US" sz="1290" b="1" dirty="0">
                <a:solidFill>
                  <a:srgbClr val="FFFFFF"/>
                </a:solidFill>
                <a:latin typeface="Reddit Sans Bold" pitchFamily="34" charset="0"/>
                <a:ea typeface="Reddit Sans Bold" pitchFamily="34" charset="-122"/>
                <a:cs typeface="Reddit Sans Bold" pitchFamily="34" charset="-120"/>
              </a:rPr>
              <a:t>Coastal Setting</a:t>
            </a:r>
            <a:endParaRPr lang="en-US" sz="1290" dirty="0"/>
          </a:p>
        </p:txBody>
      </p:sp>
      <p:sp>
        <p:nvSpPr>
          <p:cNvPr id="18" name="Text 16"/>
          <p:cNvSpPr/>
          <p:nvPr/>
        </p:nvSpPr>
        <p:spPr>
          <a:xfrm>
            <a:off x="6290735"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Maya seeks answers from Marcus about the station's history.</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The lighthouse serves as a constant presence in Maya's quest for the truth.</a:t>
            </a:r>
            <a:endParaRPr lang="en-US" sz="1100" dirty="0"/>
          </a:p>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Represents a link between the past and present mysteries.</a:t>
            </a:r>
            <a:endParaRPr lang="en-US" sz="1100" dirty="0"/>
          </a:p>
        </p:txBody>
      </p:sp>
      <p:sp>
        <p:nvSpPr>
          <p:cNvPr id="19" name="Text 17"/>
          <p:cNvSpPr/>
          <p:nvPr/>
        </p:nvSpPr>
        <p:spPr>
          <a:xfrm>
            <a:off x="6290735" y="2878508"/>
            <a:ext cx="2011680" cy="180049"/>
          </a:xfrm>
          <a:custGeom>
            <a:avLst/>
            <a:gdLst/>
            <a:ahLst/>
            <a:cxnLst/>
            <a:rect l="l" t="t" r="r" b="b"/>
            <a:pathLst>
              <a:path w="2011680" h="180049">
                <a:moveTo>
                  <a:pt x="0" y="180049"/>
                </a:moveTo>
                <a:lnTo>
                  <a:pt x="0" y="0"/>
                </a:lnTo>
                <a:lnTo>
                  <a:pt x="2011680" y="0"/>
                </a:lnTo>
                <a:lnTo>
                  <a:pt x="2011680" y="180049"/>
                </a:lnTo>
                <a:lnTo>
                  <a:pt x="0" y="180049"/>
                </a:lnTo>
              </a:path>
            </a:pathLst>
          </a:custGeom>
          <a:noFill/>
          <a:ln/>
        </p:spPr>
        <p:txBody>
          <a:bodyPr wrap="square" lIns="0" tIns="0" rIns="0" bIns="0" rtlCol="0" anchor="t"/>
          <a:lstStyle/>
          <a:p>
            <a:pPr algn="l" marL="0" indent="0">
              <a:lnSpc>
                <a:spcPct val="90000"/>
              </a:lnSpc>
              <a:buNone/>
            </a:pPr>
            <a:r>
              <a:rPr lang="en-US" sz="1034" b="1" dirty="0">
                <a:solidFill>
                  <a:srgbClr val="FFFFFF"/>
                </a:solidFill>
                <a:latin typeface="Reddit Sans Bold" pitchFamily="34" charset="0"/>
                <a:ea typeface="Reddit Sans Bold" pitchFamily="34" charset="-122"/>
                <a:cs typeface="Reddit Sans Bold" pitchFamily="34" charset="-120"/>
              </a:rPr>
              <a:t>Connection to Maya's Investigation</a:t>
            </a:r>
            <a:endParaRPr lang="en-US" sz="103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4184508" y="702802"/>
            <a:ext cx="7321692" cy="1287365"/>
          </a:xfrm>
          <a:custGeom>
            <a:avLst/>
            <a:gdLst/>
            <a:ahLst/>
            <a:cxnLst/>
            <a:rect l="l" t="t" r="r" b="b"/>
            <a:pathLst>
              <a:path w="7321692" h="1287365">
                <a:moveTo>
                  <a:pt x="0" y="1287365"/>
                </a:moveTo>
                <a:lnTo>
                  <a:pt x="0" y="0"/>
                </a:lnTo>
                <a:lnTo>
                  <a:pt x="7321692" y="0"/>
                </a:lnTo>
                <a:lnTo>
                  <a:pt x="7321692" y="1287365"/>
                </a:lnTo>
                <a:lnTo>
                  <a:pt x="0" y="1287365"/>
                </a:lnTo>
              </a:path>
            </a:pathLst>
          </a:custGeom>
          <a:noFill/>
          <a:ln/>
        </p:spPr>
        <p:txBody>
          <a:bodyPr wrap="square" lIns="0" tIns="0" rIns="0" bIns="0" rtlCol="0" anchor="t"/>
          <a:lstStyle/>
          <a:p>
            <a:pPr algn="l" marL="0" indent="0">
              <a:lnSpc>
                <a:spcPct val="100000"/>
              </a:lnSpc>
              <a:spcBef>
                <a:spcPts val="1000"/>
              </a:spcBef>
              <a:buNone/>
            </a:pPr>
            <a:r>
              <a:rPr lang="en-US" sz="4400" dirty="0">
                <a:solidFill>
                  <a:srgbClr val="FFFFFF"/>
                </a:solidFill>
                <a:latin typeface="Reddit Sans Bold" pitchFamily="34" charset="0"/>
                <a:ea typeface="Reddit Sans Bold" pitchFamily="34" charset="-122"/>
                <a:cs typeface="Reddit Sans Bold" pitchFamily="34" charset="-120"/>
              </a:rPr>
              <a:t>Maya's Curiosity</a:t>
            </a:r>
            <a:endParaRPr lang="en-US" sz="4400" dirty="0"/>
          </a:p>
        </p:txBody>
      </p:sp>
      <p:sp>
        <p:nvSpPr>
          <p:cNvPr id="7" name="Text 5"/>
          <p:cNvSpPr/>
          <p:nvPr/>
        </p:nvSpPr>
        <p:spPr>
          <a:xfrm>
            <a:off x="4184508" y="2293257"/>
            <a:ext cx="7321692" cy="3713014"/>
          </a:xfrm>
          <a:custGeom>
            <a:avLst/>
            <a:gdLst/>
            <a:ahLst/>
            <a:cxnLst/>
            <a:rect l="l" t="t" r="r" b="b"/>
            <a:pathLst>
              <a:path w="7321692" h="3713014">
                <a:moveTo>
                  <a:pt x="0" y="3713014"/>
                </a:moveTo>
                <a:lnTo>
                  <a:pt x="0" y="0"/>
                </a:lnTo>
                <a:lnTo>
                  <a:pt x="7321692" y="0"/>
                </a:lnTo>
                <a:lnTo>
                  <a:pt x="7321692" y="3713014"/>
                </a:lnTo>
                <a:lnTo>
                  <a:pt x="0" y="3713014"/>
                </a:lnTo>
              </a:path>
            </a:pathLst>
          </a:custGeom>
          <a:noFill/>
          <a:ln/>
        </p:spPr>
        <p:txBody>
          <a:bodyPr wrap="square" lIns="0" tIns="0" rIns="0" bIns="0" rtlCol="0" anchor="t" numCol="2" spcCol="304800"/>
          <a:lstStyle/>
          <a:p>
            <a:pPr algn="l" marL="0" indent="0">
              <a:lnSpc>
                <a:spcPct val="100000"/>
              </a:lnSpc>
              <a:spcBef>
                <a:spcPts val="2400"/>
              </a:spcBef>
              <a:buNone/>
            </a:pPr>
            <a:r>
              <a:rPr lang="en-US" sz="1600" b="1" dirty="0">
                <a:solidFill>
                  <a:srgbClr val="FFFFFF"/>
                </a:solidFill>
                <a:latin typeface="Reddit Sans Bold" pitchFamily="34" charset="0"/>
                <a:ea typeface="Reddit Sans Bold" pitchFamily="34" charset="-122"/>
                <a:cs typeface="Reddit Sans Bold" pitchFamily="34" charset="-120"/>
              </a:rPr>
              <a:t>Maya's Curiosity</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Maya's insatiable curiosity led her to uncover a hidden compartment in her parents' old desk.</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She found a faded photograph of her parents standing in front of the mysterious radio station.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Determined to solve the puzzle, Maya decoded a message that hinted at a secret room within the station.</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Despite warnings from Marcus 'Static' Thompson, Maya ventured into the abandoned station late one night.</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Inside, she discovered a journal belonging to her parents, detailing their investigation into the coded broadcasts.</a:t>
            </a:r>
            <a:endParaRPr lang="en-US" sz="16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Maya's curiosity intensified as she realized the messages were connected to her parents' disappearance.</a:t>
            </a:r>
            <a:endParaRPr lang="en-US" sz="16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4189564"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0" name="Text 8"/>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17</a:t>
            </a:r>
            <a:endParaRPr lang="en-US" sz="800" dirty="0"/>
          </a:p>
        </p:txBody>
      </p:sp>
      <p:sp>
        <p:nvSpPr>
          <p:cNvPr id="11" name="Text 9"/>
          <p:cNvSpPr/>
          <p:nvPr/>
        </p:nvSpPr>
        <p:spPr>
          <a:xfrm>
            <a:off x="0" y="0"/>
            <a:ext cx="3657600" cy="6858000"/>
          </a:xfrm>
          <a:custGeom>
            <a:avLst/>
            <a:gdLst/>
            <a:ahLst/>
            <a:cxnLst/>
            <a:rect l="l" t="t" r="r" b="b"/>
            <a:pathLst>
              <a:path w="3657600" h="6858000">
                <a:moveTo>
                  <a:pt x="0" y="6858000"/>
                </a:moveTo>
                <a:lnTo>
                  <a:pt x="0" y="0"/>
                </a:lnTo>
                <a:lnTo>
                  <a:pt x="2999232" y="0"/>
                </a:lnTo>
                <a:cubicBezTo>
                  <a:pt x="3362839" y="0"/>
                  <a:pt x="3657600" y="294761"/>
                  <a:pt x="3657600" y="658368"/>
                </a:cubicBezTo>
                <a:lnTo>
                  <a:pt x="3657600" y="6858000"/>
                </a:lnTo>
              </a:path>
            </a:pathLst>
          </a:custGeom>
          <a:blipFill>
            <a:blip r:embed="rId4"/>
            <a:srcRect l="35650" r="3565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a:off x="4830744" y="-3995411"/>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rot="7200000">
            <a:off x="10294778" y="-693302"/>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rot="18000000">
            <a:off x="-5140472" y="2710963"/>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18</a:t>
            </a:r>
            <a:endParaRPr lang="en-US" sz="800" dirty="0"/>
          </a:p>
        </p:txBody>
      </p:sp>
      <p:sp>
        <p:nvSpPr>
          <p:cNvPr id="7" name="Text 5"/>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Static's Past</a:t>
            </a:r>
            <a:endParaRPr lang="en-US" sz="4400" dirty="0"/>
          </a:p>
        </p:txBody>
      </p:sp>
      <p:sp>
        <p:nvSpPr>
          <p:cNvPr id="8" name="Text 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path>
            </a:pathLst>
          </a:custGeom>
          <a:blipFill>
            <a:blip r:embed="rId4"/>
            <a:srcRect l="34895" r="34895" t="0" b="0"/>
            <a:stretch/>
          </a:blipFill>
          <a:ln/>
        </p:spPr>
        <p:txBody>
          <a:bodyPr wrap="square" lIns="90000" tIns="46800" rIns="90000" bIns="46800" rtlCol="0" anchor="ctr"/>
          <a:lstStyle/>
          <a:p>
            <a:pPr indent="0" marL="0">
              <a:buNone/>
            </a:pPr>
            <a:endParaRPr lang="en-US" dirty="0"/>
          </a:p>
        </p:txBody>
      </p:sp>
      <p:sp>
        <p:nvSpPr>
          <p:cNvPr id="10" name="Text 8"/>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Marcus "Static" Thompson was a renowned radio DJ at the Midnight Radio Station for over 20 years.</a:t>
            </a:r>
            <a:endParaRPr lang="en-US" sz="1100" dirty="0"/>
          </a:p>
        </p:txBody>
      </p:sp>
      <p:sp>
        <p:nvSpPr>
          <p:cNvPr id="12" name="Text 10"/>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Radio Legacy</a:t>
            </a:r>
            <a:endParaRPr lang="en-US" sz="1399" dirty="0"/>
          </a:p>
        </p:txBody>
      </p:sp>
      <p:sp>
        <p:nvSpPr>
          <p:cNvPr id="13" name="Text 11"/>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Static abruptly stopped broadcasting 30 years ago, leaving behind a trail of unanswered questions.</a:t>
            </a:r>
            <a:endParaRPr lang="en-US" sz="1100" dirty="0"/>
          </a:p>
        </p:txBody>
      </p:sp>
      <p:sp>
        <p:nvSpPr>
          <p:cNvPr id="14" name="Text 12"/>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Mysterious Disappearance</a:t>
            </a:r>
            <a:endParaRPr lang="en-US" sz="1399" dirty="0"/>
          </a:p>
        </p:txBody>
      </p:sp>
      <p:sp>
        <p:nvSpPr>
          <p:cNvPr id="15" name="Text 13"/>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After the station's closure, Static retreated to the nearby lighthouse, where he now lives a reclusive life.</a:t>
            </a:r>
            <a:endParaRPr lang="en-US" sz="1100" dirty="0"/>
          </a:p>
        </p:txBody>
      </p:sp>
      <p:sp>
        <p:nvSpPr>
          <p:cNvPr id="16" name="Text 14"/>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Lighthouse Dweller</a:t>
            </a:r>
            <a:endParaRPr lang="en-US" sz="1399" dirty="0"/>
          </a:p>
        </p:txBody>
      </p:sp>
      <p:sp>
        <p:nvSpPr>
          <p:cNvPr id="17" name="Text 15"/>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Despite numerous inquiries, Static remains tight-lipped about the events leading to the station's shutdown.</a:t>
            </a:r>
            <a:endParaRPr lang="en-US" sz="1100" dirty="0"/>
          </a:p>
        </p:txBody>
      </p:sp>
      <p:sp>
        <p:nvSpPr>
          <p:cNvPr id="18" name="Text 16"/>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399" b="1" dirty="0">
                <a:solidFill>
                  <a:srgbClr val="D92773"/>
                </a:solidFill>
                <a:latin typeface="Reddit Sans Bold" pitchFamily="34" charset="0"/>
                <a:ea typeface="Reddit Sans Bold" pitchFamily="34" charset="-122"/>
                <a:cs typeface="Reddit Sans Bold" pitchFamily="34" charset="-120"/>
              </a:rPr>
              <a:t>Silent Secrets</a:t>
            </a:r>
            <a:endParaRPr lang="en-US" sz="1399"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H="1" rot="9088373">
            <a:off x="9527435" y="308568"/>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1"/>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flipV="1">
            <a:off x="5145240" y="-3082417"/>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flipH="1" flipV="1" rot="1794495">
            <a:off x="-2877426" y="3359094"/>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3"/>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685800"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7" name="Text 5"/>
          <p:cNvSpPr/>
          <p:nvPr/>
        </p:nvSpPr>
        <p:spPr>
          <a:xfrm>
            <a:off x="3373968"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a:off x="6062135" y="2595644"/>
            <a:ext cx="2468880" cy="3383280"/>
          </a:xfrm>
          <a:custGeom>
            <a:avLst/>
            <a:gdLst/>
            <a:ahLst/>
            <a:cxnLst/>
            <a:rect l="l" t="t" r="r" b="b"/>
            <a:pathLst>
              <a:path w="2468880" h="3383280">
                <a:moveTo>
                  <a:pt x="0" y="3383280"/>
                </a:moveTo>
                <a:lnTo>
                  <a:pt x="0" y="0"/>
                </a:lnTo>
                <a:lnTo>
                  <a:pt x="2468880" y="0"/>
                </a:lnTo>
                <a:lnTo>
                  <a:pt x="2468880" y="3383280"/>
                </a:lnTo>
                <a:lnTo>
                  <a:pt x="0" y="3383280"/>
                </a:lnTo>
              </a:path>
            </a:pathLst>
          </a:custGeom>
          <a:solidFill>
            <a:srgbClr val="F7D5E3">
              <a:alpha val="20000"/>
            </a:srgbClr>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685800" y="1017281"/>
            <a:ext cx="7848600" cy="1247927"/>
          </a:xfrm>
          <a:custGeom>
            <a:avLst/>
            <a:gdLst/>
            <a:ahLst/>
            <a:cxnLst/>
            <a:rect l="l" t="t" r="r" b="b"/>
            <a:pathLst>
              <a:path w="7848600" h="1247927">
                <a:moveTo>
                  <a:pt x="0" y="1247927"/>
                </a:moveTo>
                <a:lnTo>
                  <a:pt x="0" y="0"/>
                </a:lnTo>
                <a:lnTo>
                  <a:pt x="7848600" y="0"/>
                </a:lnTo>
                <a:lnTo>
                  <a:pt x="78486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400" b="1" dirty="0">
                <a:solidFill>
                  <a:srgbClr val="FFFFFF"/>
                </a:solidFill>
                <a:latin typeface="Reddit Sans Bold" pitchFamily="34" charset="0"/>
                <a:ea typeface="Reddit Sans Bold" pitchFamily="34" charset="-122"/>
                <a:cs typeface="Reddit Sans Bold" pitchFamily="34" charset="-120"/>
              </a:rPr>
              <a:t>Dangerous Threats</a:t>
            </a:r>
            <a:endParaRPr lang="en-US" sz="4400" dirty="0"/>
          </a:p>
        </p:txBody>
      </p:sp>
      <p:sp>
        <p:nvSpPr>
          <p:cNvPr id="10" name="Text 8"/>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11" name="Text 9"/>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2" name="Text 10"/>
          <p:cNvSpPr/>
          <p:nvPr/>
        </p:nvSpPr>
        <p:spPr>
          <a:xfrm>
            <a:off x="8215102"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19</a:t>
            </a:r>
            <a:endParaRPr lang="en-US" sz="800" dirty="0"/>
          </a:p>
        </p:txBody>
      </p:sp>
      <p:sp>
        <p:nvSpPr>
          <p:cNvPr id="13" name="Text 11"/>
          <p:cNvSpPr/>
          <p:nvPr/>
        </p:nvSpPr>
        <p:spPr>
          <a:xfrm>
            <a:off x="8991600" y="0"/>
            <a:ext cx="3200400" cy="6858000"/>
          </a:xfrm>
          <a:custGeom>
            <a:avLst/>
            <a:gdLst/>
            <a:ahLst/>
            <a:cxnLst/>
            <a:rect l="l" t="t" r="r" b="b"/>
            <a:pathLst>
              <a:path w="3200400" h="6858000">
                <a:moveTo>
                  <a:pt x="0" y="6858000"/>
                </a:moveTo>
                <a:lnTo>
                  <a:pt x="0" y="0"/>
                </a:lnTo>
                <a:lnTo>
                  <a:pt x="3200400" y="0"/>
                </a:lnTo>
                <a:lnTo>
                  <a:pt x="3200400" y="6858000"/>
                </a:lnTo>
              </a:path>
            </a:pathLst>
          </a:custGeom>
          <a:blipFill>
            <a:blip r:embed="rId4"/>
            <a:srcRect l="34432" r="34432" t="0" b="0"/>
            <a:stretch/>
          </a:blipFill>
          <a:ln/>
        </p:spPr>
        <p:txBody>
          <a:bodyPr wrap="square" lIns="90000" tIns="46800" rIns="90000" bIns="46800" rtlCol="0" anchor="ctr"/>
          <a:lstStyle/>
          <a:p>
            <a:pPr indent="0" marL="0">
              <a:buNone/>
            </a:pPr>
            <a:endParaRPr lang="en-US" dirty="0"/>
          </a:p>
        </p:txBody>
      </p:sp>
      <p:sp>
        <p:nvSpPr>
          <p:cNvPr id="14" name="Text 12"/>
          <p:cNvSpPr/>
          <p:nvPr/>
        </p:nvSpPr>
        <p:spPr>
          <a:xfrm>
            <a:off x="914399"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Several townspeople have gone missing after listening to the midnight broadcasts.</a:t>
            </a:r>
            <a:endParaRPr lang="en-US" sz="1100" dirty="0"/>
          </a:p>
        </p:txBody>
      </p:sp>
      <p:sp>
        <p:nvSpPr>
          <p:cNvPr id="15" name="Text 13"/>
          <p:cNvSpPr/>
          <p:nvPr/>
        </p:nvSpPr>
        <p:spPr>
          <a:xfrm>
            <a:off x="914399" y="2878508"/>
            <a:ext cx="2011680" cy="360099"/>
          </a:xfrm>
          <a:custGeom>
            <a:avLst/>
            <a:gdLst/>
            <a:ahLst/>
            <a:cxnLst/>
            <a:rect l="l" t="t" r="r" b="b"/>
            <a:pathLst>
              <a:path w="2011680" h="360099">
                <a:moveTo>
                  <a:pt x="0" y="360099"/>
                </a:moveTo>
                <a:lnTo>
                  <a:pt x="0" y="0"/>
                </a:lnTo>
                <a:lnTo>
                  <a:pt x="2011680" y="0"/>
                </a:lnTo>
                <a:lnTo>
                  <a:pt x="2011680" y="360099"/>
                </a:lnTo>
                <a:lnTo>
                  <a:pt x="0" y="360099"/>
                </a:lnTo>
              </a:path>
            </a:pathLst>
          </a:custGeom>
          <a:noFill/>
          <a:ln/>
        </p:spPr>
        <p:txBody>
          <a:bodyPr wrap="square" lIns="0" tIns="0" rIns="0" bIns="0" rtlCol="0" anchor="t"/>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Mysterious Disappearances</a:t>
            </a:r>
            <a:endParaRPr lang="en-US" sz="1300" dirty="0"/>
          </a:p>
        </p:txBody>
      </p:sp>
      <p:sp>
        <p:nvSpPr>
          <p:cNvPr id="16" name="Text 14"/>
          <p:cNvSpPr/>
          <p:nvPr/>
        </p:nvSpPr>
        <p:spPr>
          <a:xfrm>
            <a:off x="3602568"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The town experiences frequent power outages coinciding with the broadcast hours.</a:t>
            </a:r>
            <a:endParaRPr lang="en-US" sz="1100" dirty="0"/>
          </a:p>
        </p:txBody>
      </p:sp>
      <p:sp>
        <p:nvSpPr>
          <p:cNvPr id="17" name="Text 15"/>
          <p:cNvSpPr/>
          <p:nvPr/>
        </p:nvSpPr>
        <p:spPr>
          <a:xfrm>
            <a:off x="3602568" y="2878508"/>
            <a:ext cx="2011680" cy="180049"/>
          </a:xfrm>
          <a:custGeom>
            <a:avLst/>
            <a:gdLst/>
            <a:ahLst/>
            <a:cxnLst/>
            <a:rect l="l" t="t" r="r" b="b"/>
            <a:pathLst>
              <a:path w="2011680" h="180049">
                <a:moveTo>
                  <a:pt x="0" y="180049"/>
                </a:moveTo>
                <a:lnTo>
                  <a:pt x="0" y="0"/>
                </a:lnTo>
                <a:lnTo>
                  <a:pt x="2011680" y="0"/>
                </a:lnTo>
                <a:lnTo>
                  <a:pt x="2011680" y="180049"/>
                </a:lnTo>
                <a:lnTo>
                  <a:pt x="0" y="180049"/>
                </a:lnTo>
              </a:path>
            </a:pathLst>
          </a:custGeom>
          <a:noFill/>
          <a:ln/>
        </p:spPr>
        <p:txBody>
          <a:bodyPr wrap="square" lIns="0" tIns="0" rIns="0" bIns="0" rtlCol="0" anchor="t"/>
          <a:lstStyle/>
          <a:p>
            <a:pPr algn="l" marL="0" indent="0">
              <a:lnSpc>
                <a:spcPct val="90000"/>
              </a:lnSpc>
              <a:buNone/>
            </a:pPr>
            <a:r>
              <a:rPr lang="en-US" sz="1290" b="1" dirty="0">
                <a:solidFill>
                  <a:srgbClr val="FFFFFF"/>
                </a:solidFill>
                <a:latin typeface="Reddit Sans Bold" pitchFamily="34" charset="0"/>
                <a:ea typeface="Reddit Sans Bold" pitchFamily="34" charset="-122"/>
                <a:cs typeface="Reddit Sans Bold" pitchFamily="34" charset="-120"/>
              </a:rPr>
              <a:t>Unexplained Power Outages</a:t>
            </a:r>
            <a:endParaRPr lang="en-US" sz="1290" dirty="0"/>
          </a:p>
        </p:txBody>
      </p:sp>
      <p:sp>
        <p:nvSpPr>
          <p:cNvPr id="18" name="Text 16"/>
          <p:cNvSpPr/>
          <p:nvPr/>
        </p:nvSpPr>
        <p:spPr>
          <a:xfrm>
            <a:off x="6290735"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81818"/>
              </a:lnSpc>
              <a:buNone/>
            </a:pPr>
            <a:r>
              <a:rPr lang="en-US" sz="1100" dirty="0">
                <a:solidFill>
                  <a:srgbClr val="FFFFFF"/>
                </a:solidFill>
                <a:latin typeface="Reddit Sans" pitchFamily="34" charset="0"/>
                <a:ea typeface="Reddit Sans" pitchFamily="34" charset="-122"/>
                <a:cs typeface="Reddit Sans" pitchFamily="34" charset="-120"/>
              </a:rPr>
              <a:t>Residents report seeing shadowy figures near the radio station late at night.</a:t>
            </a:r>
            <a:endParaRPr lang="en-US" sz="1100" dirty="0"/>
          </a:p>
        </p:txBody>
      </p:sp>
      <p:sp>
        <p:nvSpPr>
          <p:cNvPr id="19" name="Text 17"/>
          <p:cNvSpPr/>
          <p:nvPr/>
        </p:nvSpPr>
        <p:spPr>
          <a:xfrm>
            <a:off x="6290735" y="2878508"/>
            <a:ext cx="2011680" cy="180049"/>
          </a:xfrm>
          <a:custGeom>
            <a:avLst/>
            <a:gdLst/>
            <a:ahLst/>
            <a:cxnLst/>
            <a:rect l="l" t="t" r="r" b="b"/>
            <a:pathLst>
              <a:path w="2011680" h="180049">
                <a:moveTo>
                  <a:pt x="0" y="180049"/>
                </a:moveTo>
                <a:lnTo>
                  <a:pt x="0" y="0"/>
                </a:lnTo>
                <a:lnTo>
                  <a:pt x="2011680" y="0"/>
                </a:lnTo>
                <a:lnTo>
                  <a:pt x="2011680" y="180049"/>
                </a:lnTo>
                <a:lnTo>
                  <a:pt x="0" y="180049"/>
                </a:lnTo>
              </a:path>
            </a:pathLst>
          </a:custGeom>
          <a:noFill/>
          <a:ln/>
        </p:spPr>
        <p:txBody>
          <a:bodyPr wrap="square" lIns="0" tIns="0" rIns="0" bIns="0" rtlCol="0" anchor="t"/>
          <a:lstStyle/>
          <a:p>
            <a:pPr algn="l" marL="0" indent="0">
              <a:lnSpc>
                <a:spcPct val="90000"/>
              </a:lnSpc>
              <a:buNone/>
            </a:pPr>
            <a:r>
              <a:rPr lang="en-US" sz="1290" b="1" dirty="0">
                <a:solidFill>
                  <a:srgbClr val="FFFFFF"/>
                </a:solidFill>
                <a:latin typeface="Reddit Sans Bold" pitchFamily="34" charset="0"/>
                <a:ea typeface="Reddit Sans Bold" pitchFamily="34" charset="-122"/>
                <a:cs typeface="Reddit Sans Bold" pitchFamily="34" charset="-120"/>
              </a:rPr>
              <a:t>Strange Figures Lurking</a:t>
            </a:r>
            <a:endParaRPr lang="en-US" sz="129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flipV="1" rot="7200000">
            <a:off x="10246570" y="-2547364"/>
            <a:ext cx="5866413" cy="6240864"/>
          </a:xfrm>
          <a:custGeom>
            <a:avLst/>
            <a:gdLst/>
            <a:ahLst/>
            <a:cxnLst/>
            <a:rect l="l" t="t" r="r" b="b"/>
            <a:pathLst>
              <a:path w="5866413" h="6240864">
                <a:moveTo>
                  <a:pt x="0" y="0"/>
                </a:moveTo>
                <a:lnTo>
                  <a:pt x="5866413" y="0"/>
                </a:lnTo>
                <a:lnTo>
                  <a:pt x="5866413" y="6240864"/>
                </a:lnTo>
                <a:lnTo>
                  <a:pt x="0" y="6240864"/>
                </a:lnTo>
                <a:lnTo>
                  <a:pt x="0" y="0"/>
                </a:lnTo>
              </a:path>
            </a:pathLst>
          </a:custGeom>
          <a:blipFill>
            <a:blip r:embed="rId1"/>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flipV="1" rot="18000000">
            <a:off x="-5077298" y="2090247"/>
            <a:ext cx="7059515" cy="7510121"/>
          </a:xfrm>
          <a:custGeom>
            <a:avLst/>
            <a:gdLst/>
            <a:ahLst/>
            <a:cxnLst/>
            <a:rect l="l" t="t" r="r" b="b"/>
            <a:pathLst>
              <a:path w="7059515" h="7510121">
                <a:moveTo>
                  <a:pt x="0" y="0"/>
                </a:moveTo>
                <a:lnTo>
                  <a:pt x="7059514" y="0"/>
                </a:lnTo>
                <a:lnTo>
                  <a:pt x="7059514" y="7510122"/>
                </a:lnTo>
                <a:lnTo>
                  <a:pt x="0" y="7510122"/>
                </a:lnTo>
                <a:lnTo>
                  <a:pt x="0" y="0"/>
                </a:lnTo>
              </a:path>
            </a:pathLst>
          </a:custGeom>
          <a:blipFill>
            <a:blip r:embed="rId2"/>
            <a:srcRect l="0" t="0" r="0" b="0"/>
            <a:stretch>
              <a:fillRect l="0" t="0" r="0" b="0"/>
            </a:stretch>
          </a:blip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flipV="1">
            <a:off x="6207969" y="894358"/>
            <a:ext cx="11717784" cy="9548440"/>
          </a:xfrm>
          <a:custGeom>
            <a:avLst/>
            <a:gdLst/>
            <a:ahLst/>
            <a:cxnLst/>
            <a:rect l="l" t="t" r="r" b="b"/>
            <a:pathLst>
              <a:path w="11717784" h="9548440">
                <a:moveTo>
                  <a:pt x="0" y="9548440"/>
                </a:moveTo>
                <a:lnTo>
                  <a:pt x="0" y="0"/>
                </a:lnTo>
                <a:lnTo>
                  <a:pt x="11717784" y="0"/>
                </a:lnTo>
                <a:lnTo>
                  <a:pt x="11717784" y="9548440"/>
                </a:lnTo>
                <a:lnTo>
                  <a:pt x="0" y="9548440"/>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rot="10814174">
            <a:off x="5270838" y="4228669"/>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7" name="Text 5"/>
          <p:cNvSpPr/>
          <p:nvPr/>
        </p:nvSpPr>
        <p:spPr>
          <a:xfrm rot="10800000">
            <a:off x="5179028" y="413534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rot="14173">
            <a:off x="6359739" y="2582250"/>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a:off x="7053942" y="250313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0" name="Text 8"/>
          <p:cNvSpPr/>
          <p:nvPr/>
        </p:nvSpPr>
        <p:spPr>
          <a:xfrm rot="14173">
            <a:off x="5288062" y="1268534"/>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5982265" y="118942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rot="10814174">
            <a:off x="6349521" y="5488035"/>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3" name="Text 11"/>
          <p:cNvSpPr/>
          <p:nvPr/>
        </p:nvSpPr>
        <p:spPr>
          <a:xfrm rot="10800000">
            <a:off x="6257711" y="539470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3843488" y="816254"/>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5" name="Text 13"/>
          <p:cNvSpPr/>
          <p:nvPr/>
        </p:nvSpPr>
        <p:spPr>
          <a:xfrm>
            <a:off x="4912966" y="2115863"/>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6" name="Text 14"/>
          <p:cNvSpPr/>
          <p:nvPr/>
        </p:nvSpPr>
        <p:spPr>
          <a:xfrm>
            <a:off x="5984033" y="3362310"/>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7" name="Text 15"/>
          <p:cNvSpPr/>
          <p:nvPr/>
        </p:nvSpPr>
        <p:spPr>
          <a:xfrm>
            <a:off x="7069958" y="4608757"/>
            <a:ext cx="1513741" cy="1513741"/>
          </a:xfrm>
          <a:custGeom>
            <a:avLst/>
            <a:gdLst/>
            <a:ahLst/>
            <a:cxnLst/>
            <a:rect l="l" t="t" r="r" b="b"/>
            <a:pathLst>
              <a:path w="1513741" h="1513741">
                <a:moveTo>
                  <a:pt x="0" y="1513741"/>
                </a:moveTo>
                <a:lnTo>
                  <a:pt x="0" y="0"/>
                </a:lnTo>
                <a:lnTo>
                  <a:pt x="1513741" y="0"/>
                </a:lnTo>
                <a:lnTo>
                  <a:pt x="1513741" y="1513741"/>
                </a:lnTo>
                <a:lnTo>
                  <a:pt x="0" y="1513741"/>
                </a:lnTo>
              </a:path>
            </a:pathLst>
          </a:custGeom>
          <a:solidFill>
            <a:srgbClr val="6D1339"/>
          </a:solidFill>
          <a:ln/>
        </p:spPr>
        <p:txBody>
          <a:bodyPr wrap="square" lIns="90000" tIns="46800" rIns="90000" bIns="46800" rtlCol="0" anchor="t"/>
          <a:lstStyle/>
          <a:p>
            <a:pPr algn="l" marL="0" indent="0">
              <a:lnSpc>
                <a:spcPct val="100000"/>
              </a:lnSpc>
              <a:buNone/>
            </a:pPr>
            <a:endParaRPr lang="en-US" sz="1800" dirty="0"/>
          </a:p>
        </p:txBody>
      </p:sp>
      <p:sp>
        <p:nvSpPr>
          <p:cNvPr id="18" name="Text 16"/>
          <p:cNvSpPr/>
          <p:nvPr/>
        </p:nvSpPr>
        <p:spPr>
          <a:xfrm>
            <a:off x="4110782" y="1083549"/>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19" name="Text 17"/>
          <p:cNvSpPr/>
          <p:nvPr/>
        </p:nvSpPr>
        <p:spPr>
          <a:xfrm>
            <a:off x="5180260" y="2383157"/>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0" name="Text 18"/>
          <p:cNvSpPr/>
          <p:nvPr/>
        </p:nvSpPr>
        <p:spPr>
          <a:xfrm>
            <a:off x="6251327" y="3629604"/>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1" name="Text 19"/>
          <p:cNvSpPr/>
          <p:nvPr/>
        </p:nvSpPr>
        <p:spPr>
          <a:xfrm>
            <a:off x="7337253" y="4876051"/>
            <a:ext cx="979153" cy="979153"/>
          </a:xfrm>
          <a:custGeom>
            <a:avLst/>
            <a:gdLst/>
            <a:ahLst/>
            <a:cxnLst/>
            <a:rect l="l" t="t" r="r" b="b"/>
            <a:pathLst>
              <a:path w="979153" h="979153">
                <a:moveTo>
                  <a:pt x="0" y="979153"/>
                </a:moveTo>
                <a:lnTo>
                  <a:pt x="0" y="0"/>
                </a:lnTo>
                <a:lnTo>
                  <a:pt x="979153" y="0"/>
                </a:lnTo>
                <a:lnTo>
                  <a:pt x="979153" y="979153"/>
                </a:lnTo>
                <a:lnTo>
                  <a:pt x="0" y="979153"/>
                </a:lnTo>
              </a:path>
            </a:pathLst>
          </a:custGeom>
          <a:solidFill>
            <a:srgbClr val="D92773"/>
          </a:solidFill>
          <a:ln/>
        </p:spPr>
        <p:txBody>
          <a:bodyPr wrap="square" lIns="90000" tIns="46800" rIns="90000" bIns="46800" rtlCol="0" anchor="t"/>
          <a:lstStyle/>
          <a:p>
            <a:pPr algn="l" marL="0" indent="0">
              <a:lnSpc>
                <a:spcPct val="100000"/>
              </a:lnSpc>
              <a:buNone/>
            </a:pPr>
            <a:endParaRPr lang="en-US" sz="1800" dirty="0"/>
          </a:p>
        </p:txBody>
      </p:sp>
      <p:sp>
        <p:nvSpPr>
          <p:cNvPr id="22" name="Text 20"/>
          <p:cNvSpPr/>
          <p:nvPr/>
        </p:nvSpPr>
        <p:spPr>
          <a:xfrm>
            <a:off x="4303354" y="134452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23" name="Text 21"/>
          <p:cNvSpPr/>
          <p:nvPr/>
        </p:nvSpPr>
        <p:spPr>
          <a:xfrm>
            <a:off x="5372832" y="2644133"/>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24" name="Text 22"/>
          <p:cNvSpPr/>
          <p:nvPr/>
        </p:nvSpPr>
        <p:spPr>
          <a:xfrm>
            <a:off x="6443899" y="3890580"/>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25" name="Text 23"/>
          <p:cNvSpPr/>
          <p:nvPr/>
        </p:nvSpPr>
        <p:spPr>
          <a:xfrm>
            <a:off x="7534263" y="512920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100000"/>
              </a:lnSpc>
              <a:buNone/>
            </a:pPr>
            <a:r>
              <a:rPr lang="en-US" sz="2800" b="1" dirty="0">
                <a:solidFill>
                  <a:srgbClr val="FFFFFF"/>
                </a:solidFill>
                <a:latin typeface="Reddit Sans" pitchFamily="34" charset="0"/>
                <a:ea typeface="Reddit Sans" pitchFamily="34" charset="-122"/>
                <a:cs typeface="Reddit Sans" pitchFamily="34" charset="-120"/>
              </a:rPr>
              <a:t>04</a:t>
            </a:r>
            <a:endParaRPr lang="en-US" sz="2800" dirty="0"/>
          </a:p>
        </p:txBody>
      </p:sp>
      <p:sp>
        <p:nvSpPr>
          <p:cNvPr id="26" name="Text 2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20</a:t>
            </a:r>
            <a:endParaRPr lang="en-US" sz="800" dirty="0"/>
          </a:p>
        </p:txBody>
      </p:sp>
      <p:sp>
        <p:nvSpPr>
          <p:cNvPr id="27" name="Text 2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Unraveling the Mystery of Midnight Radio</a:t>
            </a:r>
            <a:endParaRPr lang="en-US" sz="800" dirty="0"/>
          </a:p>
        </p:txBody>
      </p:sp>
      <p:sp>
        <p:nvSpPr>
          <p:cNvPr id="28" name="Text 26"/>
          <p:cNvSpPr/>
          <p:nvPr/>
        </p:nvSpPr>
        <p:spPr>
          <a:xfrm>
            <a:off x="685801" y="1304970"/>
            <a:ext cx="3042920" cy="2042003"/>
          </a:xfrm>
          <a:custGeom>
            <a:avLst/>
            <a:gdLst/>
            <a:ahLst/>
            <a:cxnLst/>
            <a:rect l="l" t="t" r="r" b="b"/>
            <a:pathLst>
              <a:path w="3042920" h="2042003">
                <a:moveTo>
                  <a:pt x="0" y="2042003"/>
                </a:moveTo>
                <a:lnTo>
                  <a:pt x="0" y="0"/>
                </a:lnTo>
                <a:lnTo>
                  <a:pt x="3042920" y="0"/>
                </a:lnTo>
                <a:lnTo>
                  <a:pt x="3042920"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3600" b="1" dirty="0">
                <a:solidFill>
                  <a:srgbClr val="FFFFFF"/>
                </a:solidFill>
                <a:latin typeface="Reddit Sans Bold" pitchFamily="34" charset="0"/>
                <a:ea typeface="Reddit Sans Bold" pitchFamily="34" charset="-122"/>
                <a:cs typeface="Reddit Sans Bold" pitchFamily="34" charset="-120"/>
              </a:rPr>
              <a:t>Midnight Radio Station</a:t>
            </a:r>
            <a:endParaRPr lang="en-US" sz="3600" dirty="0"/>
          </a:p>
        </p:txBody>
      </p:sp>
      <p:sp>
        <p:nvSpPr>
          <p:cNvPr id="29" name="Text 2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30" name="Text 28"/>
          <p:cNvSpPr/>
          <p:nvPr/>
        </p:nvSpPr>
        <p:spPr>
          <a:xfrm>
            <a:off x="6421787" y="1189422"/>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769"/>
              </a:spcAft>
              <a:buNone/>
            </a:pPr>
            <a:r>
              <a:rPr lang="en-US" sz="692" dirty="0">
                <a:solidFill>
                  <a:srgbClr val="FFFFFF"/>
                </a:solidFill>
                <a:latin typeface="Reddit Sans" pitchFamily="34" charset="0"/>
                <a:ea typeface="Reddit Sans" pitchFamily="34" charset="-122"/>
                <a:cs typeface="Reddit Sans" pitchFamily="34" charset="-120"/>
              </a:rPr>
              <a:t>Small coastal town</a:t>
            </a:r>
            <a:endParaRPr lang="en-US" sz="692" dirty="0"/>
          </a:p>
          <a:p>
            <a:pPr algn="l" marL="0" indent="0">
              <a:lnSpc>
                <a:spcPct val="166667"/>
              </a:lnSpc>
              <a:spcAft>
                <a:spcPts val="769"/>
              </a:spcAft>
              <a:buNone/>
            </a:pPr>
            <a:r>
              <a:rPr lang="en-US" sz="692" dirty="0">
                <a:solidFill>
                  <a:srgbClr val="FFFFFF"/>
                </a:solidFill>
                <a:latin typeface="Reddit Sans" pitchFamily="34" charset="0"/>
                <a:ea typeface="Reddit Sans" pitchFamily="34" charset="-122"/>
                <a:cs typeface="Reddit Sans" pitchFamily="34" charset="-120"/>
              </a:rPr>
              <a:t>Abandoned radio station atop a cliff</a:t>
            </a:r>
            <a:endParaRPr lang="en-US" sz="692" dirty="0"/>
          </a:p>
          <a:p>
            <a:pPr algn="l" marL="0" indent="0">
              <a:lnSpc>
                <a:spcPct val="166667"/>
              </a:lnSpc>
              <a:spcAft>
                <a:spcPts val="769"/>
              </a:spcAft>
              <a:buNone/>
            </a:pPr>
            <a:r>
              <a:rPr lang="en-US" sz="692" dirty="0">
                <a:solidFill>
                  <a:srgbClr val="FFFFFF"/>
                </a:solidFill>
                <a:latin typeface="Reddit Sans" pitchFamily="34" charset="0"/>
                <a:ea typeface="Reddit Sans" pitchFamily="34" charset="-122"/>
                <a:cs typeface="Reddit Sans" pitchFamily="34" charset="-120"/>
              </a:rPr>
              <a:t>Mysterious signals broadcast only between 2:00 and 3:00 AM</a:t>
            </a:r>
            <a:endParaRPr lang="en-US" sz="692" dirty="0"/>
          </a:p>
        </p:txBody>
      </p:sp>
      <p:sp>
        <p:nvSpPr>
          <p:cNvPr id="31" name="Text 29"/>
          <p:cNvSpPr/>
          <p:nvPr/>
        </p:nvSpPr>
        <p:spPr>
          <a:xfrm>
            <a:off x="6421787" y="812830"/>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Setting</a:t>
            </a:r>
            <a:endParaRPr lang="en-US" sz="1400" dirty="0"/>
          </a:p>
        </p:txBody>
      </p:sp>
      <p:sp>
        <p:nvSpPr>
          <p:cNvPr id="32" name="Text 30"/>
          <p:cNvSpPr/>
          <p:nvPr/>
        </p:nvSpPr>
        <p:spPr>
          <a:xfrm>
            <a:off x="7504861" y="250376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Maya Chen: 17-year-old aspiring journalist</a:t>
            </a:r>
            <a:endParaRPr lang="en-US" sz="900" dirty="0"/>
          </a:p>
          <a:p>
            <a:pPr algn="l" marL="0" indent="0">
              <a:lnSpc>
                <a:spcPct val="166667"/>
              </a:lnSpc>
              <a:spcAft>
                <a:spcPts val="1000"/>
              </a:spcAft>
              <a:buNone/>
            </a:pPr>
            <a:r>
              <a:rPr lang="en-US" sz="900" dirty="0">
                <a:solidFill>
                  <a:srgbClr val="FFFFFF"/>
                </a:solidFill>
                <a:latin typeface="Reddit Sans" pitchFamily="34" charset="0"/>
                <a:ea typeface="Reddit Sans" pitchFamily="34" charset="-122"/>
                <a:cs typeface="Reddit Sans" pitchFamily="34" charset="-120"/>
              </a:rPr>
              <a:t>Marcus 'Static' Thompson: 70-year-old former radio DJ</a:t>
            </a:r>
            <a:endParaRPr lang="en-US" sz="900" dirty="0"/>
          </a:p>
        </p:txBody>
      </p:sp>
      <p:sp>
        <p:nvSpPr>
          <p:cNvPr id="33" name="Text 31"/>
          <p:cNvSpPr/>
          <p:nvPr/>
        </p:nvSpPr>
        <p:spPr>
          <a:xfrm>
            <a:off x="7504861" y="212717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Main Characters</a:t>
            </a:r>
            <a:endParaRPr lang="en-US" sz="1400" dirty="0"/>
          </a:p>
        </p:txBody>
      </p:sp>
      <p:sp>
        <p:nvSpPr>
          <p:cNvPr id="34" name="Text 32"/>
          <p:cNvSpPr/>
          <p:nvPr/>
        </p:nvSpPr>
        <p:spPr>
          <a:xfrm>
            <a:off x="1784910" y="4136253"/>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827"/>
              </a:spcAft>
              <a:buNone/>
            </a:pPr>
            <a:r>
              <a:rPr lang="en-US" sz="744" dirty="0">
                <a:solidFill>
                  <a:srgbClr val="FFFFFF"/>
                </a:solidFill>
                <a:latin typeface="Reddit Sans" pitchFamily="34" charset="0"/>
                <a:ea typeface="Reddit Sans" pitchFamily="34" charset="-122"/>
                <a:cs typeface="Reddit Sans" pitchFamily="34" charset="-120"/>
              </a:rPr>
              <a:t>Maya investigates mysterious broadcasts with coded messages from the past</a:t>
            </a:r>
            <a:endParaRPr lang="en-US" sz="744" dirty="0"/>
          </a:p>
          <a:p>
            <a:pPr algn="r" marL="0" indent="0">
              <a:lnSpc>
                <a:spcPct val="166667"/>
              </a:lnSpc>
              <a:spcAft>
                <a:spcPts val="827"/>
              </a:spcAft>
              <a:buNone/>
            </a:pPr>
            <a:r>
              <a:rPr lang="en-US" sz="744" dirty="0">
                <a:solidFill>
                  <a:srgbClr val="FFFFFF"/>
                </a:solidFill>
                <a:latin typeface="Reddit Sans" pitchFamily="34" charset="0"/>
                <a:ea typeface="Reddit Sans" pitchFamily="34" charset="-122"/>
                <a:cs typeface="Reddit Sans" pitchFamily="34" charset="-120"/>
              </a:rPr>
              <a:t>Dangerous occurrences threaten to silence the station forever as Maya gets closer to the truth</a:t>
            </a:r>
            <a:endParaRPr lang="en-US" sz="744" dirty="0"/>
          </a:p>
        </p:txBody>
      </p:sp>
      <p:sp>
        <p:nvSpPr>
          <p:cNvPr id="35" name="Text 33"/>
          <p:cNvSpPr/>
          <p:nvPr/>
        </p:nvSpPr>
        <p:spPr>
          <a:xfrm>
            <a:off x="1784910" y="3759661"/>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Central Conflict</a:t>
            </a:r>
            <a:endParaRPr lang="en-US" sz="1400" dirty="0"/>
          </a:p>
        </p:txBody>
      </p:sp>
      <p:sp>
        <p:nvSpPr>
          <p:cNvPr id="36" name="Text 34"/>
          <p:cNvSpPr/>
          <p:nvPr/>
        </p:nvSpPr>
        <p:spPr>
          <a:xfrm>
            <a:off x="2875073" y="539097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66667"/>
              </a:lnSpc>
              <a:spcAft>
                <a:spcPts val="905"/>
              </a:spcAft>
              <a:buNone/>
            </a:pPr>
            <a:r>
              <a:rPr lang="en-US" sz="814" dirty="0">
                <a:solidFill>
                  <a:srgbClr val="FFFFFF"/>
                </a:solidFill>
                <a:latin typeface="Reddit Sans" pitchFamily="34" charset="0"/>
                <a:ea typeface="Reddit Sans" pitchFamily="34" charset="-122"/>
                <a:cs typeface="Reddit Sans" pitchFamily="34" charset="-120"/>
              </a:rPr>
              <a:t>Mystery unfolds as Maya deciphers coded messages</a:t>
            </a:r>
            <a:endParaRPr lang="en-US" sz="814" dirty="0"/>
          </a:p>
          <a:p>
            <a:pPr algn="r" marL="0" indent="0">
              <a:lnSpc>
                <a:spcPct val="166667"/>
              </a:lnSpc>
              <a:spcAft>
                <a:spcPts val="905"/>
              </a:spcAft>
              <a:buNone/>
            </a:pPr>
            <a:r>
              <a:rPr lang="en-US" sz="814" dirty="0">
                <a:solidFill>
                  <a:srgbClr val="FFFFFF"/>
                </a:solidFill>
                <a:latin typeface="Reddit Sans" pitchFamily="34" charset="0"/>
                <a:ea typeface="Reddit Sans" pitchFamily="34" charset="-122"/>
                <a:cs typeface="Reddit Sans" pitchFamily="34" charset="-120"/>
              </a:rPr>
              <a:t>Dangerous occurrences escalate, threatening the station's existence</a:t>
            </a:r>
            <a:endParaRPr lang="en-US" sz="814" dirty="0"/>
          </a:p>
        </p:txBody>
      </p:sp>
      <p:sp>
        <p:nvSpPr>
          <p:cNvPr id="37" name="Text 35"/>
          <p:cNvSpPr/>
          <p:nvPr/>
        </p:nvSpPr>
        <p:spPr>
          <a:xfrm>
            <a:off x="2875073" y="501438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Plot Elements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2024-11-09T12:20:28Z</dcterms:created>
  <dcterms:modified xsi:type="dcterms:W3CDTF">2024-11-09T12:20:28Z</dcterms:modified>
</cp:coreProperties>
</file>