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bc8b503df12338d97185240076ecfb970990a58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136d23eb9f24b2f91aece23a8da0b5a54c4fb59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8cce6053d5c761e0783c56ca846120e8739e3ef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6e775da5134601eee40cecb3605979c18c87d70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c7295a939ef11e183ce36c986c1d08a05348c2d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f18c8a369abb220c5559c924267bf3698da5c0b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15bc8b99799fa93922dfd4212d94d5b9d76fdd6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6be91224b658bb1f0ce1cda24a8bbda0ec3bd4c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e14710b81a1bed450f25c1072500dfd4c8b4256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2a3a1e13a2e04d68076f6f615216a0b4138ecc6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a5b4a141aac486d5b9c568f9ab14c0fd63f01f2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5c27861d69b97e408adcb606c32e63b1fd93934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d89e5b30e6bd577db2bfb2135663a3434500a2aa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ff487e8e63e040642c630e49b931565d2c480f3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861f51fba272ef63ca7e685556398673de3ddc1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2303" r="-6230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Basics, Everyday Relevance, and Technological Impact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Electricity and Magnetism: Fundamental Principles and Applications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Electricity and Magnetism Fund…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Electricity?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Electric Fields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Magnetism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Magnetic Fields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Relationship Between Electricity and Magnetism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Electric Circuits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Conductors and Insulators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Resistance and Ohm's Law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Series and Parallel Circuits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Applications of Electricity and Magnetism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Safety Considerations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and 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39394" r="-13939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Overview of the lesson plan and objectives.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provides a roadmap for what will be covered and achieved.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Overview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understanding electricity and magnetism in everyday life.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principles are integral to modern technology and daily activities.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Everyday Relevance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fundamental concepts of electricity and magnetism.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concepts form the basis for understanding various physical phenomena.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Fundamental Concepts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Electricity and Magnetism Fundamentals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Electricity and Magnetism: Fundamental Principles and Applications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Electricity and Magnetism: Fundamental Principles and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Electricity?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Electricity is the backbone of modern technology, enabling innovations like computers and smartphones.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supports critical infrastructure such as hospitals, communication networks, and industrial machinery.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Electricity in Modern Technology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Electricity powers household appliances like refrigerators, televisions, and lights.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also used in transportation systems such as electric trains and cars.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Electricity in Everyday Life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Electric charge comes in two types: positive and negative.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charges interact to create electric forces and fields.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Electric Charge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Electricity is a form of energy resulting from the existence of charged particles such as electrons or protons.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can be static, as in static electricity, or dynamic, as in electric current.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Electricity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Electric Fields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Electric fields are present in devices like capacitors and lightning during storms.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also play a role in technologies such as photocopiers and electric fences.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Electric Fields in Everyday Life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Electric fields are generated by charged particles, such as electrons and protons.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can also be created by changing magnetic fields, as described by Maxwell's equations.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How Electric Fields Are Created</a:t>
            </a:r>
            <a:endParaRPr lang="en-US" sz="1294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Electric fields are regions around charged particles where forces are exerted on other charges.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a fundamental concept in physics, describing how charges interact at a distance.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How Electric Fields Are Created</a:t>
            </a:r>
            <a:endParaRPr lang="en-US" sz="1294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Electricity and Magnetism: Fundamental Principles and Applications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Magnetism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Electricity and Magnetism: Fundamental Principles and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Magnetism in Everyday Life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94"/>
              </a:spcBef>
              <a:buNone/>
            </a:pPr>
            <a:r>
              <a:rPr lang="en-US" sz="111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Magnetism is evident in everyday objects such as refrigerator magnets and magnetic strips on credit cards.</a:t>
            </a:r>
            <a:endParaRPr lang="en-US" sz="1111" dirty="0"/>
          </a:p>
          <a:p>
            <a:pPr algn="l" marL="0" indent="0">
              <a:lnSpc>
                <a:spcPct val="90000"/>
              </a:lnSpc>
              <a:spcBef>
                <a:spcPts val="794"/>
              </a:spcBef>
              <a:buNone/>
            </a:pPr>
            <a:r>
              <a:rPr lang="en-US" sz="111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also used in advanced technologies like MRI machines and maglev trains, showcasing its diverse applications.</a:t>
            </a:r>
            <a:endParaRPr lang="en-US" sz="1111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Magnets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49"/>
              </a:spcBef>
              <a:buNone/>
            </a:pPr>
            <a:r>
              <a:rPr lang="en-US" sz="90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Magnets can be classified into permanent magnets, which retain their magnetic properties, and temporary magnets, which exhibit magnetism only under certain conditions.</a:t>
            </a:r>
            <a:endParaRPr lang="en-US" sz="909" dirty="0"/>
          </a:p>
          <a:p>
            <a:pPr algn="l" marL="0" indent="0">
              <a:lnSpc>
                <a:spcPct val="90000"/>
              </a:lnSpc>
              <a:spcBef>
                <a:spcPts val="649"/>
              </a:spcBef>
              <a:buNone/>
            </a:pPr>
            <a:r>
              <a:rPr lang="en-US" sz="90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Permanent magnets are commonly used in devices like speakers, while temporary magnets are often utilized in electromagnets.</a:t>
            </a:r>
            <a:endParaRPr lang="en-US" sz="909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Magnetism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Magnetism is a physical phenomenon produced by the motion of electric charge, resulting in attractive and repulsive forces between objects.</a:t>
            </a:r>
            <a:endParaRPr lang="en-US" sz="913" dirty="0"/>
          </a:p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a fundamental force of nature that plays a crucial role in various scientific and technological applications.</a:t>
            </a:r>
            <a:endParaRPr lang="en-US" sz="91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Electricity and Magnetism: Fundamental Principles and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1725" r="-11172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Magnetic Fields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in Everyday Life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Magnetic fields are present in everyday items like refrigerator magnets and compasses.</a:t>
            </a:r>
            <a:endParaRPr lang="en-US" sz="1250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also used in advanced technologies such as MRI machines and electric motors.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How Magnetic Fields Are Created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Magnetic fields are generated by moving electric charges or by magnetic materials.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example, a current flowing through a wire produces a magnetic field around it.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Creation of Magnetic Fields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7"/>
              </a:spcBef>
              <a:buNone/>
            </a:pPr>
            <a:r>
              <a:rPr lang="en-US" sz="110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Magnetic fields are invisible forces that arise due to the motion of electric charges.</a:t>
            </a:r>
            <a:endParaRPr lang="en-US" sz="1102" dirty="0"/>
          </a:p>
          <a:p>
            <a:pPr algn="l" marL="0" indent="0">
              <a:lnSpc>
                <a:spcPct val="90000"/>
              </a:lnSpc>
              <a:spcBef>
                <a:spcPts val="787"/>
              </a:spcBef>
              <a:buNone/>
            </a:pPr>
            <a:r>
              <a:rPr lang="en-US" sz="110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fundamental to the study of electromagnetism and play a crucial role in various physical phenomena.</a:t>
            </a:r>
            <a:endParaRPr lang="en-US" sz="11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Electricity and Magnetism: Fundamental Principles and Applications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Relationship Between Electricity and Magnetism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68140" b="-16814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58"/>
              </a:spcBef>
              <a:buNone/>
            </a:pPr>
            <a:r>
              <a:rPr lang="en-US" sz="120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Electromagnetic induction is used in devices such as induction cooktops and wireless charging systems.</a:t>
            </a:r>
            <a:endParaRPr lang="en-US" sz="1201" dirty="0"/>
          </a:p>
          <a:p>
            <a:pPr algn="ctr" marL="0" indent="0">
              <a:lnSpc>
                <a:spcPct val="90000"/>
              </a:lnSpc>
              <a:spcBef>
                <a:spcPts val="858"/>
              </a:spcBef>
              <a:buNone/>
            </a:pPr>
            <a:r>
              <a:rPr lang="en-US" sz="120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applications demonstrate the practical importance of the interplay between electricity and magnetism.</a:t>
            </a:r>
            <a:endParaRPr lang="en-US" sz="1201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33"/>
              </a:spcBef>
              <a:buNone/>
            </a:pPr>
            <a:r>
              <a:rPr lang="en-US" sz="1333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Electromagnetic Induction in Everyday Life</a:t>
            </a:r>
            <a:endParaRPr lang="en-US" sz="1333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64"/>
              </a:spcBef>
              <a:buNone/>
            </a:pPr>
            <a:r>
              <a:rPr lang="en-US" sz="135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changing magnetic field creates a force that drives electrons, resulting in an electric current.</a:t>
            </a:r>
            <a:endParaRPr lang="en-US" sz="1350" dirty="0"/>
          </a:p>
          <a:p>
            <a:pPr algn="ctr" marL="0" indent="0">
              <a:lnSpc>
                <a:spcPct val="90000"/>
              </a:lnSpc>
              <a:spcBef>
                <a:spcPts val="964"/>
              </a:spcBef>
              <a:buNone/>
            </a:pPr>
            <a:r>
              <a:rPr lang="en-US" sz="135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principle is the basis for technologies like electric generators and transformers.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33"/>
              </a:spcBef>
              <a:buNone/>
            </a:pPr>
            <a:r>
              <a:rPr lang="en-US" sz="1333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Electromagnetic Induction in Everyday Life</a:t>
            </a:r>
            <a:endParaRPr lang="en-US" sz="1333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58"/>
              </a:spcBef>
              <a:buNone/>
            </a:pPr>
            <a:r>
              <a:rPr lang="en-US" sz="120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Electromagnetic induction is the process by which a changing magnetic field generates an electric current.</a:t>
            </a:r>
            <a:endParaRPr lang="en-US" sz="1201" dirty="0"/>
          </a:p>
          <a:p>
            <a:pPr algn="ctr" marL="0" indent="0">
              <a:lnSpc>
                <a:spcPct val="90000"/>
              </a:lnSpc>
              <a:spcBef>
                <a:spcPts val="858"/>
              </a:spcBef>
              <a:buNone/>
            </a:pPr>
            <a:r>
              <a:rPr lang="en-US" sz="120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phenomenon is a cornerstone of the relationship between electricity and magnetism.</a:t>
            </a:r>
            <a:endParaRPr lang="en-US" sz="1201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33"/>
              </a:spcBef>
              <a:buNone/>
            </a:pPr>
            <a:r>
              <a:rPr lang="en-US" sz="1333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How a Changing Magnetic Field Induces an Electric Current</a:t>
            </a:r>
            <a:endParaRPr lang="en-US" sz="1333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52865" r="-15286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Electric circuits are found in household appliances like refrigerators and televisions.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also present in portable devices such as smartphones and laptops.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Electric Circuits in Everyday Life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 electric circuit includes batteries, wires, and devices.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components work together to enable the flow of electricity.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Electric Circuits in Everyday Life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Electric circuits are pathways through which electric current flows.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consist of interconnected components that allow electricity to perform work.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Components of an Electric Circuit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Electric Circuits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Electricity and Magnetism: Fundamental Principles and Applications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Conductors and Insulators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Conductors and insulators play a crucial role in the design and safety of electric circuits.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ensure the efficient flow of electricity while preventing unwanted current leakage.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in Electric Circuits</a:t>
            </a:r>
            <a:endParaRPr lang="en-US" sz="1363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conductors include metals like copper and aluminum, while insulators include materials like rubber and glass.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examples highlight the contrasting properties of conductors and insulators in practical use.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Conductors and Insulators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Conductors are materials that allow the flow of electric current through them, while insulators resist the flow of electric current.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properties are essential in determining how materials are used in electrical applications.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Conductors and Insulators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Electricity and Magnetism: Fundamental Principles and Applications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Resistance and Ohm's Law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Electricity and Magnetism: Fundamental Principles and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Applications of Resistance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resistance in everyday life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Ohm's Law: V=IR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Ohm's Law Explained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Ohm's Law: V=IR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Definition of resistance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Resistance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Definition of resistance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resistance in everyday life</a:t>
            </a:r>
            <a:endParaRPr lang="en-US" sz="125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Electricity and Magnetism: Fundamental Principles and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Series and Parallel Circuits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in Everyday Life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series and parallel circuits in everyday life.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Definition of series and parallel circuits.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Series and Parallel Circuits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series and parallel circuits.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series and parallel circuits in everyday life.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Series and Parallel Circuits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Definition of series and parallel circuits.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series and parallel circuits.</a:t>
            </a:r>
            <a:endParaRPr lang="en-US" sz="125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93538" y="548639"/>
            <a:ext cx="749198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of Electricity and Magnetism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Electricity and Magnetism: Fundamental Principles and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693538" y="14908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693538" y="149086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693538" y="27025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693538" y="27025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693538" y="387310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93538" y="38731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693538" y="50577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693538" y="505774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476657" y="546402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Future developments and innovations in electricity and magnetism</a:t>
            </a:r>
            <a:endParaRPr lang="en-US" sz="1551" dirty="0"/>
          </a:p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electricity and magnetism in modern technology</a:t>
            </a:r>
            <a:endParaRPr lang="en-US" sz="1551" dirty="0"/>
          </a:p>
        </p:txBody>
      </p:sp>
      <p:sp>
        <p:nvSpPr>
          <p:cNvPr id="18" name="Text 16"/>
          <p:cNvSpPr/>
          <p:nvPr/>
        </p:nvSpPr>
        <p:spPr>
          <a:xfrm>
            <a:off x="4476657" y="507391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Innovations and Future Trends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476657" y="3889269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Medical Applications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76657" y="427937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Applications of electricity and magnetism in medicine and transportation</a:t>
            </a:r>
            <a:endParaRPr lang="en-US" sz="1551" dirty="0"/>
          </a:p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electricity and magnetism in everyday life</a:t>
            </a:r>
            <a:endParaRPr lang="en-US" sz="1551" dirty="0"/>
          </a:p>
        </p:txBody>
      </p:sp>
      <p:sp>
        <p:nvSpPr>
          <p:cNvPr id="21" name="Text 19"/>
          <p:cNvSpPr/>
          <p:nvPr/>
        </p:nvSpPr>
        <p:spPr>
          <a:xfrm>
            <a:off x="4476657" y="2718704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Technological Advancements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476657" y="3108812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Applications of electricity and magnetism in medicine and transportation</a:t>
            </a:r>
            <a:endParaRPr lang="en-US" sz="1551" dirty="0"/>
          </a:p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Future developments and innovations in electricity and magnetism</a:t>
            </a:r>
            <a:endParaRPr lang="en-US" sz="1551" dirty="0"/>
          </a:p>
        </p:txBody>
      </p:sp>
      <p:sp>
        <p:nvSpPr>
          <p:cNvPr id="23" name="Text 21"/>
          <p:cNvSpPr/>
          <p:nvPr/>
        </p:nvSpPr>
        <p:spPr>
          <a:xfrm>
            <a:off x="4476657" y="1507033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Electricity and Magnetism in Everyday Life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476657" y="1897141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electricity and magnetism in everyday life</a:t>
            </a:r>
            <a:endParaRPr lang="en-US" sz="1551" dirty="0"/>
          </a:p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electricity and magnetism in modern technology</a:t>
            </a:r>
            <a:endParaRPr lang="en-US" sz="155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Electricity and Magnetism: Fundamental Principles and Applications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034" b="-15203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Emergency procedures in case of electrical shock or other accidents.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safety when working with electricity and magnetism.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Emergency Procedures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Precautions to take when handling electrical equipment.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Emergency procedures in case of electrical shock or other accidents.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Handling Electrical Equipment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safety when working with electricity and magnetism.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Precautions to take when handling electrical equipment.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Safety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48544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48544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Electricity and Magnetism: Fundamental Principles and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2387912"/>
            <a:ext cx="4780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Electricity and magnetism play a crucial role in modern technology and daily activities.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these principles enhances problem-solving and innovation in various fields.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6548122" y="1799830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Relevance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8200" y="2387912"/>
            <a:ext cx="4780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Summary of key concepts learned in the lesson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understanding electricity and magnetism in everyday life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38200" y="1799830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Concepts Recap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Electricity and Magnetism: Fundamental Principles and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questions can range from multiple-choice to open-ended formats.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Projects often involve creative and practical applications of learned concepts.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Assessment Questions and Projects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78374" y="1656374"/>
            <a:ext cx="235102" cy="365760"/>
          </a:xfrm>
          <a:custGeom>
            <a:avLst/>
            <a:gdLst/>
            <a:ahLst/>
            <a:cxnLst/>
            <a:rect l="l" t="t" r="r" b="b"/>
            <a:pathLst>
              <a:path w="235102" h="365760">
                <a:moveTo>
                  <a:pt x="39196" y="104446"/>
                </a:moveTo>
                <a:cubicBezTo>
                  <a:pt x="39196" y="68353"/>
                  <a:pt x="68431" y="39118"/>
                  <a:pt x="104524" y="39118"/>
                </a:cubicBezTo>
                <a:lnTo>
                  <a:pt x="130656" y="39118"/>
                </a:lnTo>
                <a:cubicBezTo>
                  <a:pt x="166751" y="39118"/>
                  <a:pt x="195984" y="68353"/>
                  <a:pt x="195984" y="104446"/>
                </a:cubicBezTo>
                <a:lnTo>
                  <a:pt x="195984" y="108203"/>
                </a:lnTo>
                <a:cubicBezTo>
                  <a:pt x="195984" y="127884"/>
                  <a:pt x="186185" y="146256"/>
                  <a:pt x="169770" y="157120"/>
                </a:cubicBezTo>
                <a:lnTo>
                  <a:pt x="127061" y="185620"/>
                </a:lnTo>
                <a:cubicBezTo>
                  <a:pt x="108932" y="197704"/>
                  <a:pt x="97991" y="218121"/>
                  <a:pt x="97991" y="240004"/>
                </a:cubicBezTo>
                <a:lnTo>
                  <a:pt x="97991" y="241639"/>
                </a:lnTo>
                <a:cubicBezTo>
                  <a:pt x="97991" y="252499"/>
                  <a:pt x="106729" y="261237"/>
                  <a:pt x="117589" y="261237"/>
                </a:cubicBezTo>
                <a:cubicBezTo>
                  <a:pt x="128451" y="261237"/>
                  <a:pt x="137187" y="252499"/>
                  <a:pt x="137187" y="241639"/>
                </a:cubicBezTo>
                <a:lnTo>
                  <a:pt x="137187" y="240004"/>
                </a:lnTo>
                <a:cubicBezTo>
                  <a:pt x="137187" y="231266"/>
                  <a:pt x="141515" y="223099"/>
                  <a:pt x="148782" y="218282"/>
                </a:cubicBezTo>
                <a:lnTo>
                  <a:pt x="191491" y="189782"/>
                </a:lnTo>
                <a:cubicBezTo>
                  <a:pt x="218765" y="171571"/>
                  <a:pt x="235098" y="141030"/>
                  <a:pt x="235098" y="108283"/>
                </a:cubicBezTo>
                <a:lnTo>
                  <a:pt x="235098" y="104527"/>
                </a:lnTo>
                <a:cubicBezTo>
                  <a:pt x="235098" y="46792"/>
                  <a:pt x="188305" y="0"/>
                  <a:pt x="130571" y="0"/>
                </a:cubicBezTo>
                <a:lnTo>
                  <a:pt x="104440" y="0"/>
                </a:lnTo>
                <a:cubicBezTo>
                  <a:pt x="46788" y="-80"/>
                  <a:pt x="-4" y="46711"/>
                  <a:pt x="-4" y="104443"/>
                </a:cubicBezTo>
                <a:cubicBezTo>
                  <a:pt x="-4" y="115302"/>
                  <a:pt x="8734" y="124040"/>
                  <a:pt x="19594" y="124040"/>
                </a:cubicBezTo>
                <a:cubicBezTo>
                  <a:pt x="30455" y="124040"/>
                  <a:pt x="39192" y="115302"/>
                  <a:pt x="39192" y="104443"/>
                </a:cubicBezTo>
                <a:lnTo>
                  <a:pt x="39196" y="104446"/>
                </a:lnTo>
                <a:moveTo>
                  <a:pt x="117591" y="365760"/>
                </a:moveTo>
                <a:cubicBezTo>
                  <a:pt x="132024" y="365760"/>
                  <a:pt x="143723" y="354059"/>
                  <a:pt x="143723" y="339630"/>
                </a:cubicBezTo>
                <a:cubicBezTo>
                  <a:pt x="143723" y="325197"/>
                  <a:pt x="132024" y="313500"/>
                  <a:pt x="117591" y="313500"/>
                </a:cubicBezTo>
                <a:cubicBezTo>
                  <a:pt x="103158" y="313500"/>
                  <a:pt x="91459" y="325201"/>
                  <a:pt x="91459" y="339630"/>
                </a:cubicBezTo>
                <a:cubicBezTo>
                  <a:pt x="91459" y="354063"/>
                  <a:pt x="103158" y="365760"/>
                  <a:pt x="117591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Evaluation and feedback play a crucial role in improving learning outcomes.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insights into areas of strength and opportunities for growth.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Assessment Questions and Projects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53377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Quizzes, tests, and projects are common methods used to assess learning.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help educators gauge students' understanding and progress.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Evaluation and Feedback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82" y="1656374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454" r="-12045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There are numerous resources available for those interested in extension activities.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resources can guide learners in expanding their knowledge and skills effectively.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 for Further Exploration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Hands-on learning and experimentation are crucial for understanding complex concepts.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an engaging way to explore and apply knowledge in real-world scenarios.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Hands-On Learning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extension activities include building a homemade battery and creating a magnetic levitation system.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encourage creativity and practical application of scientific principles.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Extension Activities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Electricity and Magnetism: Fundamental Principles and Applications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116664" r="-11666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Parents can assist with homework and ensure students understand their assignments.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Attending parent-teacher conferences helps parents stay informed about their child's progress and needs.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Ways Parents Can Support Learning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33410" y="1577615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 plays a crucial role in enhancing student learning and academic success.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fosters a supportive environment that encourages students to excel in their studies.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Significance of Parent Engagement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14460" y="1650264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Electricity and Magnetism: Fundamental Principles and Applications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13" r="-9061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77138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on the lesson and what was learned.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steps: future lessons and topics to explore.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77138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Exploration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684760" y="15776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126018"/>
                  <a:pt x="331182" y="42863"/>
                  <a:pt x="228600" y="42863"/>
                </a:cubicBezTo>
                <a:cubicBezTo>
                  <a:pt x="126018" y="42863"/>
                  <a:pt x="42863" y="126018"/>
                  <a:pt x="42863" y="228600"/>
                </a:cubicBezTo>
                <a:cubicBezTo>
                  <a:pt x="42863" y="331182"/>
                  <a:pt x="126018" y="414338"/>
                  <a:pt x="228600" y="414338"/>
                </a:cubicBezTo>
                <a:cubicBezTo>
                  <a:pt x="331182" y="414338"/>
                  <a:pt x="414338" y="331182"/>
                  <a:pt x="414338" y="228600"/>
                </a:cubicBezTo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  <a:moveTo>
                  <a:pt x="273872" y="290304"/>
                </a:moveTo>
                <a:lnTo>
                  <a:pt x="145015" y="339864"/>
                </a:lnTo>
                <a:cubicBezTo>
                  <a:pt x="127691" y="346562"/>
                  <a:pt x="110633" y="329504"/>
                  <a:pt x="117331" y="312181"/>
                </a:cubicBezTo>
                <a:lnTo>
                  <a:pt x="166892" y="183323"/>
                </a:lnTo>
                <a:cubicBezTo>
                  <a:pt x="169841" y="175734"/>
                  <a:pt x="175734" y="169841"/>
                  <a:pt x="183323" y="166892"/>
                </a:cubicBezTo>
                <a:lnTo>
                  <a:pt x="312181" y="117331"/>
                </a:lnTo>
                <a:cubicBezTo>
                  <a:pt x="329504" y="110633"/>
                  <a:pt x="346562" y="127691"/>
                  <a:pt x="339864" y="145015"/>
                </a:cubicBezTo>
                <a:lnTo>
                  <a:pt x="290304" y="273872"/>
                </a:lnTo>
                <a:cubicBezTo>
                  <a:pt x="287446" y="281461"/>
                  <a:pt x="281461" y="287355"/>
                  <a:pt x="273872" y="290304"/>
                </a:cubicBezTo>
                <a:lnTo>
                  <a:pt x="273872" y="290304"/>
                </a:lnTo>
                <a:moveTo>
                  <a:pt x="257175" y="228600"/>
                </a:moveTo>
                <a:cubicBezTo>
                  <a:pt x="257175" y="212817"/>
                  <a:pt x="244383" y="200025"/>
                  <a:pt x="228600" y="200025"/>
                </a:cubicBezTo>
                <a:cubicBezTo>
                  <a:pt x="212817" y="200025"/>
                  <a:pt x="200025" y="212817"/>
                  <a:pt x="200025" y="228600"/>
                </a:cubicBezTo>
                <a:cubicBezTo>
                  <a:pt x="200025" y="244383"/>
                  <a:pt x="212817" y="257175"/>
                  <a:pt x="228600" y="257175"/>
                </a:cubicBezTo>
                <a:cubicBezTo>
                  <a:pt x="244383" y="257175"/>
                  <a:pt x="257175" y="244383"/>
                  <a:pt x="257175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7240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on the lesson and what was learned.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steps: future lessons and topics to explore.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on the Lesson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91528" y="1577615"/>
            <a:ext cx="428625" cy="457200"/>
          </a:xfrm>
          <a:custGeom>
            <a:avLst/>
            <a:gdLst/>
            <a:ahLst/>
            <a:cxnLst/>
            <a:rect l="l" t="t" r="r" b="b"/>
            <a:pathLst>
              <a:path w="428625" h="457200">
                <a:moveTo>
                  <a:pt x="214313" y="42863"/>
                </a:moveTo>
                <a:lnTo>
                  <a:pt x="371476" y="42863"/>
                </a:lnTo>
                <a:cubicBezTo>
                  <a:pt x="379333" y="42863"/>
                  <a:pt x="385763" y="49291"/>
                  <a:pt x="385763" y="57150"/>
                </a:cubicBezTo>
                <a:lnTo>
                  <a:pt x="385763" y="400050"/>
                </a:lnTo>
                <a:cubicBezTo>
                  <a:pt x="385763" y="407909"/>
                  <a:pt x="379333" y="414338"/>
                  <a:pt x="371476" y="414338"/>
                </a:cubicBezTo>
                <a:lnTo>
                  <a:pt x="214313" y="414338"/>
                </a:lnTo>
                <a:lnTo>
                  <a:pt x="214313" y="42863"/>
                </a:lnTo>
                <a:moveTo>
                  <a:pt x="171450" y="42863"/>
                </a:moveTo>
                <a:lnTo>
                  <a:pt x="171450" y="414338"/>
                </a:lnTo>
                <a:lnTo>
                  <a:pt x="114301" y="414338"/>
                </a:lnTo>
                <a:cubicBezTo>
                  <a:pt x="106445" y="414338"/>
                  <a:pt x="100015" y="407909"/>
                  <a:pt x="100015" y="400050"/>
                </a:cubicBezTo>
                <a:lnTo>
                  <a:pt x="100015" y="371475"/>
                </a:lnTo>
                <a:lnTo>
                  <a:pt x="121447" y="371475"/>
                </a:lnTo>
                <a:cubicBezTo>
                  <a:pt x="133324" y="371475"/>
                  <a:pt x="142878" y="361920"/>
                  <a:pt x="142878" y="350046"/>
                </a:cubicBezTo>
                <a:cubicBezTo>
                  <a:pt x="142878" y="338168"/>
                  <a:pt x="133324" y="328617"/>
                  <a:pt x="121447" y="328617"/>
                </a:cubicBezTo>
                <a:lnTo>
                  <a:pt x="100015" y="328617"/>
                </a:lnTo>
                <a:lnTo>
                  <a:pt x="100015" y="250038"/>
                </a:lnTo>
                <a:lnTo>
                  <a:pt x="121447" y="250038"/>
                </a:lnTo>
                <a:cubicBezTo>
                  <a:pt x="133324" y="250038"/>
                  <a:pt x="142878" y="240483"/>
                  <a:pt x="142878" y="228609"/>
                </a:cubicBezTo>
                <a:cubicBezTo>
                  <a:pt x="142878" y="216731"/>
                  <a:pt x="133324" y="207180"/>
                  <a:pt x="121447" y="207180"/>
                </a:cubicBezTo>
                <a:lnTo>
                  <a:pt x="100015" y="207180"/>
                </a:lnTo>
                <a:lnTo>
                  <a:pt x="100015" y="128601"/>
                </a:lnTo>
                <a:lnTo>
                  <a:pt x="121447" y="128601"/>
                </a:lnTo>
                <a:cubicBezTo>
                  <a:pt x="133324" y="128601"/>
                  <a:pt x="142878" y="119046"/>
                  <a:pt x="142878" y="107172"/>
                </a:cubicBezTo>
                <a:cubicBezTo>
                  <a:pt x="142878" y="95294"/>
                  <a:pt x="133324" y="85743"/>
                  <a:pt x="121447" y="85743"/>
                </a:cubicBezTo>
                <a:lnTo>
                  <a:pt x="100015" y="85743"/>
                </a:lnTo>
                <a:lnTo>
                  <a:pt x="100015" y="57168"/>
                </a:lnTo>
                <a:cubicBezTo>
                  <a:pt x="100015" y="49309"/>
                  <a:pt x="106445" y="42881"/>
                  <a:pt x="114301" y="42881"/>
                </a:cubicBezTo>
                <a:lnTo>
                  <a:pt x="171450" y="42863"/>
                </a:lnTo>
                <a:moveTo>
                  <a:pt x="57149" y="371475"/>
                </a:moveTo>
                <a:lnTo>
                  <a:pt x="57149" y="400050"/>
                </a:lnTo>
                <a:cubicBezTo>
                  <a:pt x="57149" y="431574"/>
                  <a:pt x="82776" y="457200"/>
                  <a:pt x="114297" y="457200"/>
                </a:cubicBezTo>
                <a:lnTo>
                  <a:pt x="371472" y="457200"/>
                </a:lnTo>
                <a:cubicBezTo>
                  <a:pt x="402993" y="457200"/>
                  <a:pt x="428621" y="431574"/>
                  <a:pt x="428621" y="400050"/>
                </a:cubicBezTo>
                <a:lnTo>
                  <a:pt x="428621" y="57150"/>
                </a:lnTo>
                <a:cubicBezTo>
                  <a:pt x="428621" y="25626"/>
                  <a:pt x="402993" y="0"/>
                  <a:pt x="371472" y="0"/>
                </a:cubicBezTo>
                <a:lnTo>
                  <a:pt x="114297" y="0"/>
                </a:lnTo>
                <a:cubicBezTo>
                  <a:pt x="82776" y="0"/>
                  <a:pt x="57149" y="25626"/>
                  <a:pt x="57149" y="57150"/>
                </a:cubicBezTo>
                <a:lnTo>
                  <a:pt x="57149" y="85725"/>
                </a:lnTo>
                <a:lnTo>
                  <a:pt x="21431" y="85725"/>
                </a:lnTo>
                <a:cubicBezTo>
                  <a:pt x="9554" y="85725"/>
                  <a:pt x="0" y="95280"/>
                  <a:pt x="0" y="107159"/>
                </a:cubicBezTo>
                <a:cubicBezTo>
                  <a:pt x="0" y="119037"/>
                  <a:pt x="9554" y="128592"/>
                  <a:pt x="21431" y="128592"/>
                </a:cubicBezTo>
                <a:lnTo>
                  <a:pt x="57149" y="128592"/>
                </a:lnTo>
                <a:lnTo>
                  <a:pt x="57149" y="207176"/>
                </a:lnTo>
                <a:lnTo>
                  <a:pt x="21431" y="207176"/>
                </a:lnTo>
                <a:cubicBezTo>
                  <a:pt x="9554" y="207176"/>
                  <a:pt x="0" y="216731"/>
                  <a:pt x="0" y="228609"/>
                </a:cubicBezTo>
                <a:cubicBezTo>
                  <a:pt x="0" y="240487"/>
                  <a:pt x="9554" y="250043"/>
                  <a:pt x="21431" y="250043"/>
                </a:cubicBezTo>
                <a:lnTo>
                  <a:pt x="57149" y="250043"/>
                </a:lnTo>
                <a:lnTo>
                  <a:pt x="57149" y="328626"/>
                </a:lnTo>
                <a:lnTo>
                  <a:pt x="21431" y="328626"/>
                </a:lnTo>
                <a:cubicBezTo>
                  <a:pt x="9554" y="328626"/>
                  <a:pt x="0" y="338182"/>
                  <a:pt x="0" y="350060"/>
                </a:cubicBezTo>
                <a:cubicBezTo>
                  <a:pt x="0" y="361938"/>
                  <a:pt x="9554" y="371493"/>
                  <a:pt x="21431" y="371493"/>
                </a:cubicBezTo>
                <a:lnTo>
                  <a:pt x="57149" y="3714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and Next Steps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Electricity and Magnetism: Fundamental Principles and Applications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162800" y="626364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1" y="0"/>
            <a:ext cx="3108959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69007"/>
            <a:ext cx="7108305" cy="4480560"/>
          </a:xfrm>
          <a:custGeom>
            <a:avLst/>
            <a:gdLst/>
            <a:ahLst/>
            <a:cxnLst/>
            <a:rect l="l" t="t" r="r" b="b"/>
            <a:pathLst>
              <a:path w="7108305" h="4480560">
                <a:moveTo>
                  <a:pt x="137190" y="4480560"/>
                </a:moveTo>
                <a:cubicBezTo>
                  <a:pt x="61416" y="4480560"/>
                  <a:pt x="0" y="4419132"/>
                  <a:pt x="0" y="4343365"/>
                </a:cubicBezTo>
                <a:lnTo>
                  <a:pt x="0" y="137195"/>
                </a:lnTo>
                <a:cubicBezTo>
                  <a:pt x="0" y="61429"/>
                  <a:pt x="61416" y="0"/>
                  <a:pt x="137190" y="0"/>
                </a:cubicBezTo>
                <a:lnTo>
                  <a:pt x="6971115" y="0"/>
                </a:lnTo>
                <a:cubicBezTo>
                  <a:pt x="7046889" y="0"/>
                  <a:pt x="7108305" y="61428"/>
                  <a:pt x="7108305" y="137195"/>
                </a:cubicBezTo>
                <a:lnTo>
                  <a:pt x="7108305" y="4343365"/>
                </a:lnTo>
                <a:cubicBezTo>
                  <a:pt x="7108305" y="4419131"/>
                  <a:pt x="7046889" y="4480560"/>
                  <a:pt x="6971115" y="4480560"/>
                </a:cubicBezTo>
                <a:lnTo>
                  <a:pt x="137190" y="4480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7108304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49087" y="1830463"/>
            <a:ext cx="646912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Electricity and Magnetism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49086" y="2492670"/>
            <a:ext cx="6469128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 and conclusions on the importance of understanding electricity and magnetism.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Electricity and magnetism are fundamental forces that shape the world around us, influencing technology, nature, and daily life.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32196" y="63343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Electricity and Magnetism: Fundamental Principles and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343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6742544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2025-08-09T10:09:30Z</dcterms:created>
  <dcterms:modified xsi:type="dcterms:W3CDTF">2025-08-09T10:09:30Z</dcterms:modified>
</cp:coreProperties>
</file>