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043141185153ad83eab7a9da8b423c293d1befc2.png"/><Relationship Id="rId14" Type="http://schemas.openxmlformats.org/officeDocument/2006/relationships/image" Target="../media/7828f177c1fea9e7d2ba756d66ce34df7041e6f6.png"/><Relationship Id="rId15" Type="http://schemas.openxmlformats.org/officeDocument/2006/relationships/image" Target="../media/27979971bc26f0ed44c6a06c479706e594b2a9d3.png"/><Relationship Id="rId16" Type="http://schemas.openxmlformats.org/officeDocument/2006/relationships/image" Target="../media/827cfd30985b99d86ea7514578bd74ebc030c8bb.png"/><Relationship Id="rId17" Type="http://schemas.openxmlformats.org/officeDocument/2006/relationships/image" Target="../media/bc5af7eaa0f1358178eda4e4f2f1d1209832853d.png"/><Relationship Id="rId18" Type="http://schemas.openxmlformats.org/officeDocument/2006/relationships/image" Target="../media/aca858b1536c9b536cdc1fa279e9b32002524186.png"/><Relationship Id="rId19" Type="http://schemas.openxmlformats.org/officeDocument/2006/relationships/image" Target="../media/72801f4c8195f0622ac4443f60c6d2d662bb1229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e5e6f0ba0da5a80e9b90e43b475a767278bfdee8.png"/><Relationship Id="rId14" Type="http://schemas.openxmlformats.org/officeDocument/2006/relationships/image" Target="../media/d812dce58aa4096dbe226f22e5c9d9b8009a9ee1.png"/><Relationship Id="rId15" Type="http://schemas.openxmlformats.org/officeDocument/2006/relationships/image" Target="../media/bb305dc2a178f78a32865390ad2603dc6698db10.jp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d812dce58aa4096dbe226f22e5c9d9b8009a9ee1.png"/><Relationship Id="rId14" Type="http://schemas.openxmlformats.org/officeDocument/2006/relationships/image" Target="../media/ec571ceba3dc45a11708453eab16bae729ab059f.jp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b5c20d4178d96244d12cfb134a843d33efe2999c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8ac6ee6796a30070e8171b5d3f266d2de3ac4863.png"/><Relationship Id="rId14" Type="http://schemas.openxmlformats.org/officeDocument/2006/relationships/image" Target="../media/ad7cb30724ddc42b99ea827c810ad7735b66bc80.png"/><Relationship Id="rId15" Type="http://schemas.openxmlformats.org/officeDocument/2006/relationships/image" Target="../media/7400a928c7d31ee845ee440fee49107198c4a81f.png"/><Relationship Id="rId16" Type="http://schemas.openxmlformats.org/officeDocument/2006/relationships/image" Target="../media/8ac6ee6796a30070e8171b5d3f266d2de3ac4863.png"/><Relationship Id="rId17" Type="http://schemas.openxmlformats.org/officeDocument/2006/relationships/image" Target="../media/7400a928c7d31ee845ee440fee49107198c4a81f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image" Target="../media/fed5eccb2a13d118204e6f233f42d234f51fb35f.jp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e5e6f0ba0da5a80e9b90e43b475a767278bfdee8.png"/><Relationship Id="rId2" Type="http://schemas.openxmlformats.org/officeDocument/2006/relationships/image" Target="../media/7828f177c1fea9e7d2ba756d66ce34df7041e6f6.png"/><Relationship Id="rId3" Type="http://schemas.openxmlformats.org/officeDocument/2006/relationships/image" Target="../media/27979971bc26f0ed44c6a06c479706e594b2a9d3.png"/><Relationship Id="rId4" Type="http://schemas.openxmlformats.org/officeDocument/2006/relationships/image" Target="../media/827cfd30985b99d86ea7514578bd74ebc030c8bb.png"/><Relationship Id="rId5" Type="http://schemas.openxmlformats.org/officeDocument/2006/relationships/image" Target="../media/bc5af7eaa0f1358178eda4e4f2f1d1209832853d.png"/><Relationship Id="rId6" Type="http://schemas.openxmlformats.org/officeDocument/2006/relationships/image" Target="../media/aca858b1536c9b536cdc1fa279e9b32002524186.png"/><Relationship Id="rId7" Type="http://schemas.openxmlformats.org/officeDocument/2006/relationships/image" Target="../media/72801f4c8195f0622ac4443f60c6d2d662bb1229.png"/><Relationship Id="rId8" Type="http://schemas.openxmlformats.org/officeDocument/2006/relationships/image" Target="../media/d812dce58aa4096dbe226f22e5c9d9b8009a9ee1.png"/><Relationship Id="rId9" Type="http://schemas.openxmlformats.org/officeDocument/2006/relationships/image" Target="../media/9906dc34b8e9bee51d05c642a64ef3ace1aff2e9.png"/><Relationship Id="rId10" Type="http://schemas.openxmlformats.org/officeDocument/2006/relationships/image" Target="../media/b28baae7644c08214fca237ed7a22e3d1273b80d.png"/><Relationship Id="rId11" Type="http://schemas.openxmlformats.org/officeDocument/2006/relationships/image" Target="../media/570d2f780b3f8307236bad781e6283811457f9da.png"/><Relationship Id="rId12" Type="http://schemas.openxmlformats.org/officeDocument/2006/relationships/image" Target="../media/a7c098d5ba7d2e57798d1af96dfb3fb6013cb20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524000" y="1054778"/>
            <a:ext cx="9144000" cy="2553577"/>
          </a:xfrm>
          <a:custGeom>
            <a:avLst/>
            <a:gdLst/>
            <a:ahLst/>
            <a:cxnLst/>
            <a:rect l="l" t="t" r="r" b="b"/>
            <a:pathLst>
              <a:path w="9144000" h="2553577">
                <a:moveTo>
                  <a:pt x="0" y="2553577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2553577"/>
                </a:lnTo>
                <a:lnTo>
                  <a:pt x="0" y="2553577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Understanding Punctuation Marks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1524000" y="3885447"/>
            <a:ext cx="9144000" cy="1741332"/>
          </a:xfrm>
          <a:custGeom>
            <a:avLst/>
            <a:gdLst/>
            <a:ahLst/>
            <a:cxnLst/>
            <a:rect l="l" t="t" r="r" b="b"/>
            <a:pathLst>
              <a:path w="9144000" h="1741332">
                <a:moveTo>
                  <a:pt x="0" y="1741332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1741332"/>
                </a:lnTo>
                <a:lnTo>
                  <a:pt x="0" y="174133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4867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Exploring the Basics and Usage of Common Punctuation Marks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4876796" y="81774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428664" y="2299306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905626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43953" y="905"/>
            <a:ext cx="761667" cy="761442"/>
          </a:xfrm>
          <a:custGeom>
            <a:avLst/>
            <a:gdLst/>
            <a:ahLst/>
            <a:cxnLst/>
            <a:rect l="l" t="t" r="r" b="b"/>
            <a:pathLst>
              <a:path w="761667" h="761442">
                <a:moveTo>
                  <a:pt x="0" y="761442"/>
                </a:moveTo>
                <a:lnTo>
                  <a:pt x="0" y="0"/>
                </a:lnTo>
                <a:lnTo>
                  <a:pt x="761667" y="0"/>
                </a:lnTo>
                <a:lnTo>
                  <a:pt x="761667" y="761442"/>
                </a:lnTo>
                <a:lnTo>
                  <a:pt x="0" y="761442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0667300" y="446"/>
            <a:ext cx="761667" cy="1521988"/>
          </a:xfrm>
          <a:custGeom>
            <a:avLst/>
            <a:gdLst/>
            <a:ahLst/>
            <a:cxnLst/>
            <a:rect l="l" t="t" r="r" b="b"/>
            <a:pathLst>
              <a:path w="761667" h="1521988">
                <a:moveTo>
                  <a:pt x="0" y="1521988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1988"/>
                </a:lnTo>
                <a:lnTo>
                  <a:pt x="0" y="1521988"/>
                </a:lnTo>
              </a:path>
            </a:pathLst>
          </a:custGeom>
          <a:blipFill>
            <a:blip r:embed="rId1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1428664" y="446"/>
            <a:ext cx="761667" cy="1522286"/>
          </a:xfrm>
          <a:custGeom>
            <a:avLst/>
            <a:gdLst/>
            <a:ahLst/>
            <a:cxnLst/>
            <a:rect l="l" t="t" r="r" b="b"/>
            <a:pathLst>
              <a:path w="761667" h="1522286">
                <a:moveTo>
                  <a:pt x="0" y="1522286"/>
                </a:moveTo>
                <a:lnTo>
                  <a:pt x="0" y="0"/>
                </a:lnTo>
                <a:lnTo>
                  <a:pt x="761667" y="0"/>
                </a:lnTo>
                <a:lnTo>
                  <a:pt x="761667" y="1522286"/>
                </a:lnTo>
                <a:lnTo>
                  <a:pt x="0" y="1522286"/>
                </a:lnTo>
              </a:path>
            </a:pathLst>
          </a:custGeom>
          <a:blipFill>
            <a:blip r:embed="rId1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59585" y="1530443"/>
            <a:ext cx="9123035" cy="4663440"/>
          </a:xfrm>
          <a:custGeom>
            <a:avLst/>
            <a:gdLst/>
            <a:ahLst/>
            <a:cxnLst/>
            <a:rect l="l" t="t" r="r" b="b"/>
            <a:pathLst>
              <a:path w="9123035" h="4663440">
                <a:moveTo>
                  <a:pt x="0" y="4663440"/>
                </a:moveTo>
                <a:lnTo>
                  <a:pt x="0" y="0"/>
                </a:lnTo>
                <a:lnTo>
                  <a:pt x="9123035" y="0"/>
                </a:lnTo>
                <a:lnTo>
                  <a:pt x="9123035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Lesson Introduction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Subject Knowledge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Punctuation marks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Common punctuation marks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Period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Comma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Question mark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Exclamation point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Apostrophe</a:t>
            </a:r>
            <a:endParaRPr lang="en-US" sz="1759" dirty="0"/>
          </a:p>
          <a:p>
            <a:pPr algn="l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Quotation marks</a:t>
            </a:r>
            <a:endParaRPr lang="en-US" sz="1759" dirty="0"/>
          </a:p>
        </p:txBody>
      </p:sp>
      <p:sp>
        <p:nvSpPr>
          <p:cNvPr id="22" name="Text 20"/>
          <p:cNvSpPr/>
          <p:nvPr/>
        </p:nvSpPr>
        <p:spPr>
          <a:xfrm>
            <a:off x="10118447" y="1530443"/>
            <a:ext cx="547200" cy="4663440"/>
          </a:xfrm>
          <a:custGeom>
            <a:avLst/>
            <a:gdLst/>
            <a:ahLst/>
            <a:cxnLst/>
            <a:rect l="l" t="t" r="r" b="b"/>
            <a:pathLst>
              <a:path w="547200" h="4663440">
                <a:moveTo>
                  <a:pt x="0" y="4663440"/>
                </a:moveTo>
                <a:lnTo>
                  <a:pt x="0" y="0"/>
                </a:lnTo>
                <a:lnTo>
                  <a:pt x="547200" y="0"/>
                </a:lnTo>
                <a:lnTo>
                  <a:pt x="547200" y="4663440"/>
                </a:lnTo>
                <a:lnTo>
                  <a:pt x="0" y="4663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01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02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03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04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05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06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07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08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09</a:t>
            </a:r>
            <a:endParaRPr lang="en-US" sz="1759" dirty="0"/>
          </a:p>
          <a:p>
            <a:pPr algn="r" marL="0" indent="0">
              <a:lnSpc>
                <a:spcPct val="130000"/>
              </a:lnSpc>
              <a:spcBef>
                <a:spcPts val="977"/>
              </a:spcBef>
              <a:buNone/>
            </a:pPr>
            <a:r>
              <a:rPr lang="en-US" sz="1759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10</a:t>
            </a:r>
            <a:endParaRPr lang="en-US" sz="1759" dirty="0"/>
          </a:p>
        </p:txBody>
      </p:sp>
      <p:sp>
        <p:nvSpPr>
          <p:cNvPr id="23" name="Text 21"/>
          <p:cNvSpPr/>
          <p:nvPr/>
        </p:nvSpPr>
        <p:spPr>
          <a:xfrm>
            <a:off x="761990" y="656471"/>
            <a:ext cx="9903704" cy="672463"/>
          </a:xfrm>
          <a:custGeom>
            <a:avLst/>
            <a:gdLst/>
            <a:ahLst/>
            <a:cxnLst/>
            <a:rect l="l" t="t" r="r" b="b"/>
            <a:pathLst>
              <a:path w="9903704" h="672463">
                <a:moveTo>
                  <a:pt x="0" y="672463"/>
                </a:moveTo>
                <a:lnTo>
                  <a:pt x="0" y="0"/>
                </a:lnTo>
                <a:lnTo>
                  <a:pt x="9903704" y="0"/>
                </a:lnTo>
                <a:lnTo>
                  <a:pt x="9903704" y="672463"/>
                </a:lnTo>
                <a:lnTo>
                  <a:pt x="0" y="672463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Table of contents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Lesson Introduction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Punctuation Marks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199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Punctuation marks are the symbols we use to organize and clarify the meaning of written language.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They help to separate words, phrases, and sentences, and indicate the flow of ideas.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6199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6007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Incorrect usage of punctuation marks can lead to confusion and misinterpretation of the intended message.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6007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61993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Students have the opportunity to enhance their writing skills by mastering the use of punctuation marks.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Improved punctuation can elevate the quality of their written work and make it more impactful.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61993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60076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Neglecting the importance of punctuation may result in ineffective communication and hinder the overall clarity of written text.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60076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267198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 flipH="1" flipV="1" rot="16200000">
            <a:off x="6095999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 flipH="1">
            <a:off x="42671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>
            <a:off x="60959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267198" y="2311046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</a:t>
            </a:r>
            <a:endParaRPr lang="en-US" sz="5400" dirty="0"/>
          </a:p>
        </p:txBody>
      </p:sp>
      <p:sp>
        <p:nvSpPr>
          <p:cNvPr id="30" name="Text 28"/>
          <p:cNvSpPr/>
          <p:nvPr/>
        </p:nvSpPr>
        <p:spPr>
          <a:xfrm>
            <a:off x="6095999" y="2311045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</a:t>
            </a:r>
            <a:endParaRPr lang="en-US" sz="5400" dirty="0"/>
          </a:p>
        </p:txBody>
      </p:sp>
      <p:sp>
        <p:nvSpPr>
          <p:cNvPr id="31" name="Text 29"/>
          <p:cNvSpPr/>
          <p:nvPr/>
        </p:nvSpPr>
        <p:spPr>
          <a:xfrm>
            <a:off x="42672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</a:t>
            </a:r>
            <a:endParaRPr lang="en-US" sz="5400" dirty="0"/>
          </a:p>
        </p:txBody>
      </p:sp>
      <p:sp>
        <p:nvSpPr>
          <p:cNvPr id="32" name="Text 30"/>
          <p:cNvSpPr/>
          <p:nvPr/>
        </p:nvSpPr>
        <p:spPr>
          <a:xfrm>
            <a:off x="60960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</a:t>
            </a:r>
            <a:endParaRPr lang="en-US" sz="5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Subject Knowledge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528555" y="1635949"/>
            <a:ext cx="3840480" cy="464288"/>
          </a:xfrm>
          <a:custGeom>
            <a:avLst/>
            <a:gdLst/>
            <a:ahLst/>
            <a:cxnLst/>
            <a:rect l="l" t="t" r="r" b="b"/>
            <a:pathLst>
              <a:path w="3840480" h="464288">
                <a:moveTo>
                  <a:pt x="0" y="464288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464288"/>
                </a:lnTo>
                <a:lnTo>
                  <a:pt x="0" y="4642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Common Punctuation Marks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528555" y="2262469"/>
            <a:ext cx="3840480" cy="3474720"/>
          </a:xfrm>
          <a:custGeom>
            <a:avLst/>
            <a:gdLst/>
            <a:ahLst/>
            <a:cxnLst/>
            <a:rect l="l" t="t" r="r" b="b"/>
            <a:pathLst>
              <a:path w="3840480" h="3474720">
                <a:moveTo>
                  <a:pt x="0" y="347472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most common punctuation marks are the period (.), comma (,), question mark (?), exclamation point (!), apostrophe ('), and quotation marks (" ").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Each mark serves a specific purpose and helps to convey the intended message.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5"/>
            <a:srcRect l="36671" r="3667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918757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Punctuation Marks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3259248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276582" y="1638533"/>
            <a:ext cx="3840480" cy="464288"/>
          </a:xfrm>
          <a:custGeom>
            <a:avLst/>
            <a:gdLst/>
            <a:ahLst/>
            <a:cxnLst/>
            <a:rect l="l" t="t" r="r" b="b"/>
            <a:pathLst>
              <a:path w="3840480" h="464288">
                <a:moveTo>
                  <a:pt x="0" y="464288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464288"/>
                </a:lnTo>
                <a:lnTo>
                  <a:pt x="0" y="46428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Definition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276582" y="2265053"/>
            <a:ext cx="3840480" cy="3474720"/>
          </a:xfrm>
          <a:custGeom>
            <a:avLst/>
            <a:gdLst/>
            <a:ahLst/>
            <a:cxnLst/>
            <a:rect l="l" t="t" r="r" b="b"/>
            <a:pathLst>
              <a:path w="3840480" h="3474720">
                <a:moveTo>
                  <a:pt x="0" y="3474720"/>
                </a:moveTo>
                <a:lnTo>
                  <a:pt x="0" y="0"/>
                </a:lnTo>
                <a:lnTo>
                  <a:pt x="3840480" y="0"/>
                </a:lnTo>
                <a:lnTo>
                  <a:pt x="3840480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Punctuation marks are the symbols we use to organize and clarify the meaning of written language.</a:t>
            </a:r>
            <a:endParaRPr lang="en-US" sz="1300" dirty="0"/>
          </a:p>
          <a:p>
            <a:pPr algn="l"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They help to separate words, phrases, and sentences, and indicate the flow of ideas.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-1" y="-1"/>
            <a:ext cx="2743200" cy="6857553"/>
          </a:xfrm>
          <a:custGeom>
            <a:avLst/>
            <a:gdLst/>
            <a:ahLst/>
            <a:cxnLst/>
            <a:rect l="l" t="t" r="r" b="b"/>
            <a:pathLst>
              <a:path w="2743200" h="6857553">
                <a:moveTo>
                  <a:pt x="0" y="6857553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553"/>
                </a:lnTo>
                <a:lnTo>
                  <a:pt x="0" y="6857553"/>
                </a:lnTo>
              </a:path>
            </a:pathLst>
          </a:custGeom>
          <a:blipFill>
            <a:blip r:embed="rId14"/>
            <a:srcRect l="19998" r="1999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276583" y="1522434"/>
            <a:ext cx="8066027" cy="4703377"/>
          </a:xfrm>
          <a:custGeom>
            <a:avLst/>
            <a:gdLst/>
            <a:ahLst/>
            <a:cxnLst/>
            <a:rect l="l" t="t" r="r" b="b"/>
            <a:pathLst>
              <a:path w="8066027" h="4703377">
                <a:moveTo>
                  <a:pt x="0" y="4703377"/>
                </a:moveTo>
                <a:lnTo>
                  <a:pt x="0" y="0"/>
                </a:lnTo>
                <a:lnTo>
                  <a:pt x="8066027" y="0"/>
                </a:lnTo>
                <a:lnTo>
                  <a:pt x="8066027" y="4703377"/>
                </a:lnTo>
                <a:lnTo>
                  <a:pt x="0" y="4703377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Punctuation Marks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Punctuation marks are the symbols we use to organize and clarify the meaning of written language.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They help to separate words, phrases, and sentences, and indicate the flow of ideas.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F3475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Common Punctuation Marks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 most common punctuation marks are the period (.), comma (,), question mark (?), exclamation point (!), apostrophe ('), and quotation marks (" ").</a:t>
            </a:r>
            <a:endParaRPr lang="en-US" sz="1200" dirty="0"/>
          </a:p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Each mark serves a specific purpose and helps to convey the intended message effectively.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276582" y="446"/>
            <a:ext cx="8092453" cy="1145448"/>
          </a:xfrm>
          <a:custGeom>
            <a:avLst/>
            <a:gdLst/>
            <a:ahLst/>
            <a:cxnLst/>
            <a:rect l="l" t="t" r="r" b="b"/>
            <a:pathLst>
              <a:path w="8092453" h="1145448">
                <a:moveTo>
                  <a:pt x="0" y="1145448"/>
                </a:moveTo>
                <a:lnTo>
                  <a:pt x="0" y="0"/>
                </a:lnTo>
                <a:lnTo>
                  <a:pt x="8092453" y="0"/>
                </a:lnTo>
                <a:lnTo>
                  <a:pt x="8092453" y="1145448"/>
                </a:lnTo>
                <a:lnTo>
                  <a:pt x="0" y="114544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Punctuation marks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3936091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Punctuation Marks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276582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Common punctuation marks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0" r="0" t="1773" b="177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Punctuation Marks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Denotes a question or inquiry.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Question Mark (?)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Adds emphasis or indicates strong emotion.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Exclamation Point (!)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Shows possession or contraction.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Apostrophe (')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Used to indicate the end of a sentence.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Period (.)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Separates items in a list or clauses in a sentence.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Comma (,)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847710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91295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6354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9591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6804" y="2123123"/>
            <a:ext cx="2520000" cy="3270960"/>
          </a:xfrm>
          <a:custGeom>
            <a:avLst/>
            <a:gdLst/>
            <a:ahLst/>
            <a:cxnLst/>
            <a:rect l="l" t="t" r="r" b="b"/>
            <a:pathLst>
              <a:path w="2520000" h="3270960">
                <a:moveTo>
                  <a:pt x="0" y="3270960"/>
                </a:moveTo>
                <a:lnTo>
                  <a:pt x="0" y="0"/>
                </a:lnTo>
                <a:lnTo>
                  <a:pt x="2520000" y="0"/>
                </a:lnTo>
                <a:lnTo>
                  <a:pt x="2520000" y="3270960"/>
                </a:lnTo>
                <a:lnTo>
                  <a:pt x="0" y="3270960"/>
                </a:lnTo>
              </a:path>
            </a:pathLst>
          </a:custGeom>
          <a:blipFill>
            <a:blip r:embed="rId1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3171" y="338508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80570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One of the most commonly used punctuation marks in English writing.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580570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The period (.)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807766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618679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Used to indicate the end of a sentence that is a statement or a command.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618679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End of a sentence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647326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Used in abbreviations, such as "Mr." for Mister and "etc." for et cetera.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647326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Abbreviations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12289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3B2675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2675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723202" y="3106744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Always place the period inside the closing quotation mark at the end of a sentence when using quotation marks.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723202" y="2634873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Quotation marks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918398" y="3372330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4867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311" y="3105515"/>
            <a:ext cx="1124726" cy="1742396"/>
          </a:xfrm>
          <a:custGeom>
            <a:avLst/>
            <a:gdLst/>
            <a:ahLst/>
            <a:cxnLst/>
            <a:rect l="l" t="t" r="r" b="b"/>
            <a:pathLst>
              <a:path w="1124726" h="1742396">
                <a:moveTo>
                  <a:pt x="0" y="1742396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1742396"/>
                </a:lnTo>
                <a:lnTo>
                  <a:pt x="0" y="1742396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l" marL="0" indent="0">
              <a:lnSpc>
                <a:spcPct val="168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Using the period correctly is crucial for clear and effective communication in written language.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729311" y="2633644"/>
            <a:ext cx="1124726" cy="385467"/>
          </a:xfrm>
          <a:custGeom>
            <a:avLst/>
            <a:gdLst/>
            <a:ahLst/>
            <a:cxnLst/>
            <a:rect l="l" t="t" r="r" b="b"/>
            <a:pathLst>
              <a:path w="1124726" h="385467">
                <a:moveTo>
                  <a:pt x="0" y="385467"/>
                </a:moveTo>
                <a:lnTo>
                  <a:pt x="0" y="0"/>
                </a:lnTo>
                <a:lnTo>
                  <a:pt x="1124726" y="0"/>
                </a:lnTo>
                <a:lnTo>
                  <a:pt x="1124726" y="385467"/>
                </a:lnTo>
                <a:lnTo>
                  <a:pt x="0" y="385467"/>
                </a:lnTo>
              </a:path>
            </a:pathLst>
          </a:custGeom>
          <a:noFill/>
          <a:ln/>
        </p:spPr>
        <p:txBody>
          <a:bodyPr wrap="square" lIns="0" tIns="0" rIns="0" bIns="0" rtlCol="0" anchor="b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Clear communication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Period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Punctuation Marks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836413" y="3373559"/>
            <a:ext cx="714927" cy="714838"/>
          </a:xfrm>
          <a:custGeom>
            <a:avLst/>
            <a:gdLst/>
            <a:ahLst/>
            <a:cxnLst/>
            <a:rect l="l" t="t" r="r" b="b"/>
            <a:pathLst>
              <a:path w="714927" h="714838">
                <a:moveTo>
                  <a:pt x="714927" y="357419"/>
                </a:moveTo>
                <a:cubicBezTo>
                  <a:pt x="714927" y="554816"/>
                  <a:pt x="554885" y="714838"/>
                  <a:pt x="357464" y="714838"/>
                </a:cubicBezTo>
                <a:cubicBezTo>
                  <a:pt x="160042" y="714838"/>
                  <a:pt x="0" y="554816"/>
                  <a:pt x="0" y="357419"/>
                </a:cubicBezTo>
                <a:cubicBezTo>
                  <a:pt x="0" y="160022"/>
                  <a:pt x="160042" y="0"/>
                  <a:pt x="357464" y="0"/>
                </a:cubicBezTo>
                <a:cubicBezTo>
                  <a:pt x="554885" y="0"/>
                  <a:pt x="714927" y="160022"/>
                  <a:pt x="714927" y="357419"/>
                </a:cubicBezTo>
              </a:path>
            </a:pathLst>
          </a:custGeom>
          <a:solidFill>
            <a:srgbClr val="F8F9FC"/>
          </a:solidFill>
          <a:ln w="38100">
            <a:solidFill>
              <a:srgbClr val="F23342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23342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03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Comma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61997" y="1536946"/>
            <a:ext cx="3200397" cy="2057131"/>
          </a:xfrm>
          <a:custGeom>
            <a:avLst/>
            <a:gdLst/>
            <a:ahLst/>
            <a:cxnLst/>
            <a:rect l="l" t="t" r="r" b="b"/>
            <a:pathLst>
              <a:path w="3200397" h="2057131">
                <a:moveTo>
                  <a:pt x="87490" y="2057131"/>
                </a:moveTo>
                <a:cubicBezTo>
                  <a:pt x="39171" y="2057131"/>
                  <a:pt x="0" y="2017960"/>
                  <a:pt x="0" y="1969641"/>
                </a:cubicBezTo>
                <a:lnTo>
                  <a:pt x="0" y="87490"/>
                </a:lnTo>
                <a:cubicBezTo>
                  <a:pt x="0" y="39171"/>
                  <a:pt x="39171" y="0"/>
                  <a:pt x="87490" y="0"/>
                </a:cubicBezTo>
                <a:lnTo>
                  <a:pt x="3112907" y="0"/>
                </a:lnTo>
                <a:cubicBezTo>
                  <a:pt x="3161227" y="0"/>
                  <a:pt x="3200397" y="39171"/>
                  <a:pt x="3200397" y="87490"/>
                </a:cubicBezTo>
                <a:lnTo>
                  <a:pt x="3200397" y="1969641"/>
                </a:lnTo>
                <a:cubicBezTo>
                  <a:pt x="3200397" y="2017960"/>
                  <a:pt x="3161227" y="2057131"/>
                  <a:pt x="3112907" y="2057131"/>
                </a:cubicBezTo>
              </a:path>
            </a:pathLst>
          </a:custGeom>
          <a:blipFill>
            <a:blip r:embed="rId13"/>
            <a:srcRect l="18087" r="180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Punctuation Marks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61994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Improves overall readability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61994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Enhances the flow of a sentence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265938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Before coordinating conjunctions in compound sentences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After introductory phrases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To set off non-essential information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265938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Common uses of the comma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50519" y="4453265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Crucial for achieving punctuation perfection in your writing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50519" y="3960040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Mastering the comma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265938" y="203308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Used to indicate a pause in a sentence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Separate items in a list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Clarify the meaning of a sentence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265938" y="153985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The comma (,) is a versatile punctuation mark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866926" y="2030171"/>
            <a:ext cx="3200400" cy="1560995"/>
          </a:xfrm>
          <a:custGeom>
            <a:avLst/>
            <a:gdLst/>
            <a:ahLst/>
            <a:cxnLst/>
            <a:rect l="l" t="t" r="r" b="b"/>
            <a:pathLst>
              <a:path w="3200400" h="1560995">
                <a:moveTo>
                  <a:pt x="0" y="1560995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560995"/>
                </a:lnTo>
                <a:lnTo>
                  <a:pt x="0" y="156099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Separating elements such as clauses, phrases, and items in a series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866926" y="1536946"/>
            <a:ext cx="3200400" cy="378496"/>
          </a:xfrm>
          <a:custGeom>
            <a:avLst/>
            <a:gdLst/>
            <a:ahLst/>
            <a:cxnLst/>
            <a:rect l="l" t="t" r="r" b="b"/>
            <a:pathLst>
              <a:path w="3200400" h="378496">
                <a:moveTo>
                  <a:pt x="0" y="378496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78496"/>
                </a:lnTo>
                <a:lnTo>
                  <a:pt x="0" y="378496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4867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Essential for avoiding confusion and ensuring clarity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Question mark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Punctuation Marks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199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Indicates a direct question in a sentence.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Adds curiosity and engagement to written communication.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6199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6007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Overuse can lead to unclear or confusing writing.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Must be used appropriately to avoid misinterpretation.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6007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61993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Enhances reader understanding by signaling an inquiry.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Can be used creatively in dialogue or rhetorical questions.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61993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60076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Misplacement can alter the intended meaning of a sentence.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Incorrect usage may undermine the credibility of the writer.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60076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267198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 flipH="1" flipV="1" rot="16200000">
            <a:off x="6095999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 flipH="1">
            <a:off x="42671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>
            <a:off x="60959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267198" y="2311046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</a:t>
            </a:r>
            <a:endParaRPr lang="en-US" sz="5400" dirty="0"/>
          </a:p>
        </p:txBody>
      </p:sp>
      <p:sp>
        <p:nvSpPr>
          <p:cNvPr id="30" name="Text 28"/>
          <p:cNvSpPr/>
          <p:nvPr/>
        </p:nvSpPr>
        <p:spPr>
          <a:xfrm>
            <a:off x="6095999" y="2311045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</a:t>
            </a:r>
            <a:endParaRPr lang="en-US" sz="5400" dirty="0"/>
          </a:p>
        </p:txBody>
      </p:sp>
      <p:sp>
        <p:nvSpPr>
          <p:cNvPr id="31" name="Text 29"/>
          <p:cNvSpPr/>
          <p:nvPr/>
        </p:nvSpPr>
        <p:spPr>
          <a:xfrm>
            <a:off x="42672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</a:t>
            </a:r>
            <a:endParaRPr lang="en-US" sz="5400" dirty="0"/>
          </a:p>
        </p:txBody>
      </p:sp>
      <p:sp>
        <p:nvSpPr>
          <p:cNvPr id="32" name="Text 30"/>
          <p:cNvSpPr/>
          <p:nvPr/>
        </p:nvSpPr>
        <p:spPr>
          <a:xfrm>
            <a:off x="60960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</a:t>
            </a:r>
            <a:endParaRPr lang="en-US" sz="5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Exclamation point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Punctuation Marks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199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Adds emphasis and excitement to a sentence.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Conveys strong emotions such as surprise, joy, or urgency.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6199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6007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Overuse can diminish its impact and come across as insincere.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 formal writing, excessive use may be considered inappropriate.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6007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61993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Enhances storytelling by creating a sense of drama.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Can be used creatively in marketing to grab attention.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61993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60076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Misuse can lead to misinterpretation of tone.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Incorrect placement may alter the intended meaning of a sentence.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60076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267198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 flipH="1" flipV="1" rot="16200000">
            <a:off x="6095999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 flipH="1">
            <a:off x="42671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>
            <a:off x="60959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267198" y="2311046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</a:t>
            </a:r>
            <a:endParaRPr lang="en-US" sz="5400" dirty="0"/>
          </a:p>
        </p:txBody>
      </p:sp>
      <p:sp>
        <p:nvSpPr>
          <p:cNvPr id="30" name="Text 28"/>
          <p:cNvSpPr/>
          <p:nvPr/>
        </p:nvSpPr>
        <p:spPr>
          <a:xfrm>
            <a:off x="6095999" y="2311045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</a:t>
            </a:r>
            <a:endParaRPr lang="en-US" sz="5400" dirty="0"/>
          </a:p>
        </p:txBody>
      </p:sp>
      <p:sp>
        <p:nvSpPr>
          <p:cNvPr id="31" name="Text 29"/>
          <p:cNvSpPr/>
          <p:nvPr/>
        </p:nvSpPr>
        <p:spPr>
          <a:xfrm>
            <a:off x="42672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</a:t>
            </a:r>
            <a:endParaRPr lang="en-US" sz="5400" dirty="0"/>
          </a:p>
        </p:txBody>
      </p:sp>
      <p:sp>
        <p:nvSpPr>
          <p:cNvPr id="32" name="Text 30"/>
          <p:cNvSpPr/>
          <p:nvPr/>
        </p:nvSpPr>
        <p:spPr>
          <a:xfrm>
            <a:off x="60960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</a:t>
            </a:r>
            <a:endParaRPr lang="en-US" sz="5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Apostrophe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Punctuation Marks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199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Indicates possession or ownership in nouns (e.g., Sarah's book).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Used in contractions to combine words (e.g., can't for cannot).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6199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6007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Misuse can lead to confusion or change in meaning.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Overuse can make writing appear informal or incorrect.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6007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61993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Enhances clarity and precision in writing.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Allows for creative expression in literature and dialogue.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61993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60076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Incorrect placement can alter the intended message.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Lack of understanding may result in grammatical errors.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60076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267198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 flipH="1" flipV="1" rot="16200000">
            <a:off x="6095999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 flipH="1">
            <a:off x="42671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>
            <a:off x="60959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267198" y="2311046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</a:t>
            </a:r>
            <a:endParaRPr lang="en-US" sz="5400" dirty="0"/>
          </a:p>
        </p:txBody>
      </p:sp>
      <p:sp>
        <p:nvSpPr>
          <p:cNvPr id="30" name="Text 28"/>
          <p:cNvSpPr/>
          <p:nvPr/>
        </p:nvSpPr>
        <p:spPr>
          <a:xfrm>
            <a:off x="6095999" y="2311045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</a:t>
            </a:r>
            <a:endParaRPr lang="en-US" sz="5400" dirty="0"/>
          </a:p>
        </p:txBody>
      </p:sp>
      <p:sp>
        <p:nvSpPr>
          <p:cNvPr id="31" name="Text 29"/>
          <p:cNvSpPr/>
          <p:nvPr/>
        </p:nvSpPr>
        <p:spPr>
          <a:xfrm>
            <a:off x="42672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</a:t>
            </a:r>
            <a:endParaRPr lang="en-US" sz="5400" dirty="0"/>
          </a:p>
        </p:txBody>
      </p:sp>
      <p:sp>
        <p:nvSpPr>
          <p:cNvPr id="32" name="Text 30"/>
          <p:cNvSpPr/>
          <p:nvPr/>
        </p:nvSpPr>
        <p:spPr>
          <a:xfrm>
            <a:off x="60960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</a:t>
            </a:r>
            <a:endParaRPr lang="en-US" sz="5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125" y="447"/>
            <a:ext cx="1866890" cy="2333321"/>
          </a:xfrm>
          <a:custGeom>
            <a:avLst/>
            <a:gdLst/>
            <a:ahLst/>
            <a:cxnLst/>
            <a:rect l="l" t="t" r="r" b="b"/>
            <a:pathLst>
              <a:path w="1866890" h="2333321">
                <a:moveTo>
                  <a:pt x="0" y="2333321"/>
                </a:moveTo>
                <a:lnTo>
                  <a:pt x="0" y="0"/>
                </a:lnTo>
                <a:lnTo>
                  <a:pt x="1866890" y="0"/>
                </a:lnTo>
                <a:lnTo>
                  <a:pt x="1866890" y="2333321"/>
                </a:lnTo>
                <a:lnTo>
                  <a:pt x="0" y="2333321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428664" y="2299306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05626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3953" y="905"/>
            <a:ext cx="761673" cy="761442"/>
          </a:xfrm>
          <a:custGeom>
            <a:avLst/>
            <a:gdLst/>
            <a:ahLst/>
            <a:cxnLst/>
            <a:rect l="l" t="t" r="r" b="b"/>
            <a:pathLst>
              <a:path w="761673" h="761442">
                <a:moveTo>
                  <a:pt x="0" y="761442"/>
                </a:moveTo>
                <a:lnTo>
                  <a:pt x="0" y="0"/>
                </a:lnTo>
                <a:lnTo>
                  <a:pt x="761673" y="0"/>
                </a:lnTo>
                <a:lnTo>
                  <a:pt x="761673" y="761442"/>
                </a:lnTo>
                <a:lnTo>
                  <a:pt x="0" y="761442"/>
                </a:lnTo>
              </a:path>
            </a:pathLst>
          </a:cu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424806" y="1530443"/>
            <a:ext cx="767131" cy="769158"/>
          </a:xfrm>
          <a:custGeom>
            <a:avLst/>
            <a:gdLst/>
            <a:ahLst/>
            <a:cxnLst/>
            <a:rect l="l" t="t" r="r" b="b"/>
            <a:pathLst>
              <a:path w="767131" h="769158">
                <a:moveTo>
                  <a:pt x="0" y="769158"/>
                </a:moveTo>
                <a:lnTo>
                  <a:pt x="0" y="0"/>
                </a:lnTo>
                <a:lnTo>
                  <a:pt x="767131" y="0"/>
                </a:lnTo>
                <a:lnTo>
                  <a:pt x="767131" y="769158"/>
                </a:lnTo>
                <a:lnTo>
                  <a:pt x="0" y="769158"/>
                </a:lnTo>
              </a:path>
            </a:pathLst>
          </a:cu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667300" y="446"/>
            <a:ext cx="761673" cy="1521988"/>
          </a:xfrm>
          <a:custGeom>
            <a:avLst/>
            <a:gdLst/>
            <a:ahLst/>
            <a:cxnLst/>
            <a:rect l="l" t="t" r="r" b="b"/>
            <a:pathLst>
              <a:path w="761673" h="1521988">
                <a:moveTo>
                  <a:pt x="0" y="1521988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1988"/>
                </a:lnTo>
                <a:lnTo>
                  <a:pt x="0" y="1521988"/>
                </a:lnTo>
              </a:path>
            </a:pathLst>
          </a:cu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428664" y="446"/>
            <a:ext cx="761673" cy="1522286"/>
          </a:xfrm>
          <a:custGeom>
            <a:avLst/>
            <a:gdLst/>
            <a:ahLst/>
            <a:cxnLst/>
            <a:rect l="l" t="t" r="r" b="b"/>
            <a:pathLst>
              <a:path w="761673" h="1522286">
                <a:moveTo>
                  <a:pt x="0" y="1522286"/>
                </a:moveTo>
                <a:lnTo>
                  <a:pt x="0" y="0"/>
                </a:lnTo>
                <a:lnTo>
                  <a:pt x="761673" y="0"/>
                </a:lnTo>
                <a:lnTo>
                  <a:pt x="761673" y="1522286"/>
                </a:lnTo>
                <a:lnTo>
                  <a:pt x="0" y="1522286"/>
                </a:lnTo>
              </a:path>
            </a:pathLst>
          </a:cu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" y="3797252"/>
            <a:ext cx="3050241" cy="3060302"/>
          </a:xfrm>
          <a:custGeom>
            <a:avLst/>
            <a:gdLst/>
            <a:ahLst/>
            <a:cxnLst/>
            <a:rect l="l" t="t" r="r" b="b"/>
            <a:pathLst>
              <a:path w="3050241" h="3060302">
                <a:moveTo>
                  <a:pt x="0" y="3060302"/>
                </a:moveTo>
                <a:lnTo>
                  <a:pt x="0" y="0"/>
                </a:lnTo>
                <a:lnTo>
                  <a:pt x="3050241" y="0"/>
                </a:lnTo>
                <a:lnTo>
                  <a:pt x="3050241" y="3060302"/>
                </a:lnTo>
                <a:lnTo>
                  <a:pt x="0" y="3060302"/>
                </a:lnTo>
              </a:path>
            </a:pathLst>
          </a:cu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798125" y="5159122"/>
            <a:ext cx="1393812" cy="1698432"/>
          </a:xfrm>
          <a:custGeom>
            <a:avLst/>
            <a:gdLst/>
            <a:ahLst/>
            <a:cxnLst/>
            <a:rect l="l" t="t" r="r" b="b"/>
            <a:pathLst>
              <a:path w="1393812" h="1698432">
                <a:moveTo>
                  <a:pt x="0" y="1698432"/>
                </a:moveTo>
                <a:lnTo>
                  <a:pt x="0" y="0"/>
                </a:lnTo>
                <a:lnTo>
                  <a:pt x="1393812" y="0"/>
                </a:lnTo>
                <a:lnTo>
                  <a:pt x="1393812" y="1698432"/>
                </a:lnTo>
                <a:lnTo>
                  <a:pt x="0" y="1698432"/>
                </a:lnTo>
              </a:path>
            </a:pathLst>
          </a:custGeom>
          <a:blipFill>
            <a:blip r:embed="rId9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344216" y="5736925"/>
            <a:ext cx="812796" cy="1120629"/>
          </a:xfrm>
          <a:custGeom>
            <a:avLst/>
            <a:gdLst/>
            <a:ahLst/>
            <a:cxnLst/>
            <a:rect l="l" t="t" r="r" b="b"/>
            <a:pathLst>
              <a:path w="812796" h="1120629">
                <a:moveTo>
                  <a:pt x="0" y="1120629"/>
                </a:moveTo>
                <a:lnTo>
                  <a:pt x="0" y="0"/>
                </a:lnTo>
                <a:lnTo>
                  <a:pt x="812796" y="0"/>
                </a:lnTo>
                <a:lnTo>
                  <a:pt x="812796" y="1120629"/>
                </a:lnTo>
                <a:lnTo>
                  <a:pt x="0" y="1120629"/>
                </a:lnTo>
              </a:path>
            </a:pathLst>
          </a:custGeom>
          <a:blipFill>
            <a:blip r:embed="rId10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75679" y="6225811"/>
            <a:ext cx="1917690" cy="631743"/>
          </a:xfrm>
          <a:custGeom>
            <a:avLst/>
            <a:gdLst/>
            <a:ahLst/>
            <a:cxnLst/>
            <a:rect l="l" t="t" r="r" b="b"/>
            <a:pathLst>
              <a:path w="1917690" h="631743">
                <a:moveTo>
                  <a:pt x="0" y="631743"/>
                </a:moveTo>
                <a:lnTo>
                  <a:pt x="0" y="0"/>
                </a:lnTo>
                <a:lnTo>
                  <a:pt x="1917690" y="0"/>
                </a:lnTo>
                <a:lnTo>
                  <a:pt x="1917690" y="631743"/>
                </a:lnTo>
                <a:lnTo>
                  <a:pt x="0" y="631743"/>
                </a:lnTo>
              </a:path>
            </a:pathLst>
          </a:custGeom>
          <a:blipFill>
            <a:blip r:embed="rId1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20176" y="5159150"/>
            <a:ext cx="1009645" cy="1346025"/>
          </a:xfrm>
          <a:custGeom>
            <a:avLst/>
            <a:gdLst/>
            <a:ahLst/>
            <a:cxnLst/>
            <a:rect l="l" t="t" r="r" b="b"/>
            <a:pathLst>
              <a:path w="1009645" h="1346025">
                <a:moveTo>
                  <a:pt x="0" y="1346025"/>
                </a:moveTo>
                <a:lnTo>
                  <a:pt x="0" y="0"/>
                </a:lnTo>
                <a:lnTo>
                  <a:pt x="1009645" y="0"/>
                </a:lnTo>
                <a:lnTo>
                  <a:pt x="1009645" y="1346025"/>
                </a:lnTo>
                <a:lnTo>
                  <a:pt x="0" y="1346025"/>
                </a:lnTo>
              </a:path>
            </a:pathLst>
          </a:custGeom>
          <a:blipFill>
            <a:blip r:embed="rId1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96" y="447"/>
            <a:ext cx="10607040" cy="1097280"/>
          </a:xfrm>
          <a:custGeom>
            <a:avLst/>
            <a:gdLst/>
            <a:ahLst/>
            <a:cxnLst/>
            <a:rect l="l" t="t" r="r" b="b"/>
            <a:pathLst>
              <a:path w="10607040" h="1097280">
                <a:moveTo>
                  <a:pt x="0" y="1097280"/>
                </a:moveTo>
                <a:lnTo>
                  <a:pt x="0" y="0"/>
                </a:lnTo>
                <a:lnTo>
                  <a:pt x="10607040" y="0"/>
                </a:lnTo>
                <a:lnTo>
                  <a:pt x="1060704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Quotation marks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421505" y="6495651"/>
            <a:ext cx="6035040" cy="182880"/>
          </a:xfrm>
          <a:custGeom>
            <a:avLst/>
            <a:gdLst/>
            <a:ahLst/>
            <a:cxnLst/>
            <a:rect l="l" t="t" r="r" b="b"/>
            <a:pathLst>
              <a:path w="6035040" h="182880">
                <a:moveTo>
                  <a:pt x="0" y="182880"/>
                </a:moveTo>
                <a:lnTo>
                  <a:pt x="0" y="0"/>
                </a:lnTo>
                <a:lnTo>
                  <a:pt x="6035040" y="0"/>
                </a:lnTo>
                <a:lnTo>
                  <a:pt x="6035040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Understanding Punctuation Marks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61996" y="640421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6199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Quotation marks are used to indicate direct speech or a quotation from another source.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They help to distinguish between the speaker's words and the rest of the text.</a:t>
            </a:r>
            <a:endParaRPr lang="en-US" sz="1200" dirty="0"/>
          </a:p>
          <a:p>
            <a:pPr algn="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Quotation marks add clarity and authenticity to written content.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6199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60076" y="1962132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568"/>
              </a:spcBef>
              <a:buNone/>
            </a:pPr>
            <a:r>
              <a:rPr lang="en-US" sz="1136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Incorrect usage of quotation marks can lead to confusion or misinterpretation of the intended meaning.</a:t>
            </a:r>
            <a:endParaRPr lang="en-US" sz="1136" dirty="0"/>
          </a:p>
          <a:p>
            <a:pPr algn="l" marL="0" indent="0">
              <a:lnSpc>
                <a:spcPct val="100000"/>
              </a:lnSpc>
              <a:spcBef>
                <a:spcPts val="568"/>
              </a:spcBef>
              <a:buNone/>
            </a:pPr>
            <a:r>
              <a:rPr lang="en-US" sz="1136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Overuse of quotation marks may distract the reader and diminish the impact of the quoted text.</a:t>
            </a:r>
            <a:endParaRPr lang="en-US" sz="1136" dirty="0"/>
          </a:p>
          <a:p>
            <a:pPr algn="l" marL="0" indent="0">
              <a:lnSpc>
                <a:spcPct val="100000"/>
              </a:lnSpc>
              <a:spcBef>
                <a:spcPts val="568"/>
              </a:spcBef>
              <a:buNone/>
            </a:pPr>
            <a:r>
              <a:rPr lang="en-US" sz="1136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Different style guides may have varying rules on when and how to use quotation marks, leading to potential inconsistencies.</a:t>
            </a:r>
            <a:endParaRPr lang="en-US" sz="1136" dirty="0"/>
          </a:p>
        </p:txBody>
      </p:sp>
      <p:sp>
        <p:nvSpPr>
          <p:cNvPr id="20" name="Text 18"/>
          <p:cNvSpPr/>
          <p:nvPr/>
        </p:nvSpPr>
        <p:spPr>
          <a:xfrm>
            <a:off x="8260076" y="1550462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61993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568"/>
              </a:spcBef>
              <a:buNone/>
            </a:pPr>
            <a:r>
              <a:rPr lang="en-US" sz="1137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Learning the proper usage of quotation marks can enhance the quality of writing and improve communication skills.</a:t>
            </a:r>
            <a:endParaRPr lang="en-US" sz="1137" dirty="0"/>
          </a:p>
          <a:p>
            <a:pPr algn="r" marL="0" indent="0">
              <a:lnSpc>
                <a:spcPct val="100000"/>
              </a:lnSpc>
              <a:spcBef>
                <a:spcPts val="568"/>
              </a:spcBef>
              <a:buNone/>
            </a:pPr>
            <a:r>
              <a:rPr lang="en-US" sz="1137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Mastering the nuances of quotation marks can elevate the professionalism of written work.</a:t>
            </a:r>
            <a:endParaRPr lang="en-US" sz="1137" dirty="0"/>
          </a:p>
          <a:p>
            <a:pPr algn="r" marL="0" indent="0">
              <a:lnSpc>
                <a:spcPct val="100000"/>
              </a:lnSpc>
              <a:spcBef>
                <a:spcPts val="568"/>
              </a:spcBef>
              <a:buNone/>
            </a:pPr>
            <a:r>
              <a:rPr lang="en-US" sz="1137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Utilizing quotation marks effectively can add credibility and authority to research papers, articles, and essays.</a:t>
            </a:r>
            <a:endParaRPr lang="en-US" sz="1137" dirty="0"/>
          </a:p>
        </p:txBody>
      </p:sp>
      <p:sp>
        <p:nvSpPr>
          <p:cNvPr id="22" name="Text 20"/>
          <p:cNvSpPr/>
          <p:nvPr/>
        </p:nvSpPr>
        <p:spPr>
          <a:xfrm>
            <a:off x="761993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60076" y="4365195"/>
            <a:ext cx="3108960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534"/>
              </a:spcBef>
              <a:buNone/>
            </a:pPr>
            <a:r>
              <a:rPr lang="en-US" sz="1068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Misplaced or missing quotation marks can result in plagiarism accusations or misattribution of ideas.</a:t>
            </a:r>
            <a:endParaRPr lang="en-US" sz="1068" dirty="0"/>
          </a:p>
          <a:p>
            <a:pPr algn="l" marL="0" indent="0">
              <a:lnSpc>
                <a:spcPct val="100000"/>
              </a:lnSpc>
              <a:spcBef>
                <a:spcPts val="534"/>
              </a:spcBef>
              <a:buNone/>
            </a:pPr>
            <a:r>
              <a:rPr lang="en-US" sz="1068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Inconsistent use of quotation marks within a document may undermine the overall coherence and readability.</a:t>
            </a:r>
            <a:endParaRPr lang="en-US" sz="1068" dirty="0"/>
          </a:p>
          <a:p>
            <a:pPr algn="l" marL="0" indent="0">
              <a:lnSpc>
                <a:spcPct val="100000"/>
              </a:lnSpc>
              <a:spcBef>
                <a:spcPts val="534"/>
              </a:spcBef>
              <a:buNone/>
            </a:pPr>
            <a:r>
              <a:rPr lang="en-US" sz="1068" dirty="0">
                <a:solidFill>
                  <a:srgbClr val="0D0D0D"/>
                </a:solidFill>
                <a:latin typeface="Kollektif" pitchFamily="34" charset="0"/>
                <a:ea typeface="Kollektif" pitchFamily="34" charset="-122"/>
                <a:cs typeface="Kollektif" pitchFamily="34" charset="-120"/>
              </a:rPr>
              <a:t>Ignoring the rules of quotation marks could impact the integrity and accuracy of the information being conveyed.</a:t>
            </a:r>
            <a:endParaRPr lang="en-US" sz="1068" dirty="0"/>
          </a:p>
        </p:txBody>
      </p:sp>
      <p:sp>
        <p:nvSpPr>
          <p:cNvPr id="24" name="Text 22"/>
          <p:cNvSpPr/>
          <p:nvPr/>
        </p:nvSpPr>
        <p:spPr>
          <a:xfrm>
            <a:off x="8260076" y="3953525"/>
            <a:ext cx="3108960" cy="246221"/>
          </a:xfrm>
          <a:custGeom>
            <a:avLst/>
            <a:gdLst/>
            <a:ahLst/>
            <a:cxnLst/>
            <a:rect l="l" t="t" r="r" b="b"/>
            <a:pathLst>
              <a:path w="3108960" h="246221">
                <a:moveTo>
                  <a:pt x="0" y="2462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246221"/>
                </a:lnTo>
                <a:lnTo>
                  <a:pt x="0" y="2462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570E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THREATS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267198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 flipH="1" flipV="1" rot="16200000">
            <a:off x="6095999" y="18583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 flipH="1">
            <a:off x="42671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3B267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 flipH="1" flipV="1">
            <a:off x="6095999" y="3687111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499616" y="0"/>
                </a:lnTo>
                <a:lnTo>
                  <a:pt x="1828800" y="329184"/>
                </a:lnTo>
                <a:lnTo>
                  <a:pt x="1828800" y="1828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267198" y="2311046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S</a:t>
            </a:r>
            <a:endParaRPr lang="en-US" sz="5400" dirty="0"/>
          </a:p>
        </p:txBody>
      </p:sp>
      <p:sp>
        <p:nvSpPr>
          <p:cNvPr id="30" name="Text 28"/>
          <p:cNvSpPr/>
          <p:nvPr/>
        </p:nvSpPr>
        <p:spPr>
          <a:xfrm>
            <a:off x="6095999" y="2311045"/>
            <a:ext cx="1828801" cy="923330"/>
          </a:xfrm>
          <a:custGeom>
            <a:avLst/>
            <a:gdLst/>
            <a:ahLst/>
            <a:cxnLst/>
            <a:rect l="l" t="t" r="r" b="b"/>
            <a:pathLst>
              <a:path w="1828801" h="923330">
                <a:moveTo>
                  <a:pt x="0" y="923330"/>
                </a:moveTo>
                <a:lnTo>
                  <a:pt x="0" y="0"/>
                </a:lnTo>
                <a:lnTo>
                  <a:pt x="1828801" y="0"/>
                </a:lnTo>
                <a:lnTo>
                  <a:pt x="1828801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W</a:t>
            </a:r>
            <a:endParaRPr lang="en-US" sz="5400" dirty="0"/>
          </a:p>
        </p:txBody>
      </p:sp>
      <p:sp>
        <p:nvSpPr>
          <p:cNvPr id="31" name="Text 29"/>
          <p:cNvSpPr/>
          <p:nvPr/>
        </p:nvSpPr>
        <p:spPr>
          <a:xfrm>
            <a:off x="42672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O</a:t>
            </a:r>
            <a:endParaRPr lang="en-US" sz="5400" dirty="0"/>
          </a:p>
        </p:txBody>
      </p:sp>
      <p:sp>
        <p:nvSpPr>
          <p:cNvPr id="32" name="Text 30"/>
          <p:cNvSpPr/>
          <p:nvPr/>
        </p:nvSpPr>
        <p:spPr>
          <a:xfrm>
            <a:off x="6096000" y="4139846"/>
            <a:ext cx="1828799" cy="923330"/>
          </a:xfrm>
          <a:custGeom>
            <a:avLst/>
            <a:gdLst/>
            <a:ahLst/>
            <a:cxnLst/>
            <a:rect l="l" t="t" r="r" b="b"/>
            <a:pathLst>
              <a:path w="1828799" h="923330">
                <a:moveTo>
                  <a:pt x="0" y="923330"/>
                </a:moveTo>
                <a:lnTo>
                  <a:pt x="0" y="0"/>
                </a:lnTo>
                <a:lnTo>
                  <a:pt x="1828799" y="0"/>
                </a:lnTo>
                <a:lnTo>
                  <a:pt x="1828799" y="923330"/>
                </a:lnTo>
                <a:lnTo>
                  <a:pt x="0" y="92333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Kollektif Bold" pitchFamily="34" charset="0"/>
                <a:ea typeface="Kollektif Bold" pitchFamily="34" charset="-122"/>
                <a:cs typeface="Kollektif Bold" pitchFamily="34" charset="-120"/>
              </a:rPr>
              <a:t>T</a:t>
            </a:r>
            <a:endParaRPr lang="en-US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2024-11-04T20:45:31Z</dcterms:created>
  <dcterms:modified xsi:type="dcterms:W3CDTF">2024-11-04T20:45:31Z</dcterms:modified>
</cp:coreProperties>
</file>