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81b71aab4d3c44032ce39479f26c297dbf853d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83afceaddea1dd7a47cb7eef07eaa25069d6a5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f1a940ef6acd934cf86541e80521788c737c2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57374df0a4c64e9ec5eb83a54b7df8662d262c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9daafa7a2bb321bd118cd0af0455bc0f2b8295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10572693230349ad1f8e85702222371cb59abe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0d07c3d60cf33d94ee6df0e4630ba2ec73ed59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1b46f1055d493b3fedbc6c14a91b2646739181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84c751c0b448eb5739b0850587d3186607178a0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0755726879cf8fc20fecaa7e3f98f1dad26e5d9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a84fdac980419179f3957972245c75b325e927f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7101926023afe64132c772413aeba21c605f978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0f16c23843fca8c2d2e32324ad29ada33a28b4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7dc1782fd502ff3ba35aa4c384b0648cf142b8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fcb7484da744b0b885323dc8d9af1a147a4740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783771c57b4fe4f548d8a57ea8bd5c3c30c1b6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4ff4e3cc4b8432552773da1121441cbb909666f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66d4d0abfed2b56c0f67894303ddecea62d2e34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31bb774757fbfcc1f23bad294a1c3d9a1a95cf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YouTube: From Basics to Success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Comprehensive Guide to Creating, Engaging, and Growing Your YouTube Channel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YouTube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Why Learn About YouTube?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YouTube Basics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a YouTube Channel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Uploading Videos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with the Community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YouTube Safety and Etiquette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Content Creation Best Practices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YouTube Analytics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Monetization on YouTube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Live Streaming on YouTube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Advanced YouTube Features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Final Thoughts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YouTube is a video-sharing platform with over 2 billion monthly active users.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was founded in 2005 and acquired by Google in 2006.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Overview of YouTube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YouTube offers a wide range of features for its users.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include creating and managing channels, uploading and sharing videos, and engaging with the community.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Features of YouTube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With over 2 billion monthly active users, YouTube has a massive global audience.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makes it one of the most influential platforms for video content.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YouTube's Global Reach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YouTube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05996" r="-10599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Why Learn About YouTube?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how to use YouTube effectively can enhance online safety and digital citizenship.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promotes responsible usage and awareness of digital platforms.</a:t>
            </a:r>
            <a:endParaRPr lang="en-US" sz="982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Enhancing Online Safety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develop important skills such as communication, creativity, and critical thinking.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skills are valuable for personal growth and professional success.</a:t>
            </a:r>
            <a:endParaRPr lang="en-US" sz="982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Skill Development Opportunities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Learning about YouTube is essential for both educational and recreational purposes.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opportunities to explore diverse content and gain knowledge in various fields.</a:t>
            </a:r>
            <a:endParaRPr lang="en-US" sz="982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Educational and Recreational Benefits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YouTube channel is a user's personal space on the platform.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a hub for uploading videos, creating playlists, and engaging with the community.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a YouTube Channel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create a channel, you need a Google account.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Follow the sign-up process to set up your personal space on YouTube.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Your Channel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 can personalize your channel with a profile picture, banner, and bio.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elements help represent your identity and attract viewers.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Customizing Your Channel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Uploading videos and creating playlists are key ways to connect with your audience.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Engagement fosters a sense of community and encourages interaction.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with the Community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YouTube Basics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6359" r="-963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Choose a unique and relevant username for your channel.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help establish your brand identity and make your channel memorable.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Choosing a Unique Username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Customize your profile picture, banner, and bio to reflect your brand.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cohesive look will make your channel more appealing to viewers.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Customizing Your Channel Appearance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 relevant keywords to your bio to help people find your channel.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improves your channel's visibility in search results.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Optimizing Your Bio with Keywords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Make sure your channel is set to public or private, depending on your preferences.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your content is shared according to your intended audience.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Setting Your Channel Privacy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206238" y="0"/>
            <a:ext cx="53125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a YouTube Channel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 can upload videos from your computer, phone, or tablet.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Make sure your video is in the correct format and meets YouTube's guidelines.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Uploading from Various Devices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 a title, description, and tags to your video to help people find it.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details improve your video's visibility and searchability.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Optimizing Video Details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 can also add subtitles, closed captions, and translations to your video.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makes your content accessible to a wider audience.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Accessibility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your video complies with YouTube's guidelines.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avoid issues during the upload process.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Meeting Platform Standards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Uploading Videos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63" b="-2026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5593976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399408"/>
            <a:ext cx="5593976" cy="3458592"/>
          </a:xfrm>
          <a:prstGeom prst="rect">
            <a:avLst/>
          </a:prstGeom>
          <a:blipFill>
            <a:blip r:embed="rId1"/>
            <a:srcRect/>
            <a:stretch>
              <a:fillRect l="-13311" r="-1331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015366"/>
            <a:ext cx="4410635" cy="2087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with the Community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096000" y="4260712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Collaborate with other creators to reach a wider audience.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Partnerships can introduce your content to new viewers.</a:t>
            </a:r>
            <a:endParaRPr lang="en-US" sz="1135" dirty="0"/>
          </a:p>
        </p:txBody>
      </p:sp>
      <p:sp>
        <p:nvSpPr>
          <p:cNvPr id="7" name="Text 5"/>
          <p:cNvSpPr/>
          <p:nvPr/>
        </p:nvSpPr>
        <p:spPr>
          <a:xfrm>
            <a:off x="6096000" y="3773331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Collaborate for Growth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0" y="2850768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social media to promote your channel and videos.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in reaching a broader audience and increasing visibility.</a:t>
            </a:r>
            <a:endParaRPr lang="en-US" sz="1135" dirty="0"/>
          </a:p>
        </p:txBody>
      </p:sp>
      <p:sp>
        <p:nvSpPr>
          <p:cNvPr id="9" name="Text 7"/>
          <p:cNvSpPr/>
          <p:nvPr/>
        </p:nvSpPr>
        <p:spPr>
          <a:xfrm>
            <a:off x="6096000" y="2363387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Leverage Social Media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0" y="1502746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5"/>
              </a:spcBef>
              <a:buNone/>
            </a:pPr>
            <a:r>
              <a:rPr lang="en-US" sz="11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 can comment, like, and subscribe to channels to engage with the community.</a:t>
            </a:r>
            <a:endParaRPr lang="en-US" sz="1136" dirty="0"/>
          </a:p>
          <a:p>
            <a:pPr algn="l" marL="0" indent="0">
              <a:lnSpc>
                <a:spcPct val="110000"/>
              </a:lnSpc>
              <a:spcBef>
                <a:spcPts val="1325"/>
              </a:spcBef>
              <a:buNone/>
            </a:pPr>
            <a:r>
              <a:rPr lang="en-US" sz="11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Respond to comments on your videos to build a positive community.</a:t>
            </a:r>
            <a:endParaRPr lang="en-US" sz="1136" dirty="0"/>
          </a:p>
        </p:txBody>
      </p:sp>
      <p:sp>
        <p:nvSpPr>
          <p:cNvPr id="11" name="Text 9"/>
          <p:cNvSpPr/>
          <p:nvPr/>
        </p:nvSpPr>
        <p:spPr>
          <a:xfrm>
            <a:off x="6096000" y="1015365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Engage Through Interaction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96000" y="5659755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with your audience builds trust and loyalty.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positive community encourages more interaction and growth.</a:t>
            </a:r>
            <a:endParaRPr lang="en-US" sz="1135" dirty="0"/>
          </a:p>
        </p:txBody>
      </p:sp>
      <p:sp>
        <p:nvSpPr>
          <p:cNvPr id="13" name="Text 11"/>
          <p:cNvSpPr/>
          <p:nvPr/>
        </p:nvSpPr>
        <p:spPr>
          <a:xfrm>
            <a:off x="6096000" y="5172374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Foster Community Spirit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441063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Always follow YouTube's community guidelines and terms of service.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rules ensure a safe and enjoyable platform for everyone.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Adhering to YouTube's Guidelines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 respectful and kind in your comments and interactions with others.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a positive and welcoming community.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Respectful Interactions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Never share personal or sensitive information online.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safeguard your privacy and security.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Protecting Personal Information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Report any harassment, bullying, or inappropriate content to YouTube.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maintain a safe environment for all users.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Reporting Inappropriate Behavior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YouTube Safety and Etiquette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6874" r="-968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Plan and script your videos to ensure they are engaging and informative.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in delivering a clear and structured message to your audience.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Planning and Scripting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good production quality, including sound and video.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High-quality production enhances viewer experience and keeps them engaged.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Production Quality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Edit your videos to make them concise and polished.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Well-edited videos hold the audience's attention and convey professionalism.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Editing for Impact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Optimize your video titles, descriptions, and tags for better visibility.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improves discoverability and attracts a larger audience.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Optimizing for Visibility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206238" y="0"/>
            <a:ext cx="53125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Content Creation Best Practices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Analytics reveals how viewers interact with your content.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in tailoring videos to match audience preferences.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 Audience Behavior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Analytics to adjust your content strategy and improve your videos.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insights to make data-driven decisions for better results.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Optimize Content Strategy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YouTube Analytics helps you track your video's performance and audience engagement.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 can see metrics such as views, likes, comments, and earnings.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Track Video Performance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YouTube Analytics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Make sure you follow YouTube's monetization policies and guidelines.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Compliance is essential to maintain your channel's monetization status.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Adhering to Policies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 need to meet YouTube's monetization requirements, including 1,000 subscribers and 4,000 watch hours.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thresholds ensure that channels are active and engaging.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Monetization Requirements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 can monetize your YouTube channel through ads, sponsorships, and merchandise sales.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methods provide diverse revenue streams for creators.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Ways to Monetize Your Channel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Monetization on YouTube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Live streaming allows you to broadcast live video content to your audience.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 can use live streaming to engage with your audience, promote your channel, and build a community.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Broadcast Live Video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 can use live streaming to engage with your audience, promote your channel, and build a community.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Make sure you have a stable internet connection and good production quality.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Engage and Build Community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Make sure you have a stable internet connection and good production quality.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Live streaming allows you to broadcast live video content to your audience.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Ensure Quality and Stability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8290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Live Streaming on YouTube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3469" b="-3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Make sure you follow YouTube's guidelines and policies when using these features.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your content remains compliant and avoids potential issues.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Guidelines and Policies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End screens and cards are tools to keep your audience engaged.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allow you to link to other videos, playlists, or external websites.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Engagement Tools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YouTube has many advanced features, including end screens, cards, and annotations.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 can use these features to enhance your videos and engage with your audience.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Advanced Features Overview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Advanced YouTube Features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39161"/>
            <a:ext cx="548640" cy="548426"/>
          </a:xfrm>
          <a:custGeom>
            <a:avLst/>
            <a:gdLst/>
            <a:ahLst/>
            <a:cxnLst/>
            <a:rect l="l" t="t" r="r" b="b"/>
            <a:pathLst>
              <a:path w="548640" h="548426">
                <a:moveTo>
                  <a:pt x="335438" y="7552"/>
                </a:moveTo>
                <a:cubicBezTo>
                  <a:pt x="345402" y="17511"/>
                  <a:pt x="345506" y="33580"/>
                  <a:pt x="335652" y="43649"/>
                </a:cubicBezTo>
                <a:lnTo>
                  <a:pt x="504990" y="212987"/>
                </a:lnTo>
                <a:cubicBezTo>
                  <a:pt x="515058" y="203131"/>
                  <a:pt x="531127" y="203241"/>
                  <a:pt x="541085" y="213201"/>
                </a:cubicBezTo>
                <a:cubicBezTo>
                  <a:pt x="551153" y="223270"/>
                  <a:pt x="551153" y="239547"/>
                  <a:pt x="541085" y="249512"/>
                </a:cubicBezTo>
                <a:lnTo>
                  <a:pt x="523199" y="267506"/>
                </a:lnTo>
                <a:lnTo>
                  <a:pt x="421125" y="369579"/>
                </a:lnTo>
                <a:lnTo>
                  <a:pt x="403986" y="386717"/>
                </a:lnTo>
                <a:cubicBezTo>
                  <a:pt x="393918" y="396786"/>
                  <a:pt x="377634" y="396786"/>
                  <a:pt x="367677" y="386717"/>
                </a:cubicBezTo>
                <a:cubicBezTo>
                  <a:pt x="358037" y="377076"/>
                  <a:pt x="357609" y="361544"/>
                  <a:pt x="366711" y="351481"/>
                </a:cubicBezTo>
                <a:lnTo>
                  <a:pt x="197263" y="182034"/>
                </a:lnTo>
                <a:cubicBezTo>
                  <a:pt x="187196" y="191033"/>
                  <a:pt x="171664" y="190710"/>
                  <a:pt x="162024" y="181068"/>
                </a:cubicBezTo>
                <a:cubicBezTo>
                  <a:pt x="151957" y="170999"/>
                  <a:pt x="151957" y="154722"/>
                  <a:pt x="162024" y="144757"/>
                </a:cubicBezTo>
                <a:lnTo>
                  <a:pt x="179164" y="127619"/>
                </a:lnTo>
                <a:lnTo>
                  <a:pt x="281134" y="25546"/>
                </a:lnTo>
                <a:lnTo>
                  <a:pt x="299020" y="7552"/>
                </a:lnTo>
                <a:cubicBezTo>
                  <a:pt x="309087" y="-2517"/>
                  <a:pt x="325371" y="-2517"/>
                  <a:pt x="335329" y="7552"/>
                </a:cubicBezTo>
                <a:lnTo>
                  <a:pt x="335438" y="7552"/>
                </a:lnTo>
                <a:moveTo>
                  <a:pt x="299234" y="80065"/>
                </a:moveTo>
                <a:lnTo>
                  <a:pt x="233578" y="145722"/>
                </a:lnTo>
                <a:lnTo>
                  <a:pt x="402916" y="315060"/>
                </a:lnTo>
                <a:lnTo>
                  <a:pt x="468572" y="249402"/>
                </a:lnTo>
                <a:lnTo>
                  <a:pt x="299234" y="80065"/>
                </a:lnTo>
                <a:moveTo>
                  <a:pt x="239470" y="272754"/>
                </a:moveTo>
                <a:lnTo>
                  <a:pt x="275779" y="309065"/>
                </a:lnTo>
                <a:lnTo>
                  <a:pt x="222441" y="362405"/>
                </a:lnTo>
                <a:lnTo>
                  <a:pt x="229941" y="369902"/>
                </a:lnTo>
                <a:cubicBezTo>
                  <a:pt x="243327" y="383289"/>
                  <a:pt x="243327" y="405034"/>
                  <a:pt x="229941" y="418421"/>
                </a:cubicBezTo>
                <a:lnTo>
                  <a:pt x="109980" y="538384"/>
                </a:lnTo>
                <a:cubicBezTo>
                  <a:pt x="96594" y="551771"/>
                  <a:pt x="74851" y="551771"/>
                  <a:pt x="61459" y="538384"/>
                </a:cubicBezTo>
                <a:lnTo>
                  <a:pt x="10046" y="486969"/>
                </a:lnTo>
                <a:cubicBezTo>
                  <a:pt x="-3341" y="473582"/>
                  <a:pt x="-3341" y="451837"/>
                  <a:pt x="10046" y="438450"/>
                </a:cubicBezTo>
                <a:lnTo>
                  <a:pt x="130006" y="318487"/>
                </a:lnTo>
                <a:cubicBezTo>
                  <a:pt x="143393" y="305100"/>
                  <a:pt x="165135" y="305100"/>
                  <a:pt x="178527" y="318487"/>
                </a:cubicBezTo>
                <a:lnTo>
                  <a:pt x="186027" y="325984"/>
                </a:lnTo>
                <a:lnTo>
                  <a:pt x="239366" y="272644"/>
                </a:lnTo>
                <a:lnTo>
                  <a:pt x="239470" y="272754"/>
                </a:lnTo>
                <a:moveTo>
                  <a:pt x="154426" y="367012"/>
                </a:moveTo>
                <a:lnTo>
                  <a:pt x="58672" y="462767"/>
                </a:lnTo>
                <a:lnTo>
                  <a:pt x="85879" y="489975"/>
                </a:lnTo>
                <a:lnTo>
                  <a:pt x="181633" y="394219"/>
                </a:lnTo>
                <a:lnTo>
                  <a:pt x="154426" y="36701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93889"/>
            <a:ext cx="548640" cy="438969"/>
          </a:xfrm>
          <a:custGeom>
            <a:avLst/>
            <a:gdLst/>
            <a:ahLst/>
            <a:cxnLst/>
            <a:rect l="l" t="t" r="r" b="b"/>
            <a:pathLst>
              <a:path w="548640" h="438969">
                <a:moveTo>
                  <a:pt x="209767" y="42001"/>
                </a:moveTo>
                <a:cubicBezTo>
                  <a:pt x="212938" y="40201"/>
                  <a:pt x="216971" y="41228"/>
                  <a:pt x="218770" y="44402"/>
                </a:cubicBezTo>
                <a:lnTo>
                  <a:pt x="361932" y="292406"/>
                </a:lnTo>
                <a:cubicBezTo>
                  <a:pt x="363732" y="295580"/>
                  <a:pt x="362706" y="299605"/>
                  <a:pt x="359529" y="301409"/>
                </a:cubicBezTo>
                <a:lnTo>
                  <a:pt x="194164" y="396907"/>
                </a:lnTo>
                <a:cubicBezTo>
                  <a:pt x="190992" y="398707"/>
                  <a:pt x="186960" y="397680"/>
                  <a:pt x="185160" y="394506"/>
                </a:cubicBezTo>
                <a:lnTo>
                  <a:pt x="41998" y="146502"/>
                </a:lnTo>
                <a:cubicBezTo>
                  <a:pt x="40199" y="143328"/>
                  <a:pt x="41225" y="139302"/>
                  <a:pt x="44401" y="137498"/>
                </a:cubicBezTo>
                <a:lnTo>
                  <a:pt x="209767" y="42001"/>
                </a:lnTo>
                <a:moveTo>
                  <a:pt x="23827" y="101836"/>
                </a:moveTo>
                <a:cubicBezTo>
                  <a:pt x="1026" y="115036"/>
                  <a:pt x="-6776" y="144184"/>
                  <a:pt x="6425" y="167072"/>
                </a:cubicBezTo>
                <a:lnTo>
                  <a:pt x="149587" y="415076"/>
                </a:lnTo>
                <a:cubicBezTo>
                  <a:pt x="162787" y="437881"/>
                  <a:pt x="191936" y="445764"/>
                  <a:pt x="214826" y="432565"/>
                </a:cubicBezTo>
                <a:lnTo>
                  <a:pt x="380103" y="337067"/>
                </a:lnTo>
                <a:cubicBezTo>
                  <a:pt x="402905" y="323867"/>
                  <a:pt x="410794" y="294720"/>
                  <a:pt x="397594" y="271832"/>
                </a:cubicBezTo>
                <a:lnTo>
                  <a:pt x="254432" y="23827"/>
                </a:lnTo>
                <a:cubicBezTo>
                  <a:pt x="241232" y="1023"/>
                  <a:pt x="212000" y="-6778"/>
                  <a:pt x="189193" y="6427"/>
                </a:cubicBezTo>
                <a:lnTo>
                  <a:pt x="23827" y="101836"/>
                </a:lnTo>
                <a:moveTo>
                  <a:pt x="277831" y="427767"/>
                </a:moveTo>
                <a:cubicBezTo>
                  <a:pt x="286149" y="434711"/>
                  <a:pt x="296864" y="438912"/>
                  <a:pt x="308604" y="438912"/>
                </a:cubicBezTo>
                <a:lnTo>
                  <a:pt x="500628" y="438912"/>
                </a:lnTo>
                <a:cubicBezTo>
                  <a:pt x="527117" y="438912"/>
                  <a:pt x="548634" y="417394"/>
                  <a:pt x="548634" y="390906"/>
                </a:cubicBezTo>
                <a:lnTo>
                  <a:pt x="548634" y="102868"/>
                </a:lnTo>
                <a:cubicBezTo>
                  <a:pt x="548634" y="76381"/>
                  <a:pt x="527117" y="54862"/>
                  <a:pt x="500628" y="54862"/>
                </a:cubicBezTo>
                <a:lnTo>
                  <a:pt x="308604" y="54862"/>
                </a:lnTo>
                <a:cubicBezTo>
                  <a:pt x="307063" y="54862"/>
                  <a:pt x="305603" y="54950"/>
                  <a:pt x="304062" y="55033"/>
                </a:cubicBezTo>
                <a:lnTo>
                  <a:pt x="421334" y="258118"/>
                </a:lnTo>
                <a:cubicBezTo>
                  <a:pt x="442078" y="294039"/>
                  <a:pt x="429733" y="340074"/>
                  <a:pt x="393814" y="360819"/>
                </a:cubicBezTo>
                <a:lnTo>
                  <a:pt x="277831" y="427767"/>
                </a:lnTo>
                <a:moveTo>
                  <a:pt x="498917" y="160816"/>
                </a:moveTo>
                <a:lnTo>
                  <a:pt x="457599" y="203594"/>
                </a:lnTo>
                <a:cubicBezTo>
                  <a:pt x="454855" y="206338"/>
                  <a:pt x="450313" y="206338"/>
                  <a:pt x="447740" y="203594"/>
                </a:cubicBezTo>
                <a:lnTo>
                  <a:pt x="406246" y="160816"/>
                </a:lnTo>
                <a:cubicBezTo>
                  <a:pt x="394242" y="148385"/>
                  <a:pt x="394927" y="127810"/>
                  <a:pt x="408391" y="116322"/>
                </a:cubicBezTo>
                <a:cubicBezTo>
                  <a:pt x="419962" y="106292"/>
                  <a:pt x="437710" y="108180"/>
                  <a:pt x="448425" y="119066"/>
                </a:cubicBezTo>
                <a:lnTo>
                  <a:pt x="452710" y="123526"/>
                </a:lnTo>
                <a:lnTo>
                  <a:pt x="456737" y="119066"/>
                </a:lnTo>
                <a:cubicBezTo>
                  <a:pt x="467452" y="108180"/>
                  <a:pt x="485025" y="106209"/>
                  <a:pt x="496942" y="116322"/>
                </a:cubicBezTo>
                <a:cubicBezTo>
                  <a:pt x="510230" y="127894"/>
                  <a:pt x="510828" y="148468"/>
                  <a:pt x="498829" y="160816"/>
                </a:cubicBezTo>
                <a:lnTo>
                  <a:pt x="498917" y="160816"/>
                </a:lnTo>
                <a:moveTo>
                  <a:pt x="146926" y="149416"/>
                </a:moveTo>
                <a:lnTo>
                  <a:pt x="140754" y="172475"/>
                </a:lnTo>
                <a:lnTo>
                  <a:pt x="123263" y="237711"/>
                </a:lnTo>
                <a:cubicBezTo>
                  <a:pt x="117261" y="260001"/>
                  <a:pt x="130549" y="282889"/>
                  <a:pt x="152752" y="288890"/>
                </a:cubicBezTo>
                <a:cubicBezTo>
                  <a:pt x="174956" y="294891"/>
                  <a:pt x="197927" y="281603"/>
                  <a:pt x="203929" y="259400"/>
                </a:cubicBezTo>
                <a:lnTo>
                  <a:pt x="205987" y="251854"/>
                </a:lnTo>
                <a:cubicBezTo>
                  <a:pt x="206075" y="251512"/>
                  <a:pt x="206157" y="251169"/>
                  <a:pt x="206245" y="250910"/>
                </a:cubicBezTo>
                <a:lnTo>
                  <a:pt x="221420" y="277227"/>
                </a:lnTo>
                <a:lnTo>
                  <a:pt x="211045" y="283227"/>
                </a:lnTo>
                <a:cubicBezTo>
                  <a:pt x="205301" y="286485"/>
                  <a:pt x="203414" y="293859"/>
                  <a:pt x="206673" y="299513"/>
                </a:cubicBezTo>
                <a:cubicBezTo>
                  <a:pt x="209932" y="305171"/>
                  <a:pt x="217305" y="307142"/>
                  <a:pt x="222962" y="303885"/>
                </a:cubicBezTo>
                <a:lnTo>
                  <a:pt x="264280" y="280054"/>
                </a:lnTo>
                <a:cubicBezTo>
                  <a:pt x="270024" y="276796"/>
                  <a:pt x="271912" y="269422"/>
                  <a:pt x="268653" y="263768"/>
                </a:cubicBezTo>
                <a:cubicBezTo>
                  <a:pt x="265394" y="258110"/>
                  <a:pt x="258020" y="256139"/>
                  <a:pt x="252363" y="259396"/>
                </a:cubicBezTo>
                <a:lnTo>
                  <a:pt x="241989" y="265397"/>
                </a:lnTo>
                <a:lnTo>
                  <a:pt x="226813" y="239080"/>
                </a:lnTo>
                <a:cubicBezTo>
                  <a:pt x="227159" y="239168"/>
                  <a:pt x="227499" y="239251"/>
                  <a:pt x="227757" y="239339"/>
                </a:cubicBezTo>
                <a:lnTo>
                  <a:pt x="235301" y="241398"/>
                </a:lnTo>
                <a:cubicBezTo>
                  <a:pt x="257592" y="247399"/>
                  <a:pt x="280476" y="234111"/>
                  <a:pt x="286478" y="211908"/>
                </a:cubicBezTo>
                <a:cubicBezTo>
                  <a:pt x="292480" y="189705"/>
                  <a:pt x="279192" y="166729"/>
                  <a:pt x="256988" y="160729"/>
                </a:cubicBezTo>
                <a:lnTo>
                  <a:pt x="191750" y="143240"/>
                </a:lnTo>
                <a:lnTo>
                  <a:pt x="168860" y="136809"/>
                </a:lnTo>
                <a:cubicBezTo>
                  <a:pt x="159347" y="134237"/>
                  <a:pt x="149488" y="139895"/>
                  <a:pt x="146915" y="149495"/>
                </a:cubicBezTo>
                <a:lnTo>
                  <a:pt x="146926" y="14941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69510"/>
            <a:ext cx="548640" cy="487728"/>
          </a:xfrm>
          <a:custGeom>
            <a:avLst/>
            <a:gdLst/>
            <a:ahLst/>
            <a:cxnLst/>
            <a:rect l="l" t="t" r="r" b="b"/>
            <a:pathLst>
              <a:path w="548640" h="487728">
                <a:moveTo>
                  <a:pt x="22862" y="0"/>
                </a:moveTo>
                <a:cubicBezTo>
                  <a:pt x="10194" y="0"/>
                  <a:pt x="0" y="10193"/>
                  <a:pt x="0" y="22860"/>
                </a:cubicBezTo>
                <a:cubicBezTo>
                  <a:pt x="0" y="35526"/>
                  <a:pt x="10194" y="45720"/>
                  <a:pt x="22862" y="45720"/>
                </a:cubicBezTo>
                <a:lnTo>
                  <a:pt x="525784" y="45720"/>
                </a:lnTo>
                <a:cubicBezTo>
                  <a:pt x="538452" y="45720"/>
                  <a:pt x="548645" y="35526"/>
                  <a:pt x="548645" y="22860"/>
                </a:cubicBezTo>
                <a:cubicBezTo>
                  <a:pt x="548645" y="10194"/>
                  <a:pt x="538452" y="0"/>
                  <a:pt x="525784" y="0"/>
                </a:cubicBezTo>
                <a:lnTo>
                  <a:pt x="22862" y="0"/>
                </a:lnTo>
                <a:moveTo>
                  <a:pt x="30482" y="76198"/>
                </a:moveTo>
                <a:lnTo>
                  <a:pt x="30482" y="281936"/>
                </a:lnTo>
                <a:cubicBezTo>
                  <a:pt x="30482" y="311370"/>
                  <a:pt x="54392" y="335274"/>
                  <a:pt x="83821" y="335274"/>
                </a:cubicBezTo>
                <a:lnTo>
                  <a:pt x="251464" y="335274"/>
                </a:lnTo>
                <a:lnTo>
                  <a:pt x="251464" y="379184"/>
                </a:lnTo>
                <a:lnTo>
                  <a:pt x="181929" y="448714"/>
                </a:lnTo>
                <a:cubicBezTo>
                  <a:pt x="172975" y="457669"/>
                  <a:pt x="172975" y="472145"/>
                  <a:pt x="181929" y="481002"/>
                </a:cubicBezTo>
                <a:cubicBezTo>
                  <a:pt x="190883" y="489859"/>
                  <a:pt x="205362" y="489957"/>
                  <a:pt x="214217" y="481002"/>
                </a:cubicBezTo>
                <a:lnTo>
                  <a:pt x="274221" y="420997"/>
                </a:lnTo>
                <a:lnTo>
                  <a:pt x="334232" y="481002"/>
                </a:lnTo>
                <a:cubicBezTo>
                  <a:pt x="343185" y="489957"/>
                  <a:pt x="357664" y="489957"/>
                  <a:pt x="366519" y="481002"/>
                </a:cubicBezTo>
                <a:cubicBezTo>
                  <a:pt x="375380" y="472047"/>
                  <a:pt x="375473" y="457571"/>
                  <a:pt x="366519" y="448714"/>
                </a:cubicBezTo>
                <a:lnTo>
                  <a:pt x="296984" y="379184"/>
                </a:lnTo>
                <a:lnTo>
                  <a:pt x="296984" y="335274"/>
                </a:lnTo>
                <a:lnTo>
                  <a:pt x="464627" y="335274"/>
                </a:lnTo>
                <a:cubicBezTo>
                  <a:pt x="494061" y="335274"/>
                  <a:pt x="517966" y="311365"/>
                  <a:pt x="517966" y="281936"/>
                </a:cubicBezTo>
                <a:lnTo>
                  <a:pt x="517966" y="76198"/>
                </a:lnTo>
                <a:lnTo>
                  <a:pt x="472247" y="76198"/>
                </a:lnTo>
                <a:lnTo>
                  <a:pt x="472247" y="281936"/>
                </a:lnTo>
                <a:cubicBezTo>
                  <a:pt x="472247" y="286125"/>
                  <a:pt x="468818" y="289554"/>
                  <a:pt x="464627" y="289554"/>
                </a:cubicBezTo>
                <a:lnTo>
                  <a:pt x="274128" y="289554"/>
                </a:lnTo>
                <a:lnTo>
                  <a:pt x="83821" y="289554"/>
                </a:lnTo>
                <a:cubicBezTo>
                  <a:pt x="79630" y="289554"/>
                  <a:pt x="76201" y="286125"/>
                  <a:pt x="76201" y="281936"/>
                </a:cubicBezTo>
                <a:lnTo>
                  <a:pt x="76201" y="76198"/>
                </a:lnTo>
                <a:lnTo>
                  <a:pt x="30482" y="761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following the tips and best practices outlined in this presentation, you can create a successful YouTube channel.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with the community is key to building a strong presence on the platform.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54879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a Successful Channel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05836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Learning about YouTube is essential for both educational and recreational purposes.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a platform to gain knowledge and enjoy entertainment.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36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YouTube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932927"/>
            <a:ext cx="722375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916" r="-8891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Summary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Follow YouTube's guidelines and policies to ensure a safe and positive experience.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Stay updated on any changes to the platform's rules to avoid violations.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Adhering to Guidelines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Upload high-quality videos and engage with the community.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Respond to comments and foster a sense of connection with your viewers.</a:t>
            </a:r>
            <a:endParaRPr lang="en-US" sz="1019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Engaging with Your Audience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a YouTube channel and customize your profile.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your channel reflects your brand or personal identity effectively.</a:t>
            </a:r>
            <a:endParaRPr lang="en-US" sz="1019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Launching Your YouTube Channel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about YouTube from this presentation?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apply what you learned to your own YouTube channel or online activity?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from YouTube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challenges or obstacles you may face when using YouTube?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overcome them?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Overcoming Challenges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apply what you learned to your own YouTube channel or online activity?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about YouTube from this presentation?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Knowledge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223069" r="-22306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90733" r="-9073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Continue to learn and improve your skills to become a successful YouTuber.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Constant growth is key to staying relevant and achieving long-term success.</a:t>
            </a:r>
            <a:endParaRPr lang="en-US" sz="984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Skill Development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with the community and build a positive reputation.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Interacting with viewers helps in creating a loyal audience base.</a:t>
            </a:r>
            <a:endParaRPr lang="en-US" sz="984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Community Engagement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a YouTube channel and start uploading videos.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is the first step to establishing your presence on the platform.</a:t>
            </a:r>
            <a:endParaRPr lang="en-US" sz="984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Launching Your YouTube Channel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12868" b="-1286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handout that provides tips and best practices for staying safe online.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resource is essential for maintaining privacy and security in the digital space.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Safety Guidelines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resource that provides answers to frequently asked questions and troubleshooting tips.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go-to guide for resolving common issues faced by YouTube users.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YouTube Help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free online course that provides tips and resources for creating high-quality YouTube videos.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platform is ideal for creators looking to enhance their video production skills.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YouTube Creator Academy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4928" r="-9492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Keep learning and improving your skills to become a successful YouTuber and online citizen.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Continuous growth helps you stay relevant and achieve long-term success in the digital space.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Commitment to Growth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74411" y="184846"/>
                </a:moveTo>
                <a:cubicBezTo>
                  <a:pt x="348437" y="176722"/>
                  <a:pt x="406926" y="117336"/>
                  <a:pt x="413716" y="42863"/>
                </a:cubicBezTo>
                <a:lnTo>
                  <a:pt x="407196" y="42863"/>
                </a:lnTo>
                <a:cubicBezTo>
                  <a:pt x="338707" y="42863"/>
                  <a:pt x="280396" y="86708"/>
                  <a:pt x="258876" y="147785"/>
                </a:cubicBezTo>
                <a:cubicBezTo>
                  <a:pt x="251017" y="132785"/>
                  <a:pt x="241552" y="118675"/>
                  <a:pt x="230657" y="105728"/>
                </a:cubicBezTo>
                <a:cubicBezTo>
                  <a:pt x="264412" y="42863"/>
                  <a:pt x="330848" y="0"/>
                  <a:pt x="407196" y="0"/>
                </a:cubicBezTo>
                <a:lnTo>
                  <a:pt x="428630" y="0"/>
                </a:lnTo>
                <a:cubicBezTo>
                  <a:pt x="444435" y="0"/>
                  <a:pt x="457205" y="12770"/>
                  <a:pt x="457205" y="28575"/>
                </a:cubicBezTo>
                <a:cubicBezTo>
                  <a:pt x="457205" y="130019"/>
                  <a:pt x="381661" y="213778"/>
                  <a:pt x="283789" y="226812"/>
                </a:cubicBezTo>
                <a:cubicBezTo>
                  <a:pt x="281914" y="212347"/>
                  <a:pt x="278787" y="198329"/>
                  <a:pt x="274411" y="184755"/>
                </a:cubicBezTo>
                <a:lnTo>
                  <a:pt x="274411" y="184846"/>
                </a:lnTo>
                <a:moveTo>
                  <a:pt x="42863" y="100013"/>
                </a:moveTo>
                <a:lnTo>
                  <a:pt x="42863" y="114300"/>
                </a:lnTo>
                <a:cubicBezTo>
                  <a:pt x="42863" y="201095"/>
                  <a:pt x="113230" y="271463"/>
                  <a:pt x="200025" y="271463"/>
                </a:cubicBezTo>
                <a:lnTo>
                  <a:pt x="207171" y="271463"/>
                </a:lnTo>
                <a:lnTo>
                  <a:pt x="207171" y="257175"/>
                </a:lnTo>
                <a:lnTo>
                  <a:pt x="207171" y="257175"/>
                </a:lnTo>
                <a:cubicBezTo>
                  <a:pt x="207171" y="170380"/>
                  <a:pt x="136803" y="100013"/>
                  <a:pt x="50009" y="100013"/>
                </a:cubicBezTo>
                <a:lnTo>
                  <a:pt x="42863" y="100013"/>
                </a:lnTo>
                <a:moveTo>
                  <a:pt x="250034" y="257175"/>
                </a:moveTo>
                <a:lnTo>
                  <a:pt x="250034" y="271463"/>
                </a:lnTo>
                <a:lnTo>
                  <a:pt x="250034" y="314325"/>
                </a:lnTo>
                <a:lnTo>
                  <a:pt x="250034" y="435771"/>
                </a:lnTo>
                <a:cubicBezTo>
                  <a:pt x="250034" y="447649"/>
                  <a:pt x="240478" y="457205"/>
                  <a:pt x="228605" y="457205"/>
                </a:cubicBezTo>
                <a:cubicBezTo>
                  <a:pt x="216727" y="457205"/>
                  <a:pt x="207176" y="447649"/>
                  <a:pt x="207176" y="435776"/>
                </a:cubicBezTo>
                <a:lnTo>
                  <a:pt x="207176" y="314334"/>
                </a:lnTo>
                <a:lnTo>
                  <a:pt x="200034" y="314334"/>
                </a:lnTo>
                <a:cubicBezTo>
                  <a:pt x="89575" y="314334"/>
                  <a:pt x="9" y="224769"/>
                  <a:pt x="9" y="114309"/>
                </a:cubicBezTo>
                <a:lnTo>
                  <a:pt x="9" y="85734"/>
                </a:lnTo>
                <a:cubicBezTo>
                  <a:pt x="9" y="69929"/>
                  <a:pt x="12779" y="57159"/>
                  <a:pt x="28584" y="57159"/>
                </a:cubicBezTo>
                <a:lnTo>
                  <a:pt x="50018" y="57159"/>
                </a:lnTo>
                <a:cubicBezTo>
                  <a:pt x="160477" y="57159"/>
                  <a:pt x="250043" y="146725"/>
                  <a:pt x="250043" y="257184"/>
                </a:cubicBezTo>
                <a:lnTo>
                  <a:pt x="250034" y="2571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Remember to always follow YouTube's guidelines and policies to ensure a safe and positive experience.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your content remains compliant and fosters a welcoming environment for all viewers.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Adhering to YouTube Guidelines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36" y="2927148"/>
            <a:ext cx="457200" cy="318438"/>
          </a:xfrm>
          <a:custGeom>
            <a:avLst/>
            <a:gdLst/>
            <a:ahLst/>
            <a:cxnLst/>
            <a:rect l="l" t="t" r="r" b="b"/>
            <a:pathLst>
              <a:path w="457200" h="318438">
                <a:moveTo>
                  <a:pt x="450008" y="7193"/>
                </a:moveTo>
                <a:cubicBezTo>
                  <a:pt x="459600" y="16785"/>
                  <a:pt x="459600" y="32293"/>
                  <a:pt x="450008" y="41782"/>
                </a:cubicBezTo>
                <a:lnTo>
                  <a:pt x="180649" y="311245"/>
                </a:lnTo>
                <a:cubicBezTo>
                  <a:pt x="171057" y="320836"/>
                  <a:pt x="155549" y="320836"/>
                  <a:pt x="146062" y="311245"/>
                </a:cubicBezTo>
                <a:lnTo>
                  <a:pt x="7196" y="172482"/>
                </a:lnTo>
                <a:cubicBezTo>
                  <a:pt x="-2396" y="162891"/>
                  <a:pt x="-2396" y="147383"/>
                  <a:pt x="7196" y="137893"/>
                </a:cubicBezTo>
                <a:cubicBezTo>
                  <a:pt x="16788" y="128404"/>
                  <a:pt x="32297" y="128302"/>
                  <a:pt x="41784" y="137893"/>
                </a:cubicBezTo>
                <a:lnTo>
                  <a:pt x="163202" y="259311"/>
                </a:lnTo>
                <a:lnTo>
                  <a:pt x="415320" y="7193"/>
                </a:lnTo>
                <a:cubicBezTo>
                  <a:pt x="424913" y="-2398"/>
                  <a:pt x="440421" y="-2398"/>
                  <a:pt x="449908" y="7193"/>
                </a:cubicBezTo>
                <a:lnTo>
                  <a:pt x="450008" y="719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YouTube: From Basics to Success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Thoughts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2025-08-26T04:12:49Z</dcterms:created>
  <dcterms:modified xsi:type="dcterms:W3CDTF">2025-08-26T04:12:49Z</dcterms:modified>
</cp:coreProperties>
</file>