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notesMasterIdLst>
    <p:notesMasterId r:id="rId2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85f10ab62322fc6cb4a33dfc6b2db5a9993adff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0fd6ac64805c6ec579a5ff5a1444a66f135a25c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56a50329d97ea8fef5be9d3fea120a7d2d77c8c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ddaae8eb488244e291dca0af1d3ff4a318becd9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5649eeaa20d17a4a4d5bc0503a7ce6b63f54ac9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55378f481db1fd1d2cafeb15c946108d7085e25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c6375aac937db214897a94a1144bae3485bfada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c451089db5b6d0030c68fc47d7b0cbc20324ce8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f966c6d5a6a65732e1eec4b156c74eaeba8e588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5bff83ede50e51261d069d919dd6857a770abc3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0e21642ef055a35b5c2221b5a577ba6fa1c8bc7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cbde63b56fd6edb4d4c60ae5472ecb7646b698c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2a0dfa28a898d4f1f6042ca647bf8a00ad58548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9987df8e7617f7d12d59d5a5eeda91c41c4bdab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82f09ebfcc00f6a826b1efb5d863af4e35afa7b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29914" r="2991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Journey Through Language Education and Creative Writing in the Context of Space Odyssey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Exploring Linguistic Frontiers in Space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Title Slide: Space Odyssey: Linguistic Frontiers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Lesson Objectives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Lesson Structure Overview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Vocabulary Exploration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Grammatical Focus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Phonetic Precision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Creative Writing Workshop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Group Collaboration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Learning Integration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Assessment Strategies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Parent and Home Learning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Conclusion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Final Inspirational Slide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Benefits of Learning Space Language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Steps to Mastering Scientific Vocabulary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SWOT Analysis of Language Exploration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Revenue Growth in Language Education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Benefits vs. Challenges of Space Linguistics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PESTEL Analysis: Language Education Market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Summary of Space Odyssey Lesson Plan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Language Learning Pyramid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Linguistic Frontiers in Space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45" r="3084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Language and Scientific Imagination for ESL Learners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Space Odyssey: Linguistic Frontiers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Title Slide: Space Odyssey: Linguistic Frontiers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289" r="3028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Linguistic Frontiers in Space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space exploration terminology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Connect linguistic structures with scientific communication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imagination's role in technological advancement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88"/>
              </a:spcBef>
              <a:buNone/>
            </a:pPr>
            <a:r>
              <a:rPr lang="en-US" sz="138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Scientific Communication Objectives</a:t>
            </a:r>
            <a:endParaRPr lang="en-US" sz="1383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Linguistic Development Goals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 present perfect and preterite verb tenses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scientific vocabulary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Improve phonetic pronunciation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narrative construction skills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Lesson Objectives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1696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8484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4623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40421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565603" y="244778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731520" y="365760"/>
                </a:move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lnTo>
                  <a:pt x="731520" y="36576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72699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788838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950762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0056267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Linguistic Frontiers in Space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950113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time for students to reflect on their learning.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students to present their creative writing pieces to the class.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950113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Reflection and Presentation (5 mins)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33974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Guide students in crafting science fiction narratives set in space.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Emphasize grammatical accuracy and imaginative scenario development.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33974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Creative Writing Workshop (7 mins)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517835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the pronunciation of challenging space vocabulary.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differentiating sounds crucial for clear communication in scientific contexts.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17835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Phonetic Exploration (5 mins)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301696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Dive into verb tense mastery focusing on present perfect and preterite.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constructing sentences using the correct verb tenses in a space context.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301696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Grammatical Structure Exploration (8 mins)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5557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students with a space-themed icebreaker activity.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Introduce key space-related terms like 'extraterrestrial' and 'propulsion'.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85557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Warm-Up and Vocabulary Introduction (5 mins)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Lesson Structure Overview</a:t>
            </a:r>
            <a:endParaRPr lang="en-US" sz="3200" dirty="0"/>
          </a:p>
        </p:txBody>
      </p:sp>
      <p:sp>
        <p:nvSpPr>
          <p:cNvPr id="27" name="Text 2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Linguistic Frontiers in Space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Interstellar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Image representation: 🌠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Pronunciation guide: /ˌɪntərˈstɛlər/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Contextual usage example: The interstellar mission aims to explore planets beyond our solar system.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Quantum Mechanics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Image representation: ⚛️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Pronunciation guide: /ˈkwɒntəm məˈkænɪks/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Contextual usage example: Quantum mechanics explains the behavior of particles at the atomic level.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Gravitational Field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Image representation: 🌌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Pronunciation guide: /ˌɡrævɪˈteɪʃənəl fiːld/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Contextual usage example: The gravitational field of Earth keeps the moon in orbit.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Propulsion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Image representation: 🚀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Pronunciation guide: /prəˈpʌlʃən/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Contextual usage example: The spacecraft's propulsion system is powered by ion thrusters.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Extraterrestrial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Image representation: 👽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Pronunciation guide: /ˌɛkstrətəˈrɛstriəl/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Contextual usage example: Scientists are searching for extraterrestrial life in the universe.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Vocabulary Exploration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961" r="3096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Linguistic Frontiers in Space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"Scientists have discovered..." (Present Perfect)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"Astronauts travelled to..." (Preterite)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 Scenarios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Verb Tense Mastery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Present Perfect vs. Preterite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Temporal Precision in Scientific Communication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Transformation Exercises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Grammatical Focus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006" r="3100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Linguistic Frontiers in Space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Voiced vs. Voiceless Consonants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Fricative and Plosive Sounds Training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Consonant Clarity Techniques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Long vs. Short Vowel Sounds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Diphthong Pronunciation Practice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Vowel Sound Differentiation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Articulation Exercises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Tongue Twisters for Clarity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Lip and Jaw Muscle Strengthening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Phonetic Precision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Linguistic Frontiers in Space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006" r="3100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Evaluating linguistic complexity and scientific accuracy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Assessment Criteria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Cultivating creativity in storytelling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Imaginative Scenario Development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Emphasis on precise language usage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Grammatical Accuracy Focus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Creative Writing Workshop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Frameworks for crafting engaging narratives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Creative Writing Workshop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Linguistic Frontiers in Space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Defined Responsibilities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Integrated Skill Development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Collaborative Learning Strategies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Linguistic Architect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Creative Director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Research Coordinator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Presentation Strategist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Team Roles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Group Collaboration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Team Roles in Space Narrative Project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Group Collaboration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Linguistic Frontiers in Space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2"/>
              </a:spcBef>
              <a:buNone/>
            </a:pPr>
            <a:r>
              <a:rPr lang="en-US" sz="962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Vocabulary Enhancement - Interactive tools for expanding space-related lexicon</a:t>
            </a:r>
            <a:endParaRPr lang="en-US" sz="962" dirty="0"/>
          </a:p>
          <a:p>
            <a:pPr algn="l" marL="0" indent="0">
              <a:lnSpc>
                <a:spcPct val="90000"/>
              </a:lnSpc>
              <a:spcBef>
                <a:spcPts val="802"/>
              </a:spcBef>
              <a:buNone/>
            </a:pPr>
            <a:r>
              <a:rPr lang="en-US" sz="962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Contextual usage practice for better retention</a:t>
            </a:r>
            <a:endParaRPr lang="en-US" sz="962" dirty="0"/>
          </a:p>
          <a:p>
            <a:pPr algn="l" marL="0" indent="0">
              <a:lnSpc>
                <a:spcPct val="90000"/>
              </a:lnSpc>
              <a:spcBef>
                <a:spcPts val="802"/>
              </a:spcBef>
              <a:buNone/>
            </a:pPr>
            <a:r>
              <a:rPr lang="en-US" sz="962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Pronunciation Accuracy - Utilizing digital tools for precise phonetic training</a:t>
            </a:r>
            <a:endParaRPr lang="en-US" sz="962" dirty="0"/>
          </a:p>
          <a:p>
            <a:pPr algn="l" marL="0" indent="0">
              <a:lnSpc>
                <a:spcPct val="90000"/>
              </a:lnSpc>
              <a:spcBef>
                <a:spcPts val="802"/>
              </a:spcBef>
              <a:buNone/>
            </a:pPr>
            <a:r>
              <a:rPr lang="en-US" sz="962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Feedback mechanisms for improving articulation</a:t>
            </a:r>
            <a:endParaRPr lang="en-US" sz="962" dirty="0"/>
          </a:p>
          <a:p>
            <a:pPr algn="l" marL="0" indent="0">
              <a:lnSpc>
                <a:spcPct val="90000"/>
              </a:lnSpc>
              <a:spcBef>
                <a:spcPts val="802"/>
              </a:spcBef>
              <a:buNone/>
            </a:pPr>
            <a:r>
              <a:rPr lang="en-US" sz="962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Linguistic Exploration - Engaging platforms for exploring language in a space context</a:t>
            </a:r>
            <a:endParaRPr lang="en-US" sz="962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Learning Objectives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Facilitating group storytelling projects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Encouraging teamwork and creativity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64"/>
              </a:spcBef>
              <a:buNone/>
            </a:pPr>
            <a:r>
              <a:rPr lang="en-US" sz="134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Collaborative Online Narrative Tools</a:t>
            </a:r>
            <a:endParaRPr lang="en-US" sz="1349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Enhancing language skills through AR technology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Real-world application of linguistic knowledge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Augmented Reality Language Lab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Learning Integration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Virtual Space Exploration Simulation - Immersive experience for understanding space concepts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engagement with space environments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Digital Learning Integration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Linguistic Frontiers in Space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Science Fiction Writing Project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Oral Presentation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Grammar Examination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Summative Assessment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Formative Assessment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Weekly Linguistic Checkpoints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Pronunciation Workshops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Performance Portfolios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Assessment Strategies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Linguistic Frontiers in Space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Monthly Reading Recommendations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Language Challenge Cards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Technological Innovation Workshops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Resources Provided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Engagement Strategies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Family Science Exploration Nights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Bilingual Conversation Guides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Creative Writing Support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Parent and Home Learning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Linguistic Frontiers in Space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855572" y="447"/>
            <a:ext cx="10483791" cy="1477371"/>
          </a:xfrm>
          <a:custGeom>
            <a:avLst/>
            <a:gdLst/>
            <a:ahLst/>
            <a:cxnLst/>
            <a:rect l="l" t="t" r="r" b="b"/>
            <a:pathLst>
              <a:path w="10483791" h="1477371">
                <a:moveTo>
                  <a:pt x="0" y="1477371"/>
                </a:moveTo>
                <a:lnTo>
                  <a:pt x="0" y="0"/>
                </a:lnTo>
                <a:lnTo>
                  <a:pt x="10483791" y="0"/>
                </a:lnTo>
                <a:lnTo>
                  <a:pt x="10483791" y="1477371"/>
                </a:lnTo>
                <a:lnTo>
                  <a:pt x="0" y="147737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Conclusion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 flipH="1" flipV="1">
            <a:off x="851255" y="2366505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 flipH="1" flipV="1">
            <a:off x="5639236" y="2366505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 flipH="1" flipV="1">
            <a:off x="851255" y="4729305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 flipH="1" flipV="1">
            <a:off x="5639236" y="4729305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5834364" y="4301353"/>
            <a:ext cx="4208441" cy="1828800"/>
          </a:xfrm>
          <a:custGeom>
            <a:avLst/>
            <a:gdLst/>
            <a:ahLst/>
            <a:cxnLst/>
            <a:rect l="l" t="t" r="r" b="b"/>
            <a:pathLst>
              <a:path w="4208441" h="1828800">
                <a:moveTo>
                  <a:pt x="0" y="1828800"/>
                </a:moveTo>
                <a:lnTo>
                  <a:pt x="0" y="329184"/>
                </a:lnTo>
                <a:cubicBezTo>
                  <a:pt x="0" y="147381"/>
                  <a:pt x="147381" y="0"/>
                  <a:pt x="329184" y="0"/>
                </a:cubicBezTo>
                <a:lnTo>
                  <a:pt x="4208441" y="0"/>
                </a:lnTo>
                <a:lnTo>
                  <a:pt x="4208441" y="1499616"/>
                </a:lnTo>
                <a:cubicBezTo>
                  <a:pt x="4208441" y="1681419"/>
                  <a:pt x="4061060" y="1828800"/>
                  <a:pt x="3879257" y="1828800"/>
                </a:cubicBezTo>
                <a:lnTo>
                  <a:pt x="0" y="1828800"/>
                </a:lnTo>
              </a:path>
            </a:pathLst>
          </a:custGeom>
          <a:solidFill>
            <a:srgbClr val="FFFFFF">
              <a:alpha val="10196"/>
            </a:srgbClr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Cosmic color palette for visual appeal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639236" y="4183445"/>
            <a:ext cx="4206240" cy="548640"/>
          </a:xfrm>
          <a:custGeom>
            <a:avLst/>
            <a:gdLst/>
            <a:ahLst/>
            <a:cxnLst/>
            <a:rect l="l" t="t" r="r" b="b"/>
            <a:pathLst>
              <a:path w="4206240" h="548640">
                <a:moveTo>
                  <a:pt x="0" y="0"/>
                </a:moveTo>
                <a:lnTo>
                  <a:pt x="3931920" y="0"/>
                </a:lnTo>
                <a:lnTo>
                  <a:pt x="4206240" y="274320"/>
                </a:lnTo>
                <a:lnTo>
                  <a:pt x="393192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Design Recommendations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051804" y="4301353"/>
            <a:ext cx="4208441" cy="1828800"/>
          </a:xfrm>
          <a:custGeom>
            <a:avLst/>
            <a:gdLst/>
            <a:ahLst/>
            <a:cxnLst/>
            <a:rect l="l" t="t" r="r" b="b"/>
            <a:pathLst>
              <a:path w="4208441" h="1828800">
                <a:moveTo>
                  <a:pt x="0" y="1828800"/>
                </a:moveTo>
                <a:lnTo>
                  <a:pt x="0" y="329184"/>
                </a:lnTo>
                <a:cubicBezTo>
                  <a:pt x="0" y="147381"/>
                  <a:pt x="147381" y="0"/>
                  <a:pt x="329184" y="0"/>
                </a:cubicBezTo>
                <a:lnTo>
                  <a:pt x="4208441" y="0"/>
                </a:lnTo>
                <a:lnTo>
                  <a:pt x="4208441" y="1499616"/>
                </a:lnTo>
                <a:cubicBezTo>
                  <a:pt x="4208441" y="1681419"/>
                  <a:pt x="4061060" y="1828800"/>
                  <a:pt x="3879257" y="1828800"/>
                </a:cubicBezTo>
                <a:lnTo>
                  <a:pt x="0" y="1828800"/>
                </a:lnTo>
              </a:path>
            </a:pathLst>
          </a:custGeom>
          <a:solidFill>
            <a:srgbClr val="FFFFFF">
              <a:alpha val="10196"/>
            </a:srgbClr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Language as a Transformative Tool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1255" y="4183445"/>
            <a:ext cx="4206240" cy="548640"/>
          </a:xfrm>
          <a:custGeom>
            <a:avLst/>
            <a:gdLst/>
            <a:ahLst/>
            <a:cxnLst/>
            <a:rect l="l" t="t" r="r" b="b"/>
            <a:pathLst>
              <a:path w="4206240" h="548640">
                <a:moveTo>
                  <a:pt x="0" y="0"/>
                </a:moveTo>
                <a:lnTo>
                  <a:pt x="3931920" y="0"/>
                </a:lnTo>
                <a:lnTo>
                  <a:pt x="4206240" y="274320"/>
                </a:lnTo>
                <a:lnTo>
                  <a:pt x="393192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Takeaways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841986" y="1941262"/>
            <a:ext cx="4208441" cy="1828800"/>
          </a:xfrm>
          <a:custGeom>
            <a:avLst/>
            <a:gdLst/>
            <a:ahLst/>
            <a:cxnLst/>
            <a:rect l="l" t="t" r="r" b="b"/>
            <a:pathLst>
              <a:path w="4208441" h="1828800">
                <a:moveTo>
                  <a:pt x="0" y="1828800"/>
                </a:moveTo>
                <a:lnTo>
                  <a:pt x="0" y="329184"/>
                </a:lnTo>
                <a:cubicBezTo>
                  <a:pt x="0" y="147381"/>
                  <a:pt x="147381" y="0"/>
                  <a:pt x="329184" y="0"/>
                </a:cubicBezTo>
                <a:lnTo>
                  <a:pt x="4208441" y="0"/>
                </a:lnTo>
                <a:lnTo>
                  <a:pt x="4208441" y="1499616"/>
                </a:lnTo>
                <a:cubicBezTo>
                  <a:pt x="4208441" y="1681419"/>
                  <a:pt x="4061060" y="1828800"/>
                  <a:pt x="3879257" y="1828800"/>
                </a:cubicBezTo>
                <a:lnTo>
                  <a:pt x="0" y="1828800"/>
                </a:lnTo>
              </a:path>
            </a:pathLst>
          </a:custGeom>
          <a:solidFill>
            <a:srgbClr val="FFFFFF">
              <a:alpha val="10196"/>
            </a:srgbClr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Advanced Narrative Workshops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5639236" y="1817865"/>
            <a:ext cx="4206240" cy="548640"/>
          </a:xfrm>
          <a:custGeom>
            <a:avLst/>
            <a:gdLst/>
            <a:ahLst/>
            <a:cxnLst/>
            <a:rect l="l" t="t" r="r" b="b"/>
            <a:pathLst>
              <a:path w="4206240" h="548640">
                <a:moveTo>
                  <a:pt x="0" y="0"/>
                </a:moveTo>
                <a:lnTo>
                  <a:pt x="3931920" y="0"/>
                </a:lnTo>
                <a:lnTo>
                  <a:pt x="4206240" y="274320"/>
                </a:lnTo>
                <a:lnTo>
                  <a:pt x="393192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Future Learning Pathways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051804" y="1941262"/>
            <a:ext cx="4208441" cy="1828800"/>
          </a:xfrm>
          <a:custGeom>
            <a:avLst/>
            <a:gdLst/>
            <a:ahLst/>
            <a:cxnLst/>
            <a:rect l="l" t="t" r="r" b="b"/>
            <a:pathLst>
              <a:path w="4208441" h="1828800">
                <a:moveTo>
                  <a:pt x="0" y="1828800"/>
                </a:moveTo>
                <a:lnTo>
                  <a:pt x="0" y="329184"/>
                </a:lnTo>
                <a:cubicBezTo>
                  <a:pt x="0" y="147381"/>
                  <a:pt x="147381" y="0"/>
                  <a:pt x="329184" y="0"/>
                </a:cubicBezTo>
                <a:lnTo>
                  <a:pt x="4208441" y="0"/>
                </a:lnTo>
                <a:lnTo>
                  <a:pt x="4208441" y="1499616"/>
                </a:lnTo>
                <a:cubicBezTo>
                  <a:pt x="4208441" y="1681419"/>
                  <a:pt x="4061060" y="1828800"/>
                  <a:pt x="3879257" y="1828800"/>
                </a:cubicBezTo>
                <a:lnTo>
                  <a:pt x="0" y="1828800"/>
                </a:lnTo>
              </a:path>
            </a:pathLst>
          </a:custGeom>
          <a:solidFill>
            <a:srgbClr val="FFFFFF">
              <a:alpha val="10196"/>
            </a:srgbClr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Language bridges scientific exploration and human imagination.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51255" y="1823354"/>
            <a:ext cx="4206240" cy="548640"/>
          </a:xfrm>
          <a:custGeom>
            <a:avLst/>
            <a:gdLst/>
            <a:ahLst/>
            <a:cxnLst/>
            <a:rect l="l" t="t" r="r" b="b"/>
            <a:pathLst>
              <a:path w="4206240" h="548640">
                <a:moveTo>
                  <a:pt x="0" y="0"/>
                </a:moveTo>
                <a:lnTo>
                  <a:pt x="3931920" y="0"/>
                </a:lnTo>
                <a:lnTo>
                  <a:pt x="4206240" y="274320"/>
                </a:lnTo>
                <a:lnTo>
                  <a:pt x="393192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Conclusion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Linguistic Frontiers in Space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934" r="3093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Quote: "Language is the rocket that launches imagination into the universe of possibility"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Final Inspirational Slide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Final Inspirational Slide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Linguistic Frontiers in Space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8497" r="2849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Connect with a worldwide community of space enthusiasts and professionals through a shared language.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Facilitate collaboration on international space missions and projects with proficient space language skills.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Communication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Unlock potential career paths in space agencies, aerospace companies, and scientific research institutions.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Stand out in the job market with specialized language skills related to space exploration.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Career Opportunities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Gain insights into different cultures and perspectives through space-related language studies.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Appreciate the diversity of languages used in space exploration and research.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Cultural Appreciation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67"/>
              </a:spcBef>
              <a:buNone/>
            </a:pPr>
            <a:r>
              <a:rPr lang="en-US" sz="1214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Enhanced Interdisciplinary Understanding</a:t>
            </a:r>
            <a:endParaRPr lang="en-US" sz="1214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a deeper comprehension of scientific concepts through language exploration.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Bridge the gap between linguistic and scientific knowledge for a holistic understanding.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Benefits of Learning Space Language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6729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196391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86605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63274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307781" y="2447789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914400" y="457200"/>
                </a:move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969746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Linguistic Frontiers in Space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63822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69930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374283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7036306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970478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886105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Join online platforms offering scientific vocabulary quizzes.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Challenge yourself regularly to enhance retention and application.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886105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Participate in Vocabulary Quizzes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196391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online resources for correct pronunciation guidance.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Record yourself to identify and improve pronunciation errors.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6196391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Practice Pronunciation Aloud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3526729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Create flashcards with scientific terms on one side and definitions on the other.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Review regularly to reinforce vocabulary retention.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3526729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Utilize Flashcards for Memorization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5557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scientific articles, journals, and textbooks.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Focus on context to understand vocabulary in scientific settings.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85557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Engage in Regular Reading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Steps to Mastering Scientific Vocabulary</a:t>
            </a:r>
            <a:endParaRPr lang="en-US" sz="3200" dirty="0"/>
          </a:p>
        </p:txBody>
      </p:sp>
      <p:sp>
        <p:nvSpPr>
          <p:cNvPr id="27" name="Text 2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55573" y="2068484"/>
            <a:ext cx="3931920" cy="365760"/>
          </a:xfrm>
          <a:custGeom>
            <a:avLst/>
            <a:gdLst/>
            <a:ahLst/>
            <a:cxnLst/>
            <a:rect l="l" t="t" r="r" b="b"/>
            <a:pathLst>
              <a:path w="3931920" h="365760">
                <a:moveTo>
                  <a:pt x="0" y="36576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365760"/>
                </a:lnTo>
                <a:lnTo>
                  <a:pt x="0" y="36576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STRENTHS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98013" y="2068484"/>
            <a:ext cx="3931920" cy="365760"/>
          </a:xfrm>
          <a:custGeom>
            <a:avLst/>
            <a:gdLst/>
            <a:ahLst/>
            <a:cxnLst/>
            <a:rect l="l" t="t" r="r" b="b"/>
            <a:pathLst>
              <a:path w="3931920" h="365760">
                <a:moveTo>
                  <a:pt x="0" y="36576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365760"/>
                </a:lnTo>
                <a:lnTo>
                  <a:pt x="0" y="36576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WEAKNESSES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55573" y="4216872"/>
            <a:ext cx="3931920" cy="365760"/>
          </a:xfrm>
          <a:custGeom>
            <a:avLst/>
            <a:gdLst/>
            <a:ahLst/>
            <a:cxnLst/>
            <a:rect l="l" t="t" r="r" b="b"/>
            <a:pathLst>
              <a:path w="3931920" h="365760">
                <a:moveTo>
                  <a:pt x="0" y="36576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365760"/>
                </a:lnTo>
                <a:lnTo>
                  <a:pt x="0" y="36576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OPPORTUNITIES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404623" y="4216872"/>
            <a:ext cx="3931920" cy="365760"/>
          </a:xfrm>
          <a:custGeom>
            <a:avLst/>
            <a:gdLst/>
            <a:ahLst/>
            <a:cxnLst/>
            <a:rect l="l" t="t" r="r" b="b"/>
            <a:pathLst>
              <a:path w="3931920" h="365760">
                <a:moveTo>
                  <a:pt x="0" y="36576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365760"/>
                </a:lnTo>
                <a:lnTo>
                  <a:pt x="0" y="36576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THREATS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913745" y="2933667"/>
            <a:ext cx="1225584" cy="1225583"/>
          </a:xfrm>
          <a:custGeom>
            <a:avLst/>
            <a:gdLst/>
            <a:ahLst/>
            <a:cxnLst/>
            <a:rect l="l" t="t" r="r" b="b"/>
            <a:pathLst>
              <a:path w="1225584" h="1225583">
                <a:moveTo>
                  <a:pt x="0" y="612792"/>
                </a:moveTo>
                <a:cubicBezTo>
                  <a:pt x="0" y="274356"/>
                  <a:pt x="274356" y="0"/>
                  <a:pt x="612792" y="0"/>
                </a:cubicBezTo>
                <a:cubicBezTo>
                  <a:pt x="951228" y="0"/>
                  <a:pt x="1225584" y="274356"/>
                  <a:pt x="1225584" y="612792"/>
                </a:cubicBezTo>
                <a:cubicBezTo>
                  <a:pt x="1225584" y="951227"/>
                  <a:pt x="951228" y="1225583"/>
                  <a:pt x="612792" y="1225583"/>
                </a:cubicBezTo>
                <a:cubicBezTo>
                  <a:pt x="274356" y="1225583"/>
                  <a:pt x="0" y="951227"/>
                  <a:pt x="0" y="612792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4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</a:t>
            </a:r>
            <a:endParaRPr lang="en-US" sz="4800" dirty="0"/>
          </a:p>
        </p:txBody>
      </p:sp>
      <p:sp>
        <p:nvSpPr>
          <p:cNvPr id="9" name="Text 7"/>
          <p:cNvSpPr/>
          <p:nvPr/>
        </p:nvSpPr>
        <p:spPr>
          <a:xfrm>
            <a:off x="6052671" y="2933667"/>
            <a:ext cx="1225584" cy="1225583"/>
          </a:xfrm>
          <a:custGeom>
            <a:avLst/>
            <a:gdLst/>
            <a:ahLst/>
            <a:cxnLst/>
            <a:rect l="l" t="t" r="r" b="b"/>
            <a:pathLst>
              <a:path w="1225584" h="1225583">
                <a:moveTo>
                  <a:pt x="0" y="612792"/>
                </a:moveTo>
                <a:cubicBezTo>
                  <a:pt x="0" y="274356"/>
                  <a:pt x="274356" y="0"/>
                  <a:pt x="612792" y="0"/>
                </a:cubicBezTo>
                <a:cubicBezTo>
                  <a:pt x="951228" y="0"/>
                  <a:pt x="1225584" y="274356"/>
                  <a:pt x="1225584" y="612792"/>
                </a:cubicBezTo>
                <a:cubicBezTo>
                  <a:pt x="1225584" y="951227"/>
                  <a:pt x="951228" y="1225583"/>
                  <a:pt x="612792" y="1225583"/>
                </a:cubicBezTo>
                <a:cubicBezTo>
                  <a:pt x="274356" y="1225583"/>
                  <a:pt x="0" y="951227"/>
                  <a:pt x="0" y="612792"/>
                </a:cubicBez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4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</a:t>
            </a:r>
            <a:endParaRPr lang="en-US" sz="4800" dirty="0"/>
          </a:p>
        </p:txBody>
      </p:sp>
      <p:sp>
        <p:nvSpPr>
          <p:cNvPr id="10" name="Text 8"/>
          <p:cNvSpPr/>
          <p:nvPr/>
        </p:nvSpPr>
        <p:spPr>
          <a:xfrm>
            <a:off x="4913745" y="4064582"/>
            <a:ext cx="1225584" cy="1225583"/>
          </a:xfrm>
          <a:custGeom>
            <a:avLst/>
            <a:gdLst/>
            <a:ahLst/>
            <a:cxnLst/>
            <a:rect l="l" t="t" r="r" b="b"/>
            <a:pathLst>
              <a:path w="1225584" h="1225583">
                <a:moveTo>
                  <a:pt x="0" y="612792"/>
                </a:moveTo>
                <a:cubicBezTo>
                  <a:pt x="0" y="274356"/>
                  <a:pt x="274356" y="0"/>
                  <a:pt x="612792" y="0"/>
                </a:cubicBezTo>
                <a:cubicBezTo>
                  <a:pt x="951228" y="0"/>
                  <a:pt x="1225584" y="274356"/>
                  <a:pt x="1225584" y="612792"/>
                </a:cubicBezTo>
                <a:cubicBezTo>
                  <a:pt x="1225584" y="951227"/>
                  <a:pt x="951228" y="1225583"/>
                  <a:pt x="612792" y="1225583"/>
                </a:cubicBezTo>
                <a:cubicBezTo>
                  <a:pt x="274356" y="1225583"/>
                  <a:pt x="0" y="951227"/>
                  <a:pt x="0" y="612792"/>
                </a:cubicBezTo>
              </a:path>
            </a:pathLst>
          </a:custGeom>
          <a:solidFill>
            <a:srgbClr val="0D342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4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O</a:t>
            </a:r>
            <a:endParaRPr lang="en-US" sz="4800" dirty="0"/>
          </a:p>
        </p:txBody>
      </p:sp>
      <p:sp>
        <p:nvSpPr>
          <p:cNvPr id="11" name="Text 9"/>
          <p:cNvSpPr/>
          <p:nvPr/>
        </p:nvSpPr>
        <p:spPr>
          <a:xfrm>
            <a:off x="6052671" y="4064088"/>
            <a:ext cx="1225584" cy="1225583"/>
          </a:xfrm>
          <a:custGeom>
            <a:avLst/>
            <a:gdLst/>
            <a:ahLst/>
            <a:cxnLst/>
            <a:rect l="l" t="t" r="r" b="b"/>
            <a:pathLst>
              <a:path w="1225584" h="1225583">
                <a:moveTo>
                  <a:pt x="0" y="612792"/>
                </a:moveTo>
                <a:cubicBezTo>
                  <a:pt x="0" y="274356"/>
                  <a:pt x="274356" y="0"/>
                  <a:pt x="612792" y="0"/>
                </a:cubicBezTo>
                <a:cubicBezTo>
                  <a:pt x="951228" y="0"/>
                  <a:pt x="1225584" y="274356"/>
                  <a:pt x="1225584" y="612792"/>
                </a:cubicBezTo>
                <a:cubicBezTo>
                  <a:pt x="1225584" y="951227"/>
                  <a:pt x="951228" y="1225583"/>
                  <a:pt x="612792" y="1225583"/>
                </a:cubicBezTo>
                <a:cubicBezTo>
                  <a:pt x="274356" y="1225583"/>
                  <a:pt x="0" y="951227"/>
                  <a:pt x="0" y="612792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4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</a:t>
            </a:r>
            <a:endParaRPr lang="en-US" sz="4800" dirty="0"/>
          </a:p>
        </p:txBody>
      </p:sp>
      <p:sp>
        <p:nvSpPr>
          <p:cNvPr id="12" name="Text 10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Linguistic Frontiers in Space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404623" y="4727101"/>
            <a:ext cx="3931920" cy="1463040"/>
          </a:xfrm>
          <a:custGeom>
            <a:avLst/>
            <a:gdLst/>
            <a:ahLst/>
            <a:cxnLst/>
            <a:rect l="l" t="t" r="r" b="b"/>
            <a:pathLst>
              <a:path w="3931920" h="1463040">
                <a:moveTo>
                  <a:pt x="0" y="146304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Potential language barrier hindering comprehension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Misinterpretation of scientific concepts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Overemphasis on linguistic accuracy over creativity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Limited access to specialized language resources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855573" y="4727101"/>
            <a:ext cx="3931920" cy="1463040"/>
          </a:xfrm>
          <a:custGeom>
            <a:avLst/>
            <a:gdLst/>
            <a:ahLst/>
            <a:cxnLst/>
            <a:rect l="l" t="t" r="r" b="b"/>
            <a:pathLst>
              <a:path w="3931920" h="1463040">
                <a:moveTo>
                  <a:pt x="0" y="146304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Collaborative learning opportunities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platforms for interactive exploration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Incorporation of real-world space missions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Cultural exchange through language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7398013" y="2551083"/>
            <a:ext cx="3931920" cy="1463040"/>
          </a:xfrm>
          <a:custGeom>
            <a:avLst/>
            <a:gdLst/>
            <a:ahLst/>
            <a:cxnLst/>
            <a:rect l="l" t="t" r="r" b="b"/>
            <a:pathLst>
              <a:path w="3931920" h="1463040">
                <a:moveTo>
                  <a:pt x="0" y="146304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Limited exposure to authentic scientific contexts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Pronunciation challenges for complex terms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Grammar intricacies may be overwhelming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Varied language proficiency levels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855573" y="2551083"/>
            <a:ext cx="3931920" cy="1463040"/>
          </a:xfrm>
          <a:custGeom>
            <a:avLst/>
            <a:gdLst/>
            <a:ahLst/>
            <a:cxnLst/>
            <a:rect l="l" t="t" r="r" b="b"/>
            <a:pathLst>
              <a:path w="3931920" h="1463040">
                <a:moveTo>
                  <a:pt x="0" y="146304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Diverse linguistic resources available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Integration of scientific terminology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Creative narrative development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Technological tools for pronunciation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SWOT Analysis of Language Exploration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Linguistic Frontiers in Space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4508011" y="5607307"/>
            <a:ext cx="3017520" cy="457200"/>
          </a:xfrm>
          <a:custGeom>
            <a:avLst/>
            <a:gdLst/>
            <a:ahLst/>
            <a:cxnLst/>
            <a:rect l="l" t="t" r="r" b="b"/>
            <a:pathLst>
              <a:path w="3017520" h="457200">
                <a:moveTo>
                  <a:pt x="0" y="45720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Significant revenue generated from online language courses. Growth in subscriptions to virtual language learning resources.</a:t>
            </a:r>
            <a:endParaRPr lang="en-US" sz="853" dirty="0"/>
          </a:p>
        </p:txBody>
      </p:sp>
      <p:sp>
        <p:nvSpPr>
          <p:cNvPr id="8" name="Text 6"/>
          <p:cNvSpPr/>
          <p:nvPr/>
        </p:nvSpPr>
        <p:spPr>
          <a:xfrm>
            <a:off x="4508011" y="5256723"/>
            <a:ext cx="3017520" cy="193899"/>
          </a:xfrm>
          <a:custGeom>
            <a:avLst/>
            <a:gdLst/>
            <a:ahLst/>
            <a:cxnLst/>
            <a:rect l="l" t="t" r="r" b="b"/>
            <a:pathLst>
              <a:path w="3017520" h="193899">
                <a:moveTo>
                  <a:pt x="0" y="193899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Online Learning Platform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508011" y="4449045"/>
            <a:ext cx="3017520" cy="677108"/>
          </a:xfrm>
          <a:custGeom>
            <a:avLst/>
            <a:gdLst/>
            <a:ahLst/>
            <a:cxnLst/>
            <a:rect l="l" t="t" r="r" b="b"/>
            <a:pathLst>
              <a:path w="3017520" h="677108">
                <a:moveTo>
                  <a:pt x="0" y="677108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677108"/>
                </a:lnTo>
                <a:lnTo>
                  <a:pt x="0" y="67710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857"/>
              </a:spcBef>
              <a:buNone/>
            </a:pPr>
            <a:r>
              <a:rPr lang="en-US" sz="3770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Online Revenue</a:t>
            </a:r>
            <a:endParaRPr lang="en-US" sz="3770" dirty="0"/>
          </a:p>
        </p:txBody>
      </p:sp>
      <p:sp>
        <p:nvSpPr>
          <p:cNvPr id="10" name="Text 8"/>
          <p:cNvSpPr/>
          <p:nvPr/>
        </p:nvSpPr>
        <p:spPr>
          <a:xfrm>
            <a:off x="852638" y="5607307"/>
            <a:ext cx="3017520" cy="457200"/>
          </a:xfrm>
          <a:custGeom>
            <a:avLst/>
            <a:gdLst/>
            <a:ahLst/>
            <a:cxnLst/>
            <a:rect l="l" t="t" r="r" b="b"/>
            <a:pathLst>
              <a:path w="3017520" h="457200">
                <a:moveTo>
                  <a:pt x="0" y="45720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832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Collaborations with schools for language education programs. Joint initiatives with universities for language proficiency certifications.</a:t>
            </a:r>
            <a:endParaRPr lang="en-US" sz="832" dirty="0"/>
          </a:p>
        </p:txBody>
      </p:sp>
      <p:sp>
        <p:nvSpPr>
          <p:cNvPr id="11" name="Text 9"/>
          <p:cNvSpPr/>
          <p:nvPr/>
        </p:nvSpPr>
        <p:spPr>
          <a:xfrm>
            <a:off x="852638" y="5256723"/>
            <a:ext cx="3017520" cy="193899"/>
          </a:xfrm>
          <a:custGeom>
            <a:avLst/>
            <a:gdLst/>
            <a:ahLst/>
            <a:cxnLst/>
            <a:rect l="l" t="t" r="r" b="b"/>
            <a:pathLst>
              <a:path w="3017520" h="193899">
                <a:moveTo>
                  <a:pt x="0" y="193899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Partnerships with Institutions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52637" y="4449045"/>
            <a:ext cx="3017520" cy="677108"/>
          </a:xfrm>
          <a:custGeom>
            <a:avLst/>
            <a:gdLst/>
            <a:ahLst/>
            <a:cxnLst/>
            <a:rect l="l" t="t" r="r" b="b"/>
            <a:pathLst>
              <a:path w="3017520" h="677108">
                <a:moveTo>
                  <a:pt x="0" y="677108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677108"/>
                </a:lnTo>
                <a:lnTo>
                  <a:pt x="0" y="67710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857"/>
              </a:spcBef>
              <a:buNone/>
            </a:pPr>
            <a:r>
              <a:rPr lang="en-US" sz="3770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Collaborations</a:t>
            </a:r>
            <a:endParaRPr lang="en-US" sz="3770" dirty="0"/>
          </a:p>
        </p:txBody>
      </p:sp>
      <p:sp>
        <p:nvSpPr>
          <p:cNvPr id="13" name="Text 11"/>
          <p:cNvSpPr/>
          <p:nvPr/>
        </p:nvSpPr>
        <p:spPr>
          <a:xfrm>
            <a:off x="4508011" y="3506859"/>
            <a:ext cx="3017520" cy="457200"/>
          </a:xfrm>
          <a:custGeom>
            <a:avLst/>
            <a:gdLst/>
            <a:ahLst/>
            <a:cxnLst/>
            <a:rect l="l" t="t" r="r" b="b"/>
            <a:pathLst>
              <a:path w="3017520" h="457200">
                <a:moveTo>
                  <a:pt x="0" y="45720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Introduction of specialized language courses. Diversification of language programs to attract a wider audience.</a:t>
            </a:r>
            <a:endParaRPr lang="en-US" sz="945" dirty="0"/>
          </a:p>
        </p:txBody>
      </p:sp>
      <p:sp>
        <p:nvSpPr>
          <p:cNvPr id="14" name="Text 12"/>
          <p:cNvSpPr/>
          <p:nvPr/>
        </p:nvSpPr>
        <p:spPr>
          <a:xfrm>
            <a:off x="4508011" y="3156275"/>
            <a:ext cx="3017520" cy="193899"/>
          </a:xfrm>
          <a:custGeom>
            <a:avLst/>
            <a:gdLst/>
            <a:ahLst/>
            <a:cxnLst/>
            <a:rect l="l" t="t" r="r" b="b"/>
            <a:pathLst>
              <a:path w="3017520" h="193899">
                <a:moveTo>
                  <a:pt x="0" y="193899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Expansion of Offerings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08011" y="2348597"/>
            <a:ext cx="3017520" cy="677108"/>
          </a:xfrm>
          <a:custGeom>
            <a:avLst/>
            <a:gdLst/>
            <a:ahLst/>
            <a:cxnLst/>
            <a:rect l="l" t="t" r="r" b="b"/>
            <a:pathLst>
              <a:path w="3017520" h="677108">
                <a:moveTo>
                  <a:pt x="0" y="677108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677108"/>
                </a:lnTo>
                <a:lnTo>
                  <a:pt x="0" y="67710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633"/>
              </a:spcBef>
              <a:buNone/>
            </a:pPr>
            <a:r>
              <a:rPr lang="en-US" sz="2783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Specialized Courses</a:t>
            </a:r>
            <a:endParaRPr lang="en-US" sz="2783" dirty="0"/>
          </a:p>
        </p:txBody>
      </p:sp>
      <p:sp>
        <p:nvSpPr>
          <p:cNvPr id="16" name="Text 14"/>
          <p:cNvSpPr/>
          <p:nvPr/>
        </p:nvSpPr>
        <p:spPr>
          <a:xfrm>
            <a:off x="852638" y="3506859"/>
            <a:ext cx="3017520" cy="457200"/>
          </a:xfrm>
          <a:custGeom>
            <a:avLst/>
            <a:gdLst/>
            <a:ahLst/>
            <a:cxnLst/>
            <a:rect l="l" t="t" r="r" b="b"/>
            <a:pathLst>
              <a:path w="3017520" h="457200">
                <a:moveTo>
                  <a:pt x="0" y="45720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Enrollment up by 15% year-over-year. New student registrations at an all-time high.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852638" y="3156275"/>
            <a:ext cx="3017520" cy="193899"/>
          </a:xfrm>
          <a:custGeom>
            <a:avLst/>
            <a:gdLst/>
            <a:ahLst/>
            <a:cxnLst/>
            <a:rect l="l" t="t" r="r" b="b"/>
            <a:pathLst>
              <a:path w="3017520" h="193899">
                <a:moveTo>
                  <a:pt x="0" y="193899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Increased Enrollment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52637" y="2348597"/>
            <a:ext cx="3017520" cy="677108"/>
          </a:xfrm>
          <a:custGeom>
            <a:avLst/>
            <a:gdLst/>
            <a:ahLst/>
            <a:cxnLst/>
            <a:rect l="l" t="t" r="r" b="b"/>
            <a:pathLst>
              <a:path w="3017520" h="677108">
                <a:moveTo>
                  <a:pt x="0" y="677108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677108"/>
                </a:lnTo>
                <a:lnTo>
                  <a:pt x="0" y="67710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15%</a:t>
            </a:r>
            <a:endParaRPr lang="en-US" sz="4400" dirty="0"/>
          </a:p>
        </p:txBody>
      </p:sp>
      <p:sp>
        <p:nvSpPr>
          <p:cNvPr id="19" name="Text 17"/>
          <p:cNvSpPr/>
          <p:nvPr/>
        </p:nvSpPr>
        <p:spPr>
          <a:xfrm>
            <a:off x="855573" y="447"/>
            <a:ext cx="6669958" cy="1828353"/>
          </a:xfrm>
          <a:custGeom>
            <a:avLst/>
            <a:gdLst/>
            <a:ahLst/>
            <a:cxnLst/>
            <a:rect l="l" t="t" r="r" b="b"/>
            <a:pathLst>
              <a:path w="6669958" h="1828353">
                <a:moveTo>
                  <a:pt x="0" y="1828353"/>
                </a:moveTo>
                <a:lnTo>
                  <a:pt x="0" y="0"/>
                </a:lnTo>
                <a:lnTo>
                  <a:pt x="6669958" y="0"/>
                </a:lnTo>
                <a:lnTo>
                  <a:pt x="666995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Revenue Growth in Language Education</a:t>
            </a:r>
            <a:endParaRPr lang="en-US" sz="3200" dirty="0"/>
          </a:p>
        </p:txBody>
      </p:sp>
      <p:sp>
        <p:nvSpPr>
          <p:cNvPr id="20" name="Text 18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Linguistic Frontiers in Space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5572" y="447"/>
            <a:ext cx="10483791" cy="1477371"/>
          </a:xfrm>
          <a:custGeom>
            <a:avLst/>
            <a:gdLst/>
            <a:ahLst/>
            <a:cxnLst/>
            <a:rect l="l" t="t" r="r" b="b"/>
            <a:pathLst>
              <a:path w="10483791" h="1477371">
                <a:moveTo>
                  <a:pt x="0" y="1477371"/>
                </a:moveTo>
                <a:lnTo>
                  <a:pt x="0" y="0"/>
                </a:lnTo>
                <a:lnTo>
                  <a:pt x="10483791" y="0"/>
                </a:lnTo>
                <a:lnTo>
                  <a:pt x="10483791" y="1477371"/>
                </a:lnTo>
                <a:lnTo>
                  <a:pt x="0" y="147737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Benefits vs. Challenges of Space Linguistics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310159" y="2742605"/>
            <a:ext cx="5029200" cy="2926080"/>
          </a:xfrm>
          <a:custGeom>
            <a:avLst/>
            <a:gdLst/>
            <a:ahLst/>
            <a:cxnLst/>
            <a:rect l="l" t="t" r="r" b="b"/>
            <a:pathLst>
              <a:path w="5029200" h="2926080">
                <a:moveTo>
                  <a:pt x="0" y="2926080"/>
                </a:moveTo>
                <a:lnTo>
                  <a:pt x="0" y="0"/>
                </a:lnTo>
                <a:lnTo>
                  <a:pt x="5029200" y="0"/>
                </a:lnTo>
                <a:lnTo>
                  <a:pt x="502920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Linguistic Adaptation to Extraterrestrial Dialects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Communication Delays in Deep Space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Ensuring Accurate Translation of Technical Terminology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0163" y="2030464"/>
            <a:ext cx="5029200" cy="582287"/>
          </a:xfrm>
          <a:custGeom>
            <a:avLst/>
            <a:gdLst/>
            <a:ahLst/>
            <a:cxnLst/>
            <a:rect l="l" t="t" r="r" b="b"/>
            <a:pathLst>
              <a:path w="5029200" h="582287">
                <a:moveTo>
                  <a:pt x="104812" y="582287"/>
                </a:moveTo>
                <a:cubicBezTo>
                  <a:pt x="46926" y="582287"/>
                  <a:pt x="0" y="535361"/>
                  <a:pt x="0" y="477475"/>
                </a:cubicBezTo>
                <a:lnTo>
                  <a:pt x="0" y="104812"/>
                </a:lnTo>
                <a:cubicBezTo>
                  <a:pt x="0" y="46926"/>
                  <a:pt x="46926" y="0"/>
                  <a:pt x="104812" y="0"/>
                </a:cubicBezTo>
                <a:lnTo>
                  <a:pt x="4924388" y="0"/>
                </a:lnTo>
                <a:cubicBezTo>
                  <a:pt x="4982274" y="0"/>
                  <a:pt x="5029200" y="46926"/>
                  <a:pt x="5029200" y="104812"/>
                </a:cubicBezTo>
                <a:lnTo>
                  <a:pt x="5029200" y="477475"/>
                </a:lnTo>
                <a:cubicBezTo>
                  <a:pt x="5029200" y="535361"/>
                  <a:pt x="4982274" y="582287"/>
                  <a:pt x="4924388" y="582287"/>
                </a:cubicBezTo>
                <a:lnTo>
                  <a:pt x="104812" y="582287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137160" rIns="0" bIns="13716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Challenges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47164" y="2742605"/>
            <a:ext cx="5029200" cy="2926080"/>
          </a:xfrm>
          <a:custGeom>
            <a:avLst/>
            <a:gdLst/>
            <a:ahLst/>
            <a:cxnLst/>
            <a:rect l="l" t="t" r="r" b="b"/>
            <a:pathLst>
              <a:path w="5029200" h="2926080">
                <a:moveTo>
                  <a:pt x="0" y="2926080"/>
                </a:moveTo>
                <a:lnTo>
                  <a:pt x="0" y="0"/>
                </a:lnTo>
                <a:lnTo>
                  <a:pt x="5029200" y="0"/>
                </a:lnTo>
                <a:lnTo>
                  <a:pt x="502920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Enhanced Interstellar Communication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Cultural Exchange Beyond Earth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Scientific Collaboration on a Global Scale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47164" y="2030464"/>
            <a:ext cx="5029200" cy="582287"/>
          </a:xfrm>
          <a:custGeom>
            <a:avLst/>
            <a:gdLst/>
            <a:ahLst/>
            <a:cxnLst/>
            <a:rect l="l" t="t" r="r" b="b"/>
            <a:pathLst>
              <a:path w="5029200" h="582287">
                <a:moveTo>
                  <a:pt x="104812" y="582287"/>
                </a:moveTo>
                <a:cubicBezTo>
                  <a:pt x="46926" y="582287"/>
                  <a:pt x="0" y="535361"/>
                  <a:pt x="0" y="477475"/>
                </a:cubicBezTo>
                <a:lnTo>
                  <a:pt x="0" y="104812"/>
                </a:lnTo>
                <a:cubicBezTo>
                  <a:pt x="0" y="46926"/>
                  <a:pt x="46926" y="0"/>
                  <a:pt x="104812" y="0"/>
                </a:cubicBezTo>
                <a:lnTo>
                  <a:pt x="4924388" y="0"/>
                </a:lnTo>
                <a:cubicBezTo>
                  <a:pt x="4982274" y="0"/>
                  <a:pt x="5029200" y="46926"/>
                  <a:pt x="5029200" y="104812"/>
                </a:cubicBezTo>
                <a:lnTo>
                  <a:pt x="5029200" y="477475"/>
                </a:lnTo>
                <a:cubicBezTo>
                  <a:pt x="5029200" y="535361"/>
                  <a:pt x="4982274" y="582287"/>
                  <a:pt x="4924388" y="582287"/>
                </a:cubicBezTo>
                <a:lnTo>
                  <a:pt x="104812" y="582287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137160" rIns="0" bIns="13716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Benefits</a:t>
            </a:r>
            <a:endParaRPr lang="en-US" sz="1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1760750"/>
            <a:ext cx="1737360" cy="1188720"/>
          </a:xfrm>
          <a:custGeom>
            <a:avLst/>
            <a:gdLst/>
            <a:ahLst/>
            <a:cxnLst/>
            <a:rect l="l" t="t" r="r" b="b"/>
            <a:pathLst>
              <a:path w="1737360" h="1188720">
                <a:moveTo>
                  <a:pt x="213970" y="1188720"/>
                </a:moveTo>
                <a:cubicBezTo>
                  <a:pt x="95797" y="1188720"/>
                  <a:pt x="0" y="1092923"/>
                  <a:pt x="0" y="974750"/>
                </a:cubicBezTo>
                <a:lnTo>
                  <a:pt x="0" y="213970"/>
                </a:lnTo>
                <a:cubicBezTo>
                  <a:pt x="0" y="95797"/>
                  <a:pt x="95797" y="0"/>
                  <a:pt x="213970" y="0"/>
                </a:cubicBezTo>
                <a:lnTo>
                  <a:pt x="1523390" y="0"/>
                </a:lnTo>
                <a:cubicBezTo>
                  <a:pt x="1641563" y="0"/>
                  <a:pt x="1737360" y="95797"/>
                  <a:pt x="1737360" y="213970"/>
                </a:cubicBezTo>
                <a:lnTo>
                  <a:pt x="1737360" y="974750"/>
                </a:lnTo>
                <a:cubicBezTo>
                  <a:pt x="1737360" y="1092923"/>
                  <a:pt x="1641563" y="1188720"/>
                  <a:pt x="1523390" y="1188720"/>
                </a:cubicBezTo>
                <a:lnTo>
                  <a:pt x="213970" y="11887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2502408" y="1760750"/>
            <a:ext cx="1737360" cy="1188720"/>
          </a:xfrm>
          <a:custGeom>
            <a:avLst/>
            <a:gdLst/>
            <a:ahLst/>
            <a:cxnLst/>
            <a:rect l="l" t="t" r="r" b="b"/>
            <a:pathLst>
              <a:path w="1737360" h="1188720">
                <a:moveTo>
                  <a:pt x="213970" y="1188720"/>
                </a:moveTo>
                <a:cubicBezTo>
                  <a:pt x="95797" y="1188720"/>
                  <a:pt x="0" y="1092923"/>
                  <a:pt x="0" y="974750"/>
                </a:cubicBezTo>
                <a:lnTo>
                  <a:pt x="0" y="213970"/>
                </a:lnTo>
                <a:cubicBezTo>
                  <a:pt x="0" y="95797"/>
                  <a:pt x="95797" y="0"/>
                  <a:pt x="213970" y="0"/>
                </a:cubicBezTo>
                <a:lnTo>
                  <a:pt x="1523390" y="0"/>
                </a:lnTo>
                <a:cubicBezTo>
                  <a:pt x="1641563" y="0"/>
                  <a:pt x="1737360" y="95797"/>
                  <a:pt x="1737360" y="213970"/>
                </a:cubicBezTo>
                <a:lnTo>
                  <a:pt x="1737360" y="974750"/>
                </a:lnTo>
                <a:cubicBezTo>
                  <a:pt x="1737360" y="1092923"/>
                  <a:pt x="1641563" y="1188720"/>
                  <a:pt x="1523390" y="1188720"/>
                </a:cubicBezTo>
                <a:lnTo>
                  <a:pt x="213970" y="1188720"/>
                </a:lnTo>
              </a:path>
            </a:pathLst>
          </a:custGeom>
          <a:solidFill>
            <a:srgbClr val="0D342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4319016" y="1760750"/>
            <a:ext cx="1737360" cy="1188720"/>
          </a:xfrm>
          <a:custGeom>
            <a:avLst/>
            <a:gdLst/>
            <a:ahLst/>
            <a:cxnLst/>
            <a:rect l="l" t="t" r="r" b="b"/>
            <a:pathLst>
              <a:path w="1737360" h="1188720">
                <a:moveTo>
                  <a:pt x="213970" y="1188720"/>
                </a:moveTo>
                <a:cubicBezTo>
                  <a:pt x="95797" y="1188720"/>
                  <a:pt x="0" y="1092923"/>
                  <a:pt x="0" y="974750"/>
                </a:cubicBezTo>
                <a:lnTo>
                  <a:pt x="0" y="213970"/>
                </a:lnTo>
                <a:cubicBezTo>
                  <a:pt x="0" y="95797"/>
                  <a:pt x="95797" y="0"/>
                  <a:pt x="213970" y="0"/>
                </a:cubicBezTo>
                <a:lnTo>
                  <a:pt x="1523390" y="0"/>
                </a:lnTo>
                <a:cubicBezTo>
                  <a:pt x="1641563" y="0"/>
                  <a:pt x="1737360" y="95797"/>
                  <a:pt x="1737360" y="213970"/>
                </a:cubicBezTo>
                <a:lnTo>
                  <a:pt x="1737360" y="974750"/>
                </a:lnTo>
                <a:cubicBezTo>
                  <a:pt x="1737360" y="1092923"/>
                  <a:pt x="1641563" y="1188720"/>
                  <a:pt x="1523390" y="1188720"/>
                </a:cubicBezTo>
                <a:lnTo>
                  <a:pt x="213970" y="11887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6135624" y="1760750"/>
            <a:ext cx="1737360" cy="1188720"/>
          </a:xfrm>
          <a:custGeom>
            <a:avLst/>
            <a:gdLst/>
            <a:ahLst/>
            <a:cxnLst/>
            <a:rect l="l" t="t" r="r" b="b"/>
            <a:pathLst>
              <a:path w="1737360" h="1188720">
                <a:moveTo>
                  <a:pt x="213970" y="1188720"/>
                </a:moveTo>
                <a:cubicBezTo>
                  <a:pt x="95797" y="1188720"/>
                  <a:pt x="0" y="1092923"/>
                  <a:pt x="0" y="974750"/>
                </a:cubicBezTo>
                <a:lnTo>
                  <a:pt x="0" y="213970"/>
                </a:lnTo>
                <a:cubicBezTo>
                  <a:pt x="0" y="95797"/>
                  <a:pt x="95797" y="0"/>
                  <a:pt x="213970" y="0"/>
                </a:cubicBezTo>
                <a:lnTo>
                  <a:pt x="1523390" y="0"/>
                </a:lnTo>
                <a:cubicBezTo>
                  <a:pt x="1641563" y="0"/>
                  <a:pt x="1737360" y="95797"/>
                  <a:pt x="1737360" y="213970"/>
                </a:cubicBezTo>
                <a:lnTo>
                  <a:pt x="1737360" y="974750"/>
                </a:lnTo>
                <a:cubicBezTo>
                  <a:pt x="1737360" y="1092923"/>
                  <a:pt x="1641563" y="1188720"/>
                  <a:pt x="1523390" y="1188720"/>
                </a:cubicBezTo>
                <a:lnTo>
                  <a:pt x="213970" y="1188720"/>
                </a:lnTo>
              </a:path>
            </a:pathLst>
          </a:custGeom>
          <a:solidFill>
            <a:srgbClr val="0D342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7952232" y="1760750"/>
            <a:ext cx="1737360" cy="1188720"/>
          </a:xfrm>
          <a:custGeom>
            <a:avLst/>
            <a:gdLst/>
            <a:ahLst/>
            <a:cxnLst/>
            <a:rect l="l" t="t" r="r" b="b"/>
            <a:pathLst>
              <a:path w="1737360" h="1188720">
                <a:moveTo>
                  <a:pt x="213970" y="1188720"/>
                </a:moveTo>
                <a:cubicBezTo>
                  <a:pt x="95797" y="1188720"/>
                  <a:pt x="0" y="1092923"/>
                  <a:pt x="0" y="974750"/>
                </a:cubicBezTo>
                <a:lnTo>
                  <a:pt x="0" y="213970"/>
                </a:lnTo>
                <a:cubicBezTo>
                  <a:pt x="0" y="95797"/>
                  <a:pt x="95797" y="0"/>
                  <a:pt x="213970" y="0"/>
                </a:cubicBezTo>
                <a:lnTo>
                  <a:pt x="1523390" y="0"/>
                </a:lnTo>
                <a:cubicBezTo>
                  <a:pt x="1641563" y="0"/>
                  <a:pt x="1737360" y="95797"/>
                  <a:pt x="1737360" y="213970"/>
                </a:cubicBezTo>
                <a:lnTo>
                  <a:pt x="1737360" y="974750"/>
                </a:lnTo>
                <a:cubicBezTo>
                  <a:pt x="1737360" y="1092923"/>
                  <a:pt x="1641563" y="1188720"/>
                  <a:pt x="1523390" y="1188720"/>
                </a:cubicBezTo>
                <a:lnTo>
                  <a:pt x="213970" y="11887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9768842" y="1760750"/>
            <a:ext cx="1737360" cy="1188720"/>
          </a:xfrm>
          <a:custGeom>
            <a:avLst/>
            <a:gdLst/>
            <a:ahLst/>
            <a:cxnLst/>
            <a:rect l="l" t="t" r="r" b="b"/>
            <a:pathLst>
              <a:path w="1737360" h="1188720">
                <a:moveTo>
                  <a:pt x="213970" y="1188720"/>
                </a:moveTo>
                <a:cubicBezTo>
                  <a:pt x="95797" y="1188720"/>
                  <a:pt x="0" y="1092923"/>
                  <a:pt x="0" y="974750"/>
                </a:cubicBezTo>
                <a:lnTo>
                  <a:pt x="0" y="213970"/>
                </a:lnTo>
                <a:cubicBezTo>
                  <a:pt x="0" y="95797"/>
                  <a:pt x="95797" y="0"/>
                  <a:pt x="213970" y="0"/>
                </a:cubicBezTo>
                <a:lnTo>
                  <a:pt x="1523390" y="0"/>
                </a:lnTo>
                <a:cubicBezTo>
                  <a:pt x="1641563" y="0"/>
                  <a:pt x="1737360" y="95797"/>
                  <a:pt x="1737360" y="213970"/>
                </a:cubicBezTo>
                <a:lnTo>
                  <a:pt x="1737360" y="974750"/>
                </a:lnTo>
                <a:cubicBezTo>
                  <a:pt x="1737360" y="1092923"/>
                  <a:pt x="1641563" y="1188720"/>
                  <a:pt x="1523390" y="1188720"/>
                </a:cubicBezTo>
                <a:lnTo>
                  <a:pt x="213970" y="1188720"/>
                </a:lnTo>
              </a:path>
            </a:pathLst>
          </a:custGeom>
          <a:solidFill>
            <a:srgbClr val="0D342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640079" y="3204059"/>
            <a:ext cx="1645920" cy="338554"/>
          </a:xfrm>
          <a:custGeom>
            <a:avLst/>
            <a:gdLst/>
            <a:ahLst/>
            <a:cxnLst/>
            <a:rect l="l" t="t" r="r" b="b"/>
            <a:pathLst>
              <a:path w="1645920" h="338554">
                <a:moveTo>
                  <a:pt x="0" y="338554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Political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2493263" y="3204059"/>
            <a:ext cx="1645920" cy="338554"/>
          </a:xfrm>
          <a:custGeom>
            <a:avLst/>
            <a:gdLst/>
            <a:ahLst/>
            <a:cxnLst/>
            <a:rect l="l" t="t" r="r" b="b"/>
            <a:pathLst>
              <a:path w="1645920" h="338554">
                <a:moveTo>
                  <a:pt x="0" y="338554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346447" y="3204059"/>
            <a:ext cx="1645919" cy="338554"/>
          </a:xfrm>
          <a:custGeom>
            <a:avLst/>
            <a:gdLst/>
            <a:ahLst/>
            <a:cxnLst/>
            <a:rect l="l" t="t" r="r" b="b"/>
            <a:pathLst>
              <a:path w="1645919" h="338554">
                <a:moveTo>
                  <a:pt x="0" y="338554"/>
                </a:moveTo>
                <a:lnTo>
                  <a:pt x="0" y="0"/>
                </a:lnTo>
                <a:lnTo>
                  <a:pt x="1645919" y="0"/>
                </a:lnTo>
                <a:lnTo>
                  <a:pt x="1645919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Social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199631" y="3204059"/>
            <a:ext cx="1645918" cy="338554"/>
          </a:xfrm>
          <a:custGeom>
            <a:avLst/>
            <a:gdLst/>
            <a:ahLst/>
            <a:cxnLst/>
            <a:rect l="l" t="t" r="r" b="b"/>
            <a:pathLst>
              <a:path w="1645918" h="338554">
                <a:moveTo>
                  <a:pt x="0" y="338554"/>
                </a:moveTo>
                <a:lnTo>
                  <a:pt x="0" y="0"/>
                </a:lnTo>
                <a:lnTo>
                  <a:pt x="1645918" y="0"/>
                </a:lnTo>
                <a:lnTo>
                  <a:pt x="1645918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Technological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052815" y="3204059"/>
            <a:ext cx="1645918" cy="338554"/>
          </a:xfrm>
          <a:custGeom>
            <a:avLst/>
            <a:gdLst/>
            <a:ahLst/>
            <a:cxnLst/>
            <a:rect l="l" t="t" r="r" b="b"/>
            <a:pathLst>
              <a:path w="1645918" h="338554">
                <a:moveTo>
                  <a:pt x="0" y="338554"/>
                </a:moveTo>
                <a:lnTo>
                  <a:pt x="0" y="0"/>
                </a:lnTo>
                <a:lnTo>
                  <a:pt x="1645918" y="0"/>
                </a:lnTo>
                <a:lnTo>
                  <a:pt x="1645918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Environmental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905999" y="3204059"/>
            <a:ext cx="1615441" cy="338554"/>
          </a:xfrm>
          <a:custGeom>
            <a:avLst/>
            <a:gdLst/>
            <a:ahLst/>
            <a:cxnLst/>
            <a:rect l="l" t="t" r="r" b="b"/>
            <a:pathLst>
              <a:path w="1615441" h="338554">
                <a:moveTo>
                  <a:pt x="0" y="338554"/>
                </a:moveTo>
                <a:lnTo>
                  <a:pt x="0" y="0"/>
                </a:lnTo>
                <a:lnTo>
                  <a:pt x="1615441" y="0"/>
                </a:lnTo>
                <a:lnTo>
                  <a:pt x="1615441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Legal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Linguistic Frontiers in Space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855572" y="447"/>
            <a:ext cx="10483791" cy="1477371"/>
          </a:xfrm>
          <a:custGeom>
            <a:avLst/>
            <a:gdLst/>
            <a:ahLst/>
            <a:cxnLst/>
            <a:rect l="l" t="t" r="r" b="b"/>
            <a:pathLst>
              <a:path w="10483791" h="1477371">
                <a:moveTo>
                  <a:pt x="0" y="1477371"/>
                </a:moveTo>
                <a:lnTo>
                  <a:pt x="0" y="0"/>
                </a:lnTo>
                <a:lnTo>
                  <a:pt x="10483791" y="0"/>
                </a:lnTo>
                <a:lnTo>
                  <a:pt x="10483791" y="1477371"/>
                </a:lnTo>
                <a:lnTo>
                  <a:pt x="0" y="147737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PESTEL Analysis: Language Education Market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767683" y="3693038"/>
            <a:ext cx="1737359" cy="2377440"/>
          </a:xfrm>
          <a:custGeom>
            <a:avLst/>
            <a:gdLst/>
            <a:ahLst/>
            <a:cxnLst/>
            <a:rect l="l" t="t" r="r" b="b"/>
            <a:pathLst>
              <a:path w="1737359" h="2377440">
                <a:moveTo>
                  <a:pt x="0" y="2377440"/>
                </a:moveTo>
                <a:lnTo>
                  <a:pt x="0" y="0"/>
                </a:lnTo>
                <a:lnTo>
                  <a:pt x="1737359" y="0"/>
                </a:lnTo>
                <a:lnTo>
                  <a:pt x="1737359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182880" bIns="0" rtlCol="0" anchor="t"/>
          <a:lstStyle/>
          <a:p>
            <a:pPr algn="l" marL="171450" indent="-171450">
              <a:lnSpc>
                <a:spcPct val="120000"/>
              </a:lnSpc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Compliance with language education regulations</a:t>
            </a:r>
            <a:endParaRPr lang="en-US" sz="1200" dirty="0"/>
          </a:p>
          <a:p>
            <a:pPr algn="l" marL="171450" indent="-171450">
              <a:lnSpc>
                <a:spcPct val="120000"/>
              </a:lnSpc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Intellectual property rights in language teaching materials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7948024" y="3693038"/>
            <a:ext cx="1737360" cy="2377440"/>
          </a:xfrm>
          <a:custGeom>
            <a:avLst/>
            <a:gdLst/>
            <a:ahLst/>
            <a:cxnLst/>
            <a:rect l="l" t="t" r="r" b="b"/>
            <a:pathLst>
              <a:path w="1737360" h="2377440">
                <a:moveTo>
                  <a:pt x="0" y="237744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182880" bIns="0" rtlCol="0" anchor="t"/>
          <a:lstStyle/>
          <a:p>
            <a:pPr algn="l" marL="171450" indent="-171450">
              <a:lnSpc>
                <a:spcPct val="120000"/>
              </a:lnSpc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Sustainability practices in language education</a:t>
            </a:r>
            <a:endParaRPr lang="en-US" sz="1200" dirty="0"/>
          </a:p>
          <a:p>
            <a:pPr algn="l" marL="171450" indent="-171450">
              <a:lnSpc>
                <a:spcPct val="120000"/>
              </a:lnSpc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Impact of global environmental issues on language programs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6128362" y="3693038"/>
            <a:ext cx="1737361" cy="2377440"/>
          </a:xfrm>
          <a:custGeom>
            <a:avLst/>
            <a:gdLst/>
            <a:ahLst/>
            <a:cxnLst/>
            <a:rect l="l" t="t" r="r" b="b"/>
            <a:pathLst>
              <a:path w="1737361" h="2377440">
                <a:moveTo>
                  <a:pt x="0" y="2377440"/>
                </a:moveTo>
                <a:lnTo>
                  <a:pt x="0" y="0"/>
                </a:lnTo>
                <a:lnTo>
                  <a:pt x="1737361" y="0"/>
                </a:lnTo>
                <a:lnTo>
                  <a:pt x="1737361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182880" bIns="0" rtlCol="0" anchor="t"/>
          <a:lstStyle/>
          <a:p>
            <a:pPr algn="l" marL="171450" indent="-171450">
              <a:lnSpc>
                <a:spcPct val="120000"/>
              </a:lnSpc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Integration of technology in language learning</a:t>
            </a:r>
            <a:endParaRPr lang="en-US" sz="1200" dirty="0"/>
          </a:p>
          <a:p>
            <a:pPr algn="l" marL="171450" indent="-171450">
              <a:lnSpc>
                <a:spcPct val="120000"/>
              </a:lnSpc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Online language learning platforms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4308700" y="3693038"/>
            <a:ext cx="1737361" cy="2377440"/>
          </a:xfrm>
          <a:custGeom>
            <a:avLst/>
            <a:gdLst/>
            <a:ahLst/>
            <a:cxnLst/>
            <a:rect l="l" t="t" r="r" b="b"/>
            <a:pathLst>
              <a:path w="1737361" h="2377440">
                <a:moveTo>
                  <a:pt x="0" y="2377440"/>
                </a:moveTo>
                <a:lnTo>
                  <a:pt x="0" y="0"/>
                </a:lnTo>
                <a:lnTo>
                  <a:pt x="1737361" y="0"/>
                </a:lnTo>
                <a:lnTo>
                  <a:pt x="1737361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182880" bIns="0" rtlCol="0" anchor="t"/>
          <a:lstStyle/>
          <a:p>
            <a:pPr algn="l" marL="171450" indent="-171450">
              <a:lnSpc>
                <a:spcPct val="120000"/>
              </a:lnSpc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Cultural attitudes towards language learning</a:t>
            </a:r>
            <a:endParaRPr lang="en-US" sz="1200" dirty="0"/>
          </a:p>
          <a:p>
            <a:pPr algn="l" marL="171450" indent="-171450">
              <a:lnSpc>
                <a:spcPct val="120000"/>
              </a:lnSpc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Demographic shifts influencing language preferences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2505461" y="3693038"/>
            <a:ext cx="1720938" cy="2377440"/>
          </a:xfrm>
          <a:custGeom>
            <a:avLst/>
            <a:gdLst/>
            <a:ahLst/>
            <a:cxnLst/>
            <a:rect l="l" t="t" r="r" b="b"/>
            <a:pathLst>
              <a:path w="1720938" h="2377440">
                <a:moveTo>
                  <a:pt x="0" y="2377440"/>
                </a:moveTo>
                <a:lnTo>
                  <a:pt x="0" y="0"/>
                </a:lnTo>
                <a:lnTo>
                  <a:pt x="1720938" y="0"/>
                </a:lnTo>
                <a:lnTo>
                  <a:pt x="1720938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182880" bIns="0" rtlCol="0" anchor="t"/>
          <a:lstStyle/>
          <a:p>
            <a:pPr algn="l" marL="171450" indent="-171450">
              <a:lnSpc>
                <a:spcPct val="120000"/>
              </a:lnSpc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Affordability of language courses</a:t>
            </a:r>
            <a:endParaRPr lang="en-US" sz="1200" dirty="0"/>
          </a:p>
          <a:p>
            <a:pPr algn="l" marL="171450" indent="-171450">
              <a:lnSpc>
                <a:spcPct val="120000"/>
              </a:lnSpc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trends affecting language education demand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685800" y="3693038"/>
            <a:ext cx="1737360" cy="2377440"/>
          </a:xfrm>
          <a:custGeom>
            <a:avLst/>
            <a:gdLst/>
            <a:ahLst/>
            <a:cxnLst/>
            <a:rect l="l" t="t" r="r" b="b"/>
            <a:pathLst>
              <a:path w="1737360" h="2377440">
                <a:moveTo>
                  <a:pt x="0" y="237744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182880" bIns="0" rtlCol="0" anchor="t"/>
          <a:lstStyle/>
          <a:p>
            <a:pPr algn="l" marL="171450" indent="-171450">
              <a:lnSpc>
                <a:spcPct val="120000"/>
              </a:lnSpc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Government policies on language education</a:t>
            </a:r>
            <a:endParaRPr lang="en-US" sz="1200" dirty="0"/>
          </a:p>
          <a:p>
            <a:pPr algn="l" marL="171450" indent="-171450">
              <a:lnSpc>
                <a:spcPct val="120000"/>
              </a:lnSpc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Regulations impacting language learning institutions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Linguistic Frontiers in Space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 present perfect and preterite verb tenses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scientific vocabulary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Improve phonetic pronunciation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narrative construction skills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Linguistic Development Goals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Summary of Space Odyssey Lesson Plan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Linguistic Frontiers in Space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28648" r="2864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Foundational Skills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Grammar Fundamentals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Intermediate Proficiency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Cultural Understanding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Fluency and Mastery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Language Learning Pyramid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21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2024-12-06T19:39:43Z</dcterms:created>
  <dcterms:modified xsi:type="dcterms:W3CDTF">2024-12-06T19:39:43Z</dcterms:modified>
</cp:coreProperties>
</file>