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1b2f00d6c75a45e19617f2c72cb61a4ce789a4be.png"/><Relationship Id="rId2" Type="http://schemas.openxmlformats.org/officeDocument/2006/relationships/image" Target="../media/ff27cf55f7b6d09065daa10ce27261d1841904ab.png"/><Relationship Id="rId3" Type="http://schemas.openxmlformats.org/officeDocument/2006/relationships/image" Target="../media/25a127f318108b477b20f1bde72776ac4a85ab22.png"/><Relationship Id="rId4" Type="http://schemas.openxmlformats.org/officeDocument/2006/relationships/image" Target="../media/96da606ad901ca7dd3e3b574b5617992f6580f2b.jp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bf1d6e1b47ad528a85b0f88137454a957e156511.png"/><Relationship Id="rId2" Type="http://schemas.openxmlformats.org/officeDocument/2006/relationships/image" Target="../media/bbb9de269843544117473d3519fe82323b6784a3.png"/><Relationship Id="rId3" Type="http://schemas.openxmlformats.org/officeDocument/2006/relationships/image" Target="../media/bbb03629e6cacb3fd9bc8dc7a557a4871fedb454.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bf1d6e1b47ad528a85b0f88137454a957e156511.png"/><Relationship Id="rId2" Type="http://schemas.openxmlformats.org/officeDocument/2006/relationships/image" Target="../media/bbb9de269843544117473d3519fe82323b6784a3.png"/><Relationship Id="rId3" Type="http://schemas.openxmlformats.org/officeDocument/2006/relationships/image" Target="../media/bbb03629e6cacb3fd9bc8dc7a557a4871fedb454.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891e9e8a7e5c76875080cef1fba44a6459421d7c.jp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d25770179e03299eb746f20bc9d53c0c87b09331.jp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03ab8dd37c7a9fb7c3d9836c6439d177faede9e3.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d1844f260b3dad30612515dec8e035b2b1702176.jp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03ab8dd37c7a9fb7c3d9836c6439d177faede9e3.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03ab8dd37c7a9fb7c3d9836c6439d177faede9e3.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b35f54d9ced251c6d6b6ac5868f5ef5951f1b171.jp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fee126f24331d2ad3eb1f12c341071c7bb031588.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4d2fff12488806bc4b09475558035de60a8f1ffb.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9dd008e6708d9ff1b2a3dd77fe9bf0bd6790e9bc.jp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116b65bf1645c91eea9314d21a1946039a1fa2db.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1fb2fbf90abe88695f300950d6556bf78f0aad03.jp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03ab8dd37c7a9fb7c3d9836c6439d177faede9e3.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7195bef10b9e8f74eba9dff3c7187f989be0c829.jp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03ab8dd37c7a9fb7c3d9836c6439d177faede9e3.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f9a427e78f065c6fc5fc8b0370a93b9ab1e7bc55.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57343206f0e0f8c5b05adadf85b0121a400eb1a7.png"/><Relationship Id="rId2" Type="http://schemas.openxmlformats.org/officeDocument/2006/relationships/image" Target="../media/2481ad292956b1a3b5dbb540244e4859e4c1a8d7.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d22e185b88f24ef39f593a512667ab1e3d5a61b1.jp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03ab8dd37c7a9fb7c3d9836c6439d177faede9e3.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bbb03629e6cacb3fd9bc8dc7a557a4871fedb454.png"/><Relationship Id="rId2" Type="http://schemas.openxmlformats.org/officeDocument/2006/relationships/image" Target="../media/03ab8dd37c7a9fb7c3d9836c6439d177faede9e3.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5238228" y="447"/>
            <a:ext cx="6953709" cy="6857107"/>
          </a:xfrm>
          <a:custGeom>
            <a:avLst/>
            <a:gdLst/>
            <a:ahLst/>
            <a:cxnLst/>
            <a:rect l="l" t="t" r="r" b="b"/>
            <a:pathLst>
              <a:path w="6953709" h="6857107">
                <a:moveTo>
                  <a:pt x="0" y="6857107"/>
                </a:moveTo>
                <a:lnTo>
                  <a:pt x="0" y="0"/>
                </a:lnTo>
                <a:lnTo>
                  <a:pt x="6953709" y="0"/>
                </a:lnTo>
                <a:lnTo>
                  <a:pt x="6953709"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1" y="2767168"/>
            <a:ext cx="12191937" cy="4090386"/>
          </a:xfrm>
          <a:custGeom>
            <a:avLst/>
            <a:gdLst/>
            <a:ahLst/>
            <a:cxnLst/>
            <a:rect l="l" t="t" r="r" b="b"/>
            <a:pathLst>
              <a:path w="12191937" h="4090386">
                <a:moveTo>
                  <a:pt x="0" y="4090386"/>
                </a:moveTo>
                <a:lnTo>
                  <a:pt x="0" y="0"/>
                </a:lnTo>
                <a:lnTo>
                  <a:pt x="12191937" y="0"/>
                </a:lnTo>
                <a:lnTo>
                  <a:pt x="12191937" y="4090386"/>
                </a:lnTo>
                <a:lnTo>
                  <a:pt x="0" y="4090386"/>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1126417" y="447"/>
            <a:ext cx="11065520" cy="6857107"/>
          </a:xfrm>
          <a:custGeom>
            <a:avLst/>
            <a:gdLst/>
            <a:ahLst/>
            <a:cxnLst/>
            <a:rect l="l" t="t" r="r" b="b"/>
            <a:pathLst>
              <a:path w="11065520" h="6857107">
                <a:moveTo>
                  <a:pt x="0" y="6857107"/>
                </a:moveTo>
                <a:lnTo>
                  <a:pt x="0" y="0"/>
                </a:lnTo>
                <a:lnTo>
                  <a:pt x="11065520" y="0"/>
                </a:lnTo>
                <a:lnTo>
                  <a:pt x="11065520" y="6857107"/>
                </a:lnTo>
                <a:lnTo>
                  <a:pt x="0" y="6857107"/>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556256" y="4141674"/>
            <a:ext cx="7132320" cy="2716325"/>
          </a:xfrm>
          <a:custGeom>
            <a:avLst/>
            <a:gdLst/>
            <a:ahLst/>
            <a:cxnLst/>
            <a:rect l="l" t="t" r="r" b="b"/>
            <a:pathLst>
              <a:path w="7132320" h="2716325">
                <a:moveTo>
                  <a:pt x="0" y="2716325"/>
                </a:moveTo>
                <a:lnTo>
                  <a:pt x="0" y="0"/>
                </a:lnTo>
                <a:lnTo>
                  <a:pt x="7132320" y="0"/>
                </a:lnTo>
                <a:lnTo>
                  <a:pt x="7132320" y="2716325"/>
                </a:lnTo>
                <a:lnTo>
                  <a:pt x="0" y="2716325"/>
                </a:lnTo>
              </a:path>
            </a:pathLst>
          </a:custGeom>
          <a:noFill/>
          <a:ln/>
        </p:spPr>
        <p:txBody>
          <a:bodyPr wrap="square" lIns="0" tIns="0" rIns="0" bIns="0" rtlCol="0" anchor="t"/>
          <a:lstStyle/>
          <a:p>
            <a:pPr algn="l" marL="0" indent="0">
              <a:lnSpc>
                <a:spcPct val="110000"/>
              </a:lnSpc>
              <a:spcBef>
                <a:spcPts val="1000"/>
              </a:spcBef>
              <a:buNone/>
            </a:pPr>
            <a:r>
              <a:rPr lang="en-US" sz="1800" dirty="0">
                <a:solidFill>
                  <a:srgbClr val="000000"/>
                </a:solidFill>
                <a:latin typeface="poppins" pitchFamily="34" charset="0"/>
                <a:ea typeface="poppins" pitchFamily="34" charset="-122"/>
                <a:cs typeface="poppins" pitchFamily="34" charset="-120"/>
              </a:rPr>
              <a:t>A Comprehensive Journey Through Marine Ecosystems, Climate Change Impacts, and Conservation Efforts</a:t>
            </a:r>
            <a:endParaRPr lang="en-US" sz="1800" dirty="0"/>
          </a:p>
        </p:txBody>
      </p:sp>
      <p:sp>
        <p:nvSpPr>
          <p:cNvPr id="7" name="Text 5"/>
          <p:cNvSpPr/>
          <p:nvPr/>
        </p:nvSpPr>
        <p:spPr>
          <a:xfrm>
            <a:off x="546732" y="0"/>
            <a:ext cx="7132320" cy="3912243"/>
          </a:xfrm>
          <a:custGeom>
            <a:avLst/>
            <a:gdLst/>
            <a:ahLst/>
            <a:cxnLst/>
            <a:rect l="l" t="t" r="r" b="b"/>
            <a:pathLst>
              <a:path w="7132320" h="3912243">
                <a:moveTo>
                  <a:pt x="0" y="3912243"/>
                </a:moveTo>
                <a:lnTo>
                  <a:pt x="0" y="0"/>
                </a:lnTo>
                <a:lnTo>
                  <a:pt x="7132320" y="0"/>
                </a:lnTo>
                <a:lnTo>
                  <a:pt x="7132320" y="3912243"/>
                </a:lnTo>
                <a:lnTo>
                  <a:pt x="0" y="3912243"/>
                </a:lnTo>
              </a:path>
            </a:pathLst>
          </a:custGeom>
          <a:noFill/>
          <a:ln/>
        </p:spPr>
        <p:txBody>
          <a:bodyPr wrap="square" lIns="0" tIns="0" rIns="0" bIns="0" rtlCol="0" anchor="b"/>
          <a:lstStyle/>
          <a:p>
            <a:pPr algn="l" marL="0" indent="0">
              <a:lnSpc>
                <a:spcPct val="120000"/>
              </a:lnSpc>
              <a:spcBef>
                <a:spcPts val="1000"/>
              </a:spcBef>
              <a:buNone/>
            </a:pPr>
            <a:r>
              <a:rPr lang="en-US" sz="3200" b="1" dirty="0">
                <a:solidFill>
                  <a:srgbClr val="000000"/>
                </a:solidFill>
                <a:latin typeface="Poppins Semibold" pitchFamily="34" charset="0"/>
                <a:ea typeface="Poppins Semibold" pitchFamily="34" charset="-122"/>
                <a:cs typeface="Poppins Semibold" pitchFamily="34" charset="-120"/>
              </a:rPr>
              <a:t>Exploring Marine Conservation: Preserving the Great Barrier Reef</a:t>
            </a:r>
            <a:endParaRPr lang="en-US" sz="3200" dirty="0"/>
          </a:p>
        </p:txBody>
      </p:sp>
      <p:sp>
        <p:nvSpPr>
          <p:cNvPr id="8" name="Text 6"/>
          <p:cNvSpPr/>
          <p:nvPr/>
        </p:nvSpPr>
        <p:spPr>
          <a:xfrm>
            <a:off x="556255" y="563797"/>
            <a:ext cx="1371600" cy="1371600"/>
          </a:xfrm>
          <a:custGeom>
            <a:avLst/>
            <a:gdLst/>
            <a:ahLst/>
            <a:cxnLst/>
            <a:rect l="l" t="t" r="r" b="b"/>
            <a:pathLst>
              <a:path w="1371600" h="1371600">
                <a:moveTo>
                  <a:pt x="0" y="1371600"/>
                </a:moveTo>
                <a:lnTo>
                  <a:pt x="0" y="0"/>
                </a:lnTo>
                <a:lnTo>
                  <a:pt x="1371600" y="0"/>
                </a:lnTo>
                <a:lnTo>
                  <a:pt x="1371600" y="1371600"/>
                </a:lnTo>
                <a:lnTo>
                  <a:pt x="0" y="13716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168640" y="0"/>
            <a:ext cx="4023360" cy="6858000"/>
          </a:xfrm>
          <a:custGeom>
            <a:avLst/>
            <a:gdLst/>
            <a:ahLst/>
            <a:cxnLst/>
            <a:rect l="l" t="t" r="r" b="b"/>
            <a:pathLst>
              <a:path w="4023360" h="6858000">
                <a:moveTo>
                  <a:pt x="0" y="6858000"/>
                </a:moveTo>
                <a:lnTo>
                  <a:pt x="0" y="0"/>
                </a:lnTo>
                <a:lnTo>
                  <a:pt x="4023360" y="0"/>
                </a:lnTo>
                <a:lnTo>
                  <a:pt x="4023360" y="6858000"/>
                </a:lnTo>
                <a:lnTo>
                  <a:pt x="0" y="6858000"/>
                </a:lnTo>
              </a:path>
            </a:pathLst>
          </a:custGeom>
          <a:blipFill>
            <a:blip r:embed="rId4"/>
            <a:srcRect l="31781" r="31781"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206494" y="447"/>
            <a:ext cx="10985443" cy="6857107"/>
          </a:xfrm>
          <a:custGeom>
            <a:avLst/>
            <a:gdLst/>
            <a:ahLst/>
            <a:cxnLst/>
            <a:rect l="l" t="t" r="r" b="b"/>
            <a:pathLst>
              <a:path w="10985443" h="6857107">
                <a:moveTo>
                  <a:pt x="0" y="6857107"/>
                </a:moveTo>
                <a:lnTo>
                  <a:pt x="0" y="0"/>
                </a:lnTo>
                <a:lnTo>
                  <a:pt x="10985443" y="0"/>
                </a:lnTo>
                <a:lnTo>
                  <a:pt x="10985443"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3351518" y="-1"/>
            <a:ext cx="8840481" cy="6857107"/>
          </a:xfrm>
          <a:custGeom>
            <a:avLst/>
            <a:gdLst/>
            <a:ahLst/>
            <a:cxnLst/>
            <a:rect l="l" t="t" r="r" b="b"/>
            <a:pathLst>
              <a:path w="8840481" h="6857107">
                <a:moveTo>
                  <a:pt x="0" y="6857107"/>
                </a:moveTo>
                <a:lnTo>
                  <a:pt x="0" y="0"/>
                </a:lnTo>
                <a:lnTo>
                  <a:pt x="8840481" y="0"/>
                </a:lnTo>
                <a:lnTo>
                  <a:pt x="8840481" y="6857107"/>
                </a:lnTo>
                <a:lnTo>
                  <a:pt x="0" y="6857107"/>
                </a:lnTo>
              </a:path>
            </a:pathLst>
          </a:custGeom>
          <a:solidFill>
            <a:srgbClr val="FFFFFF">
              <a:alpha val="36863"/>
            </a:srgbClr>
          </a:solidFill>
          <a:ln w="9525">
            <a:solidFill>
              <a:srgbClr val="F1F0F5"/>
            </a:solidFill>
          </a:ln>
        </p:spPr>
        <p:txBody>
          <a:bodyPr wrap="square" lIns="90000" tIns="46800" rIns="90000" bIns="46800" rtlCol="0" anchor="ctr"/>
          <a:lstStyle/>
          <a:p>
            <a:pPr algn="r" marL="0" indent="0">
              <a:lnSpc>
                <a:spcPct val="100000"/>
              </a:lnSpc>
              <a:buNone/>
            </a:pPr>
            <a:endParaRPr lang="en-US" sz="1800" dirty="0"/>
          </a:p>
        </p:txBody>
      </p:sp>
      <p:sp>
        <p:nvSpPr>
          <p:cNvPr id="5" name="Text 3"/>
          <p:cNvSpPr/>
          <p:nvPr/>
        </p:nvSpPr>
        <p:spPr>
          <a:xfrm>
            <a:off x="0" y="447"/>
            <a:ext cx="10922694" cy="6857107"/>
          </a:xfrm>
          <a:custGeom>
            <a:avLst/>
            <a:gdLst/>
            <a:ahLst/>
            <a:cxnLst/>
            <a:rect l="l" t="t" r="r" b="b"/>
            <a:pathLst>
              <a:path w="10922694" h="6857107">
                <a:moveTo>
                  <a:pt x="0" y="6857107"/>
                </a:moveTo>
                <a:lnTo>
                  <a:pt x="0" y="0"/>
                </a:lnTo>
                <a:lnTo>
                  <a:pt x="10922694" y="0"/>
                </a:lnTo>
                <a:lnTo>
                  <a:pt x="10922694" y="6857107"/>
                </a:lnTo>
                <a:lnTo>
                  <a:pt x="0" y="6857107"/>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 y="171183"/>
            <a:ext cx="5804960" cy="6686371"/>
          </a:xfrm>
          <a:custGeom>
            <a:avLst/>
            <a:gdLst/>
            <a:ahLst/>
            <a:cxnLst/>
            <a:rect l="l" t="t" r="r" b="b"/>
            <a:pathLst>
              <a:path w="5804960" h="6686371">
                <a:moveTo>
                  <a:pt x="0" y="6686371"/>
                </a:moveTo>
                <a:lnTo>
                  <a:pt x="0" y="0"/>
                </a:lnTo>
                <a:lnTo>
                  <a:pt x="5804960" y="0"/>
                </a:lnTo>
                <a:lnTo>
                  <a:pt x="5804960" y="6686371"/>
                </a:lnTo>
                <a:lnTo>
                  <a:pt x="0" y="6686371"/>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3900158" y="548640"/>
            <a:ext cx="6713828" cy="5782712"/>
          </a:xfrm>
          <a:custGeom>
            <a:avLst/>
            <a:gdLst/>
            <a:ahLst/>
            <a:cxnLst/>
            <a:rect l="l" t="t" r="r" b="b"/>
            <a:pathLst>
              <a:path w="6713828" h="5782712">
                <a:moveTo>
                  <a:pt x="0" y="5782712"/>
                </a:moveTo>
                <a:lnTo>
                  <a:pt x="0" y="0"/>
                </a:lnTo>
                <a:lnTo>
                  <a:pt x="6713828" y="0"/>
                </a:lnTo>
                <a:lnTo>
                  <a:pt x="6713828" y="5782712"/>
                </a:lnTo>
                <a:lnTo>
                  <a:pt x="0" y="5782712"/>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Introduction to the Great Barrier Reef</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Overview of Marine Ecosystems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Impact of Climate Change on Coral Reefs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Biodiversity in the Great Barrier Reef</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Human Activities Threatening Marine Life</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Importance of Coral Reefs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Challenges Facing the Great Barrier Reef</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Ecosystem Resilience and Adaptation</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Marine Conservation Efforts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Understanding Climate Science</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The Role of Students in Environmental Protection</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Exploring Marine Biodiversity</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Case Study: Coral Bleaching Events</a:t>
            </a:r>
            <a:endParaRPr lang="en-US" sz="1600" dirty="0"/>
          </a:p>
        </p:txBody>
      </p:sp>
      <p:sp>
        <p:nvSpPr>
          <p:cNvPr id="8" name="Text 6"/>
          <p:cNvSpPr/>
          <p:nvPr/>
        </p:nvSpPr>
        <p:spPr>
          <a:xfrm>
            <a:off x="10799180" y="548640"/>
            <a:ext cx="844118" cy="5782712"/>
          </a:xfrm>
          <a:custGeom>
            <a:avLst/>
            <a:gdLst/>
            <a:ahLst/>
            <a:cxnLst/>
            <a:rect l="l" t="t" r="r" b="b"/>
            <a:pathLst>
              <a:path w="844118" h="5782712">
                <a:moveTo>
                  <a:pt x="0" y="5782712"/>
                </a:moveTo>
                <a:lnTo>
                  <a:pt x="0" y="0"/>
                </a:lnTo>
                <a:lnTo>
                  <a:pt x="844118" y="0"/>
                </a:lnTo>
                <a:lnTo>
                  <a:pt x="844118" y="5782712"/>
                </a:lnTo>
                <a:lnTo>
                  <a:pt x="0" y="5782712"/>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01</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02</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03</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04</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05</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06</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07</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08</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09</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10</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11</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12</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13</a:t>
            </a:r>
            <a:endParaRPr lang="en-US" sz="1600" dirty="0"/>
          </a:p>
        </p:txBody>
      </p:sp>
      <p:sp>
        <p:nvSpPr>
          <p:cNvPr id="9" name="Text 7"/>
          <p:cNvSpPr/>
          <p:nvPr/>
        </p:nvSpPr>
        <p:spPr>
          <a:xfrm>
            <a:off x="454119" y="397368"/>
            <a:ext cx="2466634" cy="5933983"/>
          </a:xfrm>
          <a:custGeom>
            <a:avLst/>
            <a:gdLst/>
            <a:ahLst/>
            <a:cxnLst/>
            <a:rect l="l" t="t" r="r" b="b"/>
            <a:pathLst>
              <a:path w="2466634" h="5933983">
                <a:moveTo>
                  <a:pt x="0" y="5933983"/>
                </a:moveTo>
                <a:lnTo>
                  <a:pt x="0" y="0"/>
                </a:lnTo>
                <a:lnTo>
                  <a:pt x="2466634" y="0"/>
                </a:lnTo>
                <a:lnTo>
                  <a:pt x="2466634" y="5933983"/>
                </a:lnTo>
                <a:lnTo>
                  <a:pt x="0" y="5933983"/>
                </a:lnTo>
              </a:path>
            </a:pathLst>
          </a:custGeom>
          <a:noFill/>
          <a:ln/>
        </p:spPr>
        <p:txBody>
          <a:bodyPr wrap="square" lIns="90000" tIns="72000" rIns="0" bIns="0" rtlCol="0" anchor="t"/>
          <a:lstStyle/>
          <a:p>
            <a:pPr algn="l" marL="0" indent="0">
              <a:lnSpc>
                <a:spcPct val="100000"/>
              </a:lnSpc>
              <a:spcBef>
                <a:spcPts val="1000"/>
              </a:spcBef>
              <a:buNone/>
            </a:pPr>
            <a:r>
              <a:rPr lang="en-US" sz="3200" b="1" dirty="0">
                <a:solidFill>
                  <a:srgbClr val="000000"/>
                </a:solidFill>
                <a:latin typeface="Poppins Semibold" pitchFamily="34" charset="0"/>
                <a:ea typeface="Poppins Semibold" pitchFamily="34" charset="-122"/>
                <a:cs typeface="Poppins Semibold" pitchFamily="34" charset="-120"/>
              </a:rPr>
              <a:t>Table of contents</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206494" y="447"/>
            <a:ext cx="10985443" cy="6857107"/>
          </a:xfrm>
          <a:custGeom>
            <a:avLst/>
            <a:gdLst/>
            <a:ahLst/>
            <a:cxnLst/>
            <a:rect l="l" t="t" r="r" b="b"/>
            <a:pathLst>
              <a:path w="10985443" h="6857107">
                <a:moveTo>
                  <a:pt x="0" y="6857107"/>
                </a:moveTo>
                <a:lnTo>
                  <a:pt x="0" y="0"/>
                </a:lnTo>
                <a:lnTo>
                  <a:pt x="10985443" y="0"/>
                </a:lnTo>
                <a:lnTo>
                  <a:pt x="10985443"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3351518" y="-1"/>
            <a:ext cx="8840481" cy="6857107"/>
          </a:xfrm>
          <a:custGeom>
            <a:avLst/>
            <a:gdLst/>
            <a:ahLst/>
            <a:cxnLst/>
            <a:rect l="l" t="t" r="r" b="b"/>
            <a:pathLst>
              <a:path w="8840481" h="6857107">
                <a:moveTo>
                  <a:pt x="0" y="6857107"/>
                </a:moveTo>
                <a:lnTo>
                  <a:pt x="0" y="0"/>
                </a:lnTo>
                <a:lnTo>
                  <a:pt x="8840481" y="0"/>
                </a:lnTo>
                <a:lnTo>
                  <a:pt x="8840481" y="6857107"/>
                </a:lnTo>
                <a:lnTo>
                  <a:pt x="0" y="6857107"/>
                </a:lnTo>
              </a:path>
            </a:pathLst>
          </a:custGeom>
          <a:solidFill>
            <a:srgbClr val="FFFFFF">
              <a:alpha val="36863"/>
            </a:srgbClr>
          </a:solidFill>
          <a:ln w="9525">
            <a:solidFill>
              <a:srgbClr val="F1F0F5"/>
            </a:solidFill>
          </a:ln>
        </p:spPr>
        <p:txBody>
          <a:bodyPr wrap="square" lIns="90000" tIns="46800" rIns="90000" bIns="46800" rtlCol="0" anchor="ctr"/>
          <a:lstStyle/>
          <a:p>
            <a:pPr algn="r" marL="0" indent="0">
              <a:lnSpc>
                <a:spcPct val="100000"/>
              </a:lnSpc>
              <a:buNone/>
            </a:pPr>
            <a:endParaRPr lang="en-US" sz="1800" dirty="0"/>
          </a:p>
        </p:txBody>
      </p:sp>
      <p:sp>
        <p:nvSpPr>
          <p:cNvPr id="5" name="Text 3"/>
          <p:cNvSpPr/>
          <p:nvPr/>
        </p:nvSpPr>
        <p:spPr>
          <a:xfrm>
            <a:off x="0" y="447"/>
            <a:ext cx="10922694" cy="6857107"/>
          </a:xfrm>
          <a:custGeom>
            <a:avLst/>
            <a:gdLst/>
            <a:ahLst/>
            <a:cxnLst/>
            <a:rect l="l" t="t" r="r" b="b"/>
            <a:pathLst>
              <a:path w="10922694" h="6857107">
                <a:moveTo>
                  <a:pt x="0" y="6857107"/>
                </a:moveTo>
                <a:lnTo>
                  <a:pt x="0" y="0"/>
                </a:lnTo>
                <a:lnTo>
                  <a:pt x="10922694" y="0"/>
                </a:lnTo>
                <a:lnTo>
                  <a:pt x="10922694" y="6857107"/>
                </a:lnTo>
                <a:lnTo>
                  <a:pt x="0" y="6857107"/>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 y="171183"/>
            <a:ext cx="5804960" cy="6686371"/>
          </a:xfrm>
          <a:custGeom>
            <a:avLst/>
            <a:gdLst/>
            <a:ahLst/>
            <a:cxnLst/>
            <a:rect l="l" t="t" r="r" b="b"/>
            <a:pathLst>
              <a:path w="5804960" h="6686371">
                <a:moveTo>
                  <a:pt x="0" y="6686371"/>
                </a:moveTo>
                <a:lnTo>
                  <a:pt x="0" y="0"/>
                </a:lnTo>
                <a:lnTo>
                  <a:pt x="5804960" y="0"/>
                </a:lnTo>
                <a:lnTo>
                  <a:pt x="5804960" y="6686371"/>
                </a:lnTo>
                <a:lnTo>
                  <a:pt x="0" y="6686371"/>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3900158" y="548640"/>
            <a:ext cx="6713828" cy="5782712"/>
          </a:xfrm>
          <a:custGeom>
            <a:avLst/>
            <a:gdLst/>
            <a:ahLst/>
            <a:cxnLst/>
            <a:rect l="l" t="t" r="r" b="b"/>
            <a:pathLst>
              <a:path w="6713828" h="5782712">
                <a:moveTo>
                  <a:pt x="0" y="5782712"/>
                </a:moveTo>
                <a:lnTo>
                  <a:pt x="0" y="0"/>
                </a:lnTo>
                <a:lnTo>
                  <a:pt x="6713828" y="0"/>
                </a:lnTo>
                <a:lnTo>
                  <a:pt x="6713828" y="5782712"/>
                </a:lnTo>
                <a:lnTo>
                  <a:pt x="0" y="5782712"/>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Protecting Endangered Species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Sustainable Practices for Marine Ecosystems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Global Efforts to Save Coral Reefs</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Educational Initiatives for Marine Conservation</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Innovations in Marine Research</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Community Engagement in Environmental Conservation</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Future Prospects for the Great Barrier Reef</a:t>
            </a:r>
            <a:endParaRPr lang="en-US" sz="1600" dirty="0"/>
          </a:p>
        </p:txBody>
      </p:sp>
      <p:sp>
        <p:nvSpPr>
          <p:cNvPr id="8" name="Text 6"/>
          <p:cNvSpPr/>
          <p:nvPr/>
        </p:nvSpPr>
        <p:spPr>
          <a:xfrm>
            <a:off x="10799180" y="548640"/>
            <a:ext cx="844118" cy="5782712"/>
          </a:xfrm>
          <a:custGeom>
            <a:avLst/>
            <a:gdLst/>
            <a:ahLst/>
            <a:cxnLst/>
            <a:rect l="l" t="t" r="r" b="b"/>
            <a:pathLst>
              <a:path w="844118" h="5782712">
                <a:moveTo>
                  <a:pt x="0" y="5782712"/>
                </a:moveTo>
                <a:lnTo>
                  <a:pt x="0" y="0"/>
                </a:lnTo>
                <a:lnTo>
                  <a:pt x="844118" y="0"/>
                </a:lnTo>
                <a:lnTo>
                  <a:pt x="844118" y="5782712"/>
                </a:lnTo>
                <a:lnTo>
                  <a:pt x="0" y="5782712"/>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14</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15</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16</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17</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18</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19</a:t>
            </a:r>
            <a:endParaRPr lang="en-US" sz="1600" dirty="0"/>
          </a:p>
          <a:p>
            <a:pPr algn="l" marL="0" indent="0">
              <a:lnSpc>
                <a:spcPct val="100000"/>
              </a:lnSpc>
              <a:spcBef>
                <a:spcPts val="1000"/>
              </a:spcBef>
              <a:buNone/>
            </a:pPr>
            <a:r>
              <a:rPr lang="en-US" sz="1600" dirty="0">
                <a:solidFill>
                  <a:srgbClr val="000000"/>
                </a:solidFill>
                <a:latin typeface="poppins" pitchFamily="34" charset="0"/>
                <a:ea typeface="poppins" pitchFamily="34" charset="-122"/>
                <a:cs typeface="poppins" pitchFamily="34" charset="-120"/>
              </a:rPr>
              <a:t>20</a:t>
            </a:r>
            <a:endParaRPr lang="en-US" sz="1600" dirty="0"/>
          </a:p>
        </p:txBody>
      </p:sp>
      <p:sp>
        <p:nvSpPr>
          <p:cNvPr id="9" name="Text 7"/>
          <p:cNvSpPr/>
          <p:nvPr/>
        </p:nvSpPr>
        <p:spPr>
          <a:xfrm>
            <a:off x="454119" y="397368"/>
            <a:ext cx="2466634" cy="5933983"/>
          </a:xfrm>
          <a:custGeom>
            <a:avLst/>
            <a:gdLst/>
            <a:ahLst/>
            <a:cxnLst/>
            <a:rect l="l" t="t" r="r" b="b"/>
            <a:pathLst>
              <a:path w="2466634" h="5933983">
                <a:moveTo>
                  <a:pt x="0" y="5933983"/>
                </a:moveTo>
                <a:lnTo>
                  <a:pt x="0" y="0"/>
                </a:lnTo>
                <a:lnTo>
                  <a:pt x="2466634" y="0"/>
                </a:lnTo>
                <a:lnTo>
                  <a:pt x="2466634" y="5933983"/>
                </a:lnTo>
                <a:lnTo>
                  <a:pt x="0" y="5933983"/>
                </a:lnTo>
              </a:path>
            </a:pathLst>
          </a:custGeom>
          <a:noFill/>
          <a:ln/>
        </p:spPr>
        <p:txBody>
          <a:bodyPr wrap="square" lIns="90000" tIns="72000" rIns="0" bIns="0" rtlCol="0" anchor="t"/>
          <a:lstStyle/>
          <a:p>
            <a:pPr algn="l" marL="0" indent="0">
              <a:lnSpc>
                <a:spcPct val="100000"/>
              </a:lnSpc>
              <a:spcBef>
                <a:spcPts val="1000"/>
              </a:spcBef>
              <a:buNone/>
            </a:pPr>
            <a:r>
              <a:rPr lang="en-US" sz="3200" b="1" dirty="0">
                <a:solidFill>
                  <a:srgbClr val="000000"/>
                </a:solidFill>
                <a:latin typeface="Poppins Semibold" pitchFamily="34" charset="0"/>
                <a:ea typeface="Poppins Semibold" pitchFamily="34" charset="-122"/>
                <a:cs typeface="Poppins Semibold" pitchFamily="34" charset="-120"/>
              </a:rPr>
              <a:t>Table of contents</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Introduction to the Great Barrier Reef</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Supports a wide array of marine life.</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Generates billions in tourism revenue for Australia.</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Importance</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Situated along Australia's northeastern coastline.</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Spans approximately 2,300 kilometers.</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Location</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Facing challenges from climate change.</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Vulnerable to coral bleaching events.</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Threats</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Home to over 1,500 species of fish.</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Houses 411 types of hard coral.</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Biodiversity</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40526" r="40526"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Overview of Marine Ecosystems</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Coral Reefs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Known as the "rainforests of the sea"</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Provide habitat for a quarter of all marine species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Highly sensitive to changes in water temperature and acidity</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Mangrove Forests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Act as nurseries for fish and other marine life</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Help protect coastlines from erosion and storm damage</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Play a crucial role in carbon sequestration</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Seagrass Meadows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Support diverse marine life, including seahorses and sea turtles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Improve water quality by trapping sediments and pollutants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Essential for the health of coastal ecosystems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Open Ocean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Largest marine ecosystem, covering about 70% of the Earth's surface</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Home to a wide variety of marine species, from tiny plankton to massive whales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Plays a vital role in regulating the planet's climate</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41124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548575"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3393397"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6238219"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083040"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9" name="Text 7"/>
          <p:cNvSpPr/>
          <p:nvPr/>
        </p:nvSpPr>
        <p:spPr>
          <a:xfrm>
            <a:off x="822895"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253" b="1" dirty="0">
                <a:solidFill>
                  <a:srgbClr val="000000"/>
                </a:solidFill>
                <a:latin typeface="Poppins Semibold" pitchFamily="34" charset="0"/>
                <a:ea typeface="Poppins Semibold" pitchFamily="34" charset="-122"/>
                <a:cs typeface="Poppins Semibold" pitchFamily="34" charset="-120"/>
              </a:rPr>
              <a:t>Great Barrier Reef Bleaching</a:t>
            </a:r>
            <a:endParaRPr lang="en-US" sz="1253" dirty="0"/>
          </a:p>
        </p:txBody>
      </p:sp>
      <p:sp>
        <p:nvSpPr>
          <p:cNvPr id="10" name="Text 8"/>
          <p:cNvSpPr/>
          <p:nvPr/>
        </p:nvSpPr>
        <p:spPr>
          <a:xfrm>
            <a:off x="3667717"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171" b="1" dirty="0">
                <a:solidFill>
                  <a:srgbClr val="000000"/>
                </a:solidFill>
                <a:latin typeface="Poppins Semibold" pitchFamily="34" charset="0"/>
                <a:ea typeface="Poppins Semibold" pitchFamily="34" charset="-122"/>
                <a:cs typeface="Poppins Semibold" pitchFamily="34" charset="-120"/>
              </a:rPr>
              <a:t>Projected Temperature Increase</a:t>
            </a:r>
            <a:endParaRPr lang="en-US" sz="1171" dirty="0"/>
          </a:p>
        </p:txBody>
      </p:sp>
      <p:sp>
        <p:nvSpPr>
          <p:cNvPr id="11" name="Text 9"/>
          <p:cNvSpPr/>
          <p:nvPr/>
        </p:nvSpPr>
        <p:spPr>
          <a:xfrm>
            <a:off x="6512539"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Ocean Acidification</a:t>
            </a:r>
            <a:endParaRPr lang="en-US" sz="1400" dirty="0"/>
          </a:p>
        </p:txBody>
      </p:sp>
      <p:sp>
        <p:nvSpPr>
          <p:cNvPr id="12" name="Text 10"/>
          <p:cNvSpPr/>
          <p:nvPr/>
        </p:nvSpPr>
        <p:spPr>
          <a:xfrm>
            <a:off x="9357360"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132" b="1" dirty="0">
                <a:solidFill>
                  <a:srgbClr val="000000"/>
                </a:solidFill>
                <a:latin typeface="Poppins Semibold" pitchFamily="34" charset="0"/>
                <a:ea typeface="Poppins Semibold" pitchFamily="34" charset="-122"/>
                <a:cs typeface="Poppins Semibold" pitchFamily="34" charset="-120"/>
              </a:rPr>
              <a:t>Intensified Cyclones and Storms</a:t>
            </a:r>
            <a:endParaRPr lang="en-US" sz="1132" dirty="0"/>
          </a:p>
        </p:txBody>
      </p:sp>
      <p:sp>
        <p:nvSpPr>
          <p:cNvPr id="13" name="Text 11"/>
          <p:cNvSpPr/>
          <p:nvPr/>
        </p:nvSpPr>
        <p:spPr>
          <a:xfrm>
            <a:off x="822895"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815" dirty="0">
                <a:solidFill>
                  <a:srgbClr val="000000"/>
                </a:solidFill>
                <a:latin typeface="poppins" pitchFamily="34" charset="0"/>
                <a:ea typeface="poppins" pitchFamily="34" charset="-122"/>
                <a:cs typeface="poppins" pitchFamily="34" charset="-120"/>
              </a:rPr>
              <a:t>Percentage of the Great Barrier Reef affected by coral bleaching due to rising sea temperatures. Coral bleaching occurs when corals expel the algae living in their tissues, causing them to turn white and making them more susceptible to disease and death.</a:t>
            </a:r>
            <a:endParaRPr lang="en-US" sz="815" dirty="0"/>
          </a:p>
        </p:txBody>
      </p:sp>
      <p:sp>
        <p:nvSpPr>
          <p:cNvPr id="14" name="Text 12"/>
          <p:cNvSpPr/>
          <p:nvPr/>
        </p:nvSpPr>
        <p:spPr>
          <a:xfrm>
            <a:off x="3667717"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780" dirty="0">
                <a:solidFill>
                  <a:srgbClr val="000000"/>
                </a:solidFill>
                <a:latin typeface="poppins" pitchFamily="34" charset="0"/>
                <a:ea typeface="poppins" pitchFamily="34" charset="-122"/>
                <a:cs typeface="poppins" pitchFamily="34" charset="-120"/>
              </a:rPr>
              <a:t>The projected increase in global temperatures by the end of the century, posing a significant threat to coral reef ecosystems. Even a small increase in temperature can lead to mass coral bleaching events and disrupt the delicate balance of marine life within the reef.</a:t>
            </a:r>
            <a:endParaRPr lang="en-US" sz="780" dirty="0"/>
          </a:p>
        </p:txBody>
      </p:sp>
      <p:sp>
        <p:nvSpPr>
          <p:cNvPr id="15" name="Text 13"/>
          <p:cNvSpPr/>
          <p:nvPr/>
        </p:nvSpPr>
        <p:spPr>
          <a:xfrm>
            <a:off x="6512539"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736" dirty="0">
                <a:solidFill>
                  <a:srgbClr val="000000"/>
                </a:solidFill>
                <a:latin typeface="poppins" pitchFamily="34" charset="0"/>
                <a:ea typeface="poppins" pitchFamily="34" charset="-122"/>
                <a:cs typeface="poppins" pitchFamily="34" charset="-120"/>
              </a:rPr>
              <a:t>Ocean acidification due to increased carbon dioxide levels in the atmosphere is impacting coral reef growth and resilience. Acidification reduces the availability of calcium carbonate, essential for coral skeletons, leading to weakened coral structures and decreased reef biodiversity.</a:t>
            </a:r>
            <a:endParaRPr lang="en-US" sz="736" dirty="0"/>
          </a:p>
        </p:txBody>
      </p:sp>
      <p:sp>
        <p:nvSpPr>
          <p:cNvPr id="16" name="Text 14"/>
          <p:cNvSpPr/>
          <p:nvPr/>
        </p:nvSpPr>
        <p:spPr>
          <a:xfrm>
            <a:off x="9357360"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762" dirty="0">
                <a:solidFill>
                  <a:srgbClr val="000000"/>
                </a:solidFill>
                <a:latin typeface="poppins" pitchFamily="34" charset="0"/>
                <a:ea typeface="poppins" pitchFamily="34" charset="-122"/>
                <a:cs typeface="poppins" pitchFamily="34" charset="-120"/>
              </a:rPr>
              <a:t>Intensified cyclones and storms, attributed to climate change, can physically damage coral reefs and hinder their ability to recover. Severe weather events can break apart coral structures, disrupt coral reproduction, and further stress already vulnerable reef ecosystems.</a:t>
            </a:r>
            <a:endParaRPr lang="en-US" sz="762" dirty="0"/>
          </a:p>
        </p:txBody>
      </p:sp>
      <p:sp>
        <p:nvSpPr>
          <p:cNvPr id="17" name="Text 15"/>
          <p:cNvSpPr/>
          <p:nvPr/>
        </p:nvSpPr>
        <p:spPr>
          <a:xfrm>
            <a:off x="822895"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992"/>
              </a:spcBef>
              <a:buNone/>
            </a:pPr>
            <a:r>
              <a:rPr lang="en-US" sz="4367" b="1" dirty="0">
                <a:solidFill>
                  <a:srgbClr val="7748FF"/>
                </a:solidFill>
                <a:latin typeface="poppins" pitchFamily="34" charset="0"/>
                <a:ea typeface="poppins" pitchFamily="34" charset="-122"/>
                <a:cs typeface="poppins" pitchFamily="34" charset="-120"/>
              </a:rPr>
              <a:t>90%</a:t>
            </a:r>
            <a:endParaRPr lang="en-US" sz="4367" dirty="0"/>
          </a:p>
        </p:txBody>
      </p:sp>
      <p:sp>
        <p:nvSpPr>
          <p:cNvPr id="18" name="Text 16"/>
          <p:cNvSpPr/>
          <p:nvPr/>
        </p:nvSpPr>
        <p:spPr>
          <a:xfrm>
            <a:off x="3667717"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992"/>
              </a:spcBef>
              <a:buNone/>
            </a:pPr>
            <a:r>
              <a:rPr lang="en-US" sz="4367" b="1" dirty="0">
                <a:solidFill>
                  <a:srgbClr val="7748FF"/>
                </a:solidFill>
                <a:latin typeface="poppins" pitchFamily="34" charset="0"/>
                <a:ea typeface="poppins" pitchFamily="34" charset="-122"/>
                <a:cs typeface="poppins" pitchFamily="34" charset="-120"/>
              </a:rPr>
              <a:t>2°C</a:t>
            </a:r>
            <a:endParaRPr lang="en-US" sz="4367" dirty="0"/>
          </a:p>
        </p:txBody>
      </p:sp>
      <p:sp>
        <p:nvSpPr>
          <p:cNvPr id="19" name="Text 17"/>
          <p:cNvSpPr/>
          <p:nvPr/>
        </p:nvSpPr>
        <p:spPr>
          <a:xfrm>
            <a:off x="6512539"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618"/>
              </a:spcBef>
              <a:buNone/>
            </a:pPr>
            <a:r>
              <a:rPr lang="en-US" sz="2720" b="1" dirty="0">
                <a:solidFill>
                  <a:srgbClr val="7748FF"/>
                </a:solidFill>
                <a:latin typeface="poppins" pitchFamily="34" charset="0"/>
                <a:ea typeface="poppins" pitchFamily="34" charset="-122"/>
                <a:cs typeface="poppins" pitchFamily="34" charset="-120"/>
              </a:rPr>
              <a:t>Acidification</a:t>
            </a:r>
            <a:endParaRPr lang="en-US" sz="2720" dirty="0"/>
          </a:p>
        </p:txBody>
      </p:sp>
      <p:sp>
        <p:nvSpPr>
          <p:cNvPr id="20" name="Text 18"/>
          <p:cNvSpPr/>
          <p:nvPr/>
        </p:nvSpPr>
        <p:spPr>
          <a:xfrm>
            <a:off x="9357360"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495"/>
              </a:spcBef>
              <a:buNone/>
            </a:pPr>
            <a:r>
              <a:rPr lang="en-US" sz="2180" b="1" dirty="0">
                <a:solidFill>
                  <a:srgbClr val="7748FF"/>
                </a:solidFill>
                <a:latin typeface="poppins" pitchFamily="34" charset="0"/>
                <a:ea typeface="poppins" pitchFamily="34" charset="-122"/>
                <a:cs typeface="poppins" pitchFamily="34" charset="-120"/>
              </a:rPr>
              <a:t>Extreme Weather Events</a:t>
            </a:r>
            <a:endParaRPr lang="en-US" sz="2180" dirty="0"/>
          </a:p>
        </p:txBody>
      </p:sp>
      <p:sp>
        <p:nvSpPr>
          <p:cNvPr id="21" name="Text 19"/>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Impact of Climate Change on Coral Reefs</a:t>
            </a:r>
            <a:endParaRPr lang="en-US" sz="2800" dirty="0"/>
          </a:p>
        </p:txBody>
      </p:sp>
      <p:sp>
        <p:nvSpPr>
          <p:cNvPr id="22" name="Text 20"/>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23" name="Text 21"/>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Biodiversity in the Great Barrier Reef</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Over 1,500 Species of Fish</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Great Barrier Reef is home to a diverse range of fish species, including clownfish, angelfish, and parrotfish.</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411 Species of Hard Coral</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Hard corals play a crucial role in reef-building and provide habitat for numerous marine organisms within the ecosystem.</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6 of the World's 7 Species of Marine Turtles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Great Barrier Reef supports populations of green, hawksbill, loggerhead, leatherback, flatback, and olive ridley turtles.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30 Species of Whales, Dolphins, and Porpoises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reef serves as a migratory route and feeding ground for various cetaceans, such as humpback whales and bottlenose dolphins.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1,625 Species of Fish</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reef is a hotspot for marine biodiversity, with a vast array of fish species contributing to the ecosystem's richness and complexity.</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7609" r="3760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Human Activities Threatening Marine Life</a:t>
            </a:r>
            <a:endParaRPr lang="en-US" sz="2800" dirty="0"/>
          </a:p>
        </p:txBody>
      </p:sp>
      <p:sp>
        <p:nvSpPr>
          <p:cNvPr id="5" name="Text 3"/>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6" name="Text 4"/>
          <p:cNvSpPr/>
          <p:nvPr/>
        </p:nvSpPr>
        <p:spPr>
          <a:xfrm>
            <a:off x="1366055" y="1755726"/>
            <a:ext cx="914400" cy="914400"/>
          </a:xfrm>
          <a:custGeom>
            <a:avLst/>
            <a:gdLst/>
            <a:ahLst/>
            <a:cxnLst/>
            <a:rect l="l" t="t" r="r" b="b"/>
            <a:pathLst>
              <a:path w="914400" h="914400">
                <a:moveTo>
                  <a:pt x="0" y="457200"/>
                </a:moveTo>
                <a:cubicBezTo>
                  <a:pt x="0" y="204695"/>
                  <a:pt x="204695" y="0"/>
                  <a:pt x="457200" y="0"/>
                </a:cubicBezTo>
                <a:cubicBezTo>
                  <a:pt x="709705" y="0"/>
                  <a:pt x="914400" y="204695"/>
                  <a:pt x="914400" y="457200"/>
                </a:cubicBezTo>
                <a:cubicBezTo>
                  <a:pt x="914400" y="709705"/>
                  <a:pt x="709705" y="914400"/>
                  <a:pt x="457200" y="914400"/>
                </a:cubicBezTo>
                <a:cubicBezTo>
                  <a:pt x="204695" y="914400"/>
                  <a:pt x="0" y="709705"/>
                  <a:pt x="0" y="45720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8" name="Text 6"/>
          <p:cNvSpPr/>
          <p:nvPr/>
        </p:nvSpPr>
        <p:spPr>
          <a:xfrm>
            <a:off x="4212703" y="1755726"/>
            <a:ext cx="914400" cy="914400"/>
          </a:xfrm>
          <a:custGeom>
            <a:avLst/>
            <a:gdLst/>
            <a:ahLst/>
            <a:cxnLst/>
            <a:rect l="l" t="t" r="r" b="b"/>
            <a:pathLst>
              <a:path w="914400" h="914400">
                <a:moveTo>
                  <a:pt x="0" y="457200"/>
                </a:moveTo>
                <a:cubicBezTo>
                  <a:pt x="0" y="204695"/>
                  <a:pt x="204695" y="0"/>
                  <a:pt x="457200" y="0"/>
                </a:cubicBezTo>
                <a:cubicBezTo>
                  <a:pt x="709705" y="0"/>
                  <a:pt x="914400" y="204695"/>
                  <a:pt x="914400" y="457200"/>
                </a:cubicBezTo>
                <a:cubicBezTo>
                  <a:pt x="914400" y="709705"/>
                  <a:pt x="709705" y="914400"/>
                  <a:pt x="457200" y="914400"/>
                </a:cubicBezTo>
                <a:cubicBezTo>
                  <a:pt x="204695" y="914400"/>
                  <a:pt x="0" y="709705"/>
                  <a:pt x="0" y="45720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9" name="Text 7"/>
          <p:cNvSpPr/>
          <p:nvPr/>
        </p:nvSpPr>
        <p:spPr>
          <a:xfrm>
            <a:off x="9082116" y="2998131"/>
            <a:ext cx="2560320" cy="2872393"/>
          </a:xfrm>
          <a:custGeom>
            <a:avLst/>
            <a:gdLst/>
            <a:ahLst/>
            <a:cxnLst/>
            <a:rect l="l" t="t" r="r" b="b"/>
            <a:pathLst>
              <a:path w="2560320" h="2872393">
                <a:moveTo>
                  <a:pt x="169391" y="2872393"/>
                </a:moveTo>
                <a:cubicBezTo>
                  <a:pt x="75839" y="2872393"/>
                  <a:pt x="0" y="2796554"/>
                  <a:pt x="0" y="2703002"/>
                </a:cubicBezTo>
                <a:lnTo>
                  <a:pt x="0" y="169391"/>
                </a:lnTo>
                <a:cubicBezTo>
                  <a:pt x="0" y="75839"/>
                  <a:pt x="75839" y="0"/>
                  <a:pt x="169391" y="0"/>
                </a:cubicBezTo>
                <a:lnTo>
                  <a:pt x="2390929" y="0"/>
                </a:lnTo>
                <a:cubicBezTo>
                  <a:pt x="2484481" y="0"/>
                  <a:pt x="2560320" y="75839"/>
                  <a:pt x="2560320" y="169391"/>
                </a:cubicBezTo>
                <a:lnTo>
                  <a:pt x="2560320" y="2703002"/>
                </a:lnTo>
                <a:cubicBezTo>
                  <a:pt x="2560320" y="2796554"/>
                  <a:pt x="2484481" y="2872393"/>
                  <a:pt x="2390929" y="2872393"/>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0" name="Text 8"/>
          <p:cNvSpPr/>
          <p:nvPr/>
        </p:nvSpPr>
        <p:spPr>
          <a:xfrm>
            <a:off x="9265920" y="3744321"/>
            <a:ext cx="2194560" cy="1920240"/>
          </a:xfrm>
          <a:custGeom>
            <a:avLst/>
            <a:gdLst/>
            <a:ahLst/>
            <a:cxnLst/>
            <a:rect l="l" t="t" r="r" b="b"/>
            <a:pathLst>
              <a:path w="2194560" h="1920240">
                <a:moveTo>
                  <a:pt x="0" y="1920240"/>
                </a:moveTo>
                <a:lnTo>
                  <a:pt x="0" y="0"/>
                </a:lnTo>
                <a:lnTo>
                  <a:pt x="2194560" y="0"/>
                </a:lnTo>
                <a:lnTo>
                  <a:pt x="219456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Urbanization and coastal infrastructure projects lead to habitat destruction and pollution runoff into marine environments.</a:t>
            </a:r>
            <a:endParaRPr lang="en-US" sz="1100" dirty="0"/>
          </a:p>
        </p:txBody>
      </p:sp>
      <p:sp>
        <p:nvSpPr>
          <p:cNvPr id="11" name="Text 9"/>
          <p:cNvSpPr/>
          <p:nvPr/>
        </p:nvSpPr>
        <p:spPr>
          <a:xfrm>
            <a:off x="6236391" y="2998131"/>
            <a:ext cx="2560320" cy="2872393"/>
          </a:xfrm>
          <a:custGeom>
            <a:avLst/>
            <a:gdLst/>
            <a:ahLst/>
            <a:cxnLst/>
            <a:rect l="l" t="t" r="r" b="b"/>
            <a:pathLst>
              <a:path w="2560320" h="2872393">
                <a:moveTo>
                  <a:pt x="169391" y="2872393"/>
                </a:moveTo>
                <a:cubicBezTo>
                  <a:pt x="75839" y="2872393"/>
                  <a:pt x="0" y="2796554"/>
                  <a:pt x="0" y="2703002"/>
                </a:cubicBezTo>
                <a:lnTo>
                  <a:pt x="0" y="169391"/>
                </a:lnTo>
                <a:cubicBezTo>
                  <a:pt x="0" y="75839"/>
                  <a:pt x="75839" y="0"/>
                  <a:pt x="169391" y="0"/>
                </a:cubicBezTo>
                <a:lnTo>
                  <a:pt x="2390929" y="0"/>
                </a:lnTo>
                <a:cubicBezTo>
                  <a:pt x="2484481" y="0"/>
                  <a:pt x="2560320" y="75839"/>
                  <a:pt x="2560320" y="169391"/>
                </a:cubicBezTo>
                <a:lnTo>
                  <a:pt x="2560320" y="2703002"/>
                </a:lnTo>
                <a:cubicBezTo>
                  <a:pt x="2560320" y="2796554"/>
                  <a:pt x="2484481" y="2872393"/>
                  <a:pt x="2390929" y="2872393"/>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2" name="Text 10"/>
          <p:cNvSpPr/>
          <p:nvPr/>
        </p:nvSpPr>
        <p:spPr>
          <a:xfrm>
            <a:off x="9265920" y="3272452"/>
            <a:ext cx="2194560" cy="411653"/>
          </a:xfrm>
          <a:custGeom>
            <a:avLst/>
            <a:gdLst/>
            <a:ahLst/>
            <a:cxnLst/>
            <a:rect l="l" t="t" r="r" b="b"/>
            <a:pathLst>
              <a:path w="2194560" h="411653">
                <a:moveTo>
                  <a:pt x="0" y="411653"/>
                </a:moveTo>
                <a:lnTo>
                  <a:pt x="0" y="0"/>
                </a:lnTo>
                <a:lnTo>
                  <a:pt x="2194560" y="0"/>
                </a:lnTo>
                <a:lnTo>
                  <a:pt x="219456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Coastal Development</a:t>
            </a:r>
            <a:endParaRPr lang="en-US" sz="1200" dirty="0"/>
          </a:p>
        </p:txBody>
      </p:sp>
      <p:sp>
        <p:nvSpPr>
          <p:cNvPr id="13" name="Text 11"/>
          <p:cNvSpPr/>
          <p:nvPr/>
        </p:nvSpPr>
        <p:spPr>
          <a:xfrm>
            <a:off x="6419271" y="3744321"/>
            <a:ext cx="2194560" cy="1920240"/>
          </a:xfrm>
          <a:custGeom>
            <a:avLst/>
            <a:gdLst/>
            <a:ahLst/>
            <a:cxnLst/>
            <a:rect l="l" t="t" r="r" b="b"/>
            <a:pathLst>
              <a:path w="2194560" h="1920240">
                <a:moveTo>
                  <a:pt x="0" y="1920240"/>
                </a:moveTo>
                <a:lnTo>
                  <a:pt x="0" y="0"/>
                </a:lnTo>
                <a:lnTo>
                  <a:pt x="2194560" y="0"/>
                </a:lnTo>
                <a:lnTo>
                  <a:pt x="219456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Rising sea temperatures and ocean acidification due to greenhouse gas emissions impact marine species and coral reefs.</a:t>
            </a:r>
            <a:endParaRPr lang="en-US" sz="1100" dirty="0"/>
          </a:p>
        </p:txBody>
      </p:sp>
      <p:sp>
        <p:nvSpPr>
          <p:cNvPr id="14" name="Text 12"/>
          <p:cNvSpPr/>
          <p:nvPr/>
        </p:nvSpPr>
        <p:spPr>
          <a:xfrm>
            <a:off x="6419271" y="3272452"/>
            <a:ext cx="2194560" cy="411653"/>
          </a:xfrm>
          <a:custGeom>
            <a:avLst/>
            <a:gdLst/>
            <a:ahLst/>
            <a:cxnLst/>
            <a:rect l="l" t="t" r="r" b="b"/>
            <a:pathLst>
              <a:path w="2194560" h="411653">
                <a:moveTo>
                  <a:pt x="0" y="411653"/>
                </a:moveTo>
                <a:lnTo>
                  <a:pt x="0" y="0"/>
                </a:lnTo>
                <a:lnTo>
                  <a:pt x="2194560" y="0"/>
                </a:lnTo>
                <a:lnTo>
                  <a:pt x="219456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Climate Change</a:t>
            </a:r>
            <a:endParaRPr lang="en-US" sz="1200" dirty="0"/>
          </a:p>
        </p:txBody>
      </p:sp>
      <p:sp>
        <p:nvSpPr>
          <p:cNvPr id="15" name="Text 13"/>
          <p:cNvSpPr/>
          <p:nvPr/>
        </p:nvSpPr>
        <p:spPr>
          <a:xfrm>
            <a:off x="3389743" y="2998131"/>
            <a:ext cx="2560320" cy="2872393"/>
          </a:xfrm>
          <a:custGeom>
            <a:avLst/>
            <a:gdLst/>
            <a:ahLst/>
            <a:cxnLst/>
            <a:rect l="l" t="t" r="r" b="b"/>
            <a:pathLst>
              <a:path w="2560320" h="2872393">
                <a:moveTo>
                  <a:pt x="169391" y="2872393"/>
                </a:moveTo>
                <a:cubicBezTo>
                  <a:pt x="75839" y="2872393"/>
                  <a:pt x="0" y="2796554"/>
                  <a:pt x="0" y="2703002"/>
                </a:cubicBezTo>
                <a:lnTo>
                  <a:pt x="0" y="169391"/>
                </a:lnTo>
                <a:cubicBezTo>
                  <a:pt x="0" y="75839"/>
                  <a:pt x="75839" y="0"/>
                  <a:pt x="169391" y="0"/>
                </a:cubicBezTo>
                <a:lnTo>
                  <a:pt x="2390929" y="0"/>
                </a:lnTo>
                <a:cubicBezTo>
                  <a:pt x="2484481" y="0"/>
                  <a:pt x="2560320" y="75839"/>
                  <a:pt x="2560320" y="169391"/>
                </a:cubicBezTo>
                <a:lnTo>
                  <a:pt x="2560320" y="2703002"/>
                </a:lnTo>
                <a:cubicBezTo>
                  <a:pt x="2560320" y="2796554"/>
                  <a:pt x="2484481" y="2872393"/>
                  <a:pt x="2390929" y="2872393"/>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6" name="Text 14"/>
          <p:cNvSpPr/>
          <p:nvPr/>
        </p:nvSpPr>
        <p:spPr>
          <a:xfrm>
            <a:off x="7059351" y="1755726"/>
            <a:ext cx="914400" cy="914400"/>
          </a:xfrm>
          <a:custGeom>
            <a:avLst/>
            <a:gdLst/>
            <a:ahLst/>
            <a:cxnLst/>
            <a:rect l="l" t="t" r="r" b="b"/>
            <a:pathLst>
              <a:path w="914400" h="914400">
                <a:moveTo>
                  <a:pt x="0" y="457200"/>
                </a:moveTo>
                <a:cubicBezTo>
                  <a:pt x="0" y="204695"/>
                  <a:pt x="204695" y="0"/>
                  <a:pt x="457200" y="0"/>
                </a:cubicBezTo>
                <a:cubicBezTo>
                  <a:pt x="709705" y="0"/>
                  <a:pt x="914400" y="204695"/>
                  <a:pt x="914400" y="457200"/>
                </a:cubicBezTo>
                <a:cubicBezTo>
                  <a:pt x="914400" y="709705"/>
                  <a:pt x="709705" y="914400"/>
                  <a:pt x="457200" y="914400"/>
                </a:cubicBezTo>
                <a:cubicBezTo>
                  <a:pt x="204695" y="914400"/>
                  <a:pt x="0" y="709705"/>
                  <a:pt x="0" y="45720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7" name="Text 15"/>
          <p:cNvSpPr/>
          <p:nvPr/>
        </p:nvSpPr>
        <p:spPr>
          <a:xfrm>
            <a:off x="3572623" y="3744321"/>
            <a:ext cx="2194560" cy="1920240"/>
          </a:xfrm>
          <a:custGeom>
            <a:avLst/>
            <a:gdLst/>
            <a:ahLst/>
            <a:cxnLst/>
            <a:rect l="l" t="t" r="r" b="b"/>
            <a:pathLst>
              <a:path w="2194560" h="1920240">
                <a:moveTo>
                  <a:pt x="0" y="1920240"/>
                </a:moveTo>
                <a:lnTo>
                  <a:pt x="0" y="0"/>
                </a:lnTo>
                <a:lnTo>
                  <a:pt x="2194560" y="0"/>
                </a:lnTo>
                <a:lnTo>
                  <a:pt x="219456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Chemical pollutants, plastic waste, and oil spills harm marine life and degrade habitats.</a:t>
            </a:r>
            <a:endParaRPr lang="en-US" sz="1100" dirty="0"/>
          </a:p>
        </p:txBody>
      </p:sp>
      <p:sp>
        <p:nvSpPr>
          <p:cNvPr id="18" name="Text 16"/>
          <p:cNvSpPr/>
          <p:nvPr/>
        </p:nvSpPr>
        <p:spPr>
          <a:xfrm>
            <a:off x="543095" y="2998131"/>
            <a:ext cx="2560320" cy="2872393"/>
          </a:xfrm>
          <a:custGeom>
            <a:avLst/>
            <a:gdLst/>
            <a:ahLst/>
            <a:cxnLst/>
            <a:rect l="l" t="t" r="r" b="b"/>
            <a:pathLst>
              <a:path w="2560320" h="2872393">
                <a:moveTo>
                  <a:pt x="169391" y="2872393"/>
                </a:moveTo>
                <a:cubicBezTo>
                  <a:pt x="75839" y="2872393"/>
                  <a:pt x="0" y="2796554"/>
                  <a:pt x="0" y="2703002"/>
                </a:cubicBezTo>
                <a:lnTo>
                  <a:pt x="0" y="169391"/>
                </a:lnTo>
                <a:cubicBezTo>
                  <a:pt x="0" y="75839"/>
                  <a:pt x="75839" y="0"/>
                  <a:pt x="169391" y="0"/>
                </a:cubicBezTo>
                <a:lnTo>
                  <a:pt x="2390929" y="0"/>
                </a:lnTo>
                <a:cubicBezTo>
                  <a:pt x="2484481" y="0"/>
                  <a:pt x="2560320" y="75839"/>
                  <a:pt x="2560320" y="169391"/>
                </a:cubicBezTo>
                <a:lnTo>
                  <a:pt x="2560320" y="2703002"/>
                </a:lnTo>
                <a:cubicBezTo>
                  <a:pt x="2560320" y="2796554"/>
                  <a:pt x="2484481" y="2872393"/>
                  <a:pt x="2390929" y="2872393"/>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9" name="Text 17"/>
          <p:cNvSpPr/>
          <p:nvPr/>
        </p:nvSpPr>
        <p:spPr>
          <a:xfrm>
            <a:off x="3572623" y="3272452"/>
            <a:ext cx="2194560" cy="411653"/>
          </a:xfrm>
          <a:custGeom>
            <a:avLst/>
            <a:gdLst/>
            <a:ahLst/>
            <a:cxnLst/>
            <a:rect l="l" t="t" r="r" b="b"/>
            <a:pathLst>
              <a:path w="2194560" h="411653">
                <a:moveTo>
                  <a:pt x="0" y="411653"/>
                </a:moveTo>
                <a:lnTo>
                  <a:pt x="0" y="0"/>
                </a:lnTo>
                <a:lnTo>
                  <a:pt x="2194560" y="0"/>
                </a:lnTo>
                <a:lnTo>
                  <a:pt x="219456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Pollution</a:t>
            </a:r>
            <a:endParaRPr lang="en-US" sz="1200" dirty="0"/>
          </a:p>
        </p:txBody>
      </p:sp>
      <p:sp>
        <p:nvSpPr>
          <p:cNvPr id="20" name="Text 18"/>
          <p:cNvSpPr/>
          <p:nvPr/>
        </p:nvSpPr>
        <p:spPr>
          <a:xfrm>
            <a:off x="9905076" y="1755726"/>
            <a:ext cx="914400" cy="914400"/>
          </a:xfrm>
          <a:custGeom>
            <a:avLst/>
            <a:gdLst/>
            <a:ahLst/>
            <a:cxnLst/>
            <a:rect l="l" t="t" r="r" b="b"/>
            <a:pathLst>
              <a:path w="914400" h="914400">
                <a:moveTo>
                  <a:pt x="0" y="457200"/>
                </a:moveTo>
                <a:cubicBezTo>
                  <a:pt x="0" y="204695"/>
                  <a:pt x="204695" y="0"/>
                  <a:pt x="457200" y="0"/>
                </a:cubicBezTo>
                <a:cubicBezTo>
                  <a:pt x="709705" y="0"/>
                  <a:pt x="914400" y="204695"/>
                  <a:pt x="914400" y="457200"/>
                </a:cubicBezTo>
                <a:cubicBezTo>
                  <a:pt x="914400" y="709705"/>
                  <a:pt x="709705" y="914400"/>
                  <a:pt x="457200" y="914400"/>
                </a:cubicBezTo>
                <a:cubicBezTo>
                  <a:pt x="204695" y="914400"/>
                  <a:pt x="0" y="709705"/>
                  <a:pt x="0" y="45720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21" name="Text 19"/>
          <p:cNvSpPr/>
          <p:nvPr/>
        </p:nvSpPr>
        <p:spPr>
          <a:xfrm>
            <a:off x="1823255" y="2670126"/>
            <a:ext cx="0" cy="328005"/>
          </a:xfrm>
          <a:custGeom>
            <a:avLst/>
            <a:gdLst/>
            <a:ahLst/>
            <a:cxnLst/>
            <a:rect l="l" t="t" r="r" b="b"/>
            <a:pathLst>
              <a:path w="0" h="328005">
                <a:moveTo>
                  <a:pt x="0" y="0"/>
                </a:moveTo>
                <a:lnTo>
                  <a:pt x="0" y="328005"/>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2" name="Text 20"/>
          <p:cNvSpPr/>
          <p:nvPr/>
        </p:nvSpPr>
        <p:spPr>
          <a:xfrm>
            <a:off x="731519" y="3744321"/>
            <a:ext cx="2194560" cy="1920240"/>
          </a:xfrm>
          <a:custGeom>
            <a:avLst/>
            <a:gdLst/>
            <a:ahLst/>
            <a:cxnLst/>
            <a:rect l="l" t="t" r="r" b="b"/>
            <a:pathLst>
              <a:path w="2194560" h="1920240">
                <a:moveTo>
                  <a:pt x="0" y="1920240"/>
                </a:moveTo>
                <a:lnTo>
                  <a:pt x="0" y="0"/>
                </a:lnTo>
                <a:lnTo>
                  <a:pt x="2194560" y="0"/>
                </a:lnTo>
                <a:lnTo>
                  <a:pt x="219456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Excessive fishing practices deplete marine populations, disrupting the balance of marine ecosystems.</a:t>
            </a:r>
            <a:endParaRPr lang="en-US" sz="1100" dirty="0"/>
          </a:p>
        </p:txBody>
      </p:sp>
      <p:sp>
        <p:nvSpPr>
          <p:cNvPr id="23" name="Text 21"/>
          <p:cNvSpPr/>
          <p:nvPr/>
        </p:nvSpPr>
        <p:spPr>
          <a:xfrm>
            <a:off x="4669903" y="2670126"/>
            <a:ext cx="0" cy="328005"/>
          </a:xfrm>
          <a:custGeom>
            <a:avLst/>
            <a:gdLst/>
            <a:ahLst/>
            <a:cxnLst/>
            <a:rect l="l" t="t" r="r" b="b"/>
            <a:pathLst>
              <a:path w="0" h="328005">
                <a:moveTo>
                  <a:pt x="0" y="0"/>
                </a:moveTo>
                <a:lnTo>
                  <a:pt x="0" y="328005"/>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4" name="Text 22"/>
          <p:cNvSpPr/>
          <p:nvPr/>
        </p:nvSpPr>
        <p:spPr>
          <a:xfrm>
            <a:off x="731519" y="3272452"/>
            <a:ext cx="2194560" cy="411653"/>
          </a:xfrm>
          <a:custGeom>
            <a:avLst/>
            <a:gdLst/>
            <a:ahLst/>
            <a:cxnLst/>
            <a:rect l="l" t="t" r="r" b="b"/>
            <a:pathLst>
              <a:path w="2194560" h="411653">
                <a:moveTo>
                  <a:pt x="0" y="411653"/>
                </a:moveTo>
                <a:lnTo>
                  <a:pt x="0" y="0"/>
                </a:lnTo>
                <a:lnTo>
                  <a:pt x="2194560" y="0"/>
                </a:lnTo>
                <a:lnTo>
                  <a:pt x="219456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Overfishing</a:t>
            </a:r>
            <a:endParaRPr lang="en-US" sz="1200" dirty="0"/>
          </a:p>
        </p:txBody>
      </p:sp>
      <p:sp>
        <p:nvSpPr>
          <p:cNvPr id="25" name="Text 23"/>
          <p:cNvSpPr/>
          <p:nvPr/>
        </p:nvSpPr>
        <p:spPr>
          <a:xfrm>
            <a:off x="7516551" y="2670126"/>
            <a:ext cx="0" cy="328005"/>
          </a:xfrm>
          <a:custGeom>
            <a:avLst/>
            <a:gdLst/>
            <a:ahLst/>
            <a:cxnLst/>
            <a:rect l="l" t="t" r="r" b="b"/>
            <a:pathLst>
              <a:path w="0" h="328005">
                <a:moveTo>
                  <a:pt x="0" y="0"/>
                </a:moveTo>
                <a:lnTo>
                  <a:pt x="0" y="328005"/>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6" name="Text 24"/>
          <p:cNvSpPr/>
          <p:nvPr/>
        </p:nvSpPr>
        <p:spPr>
          <a:xfrm>
            <a:off x="10362276" y="2670126"/>
            <a:ext cx="0" cy="328005"/>
          </a:xfrm>
          <a:custGeom>
            <a:avLst/>
            <a:gdLst/>
            <a:ahLst/>
            <a:cxnLst/>
            <a:rect l="l" t="t" r="r" b="b"/>
            <a:pathLst>
              <a:path w="0" h="328005">
                <a:moveTo>
                  <a:pt x="0" y="0"/>
                </a:moveTo>
                <a:lnTo>
                  <a:pt x="0" y="328005"/>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7" name="Text 25"/>
          <p:cNvSpPr/>
          <p:nvPr/>
        </p:nvSpPr>
        <p:spPr>
          <a:xfrm>
            <a:off x="1503215" y="2030046"/>
            <a:ext cx="640080" cy="365760"/>
          </a:xfrm>
          <a:custGeom>
            <a:avLst/>
            <a:gdLst/>
            <a:ahLst/>
            <a:cxnLst/>
            <a:rect l="l" t="t" r="r" b="b"/>
            <a:pathLst>
              <a:path w="640080" h="365760">
                <a:moveTo>
                  <a:pt x="0" y="365760"/>
                </a:moveTo>
                <a:lnTo>
                  <a:pt x="0" y="0"/>
                </a:lnTo>
                <a:lnTo>
                  <a:pt x="640080" y="0"/>
                </a:lnTo>
                <a:lnTo>
                  <a:pt x="640080" y="365760"/>
                </a:lnTo>
                <a:lnTo>
                  <a:pt x="0" y="365760"/>
                </a:lnTo>
              </a:path>
            </a:pathLst>
          </a:custGeom>
          <a:noFill/>
          <a:ln/>
        </p:spPr>
        <p:txBody>
          <a:bodyPr wrap="square" lIns="90000" tIns="46800" rIns="90000" bIns="46800" rtlCol="0" anchor="ctr"/>
          <a:lstStyle/>
          <a:p>
            <a:pPr algn="ctr" marL="0" indent="0">
              <a:lnSpc>
                <a:spcPct val="100000"/>
              </a:lnSpc>
              <a:buNone/>
            </a:pPr>
            <a:r>
              <a:rPr lang="en-US" sz="2000" dirty="0">
                <a:solidFill>
                  <a:srgbClr val="7748FF"/>
                </a:solidFill>
                <a:latin typeface="Poppins Semibold" pitchFamily="34" charset="0"/>
                <a:ea typeface="Poppins Semibold" pitchFamily="34" charset="-122"/>
                <a:cs typeface="Poppins Semibold" pitchFamily="34" charset="-120"/>
              </a:rPr>
              <a:t>01</a:t>
            </a:r>
            <a:endParaRPr lang="en-US" sz="2000" dirty="0"/>
          </a:p>
        </p:txBody>
      </p:sp>
      <p:sp>
        <p:nvSpPr>
          <p:cNvPr id="28" name="Text 26"/>
          <p:cNvSpPr/>
          <p:nvPr/>
        </p:nvSpPr>
        <p:spPr>
          <a:xfrm>
            <a:off x="4349863" y="2030046"/>
            <a:ext cx="640080" cy="365760"/>
          </a:xfrm>
          <a:custGeom>
            <a:avLst/>
            <a:gdLst/>
            <a:ahLst/>
            <a:cxnLst/>
            <a:rect l="l" t="t" r="r" b="b"/>
            <a:pathLst>
              <a:path w="640080" h="365760">
                <a:moveTo>
                  <a:pt x="0" y="365760"/>
                </a:moveTo>
                <a:lnTo>
                  <a:pt x="0" y="0"/>
                </a:lnTo>
                <a:lnTo>
                  <a:pt x="640080" y="0"/>
                </a:lnTo>
                <a:lnTo>
                  <a:pt x="640080" y="365760"/>
                </a:lnTo>
                <a:lnTo>
                  <a:pt x="0" y="365760"/>
                </a:lnTo>
              </a:path>
            </a:pathLst>
          </a:custGeom>
          <a:noFill/>
          <a:ln/>
        </p:spPr>
        <p:txBody>
          <a:bodyPr wrap="square" lIns="90000" tIns="46800" rIns="90000" bIns="46800" rtlCol="0" anchor="ctr"/>
          <a:lstStyle/>
          <a:p>
            <a:pPr algn="ctr" marL="0" indent="0">
              <a:lnSpc>
                <a:spcPct val="100000"/>
              </a:lnSpc>
              <a:buNone/>
            </a:pPr>
            <a:r>
              <a:rPr lang="en-US" sz="2000" dirty="0">
                <a:solidFill>
                  <a:srgbClr val="7748FF"/>
                </a:solidFill>
                <a:latin typeface="Poppins Semibold" pitchFamily="34" charset="0"/>
                <a:ea typeface="Poppins Semibold" pitchFamily="34" charset="-122"/>
                <a:cs typeface="Poppins Semibold" pitchFamily="34" charset="-120"/>
              </a:rPr>
              <a:t>02</a:t>
            </a:r>
            <a:endParaRPr lang="en-US" sz="2000" dirty="0"/>
          </a:p>
        </p:txBody>
      </p:sp>
      <p:sp>
        <p:nvSpPr>
          <p:cNvPr id="29" name="Text 27"/>
          <p:cNvSpPr/>
          <p:nvPr/>
        </p:nvSpPr>
        <p:spPr>
          <a:xfrm>
            <a:off x="7196511" y="2030046"/>
            <a:ext cx="640080" cy="365760"/>
          </a:xfrm>
          <a:custGeom>
            <a:avLst/>
            <a:gdLst/>
            <a:ahLst/>
            <a:cxnLst/>
            <a:rect l="l" t="t" r="r" b="b"/>
            <a:pathLst>
              <a:path w="640080" h="365760">
                <a:moveTo>
                  <a:pt x="0" y="365760"/>
                </a:moveTo>
                <a:lnTo>
                  <a:pt x="0" y="0"/>
                </a:lnTo>
                <a:lnTo>
                  <a:pt x="640080" y="0"/>
                </a:lnTo>
                <a:lnTo>
                  <a:pt x="640080" y="365760"/>
                </a:lnTo>
                <a:lnTo>
                  <a:pt x="0" y="365760"/>
                </a:lnTo>
              </a:path>
            </a:pathLst>
          </a:custGeom>
          <a:noFill/>
          <a:ln/>
        </p:spPr>
        <p:txBody>
          <a:bodyPr wrap="square" lIns="90000" tIns="46800" rIns="90000" bIns="46800" rtlCol="0" anchor="ctr"/>
          <a:lstStyle/>
          <a:p>
            <a:pPr algn="ctr" marL="0" indent="0">
              <a:lnSpc>
                <a:spcPct val="100000"/>
              </a:lnSpc>
              <a:buNone/>
            </a:pPr>
            <a:r>
              <a:rPr lang="en-US" sz="2000" dirty="0">
                <a:solidFill>
                  <a:srgbClr val="7748FF"/>
                </a:solidFill>
                <a:latin typeface="Poppins Semibold" pitchFamily="34" charset="0"/>
                <a:ea typeface="Poppins Semibold" pitchFamily="34" charset="-122"/>
                <a:cs typeface="Poppins Semibold" pitchFamily="34" charset="-120"/>
              </a:rPr>
              <a:t>03</a:t>
            </a:r>
            <a:endParaRPr lang="en-US" sz="2000" dirty="0"/>
          </a:p>
        </p:txBody>
      </p:sp>
      <p:sp>
        <p:nvSpPr>
          <p:cNvPr id="30" name="Text 28"/>
          <p:cNvSpPr/>
          <p:nvPr/>
        </p:nvSpPr>
        <p:spPr>
          <a:xfrm>
            <a:off x="10042236" y="2012871"/>
            <a:ext cx="640080" cy="400110"/>
          </a:xfrm>
          <a:custGeom>
            <a:avLst/>
            <a:gdLst/>
            <a:ahLst/>
            <a:cxnLst/>
            <a:rect l="l" t="t" r="r" b="b"/>
            <a:pathLst>
              <a:path w="640080" h="400110">
                <a:moveTo>
                  <a:pt x="0" y="400110"/>
                </a:moveTo>
                <a:lnTo>
                  <a:pt x="0" y="0"/>
                </a:lnTo>
                <a:lnTo>
                  <a:pt x="640080" y="0"/>
                </a:lnTo>
                <a:lnTo>
                  <a:pt x="640080" y="400110"/>
                </a:lnTo>
                <a:lnTo>
                  <a:pt x="0" y="400110"/>
                </a:lnTo>
              </a:path>
            </a:pathLst>
          </a:custGeom>
          <a:noFill/>
          <a:ln/>
        </p:spPr>
        <p:txBody>
          <a:bodyPr wrap="square" lIns="90000" tIns="46800" rIns="90000" bIns="46800" rtlCol="0" anchor="ctr"/>
          <a:lstStyle/>
          <a:p>
            <a:pPr algn="ctr" marL="0" indent="0">
              <a:lnSpc>
                <a:spcPct val="100000"/>
              </a:lnSpc>
              <a:buNone/>
            </a:pPr>
            <a:r>
              <a:rPr lang="en-US" sz="2000" dirty="0">
                <a:solidFill>
                  <a:srgbClr val="7748FF"/>
                </a:solidFill>
                <a:latin typeface="Poppins Semibold" pitchFamily="34" charset="0"/>
                <a:ea typeface="Poppins Semibold" pitchFamily="34" charset="-122"/>
                <a:cs typeface="Poppins Semibold" pitchFamily="34" charset="-120"/>
              </a:rPr>
              <a:t>04</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41124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548575"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3393397"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6238219"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083040"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9" name="Text 7"/>
          <p:cNvSpPr/>
          <p:nvPr/>
        </p:nvSpPr>
        <p:spPr>
          <a:xfrm>
            <a:off x="822895"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Economic Value</a:t>
            </a:r>
            <a:endParaRPr lang="en-US" sz="1400" dirty="0"/>
          </a:p>
        </p:txBody>
      </p:sp>
      <p:sp>
        <p:nvSpPr>
          <p:cNvPr id="10" name="Text 8"/>
          <p:cNvSpPr/>
          <p:nvPr/>
        </p:nvSpPr>
        <p:spPr>
          <a:xfrm>
            <a:off x="3667717"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Marine Species</a:t>
            </a:r>
            <a:endParaRPr lang="en-US" sz="1400" dirty="0"/>
          </a:p>
        </p:txBody>
      </p:sp>
      <p:sp>
        <p:nvSpPr>
          <p:cNvPr id="11" name="Text 9"/>
          <p:cNvSpPr/>
          <p:nvPr/>
        </p:nvSpPr>
        <p:spPr>
          <a:xfrm>
            <a:off x="6512539"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Coastline Defense</a:t>
            </a:r>
            <a:endParaRPr lang="en-US" sz="1400" dirty="0"/>
          </a:p>
        </p:txBody>
      </p:sp>
      <p:sp>
        <p:nvSpPr>
          <p:cNvPr id="12" name="Text 10"/>
          <p:cNvSpPr/>
          <p:nvPr/>
        </p:nvSpPr>
        <p:spPr>
          <a:xfrm>
            <a:off x="9357360"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Climate Mitigation</a:t>
            </a:r>
            <a:endParaRPr lang="en-US" sz="1400" dirty="0"/>
          </a:p>
        </p:txBody>
      </p:sp>
      <p:sp>
        <p:nvSpPr>
          <p:cNvPr id="13" name="Text 11"/>
          <p:cNvSpPr/>
          <p:nvPr/>
        </p:nvSpPr>
        <p:spPr>
          <a:xfrm>
            <a:off x="822895"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1100" dirty="0">
                <a:solidFill>
                  <a:srgbClr val="000000"/>
                </a:solidFill>
                <a:latin typeface="poppins" pitchFamily="34" charset="0"/>
                <a:ea typeface="poppins" pitchFamily="34" charset="-122"/>
                <a:cs typeface="poppins" pitchFamily="34" charset="-120"/>
              </a:rPr>
              <a:t>The annual economic value generated by the Great Barrier Reef through tourism, fishing, and research activities.</a:t>
            </a:r>
            <a:endParaRPr lang="en-US" sz="1100" dirty="0"/>
          </a:p>
        </p:txBody>
      </p:sp>
      <p:sp>
        <p:nvSpPr>
          <p:cNvPr id="14" name="Text 12"/>
          <p:cNvSpPr/>
          <p:nvPr/>
        </p:nvSpPr>
        <p:spPr>
          <a:xfrm>
            <a:off x="3667717"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81" dirty="0">
                <a:solidFill>
                  <a:srgbClr val="000000"/>
                </a:solidFill>
                <a:latin typeface="poppins" pitchFamily="34" charset="0"/>
                <a:ea typeface="poppins" pitchFamily="34" charset="-122"/>
                <a:cs typeface="poppins" pitchFamily="34" charset="-120"/>
              </a:rPr>
              <a:t>The percentage of marine species that rely on coral reefs for food, shelter, and breeding grounds, highlighting their crucial role in supporting marine biodiversity.</a:t>
            </a:r>
            <a:endParaRPr lang="en-US" sz="981" dirty="0"/>
          </a:p>
        </p:txBody>
      </p:sp>
      <p:sp>
        <p:nvSpPr>
          <p:cNvPr id="15" name="Text 13"/>
          <p:cNvSpPr/>
          <p:nvPr/>
        </p:nvSpPr>
        <p:spPr>
          <a:xfrm>
            <a:off x="6512539"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1008" dirty="0">
                <a:solidFill>
                  <a:srgbClr val="000000"/>
                </a:solidFill>
                <a:latin typeface="poppins" pitchFamily="34" charset="0"/>
                <a:ea typeface="poppins" pitchFamily="34" charset="-122"/>
                <a:cs typeface="poppins" pitchFamily="34" charset="-120"/>
              </a:rPr>
              <a:t>Coral reefs act as natural barriers, protecting coastlines from erosion, storms, and flooding, safeguarding communities and infrastructure.</a:t>
            </a:r>
            <a:endParaRPr lang="en-US" sz="1008" dirty="0"/>
          </a:p>
        </p:txBody>
      </p:sp>
      <p:sp>
        <p:nvSpPr>
          <p:cNvPr id="16" name="Text 14"/>
          <p:cNvSpPr/>
          <p:nvPr/>
        </p:nvSpPr>
        <p:spPr>
          <a:xfrm>
            <a:off x="9357360"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83" dirty="0">
                <a:solidFill>
                  <a:srgbClr val="000000"/>
                </a:solidFill>
                <a:latin typeface="poppins" pitchFamily="34" charset="0"/>
                <a:ea typeface="poppins" pitchFamily="34" charset="-122"/>
                <a:cs typeface="poppins" pitchFamily="34" charset="-120"/>
              </a:rPr>
              <a:t>Coral reefs absorb and store carbon dioxide, helping mitigate the impacts of climate change by reducing greenhouse gas levels in the atmosphere.</a:t>
            </a:r>
            <a:endParaRPr lang="en-US" sz="983" dirty="0"/>
          </a:p>
        </p:txBody>
      </p:sp>
      <p:sp>
        <p:nvSpPr>
          <p:cNvPr id="17" name="Text 15"/>
          <p:cNvSpPr/>
          <p:nvPr/>
        </p:nvSpPr>
        <p:spPr>
          <a:xfrm>
            <a:off x="822895"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665"/>
              </a:spcBef>
              <a:buNone/>
            </a:pPr>
            <a:r>
              <a:rPr lang="en-US" sz="2928" b="1" dirty="0">
                <a:solidFill>
                  <a:srgbClr val="7748FF"/>
                </a:solidFill>
                <a:latin typeface="poppins" pitchFamily="34" charset="0"/>
                <a:ea typeface="poppins" pitchFamily="34" charset="-122"/>
                <a:cs typeface="poppins" pitchFamily="34" charset="-120"/>
              </a:rPr>
              <a:t>$7.6 Billion</a:t>
            </a:r>
            <a:endParaRPr lang="en-US" sz="2928" dirty="0"/>
          </a:p>
        </p:txBody>
      </p:sp>
      <p:sp>
        <p:nvSpPr>
          <p:cNvPr id="18" name="Text 16"/>
          <p:cNvSpPr/>
          <p:nvPr/>
        </p:nvSpPr>
        <p:spPr>
          <a:xfrm>
            <a:off x="3667717"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992"/>
              </a:spcBef>
              <a:buNone/>
            </a:pPr>
            <a:r>
              <a:rPr lang="en-US" sz="4367" b="1" dirty="0">
                <a:solidFill>
                  <a:srgbClr val="7748FF"/>
                </a:solidFill>
                <a:latin typeface="poppins" pitchFamily="34" charset="0"/>
                <a:ea typeface="poppins" pitchFamily="34" charset="-122"/>
                <a:cs typeface="poppins" pitchFamily="34" charset="-120"/>
              </a:rPr>
              <a:t>25%</a:t>
            </a:r>
            <a:endParaRPr lang="en-US" sz="4367" dirty="0"/>
          </a:p>
        </p:txBody>
      </p:sp>
      <p:sp>
        <p:nvSpPr>
          <p:cNvPr id="19" name="Text 17"/>
          <p:cNvSpPr/>
          <p:nvPr/>
        </p:nvSpPr>
        <p:spPr>
          <a:xfrm>
            <a:off x="6512539"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799"/>
              </a:spcBef>
              <a:buNone/>
            </a:pPr>
            <a:r>
              <a:rPr lang="en-US" sz="3517" b="1" dirty="0">
                <a:solidFill>
                  <a:srgbClr val="7748FF"/>
                </a:solidFill>
                <a:latin typeface="poppins" pitchFamily="34" charset="0"/>
                <a:ea typeface="poppins" pitchFamily="34" charset="-122"/>
                <a:cs typeface="poppins" pitchFamily="34" charset="-120"/>
              </a:rPr>
              <a:t>Protection</a:t>
            </a:r>
            <a:endParaRPr lang="en-US" sz="3517" dirty="0"/>
          </a:p>
        </p:txBody>
      </p:sp>
      <p:sp>
        <p:nvSpPr>
          <p:cNvPr id="20" name="Text 18"/>
          <p:cNvSpPr/>
          <p:nvPr/>
        </p:nvSpPr>
        <p:spPr>
          <a:xfrm>
            <a:off x="9357360"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724"/>
              </a:spcBef>
              <a:buNone/>
            </a:pPr>
            <a:r>
              <a:rPr lang="en-US" sz="3188" b="1" dirty="0">
                <a:solidFill>
                  <a:srgbClr val="7748FF"/>
                </a:solidFill>
                <a:latin typeface="poppins" pitchFamily="34" charset="0"/>
                <a:ea typeface="poppins" pitchFamily="34" charset="-122"/>
                <a:cs typeface="poppins" pitchFamily="34" charset="-120"/>
              </a:rPr>
              <a:t>Carbon Sink</a:t>
            </a:r>
            <a:endParaRPr lang="en-US" sz="3188" dirty="0"/>
          </a:p>
        </p:txBody>
      </p:sp>
      <p:sp>
        <p:nvSpPr>
          <p:cNvPr id="21" name="Text 19"/>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Importance of Coral Reefs</a:t>
            </a:r>
            <a:endParaRPr lang="en-US" sz="2800" dirty="0"/>
          </a:p>
        </p:txBody>
      </p:sp>
      <p:sp>
        <p:nvSpPr>
          <p:cNvPr id="22" name="Text 20"/>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23" name="Text 21"/>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Challenges Facing the Great Barrier Reef</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Coral Bleaching</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Rising sea temperatures due to climate change are causing widespread coral bleaching events, threatening the health and survival of the coral reefs.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Ocean Acidification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Increased carbon dioxide levels in the atmosphere are being absorbed by the oceans, leading to acidification that weakens coral structures and inhibits reef growth.</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Pollution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Runoff from agricultural activities, coastal development, and marine debris are introducing pollutants such as pesticides and plastics into the reef ecosystem, impacting marine life and water quality.</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Overfishing</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Unsustainable fishing practices, including illegal fishing and bycatch, are depleting fish populations and disrupting the delicate balance of the reef's food web.</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Crown-of-Thorns Starfish</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Outbreaks of these coral-eating starfish species pose a significant threat to the Great Barrier Reef, causing extensive damage to coral reefs.</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Ecosystem Resilience and Adaptation</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Diverse ecosystems better equipped to withstand environmental pressures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Interconnected species support ecosystem resilience</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Importance of Biodiversity</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Increased frequency due to rising sea temperatures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Threatens the health and diversity of coral reefs</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Coral Bleaching Events</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Conservation efforts to restore damaged coral reefs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Sustainable practices to reduce human impact on marine ecosystems</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Human Intervention</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Some coral species showing resilience to stress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Evolutionary adaptations to changing environmental conditions</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Adaptive Responses</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7609" r="37609"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Marine Conservation Efforts</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Establishment of Marine Protected Areas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Great Barrier Reef Marine Park Authority manages the world's largest marine park, protecting a vast area of the reef ecosystem.</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Reduction of Pollution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Initiatives to minimize agricultural runoff, plastic pollution, and other contaminants to improve water quality and preserve marine life.</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Climate Change Mitigation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Implementing strategies to reduce carbon emissions and combat ocean acidification to safeguard the reef's delicate ecosystem.</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Community Engagement and Education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Engaging local communities, stakeholders, and tourists in conservation efforts through awareness campaigns and sustainable practices.</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Understanding Climate Science</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ongoing decrease in the pH of the Earth's oceans, caused by the uptake of carbon dioxide from the atmosphere.</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Ocean Acidification</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process by which greenhouse gases trap heat from the sun in the Earth's atmosphere.</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Greenhouse Effect</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long-term increase in Earth's average surface temperature due to human activities, primarily the burning of fossil fuels.</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Global Warming</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total amount of greenhouse gases emitted directly or indirectly by human activities.</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Carbon Footprint</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The Role of Students in Environmental Protection</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Education and Awareness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Educating peers and communities about the importance of marine conservation.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Raising awareness about the threats facing the Great Barrier Reef and other marine ecosystems.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Advocacy and Activism</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Participating in environmental campaigns and initiatives to protect marine life.</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Engaging in lobbying efforts to influence policymakers to take action on climate change.</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Sustainable Practices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Implementing eco-friendly habits in daily life to reduce carbon footprint.</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Promoting sustainable seafood choices and reducing plastic pollution.</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Research and Innovation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Conducting scientific research to better understand marine ecosystems and climate change impacts.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Developing innovative solutions to address environmental challenges affecting the Great Barrier Reef.</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9029" r="39029"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Exploring Marine Biodiversity</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Great Barrier Reef is teeming with fascinating marine invertebrates, including sea stars, sea cucumbers, and giant clams.</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Unique Marine Invertebrates</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The Great Barrier Reef is home to over 600 types of corals, making it one of the most diverse coral reef ecosystems in the world.</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Rich Coral Diversity</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Seagrass beds within the reef provide crucial habitats for various marine species, contributing to the overall biodiversity of the ecosystem.</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Important Seagrass Meadows</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With more than 1,500 species of fish, the reef supports a wide array of marine life, from colorful clownfish to majestic manta rays.</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Vibrant Fish Species</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7363691"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090159"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2816627"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Case Study: Coral Bleaching Events</a:t>
            </a:r>
            <a:endParaRPr lang="en-US" sz="2800" dirty="0"/>
          </a:p>
        </p:txBody>
      </p:sp>
      <p:sp>
        <p:nvSpPr>
          <p:cNvPr id="8" name="Text 6"/>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9" name="Text 7"/>
          <p:cNvSpPr/>
          <p:nvPr/>
        </p:nvSpPr>
        <p:spPr>
          <a:xfrm>
            <a:off x="113745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01</a:t>
            </a:r>
            <a:endParaRPr lang="en-US" sz="1800" dirty="0"/>
          </a:p>
        </p:txBody>
      </p:sp>
      <p:sp>
        <p:nvSpPr>
          <p:cNvPr id="10" name="Text 8"/>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3410987"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02</a:t>
            </a:r>
            <a:endParaRPr lang="en-US" sz="1800" dirty="0"/>
          </a:p>
        </p:txBody>
      </p:sp>
      <p:sp>
        <p:nvSpPr>
          <p:cNvPr id="12" name="Text 10"/>
          <p:cNvSpPr/>
          <p:nvPr/>
        </p:nvSpPr>
        <p:spPr>
          <a:xfrm>
            <a:off x="7546571"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The Great Barrier Reef has experienced multiple mass bleaching events in recent years, with severe episodes in 2016, 2017, and 2020.</a:t>
            </a:r>
            <a:endParaRPr lang="en-US" sz="1100" dirty="0"/>
          </a:p>
        </p:txBody>
      </p:sp>
      <p:sp>
        <p:nvSpPr>
          <p:cNvPr id="13" name="Text 11"/>
          <p:cNvSpPr/>
          <p:nvPr/>
        </p:nvSpPr>
        <p:spPr>
          <a:xfrm>
            <a:off x="7546571"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Frequency of Coral Bleaching Events</a:t>
            </a:r>
            <a:endParaRPr lang="en-US" sz="1200" dirty="0"/>
          </a:p>
        </p:txBody>
      </p:sp>
      <p:sp>
        <p:nvSpPr>
          <p:cNvPr id="14" name="Text 12"/>
          <p:cNvSpPr/>
          <p:nvPr/>
        </p:nvSpPr>
        <p:spPr>
          <a:xfrm>
            <a:off x="5273039"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968"/>
              </a:spcAft>
              <a:buNone/>
            </a:pPr>
            <a:r>
              <a:rPr lang="en-US" sz="1065" dirty="0">
                <a:solidFill>
                  <a:srgbClr val="000000"/>
                </a:solidFill>
                <a:latin typeface="poppins" pitchFamily="34" charset="0"/>
                <a:ea typeface="poppins" pitchFamily="34" charset="-122"/>
                <a:cs typeface="poppins" pitchFamily="34" charset="-120"/>
              </a:rPr>
              <a:t>Loss of biodiversity</a:t>
            </a:r>
            <a:endParaRPr lang="en-US" sz="1065" dirty="0"/>
          </a:p>
          <a:p>
            <a:pPr algn="ctr" marL="0" indent="0">
              <a:lnSpc>
                <a:spcPct val="152727"/>
              </a:lnSpc>
              <a:spcAft>
                <a:spcPts val="968"/>
              </a:spcAft>
              <a:buNone/>
            </a:pPr>
            <a:r>
              <a:rPr lang="en-US" sz="1065" dirty="0">
                <a:solidFill>
                  <a:srgbClr val="000000"/>
                </a:solidFill>
                <a:latin typeface="poppins" pitchFamily="34" charset="0"/>
                <a:ea typeface="poppins" pitchFamily="34" charset="-122"/>
                <a:cs typeface="poppins" pitchFamily="34" charset="-120"/>
              </a:rPr>
              <a:t>Disruption of food chains</a:t>
            </a:r>
            <a:endParaRPr lang="en-US" sz="1065" dirty="0"/>
          </a:p>
          <a:p>
            <a:pPr algn="ctr" marL="0" indent="0">
              <a:lnSpc>
                <a:spcPct val="152727"/>
              </a:lnSpc>
              <a:spcAft>
                <a:spcPts val="968"/>
              </a:spcAft>
              <a:buNone/>
            </a:pPr>
            <a:r>
              <a:rPr lang="en-US" sz="1065" dirty="0">
                <a:solidFill>
                  <a:srgbClr val="000000"/>
                </a:solidFill>
                <a:latin typeface="poppins" pitchFamily="34" charset="0"/>
                <a:ea typeface="poppins" pitchFamily="34" charset="-122"/>
                <a:cs typeface="poppins" pitchFamily="34" charset="-120"/>
              </a:rPr>
              <a:t>Decline in fish populations</a:t>
            </a:r>
            <a:endParaRPr lang="en-US" sz="1065" dirty="0"/>
          </a:p>
          <a:p>
            <a:pPr algn="ctr" marL="0" indent="0">
              <a:lnSpc>
                <a:spcPct val="152727"/>
              </a:lnSpc>
              <a:spcAft>
                <a:spcPts val="968"/>
              </a:spcAft>
              <a:buNone/>
            </a:pPr>
            <a:r>
              <a:rPr lang="en-US" sz="1065" dirty="0">
                <a:solidFill>
                  <a:srgbClr val="000000"/>
                </a:solidFill>
                <a:latin typeface="poppins" pitchFamily="34" charset="0"/>
                <a:ea typeface="poppins" pitchFamily="34" charset="-122"/>
                <a:cs typeface="poppins" pitchFamily="34" charset="-120"/>
              </a:rPr>
              <a:t>Economic repercussions for communities dependent on reef ecosystems</a:t>
            </a:r>
            <a:endParaRPr lang="en-US" sz="1065" dirty="0"/>
          </a:p>
        </p:txBody>
      </p:sp>
      <p:sp>
        <p:nvSpPr>
          <p:cNvPr id="15" name="Text 13"/>
          <p:cNvSpPr/>
          <p:nvPr/>
        </p:nvSpPr>
        <p:spPr>
          <a:xfrm>
            <a:off x="5273039"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Impact on Marine Ecosystems</a:t>
            </a:r>
            <a:endParaRPr lang="en-US" sz="1200" dirty="0"/>
          </a:p>
        </p:txBody>
      </p:sp>
      <p:sp>
        <p:nvSpPr>
          <p:cNvPr id="16" name="Text 14"/>
          <p:cNvSpPr/>
          <p:nvPr/>
        </p:nvSpPr>
        <p:spPr>
          <a:xfrm>
            <a:off x="5684519"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03</a:t>
            </a:r>
            <a:endParaRPr lang="en-US" sz="1800" dirty="0"/>
          </a:p>
        </p:txBody>
      </p:sp>
      <p:sp>
        <p:nvSpPr>
          <p:cNvPr id="17" name="Text 15"/>
          <p:cNvSpPr/>
          <p:nvPr/>
        </p:nvSpPr>
        <p:spPr>
          <a:xfrm>
            <a:off x="2999507"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Elevated sea temperatures</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Ocean acidification</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Pollution</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Overexposure to sunlight</a:t>
            </a:r>
            <a:endParaRPr lang="en-US" sz="1100" dirty="0"/>
          </a:p>
        </p:txBody>
      </p:sp>
      <p:sp>
        <p:nvSpPr>
          <p:cNvPr id="18" name="Text 16"/>
          <p:cNvSpPr/>
          <p:nvPr/>
        </p:nvSpPr>
        <p:spPr>
          <a:xfrm>
            <a:off x="54309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9" name="Text 17"/>
          <p:cNvSpPr/>
          <p:nvPr/>
        </p:nvSpPr>
        <p:spPr>
          <a:xfrm>
            <a:off x="2999507"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Causes of Coral Bleaching</a:t>
            </a:r>
            <a:endParaRPr lang="en-US" sz="1200" dirty="0"/>
          </a:p>
        </p:txBody>
      </p:sp>
      <p:sp>
        <p:nvSpPr>
          <p:cNvPr id="20" name="Text 18"/>
          <p:cNvSpPr/>
          <p:nvPr/>
        </p:nvSpPr>
        <p:spPr>
          <a:xfrm>
            <a:off x="7958051"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04</a:t>
            </a:r>
            <a:endParaRPr lang="en-US" sz="1800" dirty="0"/>
          </a:p>
        </p:txBody>
      </p:sp>
      <p:sp>
        <p:nvSpPr>
          <p:cNvPr id="21" name="Text 19"/>
          <p:cNvSpPr/>
          <p:nvPr/>
        </p:nvSpPr>
        <p:spPr>
          <a:xfrm>
            <a:off x="154893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2" name="Text 20"/>
          <p:cNvSpPr/>
          <p:nvPr/>
        </p:nvSpPr>
        <p:spPr>
          <a:xfrm>
            <a:off x="72597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Coral bleaching is a phenomenon where coral reefs lose their vibrant colors due to stress, leading to the expulsion of symbiotic algae living within their tissues.</a:t>
            </a:r>
            <a:endParaRPr lang="en-US" sz="1100" dirty="0"/>
          </a:p>
        </p:txBody>
      </p:sp>
      <p:sp>
        <p:nvSpPr>
          <p:cNvPr id="23" name="Text 21"/>
          <p:cNvSpPr/>
          <p:nvPr/>
        </p:nvSpPr>
        <p:spPr>
          <a:xfrm>
            <a:off x="3822467"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4" name="Text 22"/>
          <p:cNvSpPr/>
          <p:nvPr/>
        </p:nvSpPr>
        <p:spPr>
          <a:xfrm>
            <a:off x="72597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Definition of Coral Bleaching</a:t>
            </a:r>
            <a:endParaRPr lang="en-US" sz="1200" dirty="0"/>
          </a:p>
        </p:txBody>
      </p:sp>
      <p:sp>
        <p:nvSpPr>
          <p:cNvPr id="25" name="Text 23"/>
          <p:cNvSpPr/>
          <p:nvPr/>
        </p:nvSpPr>
        <p:spPr>
          <a:xfrm>
            <a:off x="6095999"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6" name="Text 24"/>
          <p:cNvSpPr/>
          <p:nvPr/>
        </p:nvSpPr>
        <p:spPr>
          <a:xfrm>
            <a:off x="8369531"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7" name="Text 25"/>
          <p:cNvSpPr/>
          <p:nvPr/>
        </p:nvSpPr>
        <p:spPr>
          <a:xfrm>
            <a:off x="963722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28" name="Text 26"/>
          <p:cNvSpPr/>
          <p:nvPr/>
        </p:nvSpPr>
        <p:spPr>
          <a:xfrm>
            <a:off x="1023158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05</a:t>
            </a:r>
            <a:endParaRPr lang="en-US" sz="1800" dirty="0"/>
          </a:p>
        </p:txBody>
      </p:sp>
      <p:sp>
        <p:nvSpPr>
          <p:cNvPr id="29" name="Text 27"/>
          <p:cNvSpPr/>
          <p:nvPr/>
        </p:nvSpPr>
        <p:spPr>
          <a:xfrm>
            <a:off x="1064306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30" name="Text 28"/>
          <p:cNvSpPr/>
          <p:nvPr/>
        </p:nvSpPr>
        <p:spPr>
          <a:xfrm>
            <a:off x="982010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903"/>
              </a:spcAft>
              <a:buNone/>
            </a:pPr>
            <a:r>
              <a:rPr lang="en-US" sz="994" dirty="0">
                <a:solidFill>
                  <a:srgbClr val="000000"/>
                </a:solidFill>
                <a:latin typeface="poppins" pitchFamily="34" charset="0"/>
                <a:ea typeface="poppins" pitchFamily="34" charset="-122"/>
                <a:cs typeface="poppins" pitchFamily="34" charset="-120"/>
              </a:rPr>
              <a:t>Marine protected areas</a:t>
            </a:r>
            <a:endParaRPr lang="en-US" sz="994" dirty="0"/>
          </a:p>
          <a:p>
            <a:pPr algn="ctr" marL="0" indent="0">
              <a:lnSpc>
                <a:spcPct val="152727"/>
              </a:lnSpc>
              <a:spcAft>
                <a:spcPts val="903"/>
              </a:spcAft>
              <a:buNone/>
            </a:pPr>
            <a:r>
              <a:rPr lang="en-US" sz="994" dirty="0">
                <a:solidFill>
                  <a:srgbClr val="000000"/>
                </a:solidFill>
                <a:latin typeface="poppins" pitchFamily="34" charset="0"/>
                <a:ea typeface="poppins" pitchFamily="34" charset="-122"/>
                <a:cs typeface="poppins" pitchFamily="34" charset="-120"/>
              </a:rPr>
              <a:t>Sustainable fishing practices</a:t>
            </a:r>
            <a:endParaRPr lang="en-US" sz="994" dirty="0"/>
          </a:p>
          <a:p>
            <a:pPr algn="ctr" marL="0" indent="0">
              <a:lnSpc>
                <a:spcPct val="152727"/>
              </a:lnSpc>
              <a:spcAft>
                <a:spcPts val="903"/>
              </a:spcAft>
              <a:buNone/>
            </a:pPr>
            <a:r>
              <a:rPr lang="en-US" sz="994" dirty="0">
                <a:solidFill>
                  <a:srgbClr val="000000"/>
                </a:solidFill>
                <a:latin typeface="poppins" pitchFamily="34" charset="0"/>
                <a:ea typeface="poppins" pitchFamily="34" charset="-122"/>
                <a:cs typeface="poppins" pitchFamily="34" charset="-120"/>
              </a:rPr>
              <a:t>Reduction of greenhouse gas emissions</a:t>
            </a:r>
            <a:endParaRPr lang="en-US" sz="994" dirty="0"/>
          </a:p>
          <a:p>
            <a:pPr algn="ctr" marL="0" indent="0">
              <a:lnSpc>
                <a:spcPct val="152727"/>
              </a:lnSpc>
              <a:spcAft>
                <a:spcPts val="903"/>
              </a:spcAft>
              <a:buNone/>
            </a:pPr>
            <a:r>
              <a:rPr lang="en-US" sz="994" dirty="0">
                <a:solidFill>
                  <a:srgbClr val="000000"/>
                </a:solidFill>
                <a:latin typeface="poppins" pitchFamily="34" charset="0"/>
                <a:ea typeface="poppins" pitchFamily="34" charset="-122"/>
                <a:cs typeface="poppins" pitchFamily="34" charset="-120"/>
              </a:rPr>
              <a:t>Restoration and rehabilitation projects</a:t>
            </a:r>
            <a:endParaRPr lang="en-US" sz="994" dirty="0"/>
          </a:p>
        </p:txBody>
      </p:sp>
      <p:sp>
        <p:nvSpPr>
          <p:cNvPr id="31" name="Text 29"/>
          <p:cNvSpPr/>
          <p:nvPr/>
        </p:nvSpPr>
        <p:spPr>
          <a:xfrm>
            <a:off x="982010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Mitigation Efforts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Protecting Endangered Species</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Implementing Strict Conservation Measures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Enforcing regulations to protect endangered species within the Great Barrier Reef Marine Park.</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Collaborating with Scientists and Researchers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Working with marine biologists and conservationists to study and protect vulnerable species.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Monitoring Population Trends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Tracking population sizes and behaviors of endangered species to inform conservation efforts.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Engaging in Community Education</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Educating local communities and tourists about the importance of protecting endangered species.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Supporting Rehabilitation Programs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Funding and participating in programs that aim to rehabilitate and release endangered species back into their natural habitats.</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3582" r="33582"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7363691"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090159"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2816627"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Sustainable Practices for Marine Ecosystems</a:t>
            </a:r>
            <a:endParaRPr lang="en-US" sz="2800" dirty="0"/>
          </a:p>
        </p:txBody>
      </p:sp>
      <p:sp>
        <p:nvSpPr>
          <p:cNvPr id="8" name="Text 6"/>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9" name="Text 7"/>
          <p:cNvSpPr/>
          <p:nvPr/>
        </p:nvSpPr>
        <p:spPr>
          <a:xfrm>
            <a:off x="113745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01</a:t>
            </a:r>
            <a:endParaRPr lang="en-US" sz="1800" dirty="0"/>
          </a:p>
        </p:txBody>
      </p:sp>
      <p:sp>
        <p:nvSpPr>
          <p:cNvPr id="10" name="Text 8"/>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3410987"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02</a:t>
            </a:r>
            <a:endParaRPr lang="en-US" sz="1800" dirty="0"/>
          </a:p>
        </p:txBody>
      </p:sp>
      <p:sp>
        <p:nvSpPr>
          <p:cNvPr id="12" name="Text 10"/>
          <p:cNvSpPr/>
          <p:nvPr/>
        </p:nvSpPr>
        <p:spPr>
          <a:xfrm>
            <a:off x="7546571"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Enhance resilience</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Boost biodiversity</a:t>
            </a:r>
            <a:endParaRPr lang="en-US" sz="1100" dirty="0"/>
          </a:p>
        </p:txBody>
      </p:sp>
      <p:sp>
        <p:nvSpPr>
          <p:cNvPr id="13" name="Text 11"/>
          <p:cNvSpPr/>
          <p:nvPr/>
        </p:nvSpPr>
        <p:spPr>
          <a:xfrm>
            <a:off x="7546571"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Supporting coral reef restoration projects</a:t>
            </a:r>
            <a:endParaRPr lang="en-US" sz="1200" dirty="0"/>
          </a:p>
        </p:txBody>
      </p:sp>
      <p:sp>
        <p:nvSpPr>
          <p:cNvPr id="14" name="Text 12"/>
          <p:cNvSpPr/>
          <p:nvPr/>
        </p:nvSpPr>
        <p:spPr>
          <a:xfrm>
            <a:off x="5273039"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Community clean-up initiatives</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Promote plastic alternatives</a:t>
            </a:r>
            <a:endParaRPr lang="en-US" sz="1100" dirty="0"/>
          </a:p>
        </p:txBody>
      </p:sp>
      <p:sp>
        <p:nvSpPr>
          <p:cNvPr id="15" name="Text 13"/>
          <p:cNvSpPr/>
          <p:nvPr/>
        </p:nvSpPr>
        <p:spPr>
          <a:xfrm>
            <a:off x="5273039"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Reducing plastic pollution</a:t>
            </a:r>
            <a:endParaRPr lang="en-US" sz="1200" dirty="0"/>
          </a:p>
        </p:txBody>
      </p:sp>
      <p:sp>
        <p:nvSpPr>
          <p:cNvPr id="16" name="Text 14"/>
          <p:cNvSpPr/>
          <p:nvPr/>
        </p:nvSpPr>
        <p:spPr>
          <a:xfrm>
            <a:off x="5684519"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03</a:t>
            </a:r>
            <a:endParaRPr lang="en-US" sz="1800" dirty="0"/>
          </a:p>
        </p:txBody>
      </p:sp>
      <p:sp>
        <p:nvSpPr>
          <p:cNvPr id="17" name="Text 15"/>
          <p:cNvSpPr/>
          <p:nvPr/>
        </p:nvSpPr>
        <p:spPr>
          <a:xfrm>
            <a:off x="2999507"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Prevent overfishing</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Protect marine species</a:t>
            </a:r>
            <a:endParaRPr lang="en-US" sz="1100" dirty="0"/>
          </a:p>
        </p:txBody>
      </p:sp>
      <p:sp>
        <p:nvSpPr>
          <p:cNvPr id="18" name="Text 16"/>
          <p:cNvSpPr/>
          <p:nvPr/>
        </p:nvSpPr>
        <p:spPr>
          <a:xfrm>
            <a:off x="54309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9" name="Text 17"/>
          <p:cNvSpPr/>
          <p:nvPr/>
        </p:nvSpPr>
        <p:spPr>
          <a:xfrm>
            <a:off x="2999507"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Promoting sustainable fishing practices</a:t>
            </a:r>
            <a:endParaRPr lang="en-US" sz="1200" dirty="0"/>
          </a:p>
        </p:txBody>
      </p:sp>
      <p:sp>
        <p:nvSpPr>
          <p:cNvPr id="20" name="Text 18"/>
          <p:cNvSpPr/>
          <p:nvPr/>
        </p:nvSpPr>
        <p:spPr>
          <a:xfrm>
            <a:off x="7958051"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04</a:t>
            </a:r>
            <a:endParaRPr lang="en-US" sz="1800" dirty="0"/>
          </a:p>
        </p:txBody>
      </p:sp>
      <p:sp>
        <p:nvSpPr>
          <p:cNvPr id="21" name="Text 19"/>
          <p:cNvSpPr/>
          <p:nvPr/>
        </p:nvSpPr>
        <p:spPr>
          <a:xfrm>
            <a:off x="154893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2" name="Text 20"/>
          <p:cNvSpPr/>
          <p:nvPr/>
        </p:nvSpPr>
        <p:spPr>
          <a:xfrm>
            <a:off x="72597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Safeguard critical habitats</a:t>
            </a:r>
            <a:endParaRPr lang="en-US" sz="1100" dirty="0"/>
          </a:p>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Preserve biodiversity</a:t>
            </a:r>
            <a:endParaRPr lang="en-US" sz="1100" dirty="0"/>
          </a:p>
        </p:txBody>
      </p:sp>
      <p:sp>
        <p:nvSpPr>
          <p:cNvPr id="23" name="Text 21"/>
          <p:cNvSpPr/>
          <p:nvPr/>
        </p:nvSpPr>
        <p:spPr>
          <a:xfrm>
            <a:off x="3822467"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4" name="Text 22"/>
          <p:cNvSpPr/>
          <p:nvPr/>
        </p:nvSpPr>
        <p:spPr>
          <a:xfrm>
            <a:off x="72597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Implementing Marine Protected Areas (MPAs)</a:t>
            </a:r>
            <a:endParaRPr lang="en-US" sz="1200" dirty="0"/>
          </a:p>
        </p:txBody>
      </p:sp>
      <p:sp>
        <p:nvSpPr>
          <p:cNvPr id="25" name="Text 23"/>
          <p:cNvSpPr/>
          <p:nvPr/>
        </p:nvSpPr>
        <p:spPr>
          <a:xfrm>
            <a:off x="6095999"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6" name="Text 24"/>
          <p:cNvSpPr/>
          <p:nvPr/>
        </p:nvSpPr>
        <p:spPr>
          <a:xfrm>
            <a:off x="8369531"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7" name="Text 25"/>
          <p:cNvSpPr/>
          <p:nvPr/>
        </p:nvSpPr>
        <p:spPr>
          <a:xfrm>
            <a:off x="963722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28" name="Text 26"/>
          <p:cNvSpPr/>
          <p:nvPr/>
        </p:nvSpPr>
        <p:spPr>
          <a:xfrm>
            <a:off x="1023158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05</a:t>
            </a:r>
            <a:endParaRPr lang="en-US" sz="1800" dirty="0"/>
          </a:p>
        </p:txBody>
      </p:sp>
      <p:sp>
        <p:nvSpPr>
          <p:cNvPr id="29" name="Text 27"/>
          <p:cNvSpPr/>
          <p:nvPr/>
        </p:nvSpPr>
        <p:spPr>
          <a:xfrm>
            <a:off x="1064306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30" name="Text 28"/>
          <p:cNvSpPr/>
          <p:nvPr/>
        </p:nvSpPr>
        <p:spPr>
          <a:xfrm>
            <a:off x="982010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Importance of marine conservation efforts</a:t>
            </a:r>
            <a:endParaRPr lang="en-US" sz="1100" dirty="0"/>
          </a:p>
        </p:txBody>
      </p:sp>
      <p:sp>
        <p:nvSpPr>
          <p:cNvPr id="31" name="Text 29"/>
          <p:cNvSpPr/>
          <p:nvPr/>
        </p:nvSpPr>
        <p:spPr>
          <a:xfrm>
            <a:off x="982010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Educating local communities and tourists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Global Efforts to Save Coral Reefs</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Establishing marine protected areas to safeguard coral reefs from human activities.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Enforcing regulations to limit destructive practices within these protected zones.</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Marine Protected Areas</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Countries worldwide are joining forces to protect coral reefs.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Initiatives like the International Coral Reef Initiative (ICRI) promote conservation efforts.</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International Collaboration</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Addressing climate change to reduce the impact of rising sea temperatures on coral reefs.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Supporting initiatives to reduce carbon emissions and promote reef resilience.</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Climate Change Mitigation</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Implementing regulations to prevent overfishing and protect reef ecosystems.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Encouraging sustainable fishing methods to reduce negative impacts on coral reefs.</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Sustainable Fishing Practices</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6331" r="36331"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a:off x="1" y="447"/>
            <a:ext cx="3301999" cy="6857107"/>
          </a:xfrm>
          <a:custGeom>
            <a:avLst/>
            <a:gdLst/>
            <a:ahLst/>
            <a:cxnLst/>
            <a:rect l="l" t="t" r="r" b="b"/>
            <a:pathLst>
              <a:path w="3301999" h="6857107">
                <a:moveTo>
                  <a:pt x="0" y="6857107"/>
                </a:moveTo>
                <a:lnTo>
                  <a:pt x="0" y="0"/>
                </a:lnTo>
                <a:lnTo>
                  <a:pt x="3301999" y="0"/>
                </a:lnTo>
                <a:lnTo>
                  <a:pt x="3301999" y="6857107"/>
                </a:lnTo>
                <a:lnTo>
                  <a:pt x="0" y="6857107"/>
                </a:lnTo>
              </a:path>
            </a:pathLst>
          </a:custGeom>
          <a:blipFill>
            <a:blip r:embed="rId1"/>
            <a:srcRect l="27745" t="0" r="442"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40" y="0"/>
            <a:ext cx="9197203" cy="1130599"/>
          </a:xfrm>
          <a:custGeom>
            <a:avLst/>
            <a:gdLst/>
            <a:ahLst/>
            <a:cxnLst/>
            <a:rect l="l" t="t" r="r" b="b"/>
            <a:pathLst>
              <a:path w="9197203" h="1130599">
                <a:moveTo>
                  <a:pt x="0" y="1130599"/>
                </a:moveTo>
                <a:lnTo>
                  <a:pt x="0" y="0"/>
                </a:lnTo>
                <a:lnTo>
                  <a:pt x="9197203" y="0"/>
                </a:lnTo>
                <a:lnTo>
                  <a:pt x="9197203"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Educational Initiatives for Marine Conservation</a:t>
            </a:r>
            <a:endParaRPr lang="en-US" sz="2800" dirty="0"/>
          </a:p>
        </p:txBody>
      </p:sp>
      <p:sp>
        <p:nvSpPr>
          <p:cNvPr id="5" name="Text 3"/>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6" name="Text 4"/>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7" name="Text 5"/>
          <p:cNvSpPr/>
          <p:nvPr/>
        </p:nvSpPr>
        <p:spPr>
          <a:xfrm>
            <a:off x="548639" y="1434867"/>
            <a:ext cx="9197204" cy="4864055"/>
          </a:xfrm>
          <a:custGeom>
            <a:avLst/>
            <a:gdLst/>
            <a:ahLst/>
            <a:cxnLst/>
            <a:rect l="l" t="t" r="r" b="b"/>
            <a:pathLst>
              <a:path w="9197204" h="4864055">
                <a:moveTo>
                  <a:pt x="112311" y="4864055"/>
                </a:moveTo>
                <a:cubicBezTo>
                  <a:pt x="50283" y="4864055"/>
                  <a:pt x="0" y="4813772"/>
                  <a:pt x="0" y="4751744"/>
                </a:cubicBezTo>
                <a:lnTo>
                  <a:pt x="0" y="112311"/>
                </a:lnTo>
                <a:cubicBezTo>
                  <a:pt x="0" y="50283"/>
                  <a:pt x="50283" y="0"/>
                  <a:pt x="112311" y="0"/>
                </a:cubicBezTo>
                <a:lnTo>
                  <a:pt x="9084893" y="0"/>
                </a:lnTo>
                <a:cubicBezTo>
                  <a:pt x="9146921" y="0"/>
                  <a:pt x="9197204" y="50283"/>
                  <a:pt x="9197204" y="112311"/>
                </a:cubicBezTo>
                <a:lnTo>
                  <a:pt x="9197204" y="4751744"/>
                </a:lnTo>
                <a:cubicBezTo>
                  <a:pt x="9197204" y="4813772"/>
                  <a:pt x="9146921" y="4864055"/>
                  <a:pt x="9084893" y="4864055"/>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23637" y="1810327"/>
            <a:ext cx="8444466" cy="4155556"/>
          </a:xfrm>
          <a:custGeom>
            <a:avLst/>
            <a:gdLst/>
            <a:ahLst/>
            <a:cxnLst/>
            <a:rect l="l" t="t" r="r" b="b"/>
            <a:pathLst>
              <a:path w="8444466" h="4155556">
                <a:moveTo>
                  <a:pt x="0" y="4155556"/>
                </a:moveTo>
                <a:lnTo>
                  <a:pt x="0" y="0"/>
                </a:lnTo>
                <a:lnTo>
                  <a:pt x="8444466" y="0"/>
                </a:lnTo>
                <a:lnTo>
                  <a:pt x="8444466" y="4155556"/>
                </a:lnTo>
                <a:lnTo>
                  <a:pt x="0" y="4155556"/>
                </a:lnTo>
              </a:path>
            </a:pathLst>
          </a:custGeom>
          <a:noFill/>
          <a:ln/>
        </p:spPr>
        <p:txBody>
          <a:bodyPr wrap="square" lIns="0" tIns="0" rIns="0" bIns="0" rtlCol="0" anchor="t" numCol="2" spcCol="330200"/>
          <a:lstStyle/>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Virtual Reality Field Trips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Engage students in immersive experiences to explore the Great Barrier Reef without physical presence.</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Enhance understanding and appreciation for marine ecosystems.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Interactive Workshops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Conduct hands-on workshops focusing on marine conservation practices.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Learn coral reef restoration techniques and sustainable fishing methods.</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Guest Speaker Series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Invite marine biologists, conservationists, and climate scientists.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Share expertise and insights on the importance of preserving marine biodiversity.</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Ocean Literacy Curriculum</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Integrate ocean literacy into the school curriculum.</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Emphasize the significance of marine ecosystems and the impact of human activities on ocean health.</a:t>
            </a:r>
            <a:endParaRPr lang="en-US" sz="1300" dirty="0"/>
          </a:p>
          <a:p>
            <a:pPr algn="l" marL="0" indent="0">
              <a:lnSpc>
                <a:spcPct val="100000"/>
              </a:lnSpc>
              <a:spcBef>
                <a:spcPts val="2600"/>
              </a:spcBef>
              <a:buNone/>
            </a:pPr>
            <a:r>
              <a:rPr lang="en-US" sz="1300" b="1" dirty="0">
                <a:solidFill>
                  <a:srgbClr val="7748FF"/>
                </a:solidFill>
                <a:latin typeface="Poppins Semibold" pitchFamily="34" charset="0"/>
                <a:ea typeface="Poppins Semibold" pitchFamily="34" charset="-122"/>
                <a:cs typeface="Poppins Semibold" pitchFamily="34" charset="-120"/>
              </a:rPr>
              <a:t>Community Beach Clean-ups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Organize community-driven initiatives to clean up beaches and coastal areas.</a:t>
            </a:r>
            <a:endParaRPr lang="en-US" sz="13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Raise awareness about the importance of reducing marine pollution.</a:t>
            </a:r>
            <a:endParaRPr lang="en-US" sz="1300" dirty="0"/>
          </a:p>
        </p:txBody>
      </p:sp>
      <p:sp>
        <p:nvSpPr>
          <p:cNvPr id="9" name="Text 7"/>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39205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48639"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48639"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5246294" y="3950289"/>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246294" y="1434868"/>
            <a:ext cx="4499611" cy="2348634"/>
          </a:xfrm>
          <a:custGeom>
            <a:avLst/>
            <a:gdLst/>
            <a:ahLst/>
            <a:cxnLst/>
            <a:rect l="l" t="t" r="r" b="b"/>
            <a:pathLst>
              <a:path w="4499611" h="2348634">
                <a:moveTo>
                  <a:pt x="54230" y="2348634"/>
                </a:moveTo>
                <a:cubicBezTo>
                  <a:pt x="24280" y="2348634"/>
                  <a:pt x="0" y="2324354"/>
                  <a:pt x="0" y="2294404"/>
                </a:cubicBezTo>
                <a:lnTo>
                  <a:pt x="0" y="54230"/>
                </a:lnTo>
                <a:cubicBezTo>
                  <a:pt x="0" y="24280"/>
                  <a:pt x="24280" y="0"/>
                  <a:pt x="54230" y="0"/>
                </a:cubicBezTo>
                <a:lnTo>
                  <a:pt x="4445381" y="0"/>
                </a:lnTo>
                <a:cubicBezTo>
                  <a:pt x="4475331" y="0"/>
                  <a:pt x="4499611" y="24280"/>
                  <a:pt x="4499611" y="54230"/>
                </a:cubicBezTo>
                <a:lnTo>
                  <a:pt x="4499611" y="2294404"/>
                </a:lnTo>
                <a:cubicBezTo>
                  <a:pt x="4499611" y="2324355"/>
                  <a:pt x="4475331" y="2348634"/>
                  <a:pt x="4445381" y="2348634"/>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548640" y="0"/>
            <a:ext cx="9197265" cy="1130599"/>
          </a:xfrm>
          <a:custGeom>
            <a:avLst/>
            <a:gdLst/>
            <a:ahLst/>
            <a:cxnLst/>
            <a:rect l="l" t="t" r="r" b="b"/>
            <a:pathLst>
              <a:path w="9197265" h="1130599">
                <a:moveTo>
                  <a:pt x="0" y="1130599"/>
                </a:moveTo>
                <a:lnTo>
                  <a:pt x="0" y="0"/>
                </a:lnTo>
                <a:lnTo>
                  <a:pt x="9197265" y="0"/>
                </a:lnTo>
                <a:lnTo>
                  <a:pt x="9197265"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Innovations in Marine Research</a:t>
            </a:r>
            <a:endParaRPr lang="en-US" sz="2800" dirty="0"/>
          </a:p>
        </p:txBody>
      </p:sp>
      <p:sp>
        <p:nvSpPr>
          <p:cNvPr id="9" name="Text 7"/>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10" name="Text 8"/>
          <p:cNvSpPr/>
          <p:nvPr/>
        </p:nvSpPr>
        <p:spPr>
          <a:xfrm>
            <a:off x="728639"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Studying the genetic makeup of corals to identify resilient species and traits.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Developing strategies to enhance the resilience of coral populations to climate change.</a:t>
            </a:r>
            <a:endParaRPr lang="en-US" sz="1100" dirty="0"/>
          </a:p>
        </p:txBody>
      </p:sp>
      <p:sp>
        <p:nvSpPr>
          <p:cNvPr id="11" name="Text 9"/>
          <p:cNvSpPr/>
          <p:nvPr/>
        </p:nvSpPr>
        <p:spPr>
          <a:xfrm>
            <a:off x="728639"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Genetic Research and Coral Resilience</a:t>
            </a:r>
            <a:endParaRPr lang="en-US" sz="1300" dirty="0"/>
          </a:p>
        </p:txBody>
      </p:sp>
      <p:sp>
        <p:nvSpPr>
          <p:cNvPr id="12" name="Text 10"/>
          <p:cNvSpPr/>
          <p:nvPr/>
        </p:nvSpPr>
        <p:spPr>
          <a:xfrm>
            <a:off x="728640"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Utilizing satellite imagery and drones for monitoring and mapping coral reefs.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Enhancing data collection efficiency and accuracy in remote marine environments.</a:t>
            </a:r>
            <a:endParaRPr lang="en-US" sz="1100" dirty="0"/>
          </a:p>
        </p:txBody>
      </p:sp>
      <p:sp>
        <p:nvSpPr>
          <p:cNvPr id="13" name="Text 11"/>
          <p:cNvSpPr/>
          <p:nvPr/>
        </p:nvSpPr>
        <p:spPr>
          <a:xfrm>
            <a:off x="728639"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Remote Sensing Technology</a:t>
            </a:r>
            <a:endParaRPr lang="en-US" sz="1300" dirty="0"/>
          </a:p>
        </p:txBody>
      </p:sp>
      <p:sp>
        <p:nvSpPr>
          <p:cNvPr id="14" name="Text 12"/>
          <p:cNvSpPr/>
          <p:nvPr/>
        </p:nvSpPr>
        <p:spPr>
          <a:xfrm>
            <a:off x="5426294" y="4582629"/>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Applying AI algorithms to analyze large datasets for predicting coral bleaching events.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Enhancing decision-making processes for effective conservation efforts.</a:t>
            </a:r>
            <a:endParaRPr lang="en-US" sz="1100" dirty="0"/>
          </a:p>
        </p:txBody>
      </p:sp>
      <p:sp>
        <p:nvSpPr>
          <p:cNvPr id="15" name="Text 13"/>
          <p:cNvSpPr/>
          <p:nvPr/>
        </p:nvSpPr>
        <p:spPr>
          <a:xfrm>
            <a:off x="5426294" y="4083579"/>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Artificial Intelligence in Marine Conservation</a:t>
            </a:r>
            <a:endParaRPr lang="en-US" sz="1300" dirty="0"/>
          </a:p>
        </p:txBody>
      </p:sp>
      <p:sp>
        <p:nvSpPr>
          <p:cNvPr id="16" name="Text 14"/>
          <p:cNvSpPr/>
          <p:nvPr/>
        </p:nvSpPr>
        <p:spPr>
          <a:xfrm>
            <a:off x="5426294" y="2067208"/>
            <a:ext cx="4140000" cy="1591025"/>
          </a:xfrm>
          <a:custGeom>
            <a:avLst/>
            <a:gdLst/>
            <a:ahLst/>
            <a:cxnLst/>
            <a:rect l="l" t="t" r="r" b="b"/>
            <a:pathLst>
              <a:path w="4140000" h="1591025">
                <a:moveTo>
                  <a:pt x="0" y="1591025"/>
                </a:moveTo>
                <a:lnTo>
                  <a:pt x="0" y="0"/>
                </a:lnTo>
                <a:lnTo>
                  <a:pt x="4140000" y="0"/>
                </a:lnTo>
                <a:lnTo>
                  <a:pt x="4140000" y="1591025"/>
                </a:lnTo>
                <a:lnTo>
                  <a:pt x="0" y="1591025"/>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Implementing innovative methods such as coral gardening and 3D printing of coral structures.</a:t>
            </a:r>
            <a:endParaRPr lang="en-US" sz="1100" dirty="0"/>
          </a:p>
          <a:p>
            <a:pPr algn="l" marL="0" indent="0">
              <a:lnSpc>
                <a:spcPct val="100000"/>
              </a:lnSpc>
              <a:spcBef>
                <a:spcPts val="1000"/>
              </a:spcBef>
              <a:buNone/>
            </a:pPr>
            <a:r>
              <a:rPr lang="en-US" sz="1100" dirty="0">
                <a:solidFill>
                  <a:srgbClr val="000000"/>
                </a:solidFill>
                <a:latin typeface="poppins" pitchFamily="34" charset="0"/>
                <a:ea typeface="poppins" pitchFamily="34" charset="-122"/>
                <a:cs typeface="poppins" pitchFamily="34" charset="-120"/>
              </a:rPr>
              <a:t>Promoting the regeneration of damaged coral reefs and enhancing biodiversity.</a:t>
            </a:r>
            <a:endParaRPr lang="en-US" sz="1100" dirty="0"/>
          </a:p>
        </p:txBody>
      </p:sp>
      <p:sp>
        <p:nvSpPr>
          <p:cNvPr id="17" name="Text 15"/>
          <p:cNvSpPr/>
          <p:nvPr/>
        </p:nvSpPr>
        <p:spPr>
          <a:xfrm>
            <a:off x="5426294" y="1568158"/>
            <a:ext cx="4140000" cy="365760"/>
          </a:xfrm>
          <a:custGeom>
            <a:avLst/>
            <a:gdLst/>
            <a:ahLst/>
            <a:cxnLst/>
            <a:rect l="l" t="t" r="r" b="b"/>
            <a:pathLst>
              <a:path w="4140000" h="365760">
                <a:moveTo>
                  <a:pt x="0" y="365760"/>
                </a:moveTo>
                <a:lnTo>
                  <a:pt x="0" y="0"/>
                </a:lnTo>
                <a:lnTo>
                  <a:pt x="4140000" y="0"/>
                </a:lnTo>
                <a:lnTo>
                  <a:pt x="4140000" y="365760"/>
                </a:lnTo>
                <a:lnTo>
                  <a:pt x="0" y="365760"/>
                </a:lnTo>
              </a:path>
            </a:pathLst>
          </a:custGeom>
          <a:noFill/>
          <a:ln/>
        </p:spPr>
        <p:txBody>
          <a:bodyPr wrap="square" lIns="0" tIns="0" rIns="0" bIns="0" rtlCol="0" anchor="ctr"/>
          <a:lstStyle/>
          <a:p>
            <a:pPr algn="l" marL="0" indent="0">
              <a:lnSpc>
                <a:spcPct val="100000"/>
              </a:lnSpc>
              <a:buNone/>
            </a:pPr>
            <a:r>
              <a:rPr lang="en-US" sz="1300" b="1" dirty="0">
                <a:solidFill>
                  <a:srgbClr val="7748FF"/>
                </a:solidFill>
                <a:latin typeface="Poppins Semibold" pitchFamily="34" charset="0"/>
                <a:ea typeface="Poppins Semibold" pitchFamily="34" charset="-122"/>
                <a:cs typeface="Poppins Semibold" pitchFamily="34" charset="-120"/>
              </a:rPr>
              <a:t>Coral Restoration Techniques</a:t>
            </a:r>
            <a:endParaRPr lang="en-US" sz="1300" dirty="0"/>
          </a:p>
        </p:txBody>
      </p:sp>
      <p:sp>
        <p:nvSpPr>
          <p:cNvPr id="18" name="Text 16"/>
          <p:cNvSpPr/>
          <p:nvPr/>
        </p:nvSpPr>
        <p:spPr>
          <a:xfrm>
            <a:off x="9925905" y="0"/>
            <a:ext cx="2266094" cy="6858000"/>
          </a:xfrm>
          <a:custGeom>
            <a:avLst/>
            <a:gdLst/>
            <a:ahLst/>
            <a:cxnLst/>
            <a:rect l="l" t="t" r="r" b="b"/>
            <a:pathLst>
              <a:path w="2266094" h="6858000">
                <a:moveTo>
                  <a:pt x="0" y="6858000"/>
                </a:moveTo>
                <a:lnTo>
                  <a:pt x="0" y="0"/>
                </a:lnTo>
                <a:lnTo>
                  <a:pt x="2266094" y="0"/>
                </a:lnTo>
                <a:lnTo>
                  <a:pt x="2266094" y="6858000"/>
                </a:lnTo>
                <a:lnTo>
                  <a:pt x="0" y="6858000"/>
                </a:lnTo>
              </a:path>
            </a:pathLst>
          </a:custGeom>
          <a:blipFill>
            <a:blip r:embed="rId2"/>
            <a:srcRect l="38990" r="38990" t="0" b="0"/>
            <a:stretch/>
          </a:blipFill>
          <a:ln/>
        </p:spPr>
        <p:txBody>
          <a:bodyPr wrap="square" lIns="90000" tIns="46800" rIns="90000" bIns="46800" rtlCol="0" anchor="ctr"/>
          <a:lstStyle/>
          <a:p>
            <a:pPr indent="0" marL="0">
              <a:buNone/>
            </a:pPr>
            <a:endParaRPr lang="en-US" dirty="0"/>
          </a:p>
        </p:txBody>
      </p:sp>
      <p:sp>
        <p:nvSpPr>
          <p:cNvPr id="19" name="Text 17"/>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7363691"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5090159"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2816627"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Community Engagement in Environmental Conservation</a:t>
            </a:r>
            <a:endParaRPr lang="en-US" sz="2800" dirty="0"/>
          </a:p>
        </p:txBody>
      </p:sp>
      <p:sp>
        <p:nvSpPr>
          <p:cNvPr id="8" name="Text 6"/>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9" name="Text 7"/>
          <p:cNvSpPr/>
          <p:nvPr/>
        </p:nvSpPr>
        <p:spPr>
          <a:xfrm>
            <a:off x="113745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01</a:t>
            </a:r>
            <a:endParaRPr lang="en-US" sz="1800" dirty="0"/>
          </a:p>
        </p:txBody>
      </p:sp>
      <p:sp>
        <p:nvSpPr>
          <p:cNvPr id="10" name="Text 8"/>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
        <p:nvSpPr>
          <p:cNvPr id="11" name="Text 9"/>
          <p:cNvSpPr/>
          <p:nvPr/>
        </p:nvSpPr>
        <p:spPr>
          <a:xfrm>
            <a:off x="3410987"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02</a:t>
            </a:r>
            <a:endParaRPr lang="en-US" sz="1800" dirty="0"/>
          </a:p>
        </p:txBody>
      </p:sp>
      <p:sp>
        <p:nvSpPr>
          <p:cNvPr id="12" name="Text 10"/>
          <p:cNvSpPr/>
          <p:nvPr/>
        </p:nvSpPr>
        <p:spPr>
          <a:xfrm>
            <a:off x="7546571"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Raise awareness through social media, local events, and educational campaigns to inspire action and behavior change.</a:t>
            </a:r>
            <a:endParaRPr lang="en-US" sz="1100" dirty="0"/>
          </a:p>
        </p:txBody>
      </p:sp>
      <p:sp>
        <p:nvSpPr>
          <p:cNvPr id="13" name="Text 11"/>
          <p:cNvSpPr/>
          <p:nvPr/>
        </p:nvSpPr>
        <p:spPr>
          <a:xfrm>
            <a:off x="7546571"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Public Awareness Campaigns</a:t>
            </a:r>
            <a:endParaRPr lang="en-US" sz="1200" dirty="0"/>
          </a:p>
        </p:txBody>
      </p:sp>
      <p:sp>
        <p:nvSpPr>
          <p:cNvPr id="14" name="Text 12"/>
          <p:cNvSpPr/>
          <p:nvPr/>
        </p:nvSpPr>
        <p:spPr>
          <a:xfrm>
            <a:off x="5273039"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Partner with Indigenous groups to incorporate traditional ecological knowledge and practices into conservation initiatives.</a:t>
            </a:r>
            <a:endParaRPr lang="en-US" sz="1100" dirty="0"/>
          </a:p>
        </p:txBody>
      </p:sp>
      <p:sp>
        <p:nvSpPr>
          <p:cNvPr id="15" name="Text 13"/>
          <p:cNvSpPr/>
          <p:nvPr/>
        </p:nvSpPr>
        <p:spPr>
          <a:xfrm>
            <a:off x="5273039"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Collaboration with Indigenous Communities</a:t>
            </a:r>
            <a:endParaRPr lang="en-US" sz="1200" dirty="0"/>
          </a:p>
        </p:txBody>
      </p:sp>
      <p:sp>
        <p:nvSpPr>
          <p:cNvPr id="16" name="Text 14"/>
          <p:cNvSpPr/>
          <p:nvPr/>
        </p:nvSpPr>
        <p:spPr>
          <a:xfrm>
            <a:off x="5684519"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03</a:t>
            </a:r>
            <a:endParaRPr lang="en-US" sz="1800" dirty="0"/>
          </a:p>
        </p:txBody>
      </p:sp>
      <p:sp>
        <p:nvSpPr>
          <p:cNvPr id="17" name="Text 15"/>
          <p:cNvSpPr/>
          <p:nvPr/>
        </p:nvSpPr>
        <p:spPr>
          <a:xfrm>
            <a:off x="2999507"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Engage community members in hands-on conservation efforts such as coral planting, beach clean-ups, and monitoring marine life.</a:t>
            </a:r>
            <a:endParaRPr lang="en-US" sz="1100" dirty="0"/>
          </a:p>
        </p:txBody>
      </p:sp>
      <p:sp>
        <p:nvSpPr>
          <p:cNvPr id="18" name="Text 16"/>
          <p:cNvSpPr/>
          <p:nvPr/>
        </p:nvSpPr>
        <p:spPr>
          <a:xfrm>
            <a:off x="54309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19" name="Text 17"/>
          <p:cNvSpPr/>
          <p:nvPr/>
        </p:nvSpPr>
        <p:spPr>
          <a:xfrm>
            <a:off x="2999507"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Volunteer Programs</a:t>
            </a:r>
            <a:endParaRPr lang="en-US" sz="1200" dirty="0"/>
          </a:p>
        </p:txBody>
      </p:sp>
      <p:sp>
        <p:nvSpPr>
          <p:cNvPr id="20" name="Text 18"/>
          <p:cNvSpPr/>
          <p:nvPr/>
        </p:nvSpPr>
        <p:spPr>
          <a:xfrm>
            <a:off x="7958051"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04</a:t>
            </a:r>
            <a:endParaRPr lang="en-US" sz="1800" dirty="0"/>
          </a:p>
        </p:txBody>
      </p:sp>
      <p:sp>
        <p:nvSpPr>
          <p:cNvPr id="21" name="Text 19"/>
          <p:cNvSpPr/>
          <p:nvPr/>
        </p:nvSpPr>
        <p:spPr>
          <a:xfrm>
            <a:off x="154893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2" name="Text 20"/>
          <p:cNvSpPr/>
          <p:nvPr/>
        </p:nvSpPr>
        <p:spPr>
          <a:xfrm>
            <a:off x="72597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Organize workshops to educate the community about the importance of marine conservation and the specific threats facing the Great Barrier Reef.</a:t>
            </a:r>
            <a:endParaRPr lang="en-US" sz="1100" dirty="0"/>
          </a:p>
        </p:txBody>
      </p:sp>
      <p:sp>
        <p:nvSpPr>
          <p:cNvPr id="23" name="Text 21"/>
          <p:cNvSpPr/>
          <p:nvPr/>
        </p:nvSpPr>
        <p:spPr>
          <a:xfrm>
            <a:off x="3822467"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4" name="Text 22"/>
          <p:cNvSpPr/>
          <p:nvPr/>
        </p:nvSpPr>
        <p:spPr>
          <a:xfrm>
            <a:off x="72597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Educational Workshops</a:t>
            </a:r>
            <a:endParaRPr lang="en-US" sz="1200" dirty="0"/>
          </a:p>
        </p:txBody>
      </p:sp>
      <p:sp>
        <p:nvSpPr>
          <p:cNvPr id="25" name="Text 23"/>
          <p:cNvSpPr/>
          <p:nvPr/>
        </p:nvSpPr>
        <p:spPr>
          <a:xfrm>
            <a:off x="6095999"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6" name="Text 24"/>
          <p:cNvSpPr/>
          <p:nvPr/>
        </p:nvSpPr>
        <p:spPr>
          <a:xfrm>
            <a:off x="8369531"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27" name="Text 25"/>
          <p:cNvSpPr/>
          <p:nvPr/>
        </p:nvSpPr>
        <p:spPr>
          <a:xfrm>
            <a:off x="9637225" y="2916850"/>
            <a:ext cx="2011680" cy="2926080"/>
          </a:xfrm>
          <a:custGeom>
            <a:avLst/>
            <a:gdLst/>
            <a:ahLst/>
            <a:cxnLst/>
            <a:rect l="l" t="t" r="r" b="b"/>
            <a:pathLst>
              <a:path w="2011680" h="2926080">
                <a:moveTo>
                  <a:pt x="133093" y="2926080"/>
                </a:moveTo>
                <a:cubicBezTo>
                  <a:pt x="59588" y="2926080"/>
                  <a:pt x="0" y="2866492"/>
                  <a:pt x="0" y="2792987"/>
                </a:cubicBezTo>
                <a:lnTo>
                  <a:pt x="0" y="133093"/>
                </a:lnTo>
                <a:cubicBezTo>
                  <a:pt x="0" y="59588"/>
                  <a:pt x="59588" y="0"/>
                  <a:pt x="133093" y="0"/>
                </a:cubicBezTo>
                <a:lnTo>
                  <a:pt x="1878587" y="0"/>
                </a:lnTo>
                <a:cubicBezTo>
                  <a:pt x="1952092" y="0"/>
                  <a:pt x="2011680" y="59588"/>
                  <a:pt x="2011680" y="133093"/>
                </a:cubicBezTo>
                <a:lnTo>
                  <a:pt x="2011680" y="2792987"/>
                </a:lnTo>
                <a:cubicBezTo>
                  <a:pt x="2011680" y="2866492"/>
                  <a:pt x="1952092" y="2926080"/>
                  <a:pt x="1878587" y="29260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endParaRPr lang="en-US" sz="1800" dirty="0"/>
          </a:p>
        </p:txBody>
      </p:sp>
      <p:sp>
        <p:nvSpPr>
          <p:cNvPr id="28" name="Text 26"/>
          <p:cNvSpPr/>
          <p:nvPr/>
        </p:nvSpPr>
        <p:spPr>
          <a:xfrm>
            <a:off x="10231585" y="1755726"/>
            <a:ext cx="822960" cy="822960"/>
          </a:xfrm>
          <a:custGeom>
            <a:avLst/>
            <a:gdLst/>
            <a:ahLst/>
            <a:cxnLst/>
            <a:rect l="l" t="t" r="r" b="b"/>
            <a:pathLst>
              <a:path w="822960" h="822960">
                <a:moveTo>
                  <a:pt x="0" y="411480"/>
                </a:moveTo>
                <a:cubicBezTo>
                  <a:pt x="0" y="184226"/>
                  <a:pt x="184226" y="0"/>
                  <a:pt x="411480" y="0"/>
                </a:cubicBezTo>
                <a:cubicBezTo>
                  <a:pt x="638734" y="0"/>
                  <a:pt x="822960" y="184226"/>
                  <a:pt x="822960" y="411480"/>
                </a:cubicBezTo>
                <a:cubicBezTo>
                  <a:pt x="822960" y="638734"/>
                  <a:pt x="638734" y="822960"/>
                  <a:pt x="411480" y="822960"/>
                </a:cubicBezTo>
                <a:cubicBezTo>
                  <a:pt x="184226" y="822960"/>
                  <a:pt x="0" y="638734"/>
                  <a:pt x="0" y="411480"/>
                </a:cubicBezTo>
              </a:path>
            </a:pathLst>
          </a:custGeom>
          <a:solidFill>
            <a:srgbClr val="FFFFFF"/>
          </a:solidFill>
          <a:ln w="38100">
            <a:solidFill>
              <a:srgbClr val="7748FF"/>
            </a:solidFill>
          </a:ln>
        </p:spPr>
        <p:txBody>
          <a:bodyPr wrap="square" lIns="90000" tIns="46800" rIns="90000" bIns="46800" rtlCol="0" anchor="ctr"/>
          <a:lstStyle/>
          <a:p>
            <a:pPr algn="ctr" marL="0" indent="0">
              <a:lnSpc>
                <a:spcPct val="100000"/>
              </a:lnSpc>
              <a:buNone/>
            </a:pPr>
            <a:r>
              <a:rPr lang="en-US" sz="1800" dirty="0">
                <a:solidFill>
                  <a:srgbClr val="7748FF"/>
                </a:solidFill>
                <a:latin typeface="Poppins Semibold" pitchFamily="34" charset="0"/>
                <a:ea typeface="Poppins Semibold" pitchFamily="34" charset="-122"/>
                <a:cs typeface="Poppins Semibold" pitchFamily="34" charset="-120"/>
              </a:rPr>
              <a:t>05</a:t>
            </a:r>
            <a:endParaRPr lang="en-US" sz="1800" dirty="0"/>
          </a:p>
        </p:txBody>
      </p:sp>
      <p:sp>
        <p:nvSpPr>
          <p:cNvPr id="29" name="Text 27"/>
          <p:cNvSpPr/>
          <p:nvPr/>
        </p:nvSpPr>
        <p:spPr>
          <a:xfrm>
            <a:off x="10643065" y="2578686"/>
            <a:ext cx="0" cy="338164"/>
          </a:xfrm>
          <a:custGeom>
            <a:avLst/>
            <a:gdLst/>
            <a:ahLst/>
            <a:cxnLst/>
            <a:rect l="l" t="t" r="r" b="b"/>
            <a:pathLst>
              <a:path w="0" h="338164">
                <a:moveTo>
                  <a:pt x="0" y="0"/>
                </a:moveTo>
                <a:lnTo>
                  <a:pt x="0" y="338164"/>
                </a:lnTo>
              </a:path>
            </a:pathLst>
          </a:custGeom>
          <a:noFill/>
          <a:ln w="38100">
            <a:solidFill>
              <a:srgbClr val="7748FF"/>
            </a:solidFill>
          </a:ln>
        </p:spPr>
        <p:txBody>
          <a:bodyPr wrap="square" lIns="0" tIns="0" rIns="0" bIns="0" rtlCol="0" anchor="ctr"/>
          <a:lstStyle/>
          <a:p>
            <a:pPr indent="0" marL="0">
              <a:buNone/>
            </a:pPr>
            <a:endParaRPr lang="en-US" dirty="0"/>
          </a:p>
        </p:txBody>
      </p:sp>
      <p:sp>
        <p:nvSpPr>
          <p:cNvPr id="30" name="Text 28"/>
          <p:cNvSpPr/>
          <p:nvPr/>
        </p:nvSpPr>
        <p:spPr>
          <a:xfrm>
            <a:off x="9820105" y="3663041"/>
            <a:ext cx="1645920" cy="1920240"/>
          </a:xfrm>
          <a:custGeom>
            <a:avLst/>
            <a:gdLst/>
            <a:ahLst/>
            <a:cxnLst/>
            <a:rect l="l" t="t" r="r" b="b"/>
            <a:pathLst>
              <a:path w="1645920" h="1920240">
                <a:moveTo>
                  <a:pt x="0" y="1920240"/>
                </a:moveTo>
                <a:lnTo>
                  <a:pt x="0" y="0"/>
                </a:lnTo>
                <a:lnTo>
                  <a:pt x="1645920" y="0"/>
                </a:lnTo>
                <a:lnTo>
                  <a:pt x="1645920" y="1920240"/>
                </a:lnTo>
                <a:lnTo>
                  <a:pt x="0" y="192024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poppins" pitchFamily="34" charset="0"/>
                <a:ea typeface="poppins" pitchFamily="34" charset="-122"/>
                <a:cs typeface="poppins" pitchFamily="34" charset="-120"/>
              </a:rPr>
              <a:t>Work with businesses to promote sustainable practices and reduce environmental impact on the reef ecosystem.</a:t>
            </a:r>
            <a:endParaRPr lang="en-US" sz="1100" dirty="0"/>
          </a:p>
        </p:txBody>
      </p:sp>
      <p:sp>
        <p:nvSpPr>
          <p:cNvPr id="31" name="Text 29"/>
          <p:cNvSpPr/>
          <p:nvPr/>
        </p:nvSpPr>
        <p:spPr>
          <a:xfrm>
            <a:off x="9820105" y="3191172"/>
            <a:ext cx="1645920" cy="411653"/>
          </a:xfrm>
          <a:custGeom>
            <a:avLst/>
            <a:gdLst/>
            <a:ahLst/>
            <a:cxnLst/>
            <a:rect l="l" t="t" r="r" b="b"/>
            <a:pathLst>
              <a:path w="1645920" h="411653">
                <a:moveTo>
                  <a:pt x="0" y="411653"/>
                </a:moveTo>
                <a:lnTo>
                  <a:pt x="0" y="0"/>
                </a:lnTo>
                <a:lnTo>
                  <a:pt x="1645920" y="0"/>
                </a:lnTo>
                <a:lnTo>
                  <a:pt x="164592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200" b="1" dirty="0">
                <a:solidFill>
                  <a:srgbClr val="000000"/>
                </a:solidFill>
                <a:latin typeface="Poppins Semibold" pitchFamily="34" charset="0"/>
                <a:ea typeface="Poppins Semibold" pitchFamily="34" charset="-122"/>
                <a:cs typeface="Poppins Semibold" pitchFamily="34" charset="-120"/>
              </a:rPr>
              <a:t>Partnerships with Local Businesses</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F1F0F5"/>
          </a:solidFill>
          <a:ln/>
        </p:spPr>
        <p:txBody>
          <a:bodyPr wrap="square" lIns="0" tIns="0" rIns="0" bIns="0" rtlCol="0" anchor="ctr"/>
          <a:lstStyle/>
          <a:p>
            <a:pPr indent="0" marL="0">
              <a:buNone/>
            </a:pPr>
            <a:endParaRPr lang="en-US" dirty="0"/>
          </a:p>
        </p:txBody>
      </p:sp>
      <p:sp>
        <p:nvSpPr>
          <p:cNvPr id="3" name="Text 1"/>
          <p:cNvSpPr/>
          <p:nvPr/>
        </p:nvSpPr>
        <p:spPr>
          <a:xfrm rot="5400000">
            <a:off x="411241" y="1023629"/>
            <a:ext cx="5416846" cy="6239327"/>
          </a:xfrm>
          <a:custGeom>
            <a:avLst/>
            <a:gdLst/>
            <a:ahLst/>
            <a:cxnLst/>
            <a:rect l="l" t="t" r="r" b="b"/>
            <a:pathLst>
              <a:path w="5416846" h="6239327">
                <a:moveTo>
                  <a:pt x="0" y="6239327"/>
                </a:moveTo>
                <a:lnTo>
                  <a:pt x="0" y="0"/>
                </a:lnTo>
                <a:lnTo>
                  <a:pt x="5416846" y="0"/>
                </a:lnTo>
                <a:lnTo>
                  <a:pt x="5416846" y="6239327"/>
                </a:lnTo>
                <a:lnTo>
                  <a:pt x="0" y="623932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6095969" y="447"/>
            <a:ext cx="6095968" cy="6857107"/>
          </a:xfrm>
          <a:custGeom>
            <a:avLst/>
            <a:gdLst/>
            <a:ahLst/>
            <a:cxnLst/>
            <a:rect l="l" t="t" r="r" b="b"/>
            <a:pathLst>
              <a:path w="6095968" h="6857107">
                <a:moveTo>
                  <a:pt x="0" y="6857107"/>
                </a:moveTo>
                <a:lnTo>
                  <a:pt x="0" y="0"/>
                </a:lnTo>
                <a:lnTo>
                  <a:pt x="6095968" y="0"/>
                </a:lnTo>
                <a:lnTo>
                  <a:pt x="6095968" y="6857107"/>
                </a:lnTo>
                <a:lnTo>
                  <a:pt x="0" y="6857107"/>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548575"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6" name="Text 4"/>
          <p:cNvSpPr/>
          <p:nvPr/>
        </p:nvSpPr>
        <p:spPr>
          <a:xfrm>
            <a:off x="3393397"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6238219"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8" name="Text 6"/>
          <p:cNvSpPr/>
          <p:nvPr/>
        </p:nvSpPr>
        <p:spPr>
          <a:xfrm>
            <a:off x="9083040" y="2608793"/>
            <a:ext cx="2560320" cy="2814338"/>
          </a:xfrm>
          <a:custGeom>
            <a:avLst/>
            <a:gdLst/>
            <a:ahLst/>
            <a:cxnLst/>
            <a:rect l="l" t="t" r="r" b="b"/>
            <a:pathLst>
              <a:path w="2560320" h="2814338">
                <a:moveTo>
                  <a:pt x="143711" y="2814338"/>
                </a:moveTo>
                <a:cubicBezTo>
                  <a:pt x="64341" y="2814338"/>
                  <a:pt x="0" y="2749997"/>
                  <a:pt x="0" y="2670627"/>
                </a:cubicBezTo>
                <a:lnTo>
                  <a:pt x="0" y="143711"/>
                </a:lnTo>
                <a:cubicBezTo>
                  <a:pt x="0" y="64342"/>
                  <a:pt x="64341" y="0"/>
                  <a:pt x="143711" y="0"/>
                </a:cubicBezTo>
                <a:lnTo>
                  <a:pt x="2416609" y="0"/>
                </a:lnTo>
                <a:cubicBezTo>
                  <a:pt x="2495978" y="0"/>
                  <a:pt x="2560320" y="64342"/>
                  <a:pt x="2560320" y="143711"/>
                </a:cubicBezTo>
                <a:lnTo>
                  <a:pt x="2560320" y="2670627"/>
                </a:lnTo>
                <a:cubicBezTo>
                  <a:pt x="2560320" y="2749997"/>
                  <a:pt x="2495978" y="2814338"/>
                  <a:pt x="2416609" y="2814338"/>
                </a:cubicBez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9" name="Text 7"/>
          <p:cNvSpPr/>
          <p:nvPr/>
        </p:nvSpPr>
        <p:spPr>
          <a:xfrm>
            <a:off x="822895"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Coral Population Decline</a:t>
            </a:r>
            <a:endParaRPr lang="en-US" sz="1400" dirty="0"/>
          </a:p>
        </p:txBody>
      </p:sp>
      <p:sp>
        <p:nvSpPr>
          <p:cNvPr id="10" name="Text 8"/>
          <p:cNvSpPr/>
          <p:nvPr/>
        </p:nvSpPr>
        <p:spPr>
          <a:xfrm>
            <a:off x="3667717"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Economic Value</a:t>
            </a:r>
            <a:endParaRPr lang="en-US" sz="1400" dirty="0"/>
          </a:p>
        </p:txBody>
      </p:sp>
      <p:sp>
        <p:nvSpPr>
          <p:cNvPr id="11" name="Text 9"/>
          <p:cNvSpPr/>
          <p:nvPr/>
        </p:nvSpPr>
        <p:spPr>
          <a:xfrm>
            <a:off x="6512539"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Coral Bleaching Events</a:t>
            </a:r>
            <a:endParaRPr lang="en-US" sz="1400" dirty="0"/>
          </a:p>
        </p:txBody>
      </p:sp>
      <p:sp>
        <p:nvSpPr>
          <p:cNvPr id="12" name="Text 10"/>
          <p:cNvSpPr/>
          <p:nvPr/>
        </p:nvSpPr>
        <p:spPr>
          <a:xfrm>
            <a:off x="9357360" y="2957269"/>
            <a:ext cx="2011680" cy="195695"/>
          </a:xfrm>
          <a:custGeom>
            <a:avLst/>
            <a:gdLst/>
            <a:ahLst/>
            <a:cxnLst/>
            <a:rect l="l" t="t" r="r" b="b"/>
            <a:pathLst>
              <a:path w="2011680" h="195695">
                <a:moveTo>
                  <a:pt x="0" y="195695"/>
                </a:moveTo>
                <a:lnTo>
                  <a:pt x="0" y="0"/>
                </a:lnTo>
                <a:lnTo>
                  <a:pt x="2011680" y="0"/>
                </a:lnTo>
                <a:lnTo>
                  <a:pt x="2011680" y="195695"/>
                </a:lnTo>
                <a:lnTo>
                  <a:pt x="0" y="195695"/>
                </a:lnTo>
              </a:path>
            </a:pathLst>
          </a:custGeom>
          <a:noFill/>
          <a:ln/>
        </p:spPr>
        <p:txBody>
          <a:bodyPr wrap="square" lIns="0" tIns="0" rIns="0" bIns="0" rtlCol="0" anchor="t"/>
          <a:lstStyle/>
          <a:p>
            <a:pPr algn="l" marL="0" indent="0">
              <a:lnSpc>
                <a:spcPct val="90000"/>
              </a:lnSpc>
              <a:buNone/>
            </a:pPr>
            <a:r>
              <a:rPr lang="en-US" sz="1400" b="1" dirty="0">
                <a:solidFill>
                  <a:srgbClr val="000000"/>
                </a:solidFill>
                <a:latin typeface="Poppins Semibold" pitchFamily="34" charset="0"/>
                <a:ea typeface="Poppins Semibold" pitchFamily="34" charset="-122"/>
                <a:cs typeface="Poppins Semibold" pitchFamily="34" charset="-120"/>
              </a:rPr>
              <a:t>Employment Support</a:t>
            </a:r>
            <a:endParaRPr lang="en-US" sz="1400" dirty="0"/>
          </a:p>
        </p:txBody>
      </p:sp>
      <p:sp>
        <p:nvSpPr>
          <p:cNvPr id="13" name="Text 11"/>
          <p:cNvSpPr/>
          <p:nvPr/>
        </p:nvSpPr>
        <p:spPr>
          <a:xfrm>
            <a:off x="822895"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83" dirty="0">
                <a:solidFill>
                  <a:srgbClr val="000000"/>
                </a:solidFill>
                <a:latin typeface="poppins" pitchFamily="34" charset="0"/>
                <a:ea typeface="poppins" pitchFamily="34" charset="-122"/>
                <a:cs typeface="poppins" pitchFamily="34" charset="-120"/>
              </a:rPr>
              <a:t>By 2050, the Great Barrier Reef could lose up to 90% of its coral population due to the combined impacts of climate change, pollution, and ocean acidification.</a:t>
            </a:r>
            <a:endParaRPr lang="en-US" sz="983" dirty="0"/>
          </a:p>
        </p:txBody>
      </p:sp>
      <p:sp>
        <p:nvSpPr>
          <p:cNvPr id="14" name="Text 12"/>
          <p:cNvSpPr/>
          <p:nvPr/>
        </p:nvSpPr>
        <p:spPr>
          <a:xfrm>
            <a:off x="3667717"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51" dirty="0">
                <a:solidFill>
                  <a:srgbClr val="000000"/>
                </a:solidFill>
                <a:latin typeface="poppins" pitchFamily="34" charset="0"/>
                <a:ea typeface="poppins" pitchFamily="34" charset="-122"/>
                <a:cs typeface="poppins" pitchFamily="34" charset="-120"/>
              </a:rPr>
              <a:t>The Great Barrier Reef generates an estimated $6.4 billion annually in economic value through tourism, fishing, and research activities, highlighting the importance of its preservation.</a:t>
            </a:r>
            <a:endParaRPr lang="en-US" sz="951" dirty="0"/>
          </a:p>
        </p:txBody>
      </p:sp>
      <p:sp>
        <p:nvSpPr>
          <p:cNvPr id="15" name="Text 13"/>
          <p:cNvSpPr/>
          <p:nvPr/>
        </p:nvSpPr>
        <p:spPr>
          <a:xfrm>
            <a:off x="6512539"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81" dirty="0">
                <a:solidFill>
                  <a:srgbClr val="000000"/>
                </a:solidFill>
                <a:latin typeface="poppins" pitchFamily="34" charset="0"/>
                <a:ea typeface="poppins" pitchFamily="34" charset="-122"/>
                <a:cs typeface="poppins" pitchFamily="34" charset="-120"/>
              </a:rPr>
              <a:t>Scientists predict that by 2030, the Great Barrier Reef may experience more frequent and severe coral bleaching events if global warming continues at the current rate.</a:t>
            </a:r>
            <a:endParaRPr lang="en-US" sz="981" dirty="0"/>
          </a:p>
        </p:txBody>
      </p:sp>
      <p:sp>
        <p:nvSpPr>
          <p:cNvPr id="16" name="Text 14"/>
          <p:cNvSpPr/>
          <p:nvPr/>
        </p:nvSpPr>
        <p:spPr>
          <a:xfrm>
            <a:off x="9357360" y="4190291"/>
            <a:ext cx="2011680" cy="914400"/>
          </a:xfrm>
          <a:custGeom>
            <a:avLst/>
            <a:gdLst/>
            <a:ahLst/>
            <a:cxnLst/>
            <a:rect l="l" t="t" r="r" b="b"/>
            <a:pathLst>
              <a:path w="2011680" h="914400">
                <a:moveTo>
                  <a:pt x="0" y="914400"/>
                </a:moveTo>
                <a:lnTo>
                  <a:pt x="0" y="0"/>
                </a:lnTo>
                <a:lnTo>
                  <a:pt x="2011680" y="0"/>
                </a:lnTo>
                <a:lnTo>
                  <a:pt x="2011680" y="914400"/>
                </a:lnTo>
                <a:lnTo>
                  <a:pt x="0" y="914400"/>
                </a:lnTo>
              </a:path>
            </a:pathLst>
          </a:custGeom>
          <a:noFill/>
          <a:ln/>
        </p:spPr>
        <p:txBody>
          <a:bodyPr wrap="square" lIns="0" tIns="0" rIns="0" bIns="0" rtlCol="0" anchor="t"/>
          <a:lstStyle/>
          <a:p>
            <a:pPr algn="l" marL="0" indent="0">
              <a:lnSpc>
                <a:spcPct val="120000"/>
              </a:lnSpc>
              <a:buNone/>
            </a:pPr>
            <a:r>
              <a:rPr lang="en-US" sz="981" dirty="0">
                <a:solidFill>
                  <a:srgbClr val="000000"/>
                </a:solidFill>
                <a:latin typeface="poppins" pitchFamily="34" charset="0"/>
                <a:ea typeface="poppins" pitchFamily="34" charset="-122"/>
                <a:cs typeface="poppins" pitchFamily="34" charset="-120"/>
              </a:rPr>
              <a:t>The reef supports over 50,000 jobs in various industries, emphasizing the need for sustainable conservation efforts to protect both the ecosystem and livelihoods.</a:t>
            </a:r>
            <a:endParaRPr lang="en-US" sz="981" dirty="0"/>
          </a:p>
        </p:txBody>
      </p:sp>
      <p:sp>
        <p:nvSpPr>
          <p:cNvPr id="17" name="Text 15"/>
          <p:cNvSpPr/>
          <p:nvPr/>
        </p:nvSpPr>
        <p:spPr>
          <a:xfrm>
            <a:off x="822895"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992"/>
              </a:spcBef>
              <a:buNone/>
            </a:pPr>
            <a:r>
              <a:rPr lang="en-US" sz="4367" b="1" dirty="0">
                <a:solidFill>
                  <a:srgbClr val="7748FF"/>
                </a:solidFill>
                <a:latin typeface="poppins" pitchFamily="34" charset="0"/>
                <a:ea typeface="poppins" pitchFamily="34" charset="-122"/>
                <a:cs typeface="poppins" pitchFamily="34" charset="-120"/>
              </a:rPr>
              <a:t>2050</a:t>
            </a:r>
            <a:endParaRPr lang="en-US" sz="4367" dirty="0"/>
          </a:p>
        </p:txBody>
      </p:sp>
      <p:sp>
        <p:nvSpPr>
          <p:cNvPr id="18" name="Text 16"/>
          <p:cNvSpPr/>
          <p:nvPr/>
        </p:nvSpPr>
        <p:spPr>
          <a:xfrm>
            <a:off x="3667717"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665"/>
              </a:spcBef>
              <a:buNone/>
            </a:pPr>
            <a:r>
              <a:rPr lang="en-US" sz="2928" b="1" dirty="0">
                <a:solidFill>
                  <a:srgbClr val="7748FF"/>
                </a:solidFill>
                <a:latin typeface="poppins" pitchFamily="34" charset="0"/>
                <a:ea typeface="poppins" pitchFamily="34" charset="-122"/>
                <a:cs typeface="poppins" pitchFamily="34" charset="-120"/>
              </a:rPr>
              <a:t>$6.4 Billion</a:t>
            </a:r>
            <a:endParaRPr lang="en-US" sz="2928" dirty="0"/>
          </a:p>
        </p:txBody>
      </p:sp>
      <p:sp>
        <p:nvSpPr>
          <p:cNvPr id="19" name="Text 17"/>
          <p:cNvSpPr/>
          <p:nvPr/>
        </p:nvSpPr>
        <p:spPr>
          <a:xfrm>
            <a:off x="6512539"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992"/>
              </a:spcBef>
              <a:buNone/>
            </a:pPr>
            <a:r>
              <a:rPr lang="en-US" sz="4367" b="1" dirty="0">
                <a:solidFill>
                  <a:srgbClr val="7748FF"/>
                </a:solidFill>
                <a:latin typeface="poppins" pitchFamily="34" charset="0"/>
                <a:ea typeface="poppins" pitchFamily="34" charset="-122"/>
                <a:cs typeface="poppins" pitchFamily="34" charset="-120"/>
              </a:rPr>
              <a:t>2030</a:t>
            </a:r>
            <a:endParaRPr lang="en-US" sz="4367" dirty="0"/>
          </a:p>
        </p:txBody>
      </p:sp>
      <p:sp>
        <p:nvSpPr>
          <p:cNvPr id="20" name="Text 18"/>
          <p:cNvSpPr/>
          <p:nvPr/>
        </p:nvSpPr>
        <p:spPr>
          <a:xfrm>
            <a:off x="9357360" y="3340940"/>
            <a:ext cx="2011680" cy="677108"/>
          </a:xfrm>
          <a:custGeom>
            <a:avLst/>
            <a:gdLst/>
            <a:ahLst/>
            <a:cxnLst/>
            <a:rect l="l" t="t" r="r" b="b"/>
            <a:pathLst>
              <a:path w="2011680" h="677108">
                <a:moveTo>
                  <a:pt x="0" y="677108"/>
                </a:moveTo>
                <a:lnTo>
                  <a:pt x="0" y="0"/>
                </a:lnTo>
                <a:lnTo>
                  <a:pt x="2011680" y="0"/>
                </a:lnTo>
                <a:lnTo>
                  <a:pt x="2011680" y="677108"/>
                </a:lnTo>
                <a:lnTo>
                  <a:pt x="0" y="677108"/>
                </a:lnTo>
              </a:path>
            </a:pathLst>
          </a:custGeom>
          <a:noFill/>
          <a:ln/>
        </p:spPr>
        <p:txBody>
          <a:bodyPr wrap="square" lIns="0" tIns="0" rIns="0" bIns="0" rtlCol="0" anchor="ctr"/>
          <a:lstStyle/>
          <a:p>
            <a:pPr algn="l" marL="0" indent="0">
              <a:lnSpc>
                <a:spcPct val="100000"/>
              </a:lnSpc>
              <a:spcBef>
                <a:spcPts val="724"/>
              </a:spcBef>
              <a:buNone/>
            </a:pPr>
            <a:r>
              <a:rPr lang="en-US" sz="3188" b="1" dirty="0">
                <a:solidFill>
                  <a:srgbClr val="7748FF"/>
                </a:solidFill>
                <a:latin typeface="poppins" pitchFamily="34" charset="0"/>
                <a:ea typeface="poppins" pitchFamily="34" charset="-122"/>
                <a:cs typeface="poppins" pitchFamily="34" charset="-120"/>
              </a:rPr>
              <a:t>50,000 Jobs</a:t>
            </a:r>
            <a:endParaRPr lang="en-US" sz="3188" dirty="0"/>
          </a:p>
        </p:txBody>
      </p:sp>
      <p:sp>
        <p:nvSpPr>
          <p:cNvPr id="21" name="Text 19"/>
          <p:cNvSpPr/>
          <p:nvPr/>
        </p:nvSpPr>
        <p:spPr>
          <a:xfrm>
            <a:off x="548640" y="0"/>
            <a:ext cx="11094720" cy="1130599"/>
          </a:xfrm>
          <a:custGeom>
            <a:avLst/>
            <a:gdLst/>
            <a:ahLst/>
            <a:cxnLst/>
            <a:rect l="l" t="t" r="r" b="b"/>
            <a:pathLst>
              <a:path w="11094720" h="1130599">
                <a:moveTo>
                  <a:pt x="0" y="1130599"/>
                </a:moveTo>
                <a:lnTo>
                  <a:pt x="0" y="0"/>
                </a:lnTo>
                <a:lnTo>
                  <a:pt x="11094720" y="0"/>
                </a:lnTo>
                <a:lnTo>
                  <a:pt x="11094720" y="1130599"/>
                </a:lnTo>
                <a:lnTo>
                  <a:pt x="0" y="1130599"/>
                </a:lnTo>
              </a:path>
            </a:pathLst>
          </a:custGeom>
          <a:noFill/>
          <a:ln/>
        </p:spPr>
        <p:txBody>
          <a:bodyPr wrap="square" lIns="0" tIns="0" rIns="0" bIns="0" rtlCol="0" anchor="b"/>
          <a:lstStyle/>
          <a:p>
            <a:pPr algn="l" marL="0" indent="0">
              <a:lnSpc>
                <a:spcPct val="100000"/>
              </a:lnSpc>
              <a:buNone/>
            </a:pPr>
            <a:r>
              <a:rPr lang="en-US" sz="2800" b="1" dirty="0">
                <a:solidFill>
                  <a:srgbClr val="000000"/>
                </a:solidFill>
                <a:latin typeface="Poppins Semibold" pitchFamily="34" charset="0"/>
                <a:ea typeface="Poppins Semibold" pitchFamily="34" charset="-122"/>
                <a:cs typeface="Poppins Semibold" pitchFamily="34" charset="-120"/>
              </a:rPr>
              <a:t>Future Prospects for the Great Barrier Reef</a:t>
            </a:r>
            <a:endParaRPr lang="en-US" sz="2800" dirty="0"/>
          </a:p>
        </p:txBody>
      </p:sp>
      <p:sp>
        <p:nvSpPr>
          <p:cNvPr id="22" name="Text 20"/>
          <p:cNvSpPr/>
          <p:nvPr/>
        </p:nvSpPr>
        <p:spPr>
          <a:xfrm>
            <a:off x="54864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poppins" pitchFamily="34" charset="0"/>
                <a:ea typeface="poppins" pitchFamily="34" charset="-122"/>
                <a:cs typeface="poppins" pitchFamily="34" charset="-120"/>
              </a:rPr>
              <a:t>Exploring Marine Conservation: Preserving the Great Barrier Reef</a:t>
            </a:r>
            <a:endParaRPr lang="en-US" sz="1000" dirty="0"/>
          </a:p>
        </p:txBody>
      </p:sp>
      <p:sp>
        <p:nvSpPr>
          <p:cNvPr id="23" name="Text 21"/>
          <p:cNvSpPr/>
          <p:nvPr/>
        </p:nvSpPr>
        <p:spPr>
          <a:xfrm>
            <a:off x="548640" y="1153655"/>
            <a:ext cx="1879591" cy="61837"/>
          </a:xfrm>
          <a:custGeom>
            <a:avLst/>
            <a:gdLst/>
            <a:ahLst/>
            <a:cxnLst/>
            <a:rect l="l" t="t" r="r" b="b"/>
            <a:pathLst>
              <a:path w="1879591" h="61837">
                <a:moveTo>
                  <a:pt x="0" y="61837"/>
                </a:moveTo>
                <a:lnTo>
                  <a:pt x="0" y="0"/>
                </a:lnTo>
                <a:lnTo>
                  <a:pt x="1879591" y="0"/>
                </a:lnTo>
                <a:lnTo>
                  <a:pt x="1879591" y="61837"/>
                </a:lnTo>
                <a:lnTo>
                  <a:pt x="0" y="61837"/>
                </a:lnTo>
              </a:path>
            </a:pathLst>
          </a:custGeom>
          <a:solidFill>
            <a:srgbClr val="7748FF"/>
          </a:solidFill>
          <a:ln/>
        </p:spPr>
        <p:txBody>
          <a:bodyPr wrap="square" lIns="90000" tIns="46800" rIns="90000" bIns="46800" rtlCol="0" anchor="t"/>
          <a:lstStyle/>
          <a:p>
            <a:pPr algn="l" marL="0" indent="0">
              <a:lnSpc>
                <a:spcPct val="100000"/>
              </a:lnSpc>
              <a:buNone/>
            </a:pP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2024-11-12T00:07:06Z</dcterms:created>
  <dcterms:modified xsi:type="dcterms:W3CDTF">2024-11-12T00:07:06Z</dcterms:modified>
</cp:coreProperties>
</file>