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dd0be71075884bcef5cd7332d12b729add56196.png"/><Relationship Id="rId3" Type="http://schemas.openxmlformats.org/officeDocument/2006/relationships/image" Target="../media/c451089db5b6d0030c68fc47d7b0cbc20324ce8d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1ddf376c40a3e0050d32d1ed3d7c3e68d028f28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909e691b64b28b6e4debc3a8437d371b33186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69b57fce6b84e031d5b0b648babcb52ec595dc9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377644e7fb3b0b59c75d4f5315d24a04cd5884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27a10e099d33d38b200a9e120bb63de58a5ffb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858fcd41a3420688c6900256aae7c9897679715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e028d35b018eb121812906a8696b5380a49fa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00e9ee9289c5b74ea9bf052e87953d9c3950c0a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6c8257f50d1d3eb4f2cff103ef7ec66e657c9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f3ee5c7a55c03b67e50f8b2730c2ec13d60b75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36fdb70e20295e5a9af233de02940046c08087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4c0ebd52cb5c7c0296c4b54d3360f6eb471b82d2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38a8232b79610517a08c769d810d44870734e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52bfdf90b333d45f213f300af5fe5abcba08f50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1f3db94d8365ee13d52f84c5e015ea2950975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868d9d74c63b3dab0db74d5f98c8f2935d3e13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70df08dc20218e7b5dae8cd921f225e1f4220b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4d7feca63e9e175d0ea0357b24efb36b5c32186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4eb697f7e4f1f44a1e55ebf4161b1d0bf622823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adcc82381cd7a0f208c67f093c43f1355a8f8e1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08812" y="447"/>
            <a:ext cx="4883125" cy="6857107"/>
          </a:xfrm>
          <a:custGeom>
            <a:avLst/>
            <a:gdLst/>
            <a:ahLst/>
            <a:cxnLst/>
            <a:rect l="l" t="t" r="r" b="b"/>
            <a:pathLst>
              <a:path w="4883125" h="6857107">
                <a:moveTo>
                  <a:pt x="0" y="6857107"/>
                </a:moveTo>
                <a:lnTo>
                  <a:pt x="0" y="0"/>
                </a:lnTo>
                <a:lnTo>
                  <a:pt x="4883125" y="0"/>
                </a:lnTo>
                <a:lnTo>
                  <a:pt x="4883125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203767"/>
            <a:ext cx="6847840" cy="3146560"/>
          </a:xfrm>
          <a:custGeom>
            <a:avLst/>
            <a:gdLst/>
            <a:ahLst/>
            <a:cxnLst/>
            <a:rect l="l" t="t" r="r" b="b"/>
            <a:pathLst>
              <a:path w="6847840" h="3146560">
                <a:moveTo>
                  <a:pt x="0" y="3146560"/>
                </a:moveTo>
                <a:lnTo>
                  <a:pt x="0" y="0"/>
                </a:lnTo>
                <a:lnTo>
                  <a:pt x="6847840" y="0"/>
                </a:lnTo>
                <a:lnTo>
                  <a:pt x="6847840" y="3146560"/>
                </a:lnTo>
                <a:lnTo>
                  <a:pt x="0" y="31465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AI Landscape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4627418"/>
            <a:ext cx="6847839" cy="1681494"/>
          </a:xfrm>
          <a:custGeom>
            <a:avLst/>
            <a:gdLst/>
            <a:ahLst/>
            <a:cxnLst/>
            <a:rect l="l" t="t" r="r" b="b"/>
            <a:pathLst>
              <a:path w="6847839" h="1681494">
                <a:moveTo>
                  <a:pt x="0" y="1681494"/>
                </a:moveTo>
                <a:lnTo>
                  <a:pt x="0" y="0"/>
                </a:lnTo>
                <a:lnTo>
                  <a:pt x="6847839" y="0"/>
                </a:lnTo>
                <a:lnTo>
                  <a:pt x="6847839" y="1681494"/>
                </a:lnTo>
                <a:lnTo>
                  <a:pt x="0" y="168149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Artificial Intelligence Evolution and Applications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08030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1188720"/>
                </a:moveTo>
                <a:lnTo>
                  <a:pt x="0" y="0"/>
                </a:lnTo>
                <a:lnTo>
                  <a:pt x="1188720" y="0"/>
                </a:lnTo>
                <a:lnTo>
                  <a:pt x="1188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95734" y="1292878"/>
            <a:ext cx="3840480" cy="5120640"/>
          </a:xfrm>
          <a:custGeom>
            <a:avLst/>
            <a:gdLst/>
            <a:ahLst/>
            <a:cxnLst/>
            <a:rect l="l" t="t" r="r" b="b"/>
            <a:pathLst>
              <a:path w="3840480" h="5120640">
                <a:moveTo>
                  <a:pt x="0" y="5120640"/>
                </a:moveTo>
                <a:lnTo>
                  <a:pt x="0" y="205427"/>
                </a:lnTo>
                <a:cubicBezTo>
                  <a:pt x="0" y="91973"/>
                  <a:pt x="91973" y="0"/>
                  <a:pt x="205427" y="0"/>
                </a:cubicBezTo>
                <a:lnTo>
                  <a:pt x="3840480" y="0"/>
                </a:lnTo>
                <a:lnTo>
                  <a:pt x="3840480" y="4915213"/>
                </a:lnTo>
                <a:cubicBezTo>
                  <a:pt x="3840480" y="5028667"/>
                  <a:pt x="3748507" y="5120640"/>
                  <a:pt x="3635053" y="5120640"/>
                </a:cubicBez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02879" y="1201438"/>
            <a:ext cx="3840480" cy="5107474"/>
          </a:xfrm>
          <a:custGeom>
            <a:avLst/>
            <a:gdLst/>
            <a:ahLst/>
            <a:cxnLst/>
            <a:rect l="l" t="t" r="r" b="b"/>
            <a:pathLst>
              <a:path w="3840480" h="5107474">
                <a:moveTo>
                  <a:pt x="203200" y="0"/>
                </a:moveTo>
                <a:lnTo>
                  <a:pt x="3840480" y="0"/>
                </a:lnTo>
                <a:lnTo>
                  <a:pt x="3840480" y="0"/>
                </a:lnTo>
                <a:lnTo>
                  <a:pt x="3840480" y="4904274"/>
                </a:lnTo>
                <a:cubicBezTo>
                  <a:pt x="3840480" y="5016498"/>
                  <a:pt x="3749504" y="5107474"/>
                  <a:pt x="3637280" y="5107474"/>
                </a:cubicBezTo>
                <a:lnTo>
                  <a:pt x="0" y="5107474"/>
                </a:lnTo>
                <a:lnTo>
                  <a:pt x="0" y="5107474"/>
                </a:lnTo>
                <a:lnTo>
                  <a:pt x="0" y="203200"/>
                </a:lnTo>
                <a:cubicBezTo>
                  <a:pt x="0" y="90976"/>
                  <a:pt x="90976" y="0"/>
                  <a:pt x="203200" y="0"/>
                </a:cubicBezTo>
                <a:lnTo>
                  <a:pt x="203200" y="0"/>
                </a:lnTo>
              </a:path>
            </a:pathLst>
          </a:custGeom>
          <a:blipFill>
            <a:blip r:embed="rId3"/>
            <a:srcRect l="24945" r="249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AI Evolution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Artificial Intelligence?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 of Computing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 Fundamentals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Language Processing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 Language Models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Components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Applications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Developments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Elements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Questions &amp; Discussion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1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2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3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4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5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27825" y="2633172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from data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Pattern recognition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systems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7825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Modern AI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196" y="2632298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Explicit programming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Fixed rules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adaptability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1196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Classical Computing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AI Evolution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79" r="253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Define and differentiate between AI, ML, NLP, and LLMs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 the historical development of artificial intelligence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Evaluate relationships between different AI technologies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Demonstrate understanding of machine learning principles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 societal implications of LLM technology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Artificial Intelligence (AI)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Simulation of human intelligence by machines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Encompasses: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Problem-solving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Pattern recognition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Decision-making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Computer programs playing chess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5512" r="255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Artificial Intelligence?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27825" y="2633172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from data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Pattern recognition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systems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7825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Modern AI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196" y="2632298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Explicit programming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Fixed rules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adaptability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1196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Traditional Computing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396" r="3239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Evolution of Computing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Unlike traditional programming where rules are explicitly defined, machine learning algorithms learn patterns and relationships from data to make decisions or predictions.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from Data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 is a subset of artificial intelligence that focuses on developing algorithms that allow computers to learn from and make predictions or decisions based on data.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Subset of AI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3604" r="336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Machine Learning Fundamentals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 is utilized in various industries such as healthcare for disease diagnosis, finance for fraud detection, and marketing for personalized recommendations.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0"/>
              </a:spcBef>
              <a:buNone/>
            </a:pPr>
            <a:r>
              <a:rPr lang="en-US" sz="10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Supervised Learning: Algorithms learn from labeled data with input-output pairs.</a:t>
            </a:r>
            <a:endParaRPr lang="en-US" sz="1044" dirty="0"/>
          </a:p>
          <a:p>
            <a:pPr algn="l" marL="0" indent="0">
              <a:lnSpc>
                <a:spcPct val="100000"/>
              </a:lnSpc>
              <a:spcBef>
                <a:spcPts val="950"/>
              </a:spcBef>
              <a:buNone/>
            </a:pPr>
            <a:r>
              <a:rPr lang="en-US" sz="10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Unsupervised Learning: Algorithms learn from unlabeled data to find hidden patterns or intrinsic structures.</a:t>
            </a:r>
            <a:endParaRPr lang="en-US" sz="1044" dirty="0"/>
          </a:p>
          <a:p>
            <a:pPr algn="l" marL="0" indent="0">
              <a:lnSpc>
                <a:spcPct val="100000"/>
              </a:lnSpc>
              <a:spcBef>
                <a:spcPts val="950"/>
              </a:spcBef>
              <a:buNone/>
            </a:pPr>
            <a:r>
              <a:rPr lang="en-US" sz="10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Reinforcement Learning: Algorithms learn through trial and error by receiving feedback on actions taken.</a:t>
            </a:r>
            <a:endParaRPr lang="en-US" sz="1044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Types of Machine Learning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NLP Evolution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Early systems: Rule-based approaches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NLP: Statistical methods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Applications: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translation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Sentiment analysis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classification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with AI systems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5569" r="255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Natural Language Processing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Large Language Models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Large Language Models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Advanced AI Systems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Massive Training Datasets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Features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 Understanding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Generation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Pattern Recognition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ChatGPT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GPT-3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Components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9243" r="2924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209"/>
              </a:spcBef>
              <a:buNone/>
            </a:pPr>
            <a:r>
              <a:rPr lang="en-US" sz="165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Neural Networks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set of algorithms designed to recognize patterns.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interpret sensory data through a kind of machine perception, labeling, and clustering of raw input.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2209"/>
              </a:spcBef>
              <a:buNone/>
            </a:pPr>
            <a:r>
              <a:rPr lang="en-US" sz="165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Deep Learning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subset of machine learning in artificial intelligence (AI) that has networks capable of learning unsupervised from data that is unstructured or unlabeled.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Also known as deep neural learning or deep neural network.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2209"/>
              </a:spcBef>
              <a:buNone/>
            </a:pPr>
            <a:r>
              <a:rPr lang="en-US" sz="165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Transformer Architecture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type of model architecture used primarily in the field of natural language processing (NLP).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relies on a mechanism called self-attention to boost the speed with which these models can be trained.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2209"/>
              </a:spcBef>
              <a:buNone/>
            </a:pPr>
            <a:r>
              <a:rPr lang="en-US" sz="165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Attention Mechanisms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technique that mimics cognitive attention.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allows the model to focus on the relevant parts of the input sequence as needed.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2209"/>
              </a:spcBef>
              <a:buNone/>
            </a:pPr>
            <a:r>
              <a:rPr lang="en-US" sz="165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Training Parameters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Variables that the training process optimizes.</a:t>
            </a:r>
            <a:endParaRPr lang="en-US" sz="1657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128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include learning rate, batch size, and number of epochs.</a:t>
            </a:r>
            <a:endParaRPr lang="en-US" sz="16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Applications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Education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 experiences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tutors and assistants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assessment tools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Healthcare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Disease diagnosis and prediction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Treatment optimization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Remote patient monitoring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Business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Customer service chatbots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Predictive analytics for decision-making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Fraud detection and prevention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Creative Industries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Content creation assistance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Music and art generation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optimization tools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Research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analysis and pattern recognition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Drug discovery and development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Climate modeling and prediction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Considerations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294"/>
              </a:spcBef>
              <a:buNone/>
            </a:pPr>
            <a:r>
              <a:rPr lang="en-US" sz="172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Privacy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Protection of personal information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Secure handling of sensitive data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with privacy regulations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2294"/>
              </a:spcBef>
              <a:buNone/>
            </a:pPr>
            <a:r>
              <a:rPr lang="en-US" sz="172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Bias in AI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Addressing algorithmic bias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fairness and transparency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Mitigating unintended discrimination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2294"/>
              </a:spcBef>
              <a:buNone/>
            </a:pPr>
            <a:r>
              <a:rPr lang="en-US" sz="172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Responsible Use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decision-making in AI applications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Accountability for AI outcomes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Establishing ethical guidelines and frameworks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2294"/>
              </a:spcBef>
              <a:buNone/>
            </a:pPr>
            <a:r>
              <a:rPr lang="en-US" sz="172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Social Impact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employment and workforce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on societal norms and behaviors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Addressing digital divide and accessibility issues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2294"/>
              </a:spcBef>
              <a:buNone/>
            </a:pPr>
            <a:r>
              <a:rPr lang="en-US" sz="172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Implications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Anticipating ethical challenges in AI advancement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Considering long-term consequences of AI technologies</a:t>
            </a:r>
            <a:endParaRPr lang="en-US" sz="1721" dirty="0"/>
          </a:p>
          <a:p>
            <a:pPr algn="l" marL="0" indent="0">
              <a:lnSpc>
                <a:spcPct val="100000"/>
              </a:lnSpc>
              <a:spcBef>
                <a:spcPts val="956"/>
              </a:spcBef>
              <a:buNone/>
            </a:pPr>
            <a:r>
              <a:rPr lang="en-US" sz="133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 in AI governance and policy-making</a:t>
            </a:r>
            <a:endParaRPr lang="en-US" sz="17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Developments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37" r="2543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Emerging Technologies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an eye on quantum computing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Neuromorphic hardware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Explainable AI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 Applications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AI in personalized medicine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Autonomous vehicles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Smart cities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Career Opportunities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roles in AI ethics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governance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 consulting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Societal Changes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 for shifts in employment patterns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Education systems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Healthcare delivery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Advancements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Expect breakthroughs in AI scalability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Interpretability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Generalization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Elements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Training Simulation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Analysis Projects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Ethics Debates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Experiments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Discussions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5598" r="255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Elements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4918" r="2491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evolution is ongoing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ML changes programming paradigm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NLP enables human-computer interaction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LLMs represent the current peak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use is crucial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Questions &amp; Discussion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Review key concepts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Summarize main ideas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important points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Address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Clarify doubts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detailed answers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Share experiences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personal insights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Exchange knowledge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Explore applications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practical uses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real-world examples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Consider implications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potential outcomes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broader impact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Online tools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 interactive AI learning platforms and coding environments.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Reference materials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textbooks, research papers, and online articles on AI concepts.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exercises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coding challenges and machine learning projects to enhance skills.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Further reading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 deeper into AI topics with recommended books and academic resources.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Support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guidance from AI communities, forums, and online tutorials.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79" r="253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Online tools for AI experimentation and coding practice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Reference materials on AI, ML, NLP, and LLMs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exercises to enhance machine learning skills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Further reading on the latest advancements in artificial intelligence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Support resources for students interested in pursuing AI education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2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79" r="253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AI, ML, NLP, and LLMs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distinctions.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Development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evolution of AI.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Relationships Between AI Technologies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interconnections.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Machine Learning Principles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Grasp the fundamentals.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Societal Implications of LLMs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the impact.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Artificial Intelligence (AI)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Simulation of human intelligence by machines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Encompasses: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Problem-solving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Pattern recognition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Decision-making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Computer programs playing chess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6885" r="2688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3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27825" y="2633172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from data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Pattern recognition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systems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7825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Modern AI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196" y="2632298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Explicit programming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Fixed rules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adaptability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1196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Traditional Computing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979" r="32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4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Agent learns through trial and error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Maximizes rewards by taking actions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Reinforcement Learning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Algorithm finds patterns in unlabeled data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Identifies hidden structures or relationships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Unsupervised Learning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Algorithm learns from labeled data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Predicts outcomes based on training examples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Supervised Learning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5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2024-11-14T15:00:47Z</dcterms:created>
  <dcterms:modified xsi:type="dcterms:W3CDTF">2024-11-14T15:00:47Z</dcterms:modified>
</cp:coreProperties>
</file>