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29d6297a8189841fe189ff1a063b1439ffe3f9b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f7652790bbc8b7ef803b49e05da46cfb3ebcc66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2fc92c9065b43a422df1d778be0ba7c5d9981e0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60c9dec5dc253b3fe23072fc4eb180cf87e9a9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bee690c01d2a1d3d33b43b484fcded49811ad3b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13e9288823b82c06e7caaa40152f70fab0327ed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c15bad1234b241145a3d6c56c5fe92131b9cd2d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d1f7746590e3c8cc6a4f42787249f8c02952de2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7f8da1d3e82eec8068c5701049c534099481e24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d071e597ceadcfc36c5b51071c7e15663124cf5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be03583ba2252f8b1fba7a0a9ca0b9f61c64f0c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02755b0ba73a2091ba97d61573c137206100186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4e344606c038d869feefc6ead80f8387a2c423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21a9add17137d1ac1234aad51f6cad000b4636a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441e53770186907e67c5778e17f35e3f94a9656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5761" r="-6576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Comprehensive Guide to Organizing, Scheduling, and Enhancing Productivity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Time Management with Days of the Week and Digital Calendars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Days of the Week and Digital C…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is Time Management Important?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Days of the Week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Digital Calendars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Up a Digital Calendar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Digital Calendars for Time Management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Benefits of Using Digital Calendars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 to Avoid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Best Practices for Using Digital Calendars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Real-Life Applications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 and Strategies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and Next Steps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Overview of the lesson objectives and outcomes.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aims to provide a clear understanding of the importance of days and digital tools.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Objectives and Outcomes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digital calendars can help in organizing tasks and managing time efficiently.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days of the week is crucial for planning and scheduling activities.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Time Management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concept of days of the week and digital calendars.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understanding days of the week and using digital calendars for effective time management.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Days of the Week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Days of the Week and Digital Calendars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Time Management with Days of the Week and Digital Calendars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Time Management with Days of the Week and Digital Calendars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7452" r="-11745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is Time Management Important?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Essential for success in academic, personal, and professional life.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Time management is a key skill for long-term achievements.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Achieving Success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198709"/>
                  <a:pt x="198709" y="248603"/>
                  <a:pt x="137160" y="248603"/>
                </a:cubicBezTo>
                <a:cubicBezTo>
                  <a:pt x="75611" y="248603"/>
                  <a:pt x="25718" y="198709"/>
                  <a:pt x="25718" y="137160"/>
                </a:cubicBezTo>
                <a:cubicBezTo>
                  <a:pt x="25718" y="75611"/>
                  <a:pt x="75611" y="25718"/>
                  <a:pt x="137160" y="25718"/>
                </a:cubicBezTo>
                <a:cubicBezTo>
                  <a:pt x="198709" y="25718"/>
                  <a:pt x="248603" y="75611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212911"/>
                  <a:pt x="61409" y="274320"/>
                  <a:pt x="137160" y="274320"/>
                </a:cubicBez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moveTo>
                  <a:pt x="124303" y="64295"/>
                </a:moveTo>
                <a:lnTo>
                  <a:pt x="124303" y="137163"/>
                </a:lnTo>
                <a:cubicBezTo>
                  <a:pt x="124303" y="141450"/>
                  <a:pt x="126445" y="145466"/>
                  <a:pt x="130036" y="147878"/>
                </a:cubicBezTo>
                <a:lnTo>
                  <a:pt x="181471" y="182168"/>
                </a:lnTo>
                <a:cubicBezTo>
                  <a:pt x="187363" y="186132"/>
                  <a:pt x="195349" y="184524"/>
                  <a:pt x="199313" y="178577"/>
                </a:cubicBezTo>
                <a:cubicBezTo>
                  <a:pt x="203277" y="172630"/>
                  <a:pt x="201669" y="164699"/>
                  <a:pt x="195722" y="160735"/>
                </a:cubicBezTo>
                <a:lnTo>
                  <a:pt x="150020" y="130302"/>
                </a:lnTo>
                <a:lnTo>
                  <a:pt x="150020" y="64295"/>
                </a:lnTo>
                <a:cubicBezTo>
                  <a:pt x="150020" y="57168"/>
                  <a:pt x="144287" y="51438"/>
                  <a:pt x="137163" y="51438"/>
                </a:cubicBezTo>
                <a:cubicBezTo>
                  <a:pt x="130036" y="51438"/>
                  <a:pt x="124305" y="57171"/>
                  <a:pt x="124305" y="64298"/>
                </a:cubicBezTo>
                <a:lnTo>
                  <a:pt x="124303" y="642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Reduces stress and increases productivity.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time management creates a balanced and organized workflow.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Reducing Stress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52" y="3997946"/>
            <a:ext cx="274293" cy="274320"/>
          </a:xfrm>
          <a:custGeom>
            <a:avLst/>
            <a:gdLst/>
            <a:ahLst/>
            <a:cxnLst/>
            <a:rect l="l" t="t" r="r" b="b"/>
            <a:pathLst>
              <a:path w="274293" h="274320">
                <a:moveTo>
                  <a:pt x="85717" y="13606"/>
                </a:moveTo>
                <a:cubicBezTo>
                  <a:pt x="76610" y="5141"/>
                  <a:pt x="64396" y="0"/>
                  <a:pt x="51002" y="0"/>
                </a:cubicBezTo>
                <a:cubicBezTo>
                  <a:pt x="22824" y="0"/>
                  <a:pt x="0" y="22823"/>
                  <a:pt x="0" y="51002"/>
                </a:cubicBezTo>
                <a:cubicBezTo>
                  <a:pt x="0" y="61075"/>
                  <a:pt x="2946" y="70448"/>
                  <a:pt x="7982" y="78376"/>
                </a:cubicBezTo>
                <a:lnTo>
                  <a:pt x="85717" y="13606"/>
                </a:lnTo>
                <a:moveTo>
                  <a:pt x="137147" y="60002"/>
                </a:moveTo>
                <a:cubicBezTo>
                  <a:pt x="189221" y="60002"/>
                  <a:pt x="231435" y="102217"/>
                  <a:pt x="231435" y="154291"/>
                </a:cubicBezTo>
                <a:cubicBezTo>
                  <a:pt x="231435" y="206365"/>
                  <a:pt x="189221" y="248581"/>
                  <a:pt x="137147" y="248581"/>
                </a:cubicBezTo>
                <a:cubicBezTo>
                  <a:pt x="85072" y="248581"/>
                  <a:pt x="42858" y="206366"/>
                  <a:pt x="42858" y="154291"/>
                </a:cubicBezTo>
                <a:cubicBezTo>
                  <a:pt x="42858" y="102217"/>
                  <a:pt x="85072" y="60002"/>
                  <a:pt x="137147" y="60002"/>
                </a:cubicBezTo>
                <a:lnTo>
                  <a:pt x="137147" y="60002"/>
                </a:lnTo>
                <a:moveTo>
                  <a:pt x="137147" y="274293"/>
                </a:moveTo>
                <a:cubicBezTo>
                  <a:pt x="165648" y="274293"/>
                  <a:pt x="191843" y="264329"/>
                  <a:pt x="212415" y="247774"/>
                </a:cubicBezTo>
                <a:lnTo>
                  <a:pt x="235184" y="270543"/>
                </a:lnTo>
                <a:cubicBezTo>
                  <a:pt x="240221" y="275579"/>
                  <a:pt x="248364" y="275579"/>
                  <a:pt x="253345" y="270543"/>
                </a:cubicBezTo>
                <a:cubicBezTo>
                  <a:pt x="258327" y="265506"/>
                  <a:pt x="258381" y="257364"/>
                  <a:pt x="253345" y="252383"/>
                </a:cubicBezTo>
                <a:lnTo>
                  <a:pt x="230576" y="229614"/>
                </a:lnTo>
                <a:cubicBezTo>
                  <a:pt x="247185" y="209043"/>
                  <a:pt x="257095" y="182845"/>
                  <a:pt x="257095" y="154343"/>
                </a:cubicBezTo>
                <a:cubicBezTo>
                  <a:pt x="257150" y="88021"/>
                  <a:pt x="203416" y="34287"/>
                  <a:pt x="137147" y="34287"/>
                </a:cubicBezTo>
                <a:cubicBezTo>
                  <a:pt x="70877" y="34287"/>
                  <a:pt x="17143" y="88021"/>
                  <a:pt x="17143" y="154291"/>
                </a:cubicBezTo>
                <a:cubicBezTo>
                  <a:pt x="17143" y="182793"/>
                  <a:pt x="27108" y="208988"/>
                  <a:pt x="43662" y="229562"/>
                </a:cubicBezTo>
                <a:lnTo>
                  <a:pt x="20893" y="252330"/>
                </a:lnTo>
                <a:cubicBezTo>
                  <a:pt x="15857" y="257367"/>
                  <a:pt x="15857" y="265509"/>
                  <a:pt x="20893" y="270490"/>
                </a:cubicBezTo>
                <a:cubicBezTo>
                  <a:pt x="25929" y="275472"/>
                  <a:pt x="34073" y="275527"/>
                  <a:pt x="39054" y="270490"/>
                </a:cubicBezTo>
                <a:lnTo>
                  <a:pt x="61823" y="247722"/>
                </a:lnTo>
                <a:cubicBezTo>
                  <a:pt x="82395" y="264329"/>
                  <a:pt x="108593" y="274240"/>
                  <a:pt x="137092" y="274240"/>
                </a:cubicBezTo>
                <a:lnTo>
                  <a:pt x="137147" y="274293"/>
                </a:lnTo>
                <a:moveTo>
                  <a:pt x="266311" y="78431"/>
                </a:moveTo>
                <a:cubicBezTo>
                  <a:pt x="271347" y="70503"/>
                  <a:pt x="274293" y="61072"/>
                  <a:pt x="274293" y="51002"/>
                </a:cubicBezTo>
                <a:cubicBezTo>
                  <a:pt x="274293" y="22823"/>
                  <a:pt x="251472" y="0"/>
                  <a:pt x="223291" y="0"/>
                </a:cubicBezTo>
                <a:cubicBezTo>
                  <a:pt x="209897" y="0"/>
                  <a:pt x="197683" y="5143"/>
                  <a:pt x="188577" y="13606"/>
                </a:cubicBezTo>
                <a:lnTo>
                  <a:pt x="266311" y="78431"/>
                </a:lnTo>
                <a:moveTo>
                  <a:pt x="150006" y="98574"/>
                </a:moveTo>
                <a:cubicBezTo>
                  <a:pt x="150006" y="91450"/>
                  <a:pt x="144273" y="85717"/>
                  <a:pt x="137149" y="85717"/>
                </a:cubicBezTo>
                <a:cubicBezTo>
                  <a:pt x="130023" y="85717"/>
                  <a:pt x="124293" y="91450"/>
                  <a:pt x="124293" y="98574"/>
                </a:cubicBezTo>
                <a:lnTo>
                  <a:pt x="124293" y="154291"/>
                </a:lnTo>
                <a:cubicBezTo>
                  <a:pt x="124293" y="157720"/>
                  <a:pt x="125632" y="160987"/>
                  <a:pt x="128043" y="163399"/>
                </a:cubicBezTo>
                <a:lnTo>
                  <a:pt x="153758" y="189113"/>
                </a:lnTo>
                <a:cubicBezTo>
                  <a:pt x="158794" y="194150"/>
                  <a:pt x="166938" y="194150"/>
                  <a:pt x="171919" y="189113"/>
                </a:cubicBezTo>
                <a:cubicBezTo>
                  <a:pt x="176900" y="184077"/>
                  <a:pt x="176955" y="175935"/>
                  <a:pt x="171919" y="170953"/>
                </a:cubicBezTo>
                <a:lnTo>
                  <a:pt x="149954" y="148989"/>
                </a:lnTo>
                <a:lnTo>
                  <a:pt x="149954" y="98577"/>
                </a:lnTo>
                <a:lnTo>
                  <a:pt x="150006" y="9857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Enables individuals to meet deadlines and achieve goals.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Timely completion of tasks leads to a sense of accomplishment.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Meeting Deadlines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72049" y="1567834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2859" y="0"/>
                </a:moveTo>
                <a:cubicBezTo>
                  <a:pt x="5732" y="0"/>
                  <a:pt x="0" y="5733"/>
                  <a:pt x="0" y="12860"/>
                </a:cubicBezTo>
                <a:cubicBezTo>
                  <a:pt x="0" y="19987"/>
                  <a:pt x="5732" y="25720"/>
                  <a:pt x="12859" y="25720"/>
                </a:cubicBezTo>
                <a:lnTo>
                  <a:pt x="17144" y="25720"/>
                </a:lnTo>
                <a:lnTo>
                  <a:pt x="17144" y="35900"/>
                </a:lnTo>
                <a:cubicBezTo>
                  <a:pt x="17144" y="57492"/>
                  <a:pt x="25718" y="78228"/>
                  <a:pt x="40988" y="93496"/>
                </a:cubicBezTo>
                <a:lnTo>
                  <a:pt x="84707" y="137163"/>
                </a:lnTo>
                <a:lnTo>
                  <a:pt x="40988" y="180829"/>
                </a:lnTo>
                <a:cubicBezTo>
                  <a:pt x="25717" y="196098"/>
                  <a:pt x="17144" y="216833"/>
                  <a:pt x="17144" y="238425"/>
                </a:cubicBezTo>
                <a:lnTo>
                  <a:pt x="17144" y="248605"/>
                </a:lnTo>
                <a:lnTo>
                  <a:pt x="12859" y="248605"/>
                </a:lnTo>
                <a:cubicBezTo>
                  <a:pt x="5732" y="248605"/>
                  <a:pt x="0" y="254338"/>
                  <a:pt x="0" y="261465"/>
                </a:cubicBezTo>
                <a:cubicBezTo>
                  <a:pt x="0" y="268592"/>
                  <a:pt x="5732" y="274325"/>
                  <a:pt x="12859" y="274325"/>
                </a:cubicBezTo>
                <a:lnTo>
                  <a:pt x="192881" y="274325"/>
                </a:lnTo>
                <a:cubicBezTo>
                  <a:pt x="200008" y="274325"/>
                  <a:pt x="205740" y="268592"/>
                  <a:pt x="205740" y="261468"/>
                </a:cubicBezTo>
                <a:cubicBezTo>
                  <a:pt x="205740" y="254341"/>
                  <a:pt x="200008" y="248611"/>
                  <a:pt x="192881" y="248611"/>
                </a:cubicBezTo>
                <a:lnTo>
                  <a:pt x="188596" y="248611"/>
                </a:lnTo>
                <a:lnTo>
                  <a:pt x="188596" y="238430"/>
                </a:lnTo>
                <a:cubicBezTo>
                  <a:pt x="188596" y="216839"/>
                  <a:pt x="180023" y="196103"/>
                  <a:pt x="164752" y="180834"/>
                </a:cubicBezTo>
                <a:lnTo>
                  <a:pt x="121033" y="137168"/>
                </a:lnTo>
                <a:lnTo>
                  <a:pt x="164699" y="93502"/>
                </a:lnTo>
                <a:cubicBezTo>
                  <a:pt x="180023" y="78233"/>
                  <a:pt x="188596" y="57497"/>
                  <a:pt x="188596" y="35906"/>
                </a:cubicBezTo>
                <a:lnTo>
                  <a:pt x="188596" y="25726"/>
                </a:lnTo>
                <a:lnTo>
                  <a:pt x="192881" y="25726"/>
                </a:lnTo>
                <a:cubicBezTo>
                  <a:pt x="200008" y="25726"/>
                  <a:pt x="205740" y="19992"/>
                  <a:pt x="205740" y="12868"/>
                </a:cubicBezTo>
                <a:cubicBezTo>
                  <a:pt x="205740" y="5741"/>
                  <a:pt x="200008" y="11"/>
                  <a:pt x="192881" y="11"/>
                </a:cubicBezTo>
                <a:lnTo>
                  <a:pt x="12859" y="0"/>
                </a:lnTo>
                <a:moveTo>
                  <a:pt x="102870" y="155323"/>
                </a:moveTo>
                <a:lnTo>
                  <a:pt x="146536" y="198989"/>
                </a:lnTo>
                <a:cubicBezTo>
                  <a:pt x="156984" y="209490"/>
                  <a:pt x="162878" y="223634"/>
                  <a:pt x="162878" y="238422"/>
                </a:cubicBezTo>
                <a:lnTo>
                  <a:pt x="162878" y="248603"/>
                </a:lnTo>
                <a:lnTo>
                  <a:pt x="42864" y="248603"/>
                </a:lnTo>
                <a:lnTo>
                  <a:pt x="42864" y="238422"/>
                </a:lnTo>
                <a:cubicBezTo>
                  <a:pt x="42864" y="223634"/>
                  <a:pt x="48758" y="209490"/>
                  <a:pt x="59206" y="199044"/>
                </a:cubicBezTo>
                <a:lnTo>
                  <a:pt x="102870" y="155323"/>
                </a:lnTo>
                <a:moveTo>
                  <a:pt x="102870" y="118942"/>
                </a:moveTo>
                <a:lnTo>
                  <a:pt x="59204" y="75276"/>
                </a:lnTo>
                <a:cubicBezTo>
                  <a:pt x="48756" y="64827"/>
                  <a:pt x="42862" y="50683"/>
                  <a:pt x="42862" y="35898"/>
                </a:cubicBezTo>
                <a:lnTo>
                  <a:pt x="42862" y="25717"/>
                </a:lnTo>
                <a:lnTo>
                  <a:pt x="162876" y="25717"/>
                </a:lnTo>
                <a:lnTo>
                  <a:pt x="162876" y="35898"/>
                </a:lnTo>
                <a:cubicBezTo>
                  <a:pt x="162876" y="50686"/>
                  <a:pt x="156982" y="64830"/>
                  <a:pt x="146534" y="75276"/>
                </a:cubicBezTo>
                <a:lnTo>
                  <a:pt x="102868" y="118995"/>
                </a:lnTo>
                <a:lnTo>
                  <a:pt x="102870" y="11894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Helps to prioritize tasks and manage time effectively.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important activities are completed on time.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Prioritizing Tasks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94384" y="156783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Time Management with Days of the Week and Digital Calendars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9523719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0231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02310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8511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2938780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2938780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031313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184983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84983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277516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677389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677389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05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431186" y="1736654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2597" y="320040"/>
                </a:moveTo>
                <a:cubicBezTo>
                  <a:pt x="19071" y="320040"/>
                  <a:pt x="0" y="300969"/>
                  <a:pt x="0" y="277443"/>
                </a:cubicBezTo>
                <a:lnTo>
                  <a:pt x="0" y="42597"/>
                </a:lnTo>
                <a:cubicBezTo>
                  <a:pt x="0" y="19071"/>
                  <a:pt x="19071" y="0"/>
                  <a:pt x="42597" y="0"/>
                </a:cubicBezTo>
                <a:lnTo>
                  <a:pt x="277443" y="0"/>
                </a:lnTo>
                <a:cubicBezTo>
                  <a:pt x="300969" y="0"/>
                  <a:pt x="320040" y="19071"/>
                  <a:pt x="320040" y="42597"/>
                </a:cubicBezTo>
                <a:lnTo>
                  <a:pt x="320040" y="277443"/>
                </a:lnTo>
                <a:cubicBezTo>
                  <a:pt x="320040" y="300969"/>
                  <a:pt x="300969" y="320040"/>
                  <a:pt x="277443" y="320040"/>
                </a:cubicBezTo>
                <a:lnTo>
                  <a:pt x="42597" y="32004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31186" y="173665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Days of the Week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9666802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Friday marks the end of the traditional workweek.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often associated with relaxation and anticipation for the weekend.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9666802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Friday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420599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Thursday is the fourth day of the workweek.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 day to prepare for the weekend.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420599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Thursday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174396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Wednesday is the midpoint of the week.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commonly referred to as hump day.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5174396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Wednesday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928193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Tuesday is the second day of the workweek.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often seen as a productive day.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2928193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Tuesday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91723" y="2708116"/>
            <a:ext cx="181695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Monday is the first day of the workweek for many.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sets the tone for the days ahead.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691723" y="2185968"/>
            <a:ext cx="1816955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Monday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Calendars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Increases productivity, reduces stress, enhances organization.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essential tools for modern time management.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Using Digital Calendars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010620" y="399794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Scheduling, reminders, notifications, sharing.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features make digital calendars versatile and user-friendly.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Features of Digital Calendars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50112" y="3997946"/>
            <a:ext cx="240006" cy="274320"/>
          </a:xfrm>
          <a:custGeom>
            <a:avLst/>
            <a:gdLst/>
            <a:ahLst/>
            <a:cxnLst/>
            <a:rect l="l" t="t" r="r" b="b"/>
            <a:pathLst>
              <a:path w="240006" h="274320">
                <a:moveTo>
                  <a:pt x="120003" y="0"/>
                </a:moveTo>
                <a:cubicBezTo>
                  <a:pt x="110520" y="0"/>
                  <a:pt x="102857" y="7662"/>
                  <a:pt x="102857" y="17145"/>
                </a:cubicBezTo>
                <a:lnTo>
                  <a:pt x="102857" y="27432"/>
                </a:lnTo>
                <a:cubicBezTo>
                  <a:pt x="63746" y="35363"/>
                  <a:pt x="34278" y="69974"/>
                  <a:pt x="34278" y="111443"/>
                </a:cubicBezTo>
                <a:lnTo>
                  <a:pt x="34278" y="125052"/>
                </a:lnTo>
                <a:cubicBezTo>
                  <a:pt x="34278" y="149376"/>
                  <a:pt x="25973" y="173003"/>
                  <a:pt x="10810" y="191972"/>
                </a:cubicBezTo>
                <a:lnTo>
                  <a:pt x="2827" y="201990"/>
                </a:lnTo>
                <a:cubicBezTo>
                  <a:pt x="-281" y="205847"/>
                  <a:pt x="-869" y="211152"/>
                  <a:pt x="1274" y="215599"/>
                </a:cubicBezTo>
                <a:cubicBezTo>
                  <a:pt x="3418" y="220046"/>
                  <a:pt x="7918" y="222885"/>
                  <a:pt x="12847" y="222885"/>
                </a:cubicBezTo>
                <a:lnTo>
                  <a:pt x="227161" y="222885"/>
                </a:lnTo>
                <a:cubicBezTo>
                  <a:pt x="232091" y="222885"/>
                  <a:pt x="236591" y="220046"/>
                  <a:pt x="238734" y="215599"/>
                </a:cubicBezTo>
                <a:cubicBezTo>
                  <a:pt x="240877" y="211152"/>
                  <a:pt x="240287" y="205847"/>
                  <a:pt x="237181" y="201990"/>
                </a:cubicBezTo>
                <a:lnTo>
                  <a:pt x="229198" y="192024"/>
                </a:lnTo>
                <a:cubicBezTo>
                  <a:pt x="214035" y="173003"/>
                  <a:pt x="205731" y="149376"/>
                  <a:pt x="205731" y="125052"/>
                </a:cubicBezTo>
                <a:lnTo>
                  <a:pt x="205731" y="111443"/>
                </a:lnTo>
                <a:cubicBezTo>
                  <a:pt x="205731" y="69974"/>
                  <a:pt x="176263" y="35363"/>
                  <a:pt x="137151" y="27432"/>
                </a:cubicBezTo>
                <a:lnTo>
                  <a:pt x="137151" y="17145"/>
                </a:lnTo>
                <a:cubicBezTo>
                  <a:pt x="137151" y="7662"/>
                  <a:pt x="129490" y="0"/>
                  <a:pt x="120005" y="0"/>
                </a:cubicBezTo>
                <a:lnTo>
                  <a:pt x="120003" y="0"/>
                </a:lnTo>
                <a:moveTo>
                  <a:pt x="120003" y="51435"/>
                </a:moveTo>
                <a:cubicBezTo>
                  <a:pt x="153167" y="51435"/>
                  <a:pt x="180009" y="78277"/>
                  <a:pt x="180009" y="111443"/>
                </a:cubicBezTo>
                <a:lnTo>
                  <a:pt x="180009" y="125052"/>
                </a:lnTo>
                <a:cubicBezTo>
                  <a:pt x="180009" y="150714"/>
                  <a:pt x="187457" y="175738"/>
                  <a:pt x="201279" y="197167"/>
                </a:cubicBezTo>
                <a:lnTo>
                  <a:pt x="38723" y="197167"/>
                </a:lnTo>
                <a:cubicBezTo>
                  <a:pt x="52547" y="175738"/>
                  <a:pt x="59992" y="150714"/>
                  <a:pt x="59992" y="125052"/>
                </a:cubicBezTo>
                <a:lnTo>
                  <a:pt x="59992" y="111443"/>
                </a:lnTo>
                <a:cubicBezTo>
                  <a:pt x="59992" y="78277"/>
                  <a:pt x="86834" y="51435"/>
                  <a:pt x="119998" y="51435"/>
                </a:cubicBezTo>
                <a:lnTo>
                  <a:pt x="120003" y="51435"/>
                </a:lnTo>
                <a:moveTo>
                  <a:pt x="154293" y="240030"/>
                </a:moveTo>
                <a:lnTo>
                  <a:pt x="120003" y="240030"/>
                </a:lnTo>
                <a:lnTo>
                  <a:pt x="85713" y="240030"/>
                </a:lnTo>
                <a:cubicBezTo>
                  <a:pt x="85713" y="249137"/>
                  <a:pt x="89304" y="257872"/>
                  <a:pt x="95734" y="264302"/>
                </a:cubicBezTo>
                <a:cubicBezTo>
                  <a:pt x="102163" y="270732"/>
                  <a:pt x="110897" y="274320"/>
                  <a:pt x="120005" y="274320"/>
                </a:cubicBezTo>
                <a:cubicBezTo>
                  <a:pt x="129114" y="274320"/>
                  <a:pt x="137848" y="270729"/>
                  <a:pt x="144277" y="264302"/>
                </a:cubicBezTo>
                <a:cubicBezTo>
                  <a:pt x="150707" y="257872"/>
                  <a:pt x="154297" y="249140"/>
                  <a:pt x="154297" y="240030"/>
                </a:cubicBezTo>
                <a:lnTo>
                  <a:pt x="154293" y="24003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Google Calendar, Apple Calendar, Microsoft Outlook.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are popular platforms for digital scheduling.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Digital Calendars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99347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198709"/>
                  <a:pt x="198709" y="248603"/>
                  <a:pt x="137160" y="248603"/>
                </a:cubicBezTo>
                <a:cubicBezTo>
                  <a:pt x="75611" y="248603"/>
                  <a:pt x="25718" y="198709"/>
                  <a:pt x="25718" y="137160"/>
                </a:cubicBezTo>
                <a:cubicBezTo>
                  <a:pt x="25718" y="75611"/>
                  <a:pt x="75611" y="25718"/>
                  <a:pt x="137160" y="25718"/>
                </a:cubicBezTo>
                <a:cubicBezTo>
                  <a:pt x="198709" y="25718"/>
                  <a:pt x="248603" y="75611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212911"/>
                  <a:pt x="61409" y="274320"/>
                  <a:pt x="137160" y="274320"/>
                </a:cubicBez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moveTo>
                  <a:pt x="124303" y="64295"/>
                </a:moveTo>
                <a:lnTo>
                  <a:pt x="124303" y="137163"/>
                </a:lnTo>
                <a:cubicBezTo>
                  <a:pt x="124303" y="141450"/>
                  <a:pt x="126445" y="145466"/>
                  <a:pt x="130036" y="147878"/>
                </a:cubicBezTo>
                <a:lnTo>
                  <a:pt x="181471" y="182168"/>
                </a:lnTo>
                <a:cubicBezTo>
                  <a:pt x="187363" y="186132"/>
                  <a:pt x="195349" y="184524"/>
                  <a:pt x="199313" y="178577"/>
                </a:cubicBezTo>
                <a:cubicBezTo>
                  <a:pt x="203277" y="172630"/>
                  <a:pt x="201669" y="164699"/>
                  <a:pt x="195722" y="160735"/>
                </a:cubicBezTo>
                <a:lnTo>
                  <a:pt x="150020" y="130302"/>
                </a:lnTo>
                <a:lnTo>
                  <a:pt x="150020" y="64295"/>
                </a:lnTo>
                <a:cubicBezTo>
                  <a:pt x="150020" y="57168"/>
                  <a:pt x="144287" y="51438"/>
                  <a:pt x="137163" y="51438"/>
                </a:cubicBezTo>
                <a:cubicBezTo>
                  <a:pt x="130036" y="51438"/>
                  <a:pt x="124305" y="57171"/>
                  <a:pt x="124305" y="64298"/>
                </a:cubicBezTo>
                <a:lnTo>
                  <a:pt x="124303" y="642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digital tool used to schedule appointments, events, and tasks.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users manage their time effectively.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Digital Calendars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41527" y="1567834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Time Management with Days of the Week and Digital Calendars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Time Management with Days of the Week and Digital Calendars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2"/>
            <a:srcRect/>
            <a:stretch>
              <a:fillRect l="-137485" r="-13748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Up a Digital Calendar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65817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Enable reminders and notifications to stay on top of your schedule.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Choose how and when you want to be alerted for upcoming events.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65817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Reminders and Notifications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Input your events, appointments, and important dates into the calendar.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to include details like time, location, and participants.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1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Adding Events and Appointments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Adjust the calendar settings and layout to match your preferences.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changing the view, color schemes, and time zones.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483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Customizing Your Calendar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817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Sign up for an account on your chosen platform to access the calendar.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Follow the setup instructions to get started quickly.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an Account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3151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Select a digital calendar platform that suits your needs, such as Google Calendar or Apple Calendar.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the features and compatibility with your devices before making a choice.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3151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Choosing a Platform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743200" y="6200512"/>
            <a:ext cx="9448798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2238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22238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4904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7570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14904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38184" r="-3818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22239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Digital Calendars for Time Management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3192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Calendar apps simplify the process of scheduling and organizing activities.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offer tools and features to enhance productivity and time management.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3192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Streamlining Scheduling with Calendar Apps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40526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Sharing calendars with others facilitates collaboration and coordination.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teams and families to stay informed about each other's schedules.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40526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Sharing Calendars with Others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25858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Digital calendars help users prioritize tasks and allocate time effectively.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enable better organization and focus on high-priority activities.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25858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Prioritizing Tasks and Managing Time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33192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Users can set reminders and notifications to stay on top of their tasks.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feature ensures important events and deadlines are not missed.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3192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Reminders and Notifications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40526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Digital calendars allow users to schedule appointments and events efficiently.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a clear overview of upcoming commitments and deadlines.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40526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Reminders and Notifications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50594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Time Management with Days of the Week and Digital Calendars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22238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90335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Time Management with Days of the Week and Digital Calendars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Using Digital Calendars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7104176" y="3606790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1"/>
              </a:spcBef>
              <a:buNone/>
            </a:pPr>
            <a:r>
              <a:rPr lang="en-US" sz="11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Enables sharing and collaboration by allowing multiple users to access and edit shared calendars.</a:t>
            </a:r>
            <a:endParaRPr lang="en-US" sz="1132" dirty="0"/>
          </a:p>
          <a:p>
            <a:pPr algn="l" marL="0" indent="0">
              <a:lnSpc>
                <a:spcPct val="90000"/>
              </a:lnSpc>
              <a:spcBef>
                <a:spcPts val="871"/>
              </a:spcBef>
              <a:buNone/>
            </a:pPr>
            <a:r>
              <a:rPr lang="en-US" sz="11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particularly useful for team projects, family planning, and coordinating events.</a:t>
            </a:r>
            <a:endParaRPr lang="en-US" sz="1132" dirty="0"/>
          </a:p>
        </p:txBody>
      </p:sp>
      <p:sp>
        <p:nvSpPr>
          <p:cNvPr id="9" name="Text 7"/>
          <p:cNvSpPr/>
          <p:nvPr/>
        </p:nvSpPr>
        <p:spPr>
          <a:xfrm>
            <a:off x="7104176" y="314543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Facilitates Collaboration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104177" y="2057845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1"/>
              </a:spcBef>
              <a:buNone/>
            </a:pPr>
            <a:r>
              <a:rPr lang="en-US" sz="11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Improves time management by allowing users to allocate specific time slots for tasks.</a:t>
            </a:r>
            <a:endParaRPr lang="en-US" sz="1132" dirty="0"/>
          </a:p>
          <a:p>
            <a:pPr algn="l" marL="0" indent="0">
              <a:lnSpc>
                <a:spcPct val="90000"/>
              </a:lnSpc>
              <a:spcBef>
                <a:spcPts val="871"/>
              </a:spcBef>
              <a:buNone/>
            </a:pPr>
            <a:r>
              <a:rPr lang="en-US" sz="11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balancing work, personal life, and leisure activities effectively.</a:t>
            </a:r>
            <a:endParaRPr lang="en-US" sz="1132" dirty="0"/>
          </a:p>
        </p:txBody>
      </p:sp>
      <p:sp>
        <p:nvSpPr>
          <p:cNvPr id="11" name="Text 9"/>
          <p:cNvSpPr/>
          <p:nvPr/>
        </p:nvSpPr>
        <p:spPr>
          <a:xfrm>
            <a:off x="7104177" y="160018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Improves Time Management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381903" y="5141118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1"/>
              </a:spcBef>
              <a:buNone/>
            </a:pPr>
            <a:r>
              <a:rPr lang="en-US" sz="11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Enhances organization by centralizing schedules, appointments, and reminders in one place.</a:t>
            </a:r>
            <a:endParaRPr lang="en-US" sz="1132" dirty="0"/>
          </a:p>
          <a:p>
            <a:pPr algn="l" marL="0" indent="0">
              <a:lnSpc>
                <a:spcPct val="90000"/>
              </a:lnSpc>
              <a:spcBef>
                <a:spcPts val="871"/>
              </a:spcBef>
              <a:buNone/>
            </a:pPr>
            <a:r>
              <a:rPr lang="en-US" sz="11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eliminates the need for scattered notes and ensures everything is easily accessible.</a:t>
            </a:r>
            <a:endParaRPr lang="en-US" sz="1132" dirty="0"/>
          </a:p>
        </p:txBody>
      </p:sp>
      <p:sp>
        <p:nvSpPr>
          <p:cNvPr id="13" name="Text 11"/>
          <p:cNvSpPr/>
          <p:nvPr/>
        </p:nvSpPr>
        <p:spPr>
          <a:xfrm>
            <a:off x="1381904" y="4702515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Enhances Organization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391158" y="3606790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1"/>
              </a:spcBef>
              <a:buNone/>
            </a:pPr>
            <a:r>
              <a:rPr lang="en-US" sz="11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Reduces stress by providing a clear overview of commitments and deadlines.</a:t>
            </a:r>
            <a:endParaRPr lang="en-US" sz="1132" dirty="0"/>
          </a:p>
          <a:p>
            <a:pPr algn="l" marL="0" indent="0">
              <a:lnSpc>
                <a:spcPct val="90000"/>
              </a:lnSpc>
              <a:spcBef>
                <a:spcPts val="871"/>
              </a:spcBef>
              <a:buNone/>
            </a:pPr>
            <a:r>
              <a:rPr lang="en-US" sz="11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Users can avoid last-minute surprises and plan ahead with confidence.</a:t>
            </a:r>
            <a:endParaRPr lang="en-US" sz="1132" dirty="0"/>
          </a:p>
        </p:txBody>
      </p:sp>
      <p:sp>
        <p:nvSpPr>
          <p:cNvPr id="15" name="Text 13"/>
          <p:cNvSpPr/>
          <p:nvPr/>
        </p:nvSpPr>
        <p:spPr>
          <a:xfrm>
            <a:off x="1391158" y="314543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Reduces Stress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381904" y="2052113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1"/>
              </a:spcBef>
              <a:buNone/>
            </a:pPr>
            <a:r>
              <a:rPr lang="en-US" sz="11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Increases productivity by helping users prioritize tasks and allocate time effectively.</a:t>
            </a:r>
            <a:endParaRPr lang="en-US" sz="1132" dirty="0"/>
          </a:p>
          <a:p>
            <a:pPr algn="l" marL="0" indent="0">
              <a:lnSpc>
                <a:spcPct val="90000"/>
              </a:lnSpc>
              <a:spcBef>
                <a:spcPts val="871"/>
              </a:spcBef>
              <a:buNone/>
            </a:pPr>
            <a:r>
              <a:rPr lang="en-US" sz="113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Digital calendars streamline scheduling, ensuring that important tasks are not overlooked.</a:t>
            </a:r>
            <a:endParaRPr lang="en-US" sz="1132" dirty="0"/>
          </a:p>
        </p:txBody>
      </p:sp>
      <p:sp>
        <p:nvSpPr>
          <p:cNvPr id="17" name="Text 15"/>
          <p:cNvSpPr/>
          <p:nvPr/>
        </p:nvSpPr>
        <p:spPr>
          <a:xfrm>
            <a:off x="1381904" y="160018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Boosts Productivity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48640" y="157301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157301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48640" y="314302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48640" y="314302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548640" y="470864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48640" y="470864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227279" y="157301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6227279" y="157301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6227279" y="314302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6227279" y="314302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to Avoid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Not setting reminders or notifications.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lead to missed appointments and deadlines.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Neglecting Notifications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Not using digital calendar features (e.g., recurring events, invitations).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limits the efficiency and functionality of your scheduling tools.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Underutilizing Calendar Features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Not regularly reviewing and updating the calendar.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can result in outdated information and scheduling conflicts.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Failing to Update Regularly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Not using strong and unique passwords.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increases the risk of unauthorized access to your calendar.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Weak Password Practices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Time Management with Days of the Week and Digital Calendars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3908" r="-13390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Best Practices for Using Digital Calendars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658177" y="4850049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calendar apps to streamline scheduling and organization.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simplify planning and enhance productivity.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58177" y="438331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Streamlined Organization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658177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198709"/>
                  <a:pt x="198709" y="248603"/>
                  <a:pt x="137160" y="248603"/>
                </a:cubicBezTo>
                <a:cubicBezTo>
                  <a:pt x="75611" y="248603"/>
                  <a:pt x="25718" y="198709"/>
                  <a:pt x="25718" y="137160"/>
                </a:cubicBezTo>
                <a:cubicBezTo>
                  <a:pt x="25718" y="75611"/>
                  <a:pt x="75611" y="25718"/>
                  <a:pt x="137160" y="25718"/>
                </a:cubicBezTo>
                <a:cubicBezTo>
                  <a:pt x="198709" y="25718"/>
                  <a:pt x="248603" y="75611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212911"/>
                  <a:pt x="61409" y="274320"/>
                  <a:pt x="137160" y="274320"/>
                </a:cubicBez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moveTo>
                  <a:pt x="124303" y="64295"/>
                </a:moveTo>
                <a:lnTo>
                  <a:pt x="124303" y="137163"/>
                </a:lnTo>
                <a:cubicBezTo>
                  <a:pt x="124303" y="141450"/>
                  <a:pt x="126445" y="145466"/>
                  <a:pt x="130036" y="147878"/>
                </a:cubicBezTo>
                <a:lnTo>
                  <a:pt x="181471" y="182168"/>
                </a:lnTo>
                <a:cubicBezTo>
                  <a:pt x="187363" y="186132"/>
                  <a:pt x="195349" y="184524"/>
                  <a:pt x="199313" y="178577"/>
                </a:cubicBezTo>
                <a:cubicBezTo>
                  <a:pt x="203277" y="172630"/>
                  <a:pt x="201669" y="164699"/>
                  <a:pt x="195722" y="160735"/>
                </a:cubicBezTo>
                <a:lnTo>
                  <a:pt x="150020" y="130302"/>
                </a:lnTo>
                <a:lnTo>
                  <a:pt x="150020" y="64295"/>
                </a:lnTo>
                <a:cubicBezTo>
                  <a:pt x="150020" y="57168"/>
                  <a:pt x="144287" y="51438"/>
                  <a:pt x="137163" y="51438"/>
                </a:cubicBezTo>
                <a:cubicBezTo>
                  <a:pt x="130036" y="51438"/>
                  <a:pt x="124305" y="57171"/>
                  <a:pt x="124305" y="64298"/>
                </a:cubicBezTo>
                <a:lnTo>
                  <a:pt x="124303" y="642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4850049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Share calendars with others.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facilitates coordination and improves team collaboration.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19" y="438331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Scheduling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48664" y="4010913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584835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 reminders and notifications.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features help you stay on track and avoid missing important events.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Timely Notifications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4848" y="1565309"/>
            <a:ext cx="274293" cy="274320"/>
          </a:xfrm>
          <a:custGeom>
            <a:avLst/>
            <a:gdLst/>
            <a:ahLst/>
            <a:cxnLst/>
            <a:rect l="l" t="t" r="r" b="b"/>
            <a:pathLst>
              <a:path w="274293" h="274320">
                <a:moveTo>
                  <a:pt x="85717" y="13606"/>
                </a:moveTo>
                <a:cubicBezTo>
                  <a:pt x="76610" y="5141"/>
                  <a:pt x="64396" y="0"/>
                  <a:pt x="51002" y="0"/>
                </a:cubicBezTo>
                <a:cubicBezTo>
                  <a:pt x="22824" y="0"/>
                  <a:pt x="0" y="22823"/>
                  <a:pt x="0" y="51002"/>
                </a:cubicBezTo>
                <a:cubicBezTo>
                  <a:pt x="0" y="61075"/>
                  <a:pt x="2946" y="70448"/>
                  <a:pt x="7982" y="78376"/>
                </a:cubicBezTo>
                <a:lnTo>
                  <a:pt x="85717" y="13606"/>
                </a:lnTo>
                <a:moveTo>
                  <a:pt x="137147" y="60002"/>
                </a:moveTo>
                <a:cubicBezTo>
                  <a:pt x="189221" y="60002"/>
                  <a:pt x="231435" y="102217"/>
                  <a:pt x="231435" y="154291"/>
                </a:cubicBezTo>
                <a:cubicBezTo>
                  <a:pt x="231435" y="206365"/>
                  <a:pt x="189221" y="248581"/>
                  <a:pt x="137147" y="248581"/>
                </a:cubicBezTo>
                <a:cubicBezTo>
                  <a:pt x="85072" y="248581"/>
                  <a:pt x="42858" y="206366"/>
                  <a:pt x="42858" y="154291"/>
                </a:cubicBezTo>
                <a:cubicBezTo>
                  <a:pt x="42858" y="102217"/>
                  <a:pt x="85072" y="60002"/>
                  <a:pt x="137147" y="60002"/>
                </a:cubicBezTo>
                <a:lnTo>
                  <a:pt x="137147" y="60002"/>
                </a:lnTo>
                <a:moveTo>
                  <a:pt x="137147" y="274293"/>
                </a:moveTo>
                <a:cubicBezTo>
                  <a:pt x="165648" y="274293"/>
                  <a:pt x="191843" y="264329"/>
                  <a:pt x="212415" y="247774"/>
                </a:cubicBezTo>
                <a:lnTo>
                  <a:pt x="235184" y="270543"/>
                </a:lnTo>
                <a:cubicBezTo>
                  <a:pt x="240221" y="275579"/>
                  <a:pt x="248364" y="275579"/>
                  <a:pt x="253345" y="270543"/>
                </a:cubicBezTo>
                <a:cubicBezTo>
                  <a:pt x="258327" y="265506"/>
                  <a:pt x="258381" y="257364"/>
                  <a:pt x="253345" y="252383"/>
                </a:cubicBezTo>
                <a:lnTo>
                  <a:pt x="230576" y="229614"/>
                </a:lnTo>
                <a:cubicBezTo>
                  <a:pt x="247185" y="209043"/>
                  <a:pt x="257095" y="182845"/>
                  <a:pt x="257095" y="154343"/>
                </a:cubicBezTo>
                <a:cubicBezTo>
                  <a:pt x="257150" y="88021"/>
                  <a:pt x="203416" y="34287"/>
                  <a:pt x="137147" y="34287"/>
                </a:cubicBezTo>
                <a:cubicBezTo>
                  <a:pt x="70877" y="34287"/>
                  <a:pt x="17143" y="88021"/>
                  <a:pt x="17143" y="154291"/>
                </a:cubicBezTo>
                <a:cubicBezTo>
                  <a:pt x="17143" y="182793"/>
                  <a:pt x="27108" y="208988"/>
                  <a:pt x="43662" y="229562"/>
                </a:cubicBezTo>
                <a:lnTo>
                  <a:pt x="20893" y="252330"/>
                </a:lnTo>
                <a:cubicBezTo>
                  <a:pt x="15857" y="257367"/>
                  <a:pt x="15857" y="265509"/>
                  <a:pt x="20893" y="270490"/>
                </a:cubicBezTo>
                <a:cubicBezTo>
                  <a:pt x="25929" y="275472"/>
                  <a:pt x="34073" y="275527"/>
                  <a:pt x="39054" y="270490"/>
                </a:cubicBezTo>
                <a:lnTo>
                  <a:pt x="61823" y="247722"/>
                </a:lnTo>
                <a:cubicBezTo>
                  <a:pt x="82395" y="264329"/>
                  <a:pt x="108593" y="274240"/>
                  <a:pt x="137092" y="274240"/>
                </a:cubicBezTo>
                <a:lnTo>
                  <a:pt x="137147" y="274293"/>
                </a:lnTo>
                <a:moveTo>
                  <a:pt x="266311" y="78431"/>
                </a:moveTo>
                <a:cubicBezTo>
                  <a:pt x="271347" y="70503"/>
                  <a:pt x="274293" y="61072"/>
                  <a:pt x="274293" y="51002"/>
                </a:cubicBezTo>
                <a:cubicBezTo>
                  <a:pt x="274293" y="22823"/>
                  <a:pt x="251472" y="0"/>
                  <a:pt x="223291" y="0"/>
                </a:cubicBezTo>
                <a:cubicBezTo>
                  <a:pt x="209897" y="0"/>
                  <a:pt x="197683" y="5143"/>
                  <a:pt x="188577" y="13606"/>
                </a:cubicBezTo>
                <a:lnTo>
                  <a:pt x="266311" y="78431"/>
                </a:lnTo>
                <a:moveTo>
                  <a:pt x="150006" y="98574"/>
                </a:moveTo>
                <a:cubicBezTo>
                  <a:pt x="150006" y="91450"/>
                  <a:pt x="144273" y="85717"/>
                  <a:pt x="137149" y="85717"/>
                </a:cubicBezTo>
                <a:cubicBezTo>
                  <a:pt x="130023" y="85717"/>
                  <a:pt x="124293" y="91450"/>
                  <a:pt x="124293" y="98574"/>
                </a:cubicBezTo>
                <a:lnTo>
                  <a:pt x="124293" y="154291"/>
                </a:lnTo>
                <a:cubicBezTo>
                  <a:pt x="124293" y="157720"/>
                  <a:pt x="125632" y="160987"/>
                  <a:pt x="128043" y="163399"/>
                </a:cubicBezTo>
                <a:lnTo>
                  <a:pt x="153758" y="189113"/>
                </a:lnTo>
                <a:cubicBezTo>
                  <a:pt x="158794" y="194150"/>
                  <a:pt x="166938" y="194150"/>
                  <a:pt x="171919" y="189113"/>
                </a:cubicBezTo>
                <a:cubicBezTo>
                  <a:pt x="176900" y="184077"/>
                  <a:pt x="176955" y="175935"/>
                  <a:pt x="171919" y="170953"/>
                </a:cubicBezTo>
                <a:lnTo>
                  <a:pt x="149954" y="148989"/>
                </a:lnTo>
                <a:lnTo>
                  <a:pt x="149954" y="98577"/>
                </a:lnTo>
                <a:lnTo>
                  <a:pt x="150006" y="9857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658177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strong and unique passwords.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protect sensitive information and prevents unauthorized access.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Secure Your Calendar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675322" y="1565309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77153" y="68580"/>
                </a:moveTo>
                <a:lnTo>
                  <a:pt x="77153" y="102870"/>
                </a:lnTo>
                <a:lnTo>
                  <a:pt x="162877" y="102870"/>
                </a:lnTo>
                <a:lnTo>
                  <a:pt x="162877" y="68580"/>
                </a:lnTo>
                <a:cubicBezTo>
                  <a:pt x="162877" y="44898"/>
                  <a:pt x="143696" y="25718"/>
                  <a:pt x="120015" y="25718"/>
                </a:cubicBezTo>
                <a:cubicBezTo>
                  <a:pt x="96334" y="25718"/>
                  <a:pt x="77153" y="44898"/>
                  <a:pt x="77153" y="68580"/>
                </a:cubicBezTo>
                <a:lnTo>
                  <a:pt x="77153" y="68580"/>
                </a:lnTo>
                <a:moveTo>
                  <a:pt x="51436" y="102870"/>
                </a:moveTo>
                <a:lnTo>
                  <a:pt x="51436" y="68580"/>
                </a:lnTo>
                <a:cubicBezTo>
                  <a:pt x="51436" y="30699"/>
                  <a:pt x="82136" y="0"/>
                  <a:pt x="120015" y="0"/>
                </a:cubicBezTo>
                <a:cubicBezTo>
                  <a:pt x="157894" y="0"/>
                  <a:pt x="188594" y="30699"/>
                  <a:pt x="188594" y="68580"/>
                </a:cubicBezTo>
                <a:lnTo>
                  <a:pt x="188594" y="102870"/>
                </a:lnTo>
                <a:lnTo>
                  <a:pt x="205739" y="102870"/>
                </a:lnTo>
                <a:cubicBezTo>
                  <a:pt x="224651" y="102870"/>
                  <a:pt x="240030" y="118246"/>
                  <a:pt x="240030" y="137160"/>
                </a:cubicBezTo>
                <a:lnTo>
                  <a:pt x="240030" y="240030"/>
                </a:lnTo>
                <a:cubicBezTo>
                  <a:pt x="240030" y="258944"/>
                  <a:pt x="224654" y="274320"/>
                  <a:pt x="205739" y="274320"/>
                </a:cubicBezTo>
                <a:lnTo>
                  <a:pt x="34288" y="274320"/>
                </a:lnTo>
                <a:cubicBezTo>
                  <a:pt x="15376" y="274320"/>
                  <a:pt x="-2" y="258944"/>
                  <a:pt x="-2" y="240030"/>
                </a:cubicBezTo>
                <a:lnTo>
                  <a:pt x="-2" y="137160"/>
                </a:lnTo>
                <a:cubicBezTo>
                  <a:pt x="-2" y="118246"/>
                  <a:pt x="15374" y="102870"/>
                  <a:pt x="34288" y="102870"/>
                </a:cubicBezTo>
                <a:lnTo>
                  <a:pt x="51436" y="102870"/>
                </a:lnTo>
                <a:moveTo>
                  <a:pt x="25717" y="137160"/>
                </a:moveTo>
                <a:lnTo>
                  <a:pt x="25717" y="240030"/>
                </a:lnTo>
                <a:cubicBezTo>
                  <a:pt x="25717" y="244746"/>
                  <a:pt x="29574" y="248603"/>
                  <a:pt x="34288" y="248603"/>
                </a:cubicBezTo>
                <a:lnTo>
                  <a:pt x="205739" y="248603"/>
                </a:lnTo>
                <a:cubicBezTo>
                  <a:pt x="210454" y="248603"/>
                  <a:pt x="214311" y="244746"/>
                  <a:pt x="214311" y="240030"/>
                </a:cubicBezTo>
                <a:lnTo>
                  <a:pt x="214311" y="137160"/>
                </a:lnTo>
                <a:cubicBezTo>
                  <a:pt x="214311" y="132444"/>
                  <a:pt x="210454" y="128588"/>
                  <a:pt x="205739" y="128588"/>
                </a:cubicBezTo>
                <a:lnTo>
                  <a:pt x="34288" y="128588"/>
                </a:lnTo>
                <a:cubicBezTo>
                  <a:pt x="29574" y="128588"/>
                  <a:pt x="25717" y="132444"/>
                  <a:pt x="25717" y="137160"/>
                </a:cubicBezTo>
                <a:lnTo>
                  <a:pt x="25717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731519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Regularly review and update the calendar.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all appointments and tasks are accurate and up-to-date.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31519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Regular Calendar Reviews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31529" y="1565309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7686" y="252849"/>
                  <a:pt x="93748" y="249469"/>
                  <a:pt x="98949" y="244913"/>
                </a:cubicBezTo>
                <a:cubicBezTo>
                  <a:pt x="99700" y="244268"/>
                  <a:pt x="100397" y="243571"/>
                  <a:pt x="101094" y="242875"/>
                </a:cubicBezTo>
                <a:lnTo>
                  <a:pt x="264242" y="79778"/>
                </a:lnTo>
                <a:cubicBezTo>
                  <a:pt x="275988" y="68031"/>
                  <a:pt x="277436" y="49959"/>
                  <a:pt x="268639" y="36602"/>
                </a:cubicBezTo>
                <a:cubicBezTo>
                  <a:pt x="267405" y="34726"/>
                  <a:pt x="265904" y="32902"/>
                  <a:pt x="264242" y="31240"/>
                </a:cubicBezTo>
                <a:lnTo>
                  <a:pt x="243110" y="10054"/>
                </a:lnTo>
                <a:cubicBezTo>
                  <a:pt x="229702" y="-3355"/>
                  <a:pt x="207980" y="-3355"/>
                  <a:pt x="194572" y="10054"/>
                </a:cubicBezTo>
                <a:lnTo>
                  <a:pt x="31424" y="173203"/>
                </a:lnTo>
                <a:cubicBezTo>
                  <a:pt x="25848" y="178780"/>
                  <a:pt x="21771" y="185698"/>
                  <a:pt x="19517" y="193261"/>
                </a:cubicBezTo>
                <a:lnTo>
                  <a:pt x="19519" y="193264"/>
                </a:lnTo>
                <a:moveTo>
                  <a:pt x="44190" y="200503"/>
                </a:moveTo>
                <a:cubicBezTo>
                  <a:pt x="45100" y="197499"/>
                  <a:pt x="46604" y="194710"/>
                  <a:pt x="48694" y="192350"/>
                </a:cubicBezTo>
                <a:cubicBezTo>
                  <a:pt x="49015" y="192029"/>
                  <a:pt x="49284" y="191706"/>
                  <a:pt x="49604" y="191385"/>
                </a:cubicBezTo>
                <a:lnTo>
                  <a:pt x="172154" y="68890"/>
                </a:lnTo>
                <a:lnTo>
                  <a:pt x="205404" y="102143"/>
                </a:lnTo>
                <a:lnTo>
                  <a:pt x="82907" y="224693"/>
                </a:lnTo>
                <a:cubicBezTo>
                  <a:pt x="80387" y="227214"/>
                  <a:pt x="77221" y="229090"/>
                  <a:pt x="73790" y="230111"/>
                </a:cubicBezTo>
                <a:lnTo>
                  <a:pt x="61240" y="233811"/>
                </a:lnTo>
                <a:lnTo>
                  <a:pt x="31849" y="242447"/>
                </a:lnTo>
                <a:lnTo>
                  <a:pt x="40484" y="213056"/>
                </a:lnTo>
                <a:lnTo>
                  <a:pt x="44190" y="200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Time Management with Days of the Week and Digital Calendars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799" y="5303984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45807" y="4064855"/>
            <a:ext cx="154305" cy="274320"/>
          </a:xfrm>
          <a:custGeom>
            <a:avLst/>
            <a:gdLst/>
            <a:ahLst/>
            <a:cxnLst/>
            <a:rect l="l" t="t" r="r" b="b"/>
            <a:pathLst>
              <a:path w="154305" h="274320">
                <a:moveTo>
                  <a:pt x="25718" y="77152"/>
                </a:moveTo>
                <a:cubicBezTo>
                  <a:pt x="25718" y="48747"/>
                  <a:pt x="48746" y="25717"/>
                  <a:pt x="77152" y="25717"/>
                </a:cubicBezTo>
                <a:cubicBezTo>
                  <a:pt x="105559" y="25717"/>
                  <a:pt x="128587" y="48747"/>
                  <a:pt x="128587" y="77152"/>
                </a:cubicBezTo>
                <a:cubicBezTo>
                  <a:pt x="128587" y="105558"/>
                  <a:pt x="105559" y="128588"/>
                  <a:pt x="77152" y="128588"/>
                </a:cubicBezTo>
                <a:cubicBezTo>
                  <a:pt x="48746" y="128588"/>
                  <a:pt x="25718" y="105558"/>
                  <a:pt x="25718" y="77152"/>
                </a:cubicBezTo>
                <a:lnTo>
                  <a:pt x="25718" y="77152"/>
                </a:lnTo>
                <a:moveTo>
                  <a:pt x="90011" y="153232"/>
                </a:moveTo>
                <a:cubicBezTo>
                  <a:pt x="126498" y="147123"/>
                  <a:pt x="154305" y="115352"/>
                  <a:pt x="154305" y="77152"/>
                </a:cubicBezTo>
                <a:cubicBezTo>
                  <a:pt x="154305" y="34559"/>
                  <a:pt x="119747" y="0"/>
                  <a:pt x="77152" y="0"/>
                </a:cubicBezTo>
                <a:cubicBezTo>
                  <a:pt x="34558" y="0"/>
                  <a:pt x="0" y="34559"/>
                  <a:pt x="0" y="77152"/>
                </a:cubicBezTo>
                <a:cubicBezTo>
                  <a:pt x="0" y="115406"/>
                  <a:pt x="27807" y="147126"/>
                  <a:pt x="64294" y="153232"/>
                </a:cubicBezTo>
                <a:lnTo>
                  <a:pt x="64294" y="261460"/>
                </a:lnTo>
                <a:cubicBezTo>
                  <a:pt x="64294" y="268587"/>
                  <a:pt x="70027" y="274320"/>
                  <a:pt x="77152" y="274320"/>
                </a:cubicBezTo>
                <a:cubicBezTo>
                  <a:pt x="84278" y="274320"/>
                  <a:pt x="90011" y="268587"/>
                  <a:pt x="90011" y="261462"/>
                </a:cubicBezTo>
                <a:lnTo>
                  <a:pt x="90011" y="153232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799" y="289429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0030" y="0"/>
                </a:moveTo>
                <a:cubicBezTo>
                  <a:pt x="258944" y="0"/>
                  <a:pt x="274320" y="15376"/>
                  <a:pt x="274320" y="34290"/>
                </a:cubicBezTo>
                <a:lnTo>
                  <a:pt x="274320" y="102870"/>
                </a:lnTo>
                <a:cubicBezTo>
                  <a:pt x="274320" y="107586"/>
                  <a:pt x="270463" y="111443"/>
                  <a:pt x="265748" y="111443"/>
                </a:cubicBezTo>
                <a:lnTo>
                  <a:pt x="237888" y="111443"/>
                </a:lnTo>
                <a:cubicBezTo>
                  <a:pt x="234352" y="111443"/>
                  <a:pt x="231458" y="114337"/>
                  <a:pt x="231458" y="117873"/>
                </a:cubicBezTo>
                <a:lnTo>
                  <a:pt x="231458" y="120015"/>
                </a:lnTo>
                <a:cubicBezTo>
                  <a:pt x="231458" y="129498"/>
                  <a:pt x="223796" y="137160"/>
                  <a:pt x="214313" y="137160"/>
                </a:cubicBezTo>
                <a:cubicBezTo>
                  <a:pt x="204829" y="137160"/>
                  <a:pt x="197167" y="129498"/>
                  <a:pt x="197167" y="120015"/>
                </a:cubicBezTo>
                <a:lnTo>
                  <a:pt x="197167" y="117873"/>
                </a:lnTo>
                <a:cubicBezTo>
                  <a:pt x="197167" y="114337"/>
                  <a:pt x="194273" y="111443"/>
                  <a:pt x="190737" y="111443"/>
                </a:cubicBezTo>
                <a:lnTo>
                  <a:pt x="171450" y="111443"/>
                </a:lnTo>
                <a:cubicBezTo>
                  <a:pt x="166734" y="111443"/>
                  <a:pt x="162877" y="107586"/>
                  <a:pt x="162877" y="102870"/>
                </a:cubicBezTo>
                <a:lnTo>
                  <a:pt x="162877" y="85725"/>
                </a:lnTo>
                <a:cubicBezTo>
                  <a:pt x="162877" y="81009"/>
                  <a:pt x="166734" y="77152"/>
                  <a:pt x="171450" y="77152"/>
                </a:cubicBezTo>
                <a:lnTo>
                  <a:pt x="180022" y="77152"/>
                </a:lnTo>
                <a:cubicBezTo>
                  <a:pt x="189506" y="77152"/>
                  <a:pt x="197167" y="69491"/>
                  <a:pt x="197167" y="60008"/>
                </a:cubicBezTo>
                <a:cubicBezTo>
                  <a:pt x="197167" y="50524"/>
                  <a:pt x="189506" y="42863"/>
                  <a:pt x="180022" y="42863"/>
                </a:cubicBezTo>
                <a:lnTo>
                  <a:pt x="171450" y="42863"/>
                </a:lnTo>
                <a:cubicBezTo>
                  <a:pt x="166734" y="42863"/>
                  <a:pt x="162877" y="39006"/>
                  <a:pt x="162877" y="34290"/>
                </a:cubicBezTo>
                <a:lnTo>
                  <a:pt x="162877" y="8573"/>
                </a:lnTo>
                <a:cubicBezTo>
                  <a:pt x="162877" y="3857"/>
                  <a:pt x="166734" y="0"/>
                  <a:pt x="171450" y="0"/>
                </a:cubicBezTo>
                <a:lnTo>
                  <a:pt x="240030" y="0"/>
                </a:lnTo>
              </a:path>
              <a:path w="274320" h="274320">
                <a:moveTo>
                  <a:pt x="0" y="128588"/>
                </a:moveTo>
                <a:lnTo>
                  <a:pt x="0" y="68580"/>
                </a:lnTo>
                <a:cubicBezTo>
                  <a:pt x="0" y="49666"/>
                  <a:pt x="15376" y="34290"/>
                  <a:pt x="34290" y="34290"/>
                </a:cubicBezTo>
                <a:lnTo>
                  <a:pt x="111443" y="34290"/>
                </a:lnTo>
                <a:cubicBezTo>
                  <a:pt x="116158" y="34290"/>
                  <a:pt x="120015" y="38147"/>
                  <a:pt x="120015" y="42863"/>
                </a:cubicBezTo>
                <a:lnTo>
                  <a:pt x="120015" y="70722"/>
                </a:lnTo>
                <a:cubicBezTo>
                  <a:pt x="120015" y="74258"/>
                  <a:pt x="122909" y="77152"/>
                  <a:pt x="126445" y="77152"/>
                </a:cubicBezTo>
                <a:lnTo>
                  <a:pt x="128588" y="77152"/>
                </a:lnTo>
                <a:cubicBezTo>
                  <a:pt x="138071" y="77152"/>
                  <a:pt x="145733" y="84814"/>
                  <a:pt x="145733" y="94298"/>
                </a:cubicBezTo>
                <a:cubicBezTo>
                  <a:pt x="145733" y="103781"/>
                  <a:pt x="138071" y="111443"/>
                  <a:pt x="128588" y="111443"/>
                </a:cubicBezTo>
                <a:lnTo>
                  <a:pt x="126445" y="111443"/>
                </a:lnTo>
                <a:cubicBezTo>
                  <a:pt x="122909" y="111443"/>
                  <a:pt x="120015" y="114337"/>
                  <a:pt x="120015" y="117873"/>
                </a:cubicBezTo>
                <a:lnTo>
                  <a:pt x="120015" y="145733"/>
                </a:lnTo>
                <a:cubicBezTo>
                  <a:pt x="120015" y="150448"/>
                  <a:pt x="116158" y="154305"/>
                  <a:pt x="111443" y="154305"/>
                </a:cubicBezTo>
                <a:lnTo>
                  <a:pt x="94297" y="154305"/>
                </a:lnTo>
                <a:cubicBezTo>
                  <a:pt x="89582" y="154305"/>
                  <a:pt x="85725" y="150448"/>
                  <a:pt x="85725" y="145733"/>
                </a:cubicBezTo>
                <a:lnTo>
                  <a:pt x="85725" y="137160"/>
                </a:lnTo>
                <a:cubicBezTo>
                  <a:pt x="85725" y="127677"/>
                  <a:pt x="78063" y="120015"/>
                  <a:pt x="68580" y="120015"/>
                </a:cubicBezTo>
                <a:cubicBezTo>
                  <a:pt x="59097" y="120015"/>
                  <a:pt x="51435" y="127677"/>
                  <a:pt x="51435" y="137160"/>
                </a:cubicBezTo>
                <a:lnTo>
                  <a:pt x="51435" y="145733"/>
                </a:lnTo>
                <a:cubicBezTo>
                  <a:pt x="51435" y="150448"/>
                  <a:pt x="47578" y="154305"/>
                  <a:pt x="42862" y="154305"/>
                </a:cubicBezTo>
                <a:lnTo>
                  <a:pt x="25717" y="154305"/>
                </a:lnTo>
                <a:lnTo>
                  <a:pt x="25717" y="235745"/>
                </a:lnTo>
                <a:cubicBezTo>
                  <a:pt x="25717" y="242872"/>
                  <a:pt x="31451" y="248605"/>
                  <a:pt x="38578" y="248605"/>
                </a:cubicBezTo>
                <a:lnTo>
                  <a:pt x="120018" y="248605"/>
                </a:lnTo>
                <a:lnTo>
                  <a:pt x="120018" y="229318"/>
                </a:lnTo>
                <a:cubicBezTo>
                  <a:pt x="120018" y="225782"/>
                  <a:pt x="117124" y="222888"/>
                  <a:pt x="113588" y="222888"/>
                </a:cubicBezTo>
                <a:lnTo>
                  <a:pt x="111445" y="222888"/>
                </a:lnTo>
                <a:cubicBezTo>
                  <a:pt x="101962" y="222888"/>
                  <a:pt x="94300" y="215226"/>
                  <a:pt x="94300" y="205743"/>
                </a:cubicBezTo>
                <a:cubicBezTo>
                  <a:pt x="94300" y="196259"/>
                  <a:pt x="101962" y="188598"/>
                  <a:pt x="111445" y="188598"/>
                </a:cubicBezTo>
                <a:lnTo>
                  <a:pt x="113588" y="188598"/>
                </a:lnTo>
                <a:cubicBezTo>
                  <a:pt x="117124" y="188598"/>
                  <a:pt x="120018" y="185704"/>
                  <a:pt x="120018" y="182168"/>
                </a:cubicBezTo>
                <a:lnTo>
                  <a:pt x="120018" y="162880"/>
                </a:lnTo>
                <a:cubicBezTo>
                  <a:pt x="120018" y="158165"/>
                  <a:pt x="123875" y="154308"/>
                  <a:pt x="128590" y="154308"/>
                </a:cubicBezTo>
                <a:lnTo>
                  <a:pt x="154308" y="154308"/>
                </a:lnTo>
                <a:cubicBezTo>
                  <a:pt x="159023" y="154308"/>
                  <a:pt x="162880" y="158165"/>
                  <a:pt x="162880" y="162880"/>
                </a:cubicBezTo>
                <a:lnTo>
                  <a:pt x="162880" y="171453"/>
                </a:lnTo>
                <a:cubicBezTo>
                  <a:pt x="162880" y="180936"/>
                  <a:pt x="170542" y="188598"/>
                  <a:pt x="180025" y="188598"/>
                </a:cubicBezTo>
                <a:cubicBezTo>
                  <a:pt x="189508" y="188598"/>
                  <a:pt x="197170" y="180936"/>
                  <a:pt x="197170" y="171453"/>
                </a:cubicBezTo>
                <a:lnTo>
                  <a:pt x="197170" y="162880"/>
                </a:lnTo>
                <a:cubicBezTo>
                  <a:pt x="197170" y="158165"/>
                  <a:pt x="201027" y="154308"/>
                  <a:pt x="205743" y="154308"/>
                </a:cubicBezTo>
                <a:lnTo>
                  <a:pt x="231460" y="154308"/>
                </a:lnTo>
                <a:cubicBezTo>
                  <a:pt x="236176" y="154308"/>
                  <a:pt x="240033" y="158165"/>
                  <a:pt x="240033" y="162880"/>
                </a:cubicBezTo>
                <a:lnTo>
                  <a:pt x="240033" y="240033"/>
                </a:lnTo>
                <a:cubicBezTo>
                  <a:pt x="240033" y="258947"/>
                  <a:pt x="224657" y="274323"/>
                  <a:pt x="205743" y="274323"/>
                </a:cubicBezTo>
                <a:lnTo>
                  <a:pt x="137163" y="274323"/>
                </a:lnTo>
                <a:lnTo>
                  <a:pt x="128590" y="274323"/>
                </a:lnTo>
                <a:lnTo>
                  <a:pt x="38580" y="274323"/>
                </a:lnTo>
                <a:cubicBezTo>
                  <a:pt x="17257" y="274323"/>
                  <a:pt x="5" y="257071"/>
                  <a:pt x="5" y="235748"/>
                </a:cubicBezTo>
                <a:lnTo>
                  <a:pt x="5" y="145738"/>
                </a:lnTo>
                <a:lnTo>
                  <a:pt x="0" y="12858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02944" y="1682619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1429" r="-1214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Time Management with Days of the Week and Digital Calendars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79"/>
              </a:spcBef>
              <a:buNone/>
            </a:pPr>
            <a:r>
              <a:rPr lang="en-US" sz="137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Coordinating with team members or colleagues improves communication and workflow.</a:t>
            </a:r>
            <a:endParaRPr lang="en-US" sz="1371" dirty="0"/>
          </a:p>
          <a:p>
            <a:pPr algn="l" marL="0" indent="0">
              <a:lnSpc>
                <a:spcPct val="90000"/>
              </a:lnSpc>
              <a:spcBef>
                <a:spcPts val="979"/>
              </a:spcBef>
              <a:buNone/>
            </a:pPr>
            <a:r>
              <a:rPr lang="en-US" sz="137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in achieving shared goals efficiently and effectively.</a:t>
            </a:r>
            <a:endParaRPr lang="en-US" sz="1371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Enhanced Team Coordination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Optimized Travel Planning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Planning travel or vacations allows for better time and budget management.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ensures a smooth and enjoyable experience for all involved.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Streamlined Project Management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Managing group projects or events helps in organizing resources and responsibilities.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fosters collaboration and ensures the successful completion of objectives.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Efficient Work Scheduling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Scheduling work shifts or appointments is crucial for maintaining productivity.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ensures that tasks are allocated effectively and deadlines are met.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Time Management with Days of the Week and Digital Calendars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 and next steps.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 of key takeaways.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98596"/>
            <a:ext cx="457200" cy="318438"/>
          </a:xfrm>
          <a:custGeom>
            <a:avLst/>
            <a:gdLst/>
            <a:ahLst/>
            <a:cxnLst/>
            <a:rect l="l" t="t" r="r" b="b"/>
            <a:pathLst>
              <a:path w="457200" h="318438">
                <a:moveTo>
                  <a:pt x="450008" y="7193"/>
                </a:moveTo>
                <a:cubicBezTo>
                  <a:pt x="459600" y="16785"/>
                  <a:pt x="459600" y="32293"/>
                  <a:pt x="450008" y="41782"/>
                </a:cubicBezTo>
                <a:lnTo>
                  <a:pt x="180649" y="311245"/>
                </a:lnTo>
                <a:cubicBezTo>
                  <a:pt x="171057" y="320836"/>
                  <a:pt x="155549" y="320836"/>
                  <a:pt x="146062" y="311245"/>
                </a:cubicBezTo>
                <a:lnTo>
                  <a:pt x="7196" y="172482"/>
                </a:lnTo>
                <a:cubicBezTo>
                  <a:pt x="-2396" y="162891"/>
                  <a:pt x="-2396" y="147383"/>
                  <a:pt x="7196" y="137893"/>
                </a:cubicBezTo>
                <a:cubicBezTo>
                  <a:pt x="16788" y="128404"/>
                  <a:pt x="32297" y="128302"/>
                  <a:pt x="41784" y="137893"/>
                </a:cubicBezTo>
                <a:lnTo>
                  <a:pt x="163202" y="259311"/>
                </a:lnTo>
                <a:lnTo>
                  <a:pt x="415320" y="7193"/>
                </a:lnTo>
                <a:cubicBezTo>
                  <a:pt x="424913" y="-2398"/>
                  <a:pt x="440421" y="-2398"/>
                  <a:pt x="449908" y="7193"/>
                </a:cubicBezTo>
                <a:lnTo>
                  <a:pt x="450008" y="719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understanding days of the week and using digital calendars.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 and next steps.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Week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331182"/>
                  <a:pt x="331182" y="414338"/>
                  <a:pt x="228600" y="414338"/>
                </a:cubicBezTo>
                <a:cubicBezTo>
                  <a:pt x="126018" y="414338"/>
                  <a:pt x="42863" y="331182"/>
                  <a:pt x="42863" y="228600"/>
                </a:cubicBezTo>
                <a:cubicBezTo>
                  <a:pt x="42863" y="126018"/>
                  <a:pt x="126018" y="42863"/>
                  <a:pt x="228600" y="42863"/>
                </a:cubicBezTo>
                <a:cubicBezTo>
                  <a:pt x="331182" y="42863"/>
                  <a:pt x="414338" y="126018"/>
                  <a:pt x="414338" y="228600"/>
                </a:cubicBezTo>
                <a:moveTo>
                  <a:pt x="0" y="228600"/>
                </a:moveTo>
                <a:cubicBezTo>
                  <a:pt x="0" y="354851"/>
                  <a:pt x="102349" y="457200"/>
                  <a:pt x="228600" y="457200"/>
                </a:cubicBezTo>
                <a:cubicBezTo>
                  <a:pt x="354851" y="457200"/>
                  <a:pt x="457200" y="354851"/>
                  <a:pt x="457200" y="228600"/>
                </a:cubicBezTo>
                <a:cubicBezTo>
                  <a:pt x="457200" y="102349"/>
                  <a:pt x="354851" y="0"/>
                  <a:pt x="228600" y="0"/>
                </a:cubicBezTo>
                <a:cubicBezTo>
                  <a:pt x="102349" y="0"/>
                  <a:pt x="0" y="102349"/>
                  <a:pt x="0" y="228600"/>
                </a:cubicBezTo>
                <a:moveTo>
                  <a:pt x="207171" y="107159"/>
                </a:moveTo>
                <a:lnTo>
                  <a:pt x="207171" y="228605"/>
                </a:lnTo>
                <a:cubicBezTo>
                  <a:pt x="207171" y="235751"/>
                  <a:pt x="210742" y="242444"/>
                  <a:pt x="216727" y="246463"/>
                </a:cubicBezTo>
                <a:lnTo>
                  <a:pt x="302452" y="303613"/>
                </a:lnTo>
                <a:cubicBezTo>
                  <a:pt x="312272" y="310219"/>
                  <a:pt x="325581" y="307540"/>
                  <a:pt x="332188" y="297628"/>
                </a:cubicBezTo>
                <a:cubicBezTo>
                  <a:pt x="338794" y="287716"/>
                  <a:pt x="336115" y="274498"/>
                  <a:pt x="326203" y="267892"/>
                </a:cubicBezTo>
                <a:lnTo>
                  <a:pt x="250034" y="217170"/>
                </a:lnTo>
                <a:lnTo>
                  <a:pt x="250034" y="107159"/>
                </a:lnTo>
                <a:cubicBezTo>
                  <a:pt x="250034" y="95280"/>
                  <a:pt x="240478" y="85730"/>
                  <a:pt x="228605" y="85730"/>
                </a:cubicBezTo>
                <a:cubicBezTo>
                  <a:pt x="216727" y="85730"/>
                  <a:pt x="207176" y="95285"/>
                  <a:pt x="207176" y="107163"/>
                </a:cubicBezTo>
                <a:lnTo>
                  <a:pt x="207171" y="10715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 of key takeaways.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understanding days of the week and using digital calendars.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05815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35733" y="21434"/>
                </a:moveTo>
                <a:cubicBezTo>
                  <a:pt x="135733" y="9555"/>
                  <a:pt x="126180" y="5"/>
                  <a:pt x="114302" y="5"/>
                </a:cubicBezTo>
                <a:cubicBezTo>
                  <a:pt x="102425" y="5"/>
                  <a:pt x="92872" y="9560"/>
                  <a:pt x="92872" y="21438"/>
                </a:cubicBezTo>
                <a:lnTo>
                  <a:pt x="92872" y="57159"/>
                </a:lnTo>
                <a:lnTo>
                  <a:pt x="57151" y="57159"/>
                </a:lnTo>
                <a:cubicBezTo>
                  <a:pt x="25631" y="57159"/>
                  <a:pt x="0" y="82785"/>
                  <a:pt x="0" y="114309"/>
                </a:cubicBezTo>
                <a:lnTo>
                  <a:pt x="0" y="128597"/>
                </a:lnTo>
                <a:lnTo>
                  <a:pt x="0" y="171459"/>
                </a:lnTo>
                <a:lnTo>
                  <a:pt x="0" y="400059"/>
                </a:lnTo>
                <a:cubicBezTo>
                  <a:pt x="0" y="431583"/>
                  <a:pt x="25627" y="457209"/>
                  <a:pt x="57151" y="457209"/>
                </a:cubicBezTo>
                <a:lnTo>
                  <a:pt x="342903" y="457209"/>
                </a:lnTo>
                <a:cubicBezTo>
                  <a:pt x="374423" y="457209"/>
                  <a:pt x="400054" y="431583"/>
                  <a:pt x="400054" y="400059"/>
                </a:cubicBezTo>
                <a:lnTo>
                  <a:pt x="400054" y="171459"/>
                </a:lnTo>
                <a:lnTo>
                  <a:pt x="400054" y="128597"/>
                </a:lnTo>
                <a:lnTo>
                  <a:pt x="400054" y="114309"/>
                </a:lnTo>
                <a:cubicBezTo>
                  <a:pt x="400054" y="82785"/>
                  <a:pt x="374427" y="57159"/>
                  <a:pt x="342903" y="57159"/>
                </a:cubicBezTo>
                <a:lnTo>
                  <a:pt x="307182" y="57159"/>
                </a:lnTo>
                <a:lnTo>
                  <a:pt x="307182" y="21443"/>
                </a:lnTo>
                <a:cubicBezTo>
                  <a:pt x="307182" y="9565"/>
                  <a:pt x="297629" y="14"/>
                  <a:pt x="285752" y="14"/>
                </a:cubicBezTo>
                <a:cubicBezTo>
                  <a:pt x="273874" y="14"/>
                  <a:pt x="264321" y="9569"/>
                  <a:pt x="264321" y="21447"/>
                </a:cubicBezTo>
                <a:lnTo>
                  <a:pt x="264321" y="57168"/>
                </a:lnTo>
                <a:lnTo>
                  <a:pt x="135733" y="57168"/>
                </a:lnTo>
                <a:lnTo>
                  <a:pt x="135733" y="21434"/>
                </a:lnTo>
                <a:moveTo>
                  <a:pt x="42861" y="171450"/>
                </a:moveTo>
                <a:lnTo>
                  <a:pt x="357185" y="171450"/>
                </a:lnTo>
                <a:lnTo>
                  <a:pt x="357185" y="400050"/>
                </a:lnTo>
                <a:cubicBezTo>
                  <a:pt x="357185" y="407909"/>
                  <a:pt x="350756" y="414338"/>
                  <a:pt x="342899" y="414338"/>
                </a:cubicBezTo>
                <a:lnTo>
                  <a:pt x="57147" y="414338"/>
                </a:lnTo>
                <a:cubicBezTo>
                  <a:pt x="49290" y="414338"/>
                  <a:pt x="42861" y="407909"/>
                  <a:pt x="42861" y="400050"/>
                </a:cubicBezTo>
                <a:lnTo>
                  <a:pt x="42861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Quizzes and games to reinforce understanding.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make learning engaging and fun.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Tools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Projects and presentations to demonstrate application.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a platform for students to exhibit their skills.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Showcasing Knowledge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Reflective essays or journals to assess understanding.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encourage deep thinking and self-assessment.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 Reflections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Peer assessment and feedback.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a culture of mutual learning and improvement.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Insights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Time Management with Days of the Week and Digital Calendars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729941" y="524949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198709"/>
                  <a:pt x="198709" y="248603"/>
                  <a:pt x="137160" y="248603"/>
                </a:cubicBezTo>
                <a:cubicBezTo>
                  <a:pt x="75611" y="248603"/>
                  <a:pt x="25718" y="198709"/>
                  <a:pt x="25718" y="137160"/>
                </a:cubicBezTo>
                <a:cubicBezTo>
                  <a:pt x="25718" y="75611"/>
                  <a:pt x="75611" y="25718"/>
                  <a:pt x="137160" y="25718"/>
                </a:cubicBezTo>
                <a:cubicBezTo>
                  <a:pt x="198709" y="25718"/>
                  <a:pt x="248603" y="75611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212911"/>
                  <a:pt x="61409" y="274320"/>
                  <a:pt x="137160" y="274320"/>
                </a:cubicBez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moveTo>
                  <a:pt x="124303" y="64295"/>
                </a:moveTo>
                <a:lnTo>
                  <a:pt x="124303" y="137163"/>
                </a:lnTo>
                <a:cubicBezTo>
                  <a:pt x="124303" y="141450"/>
                  <a:pt x="126445" y="145466"/>
                  <a:pt x="130036" y="147878"/>
                </a:cubicBezTo>
                <a:lnTo>
                  <a:pt x="181471" y="182168"/>
                </a:lnTo>
                <a:cubicBezTo>
                  <a:pt x="187363" y="186132"/>
                  <a:pt x="195349" y="184524"/>
                  <a:pt x="199313" y="178577"/>
                </a:cubicBezTo>
                <a:cubicBezTo>
                  <a:pt x="203277" y="172630"/>
                  <a:pt x="201669" y="164699"/>
                  <a:pt x="195722" y="160735"/>
                </a:cubicBezTo>
                <a:lnTo>
                  <a:pt x="150020" y="130302"/>
                </a:lnTo>
                <a:lnTo>
                  <a:pt x="150020" y="64295"/>
                </a:lnTo>
                <a:cubicBezTo>
                  <a:pt x="150020" y="57168"/>
                  <a:pt x="144287" y="51438"/>
                  <a:pt x="137163" y="51438"/>
                </a:cubicBezTo>
                <a:cubicBezTo>
                  <a:pt x="130036" y="51438"/>
                  <a:pt x="124305" y="57171"/>
                  <a:pt x="124305" y="64298"/>
                </a:cubicBezTo>
                <a:lnTo>
                  <a:pt x="124303" y="6429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729951" y="4064855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747086" y="2894290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29941" y="168261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96" y="36575"/>
                </a:moveTo>
                <a:cubicBezTo>
                  <a:pt x="82296" y="31547"/>
                  <a:pt x="86411" y="27432"/>
                  <a:pt x="91439" y="27432"/>
                </a:cubicBezTo>
                <a:lnTo>
                  <a:pt x="237742" y="27432"/>
                </a:lnTo>
                <a:cubicBezTo>
                  <a:pt x="242770" y="27432"/>
                  <a:pt x="246885" y="31547"/>
                  <a:pt x="246885" y="36575"/>
                </a:cubicBezTo>
                <a:lnTo>
                  <a:pt x="246885" y="146303"/>
                </a:lnTo>
                <a:lnTo>
                  <a:pt x="219453" y="146303"/>
                </a:lnTo>
                <a:cubicBezTo>
                  <a:pt x="209339" y="146303"/>
                  <a:pt x="201164" y="154475"/>
                  <a:pt x="201164" y="164592"/>
                </a:cubicBezTo>
                <a:lnTo>
                  <a:pt x="201164" y="192024"/>
                </a:lnTo>
                <a:lnTo>
                  <a:pt x="91436" y="192024"/>
                </a:lnTo>
                <a:cubicBezTo>
                  <a:pt x="86408" y="192024"/>
                  <a:pt x="82293" y="187909"/>
                  <a:pt x="82293" y="182881"/>
                </a:cubicBezTo>
                <a:lnTo>
                  <a:pt x="82296" y="36575"/>
                </a:lnTo>
                <a:moveTo>
                  <a:pt x="54864" y="36575"/>
                </a:moveTo>
                <a:lnTo>
                  <a:pt x="54864" y="182878"/>
                </a:lnTo>
                <a:cubicBezTo>
                  <a:pt x="54864" y="203052"/>
                  <a:pt x="71266" y="219453"/>
                  <a:pt x="91439" y="219453"/>
                </a:cubicBezTo>
                <a:lnTo>
                  <a:pt x="204311" y="219453"/>
                </a:lnTo>
                <a:cubicBezTo>
                  <a:pt x="214027" y="219453"/>
                  <a:pt x="223343" y="215624"/>
                  <a:pt x="230201" y="208766"/>
                </a:cubicBezTo>
                <a:lnTo>
                  <a:pt x="263632" y="175332"/>
                </a:lnTo>
                <a:cubicBezTo>
                  <a:pt x="270490" y="168474"/>
                  <a:pt x="274320" y="159158"/>
                  <a:pt x="274320" y="149444"/>
                </a:cubicBezTo>
                <a:lnTo>
                  <a:pt x="274320" y="36572"/>
                </a:lnTo>
                <a:cubicBezTo>
                  <a:pt x="274320" y="16399"/>
                  <a:pt x="257918" y="-3"/>
                  <a:pt x="237745" y="-3"/>
                </a:cubicBezTo>
                <a:lnTo>
                  <a:pt x="91442" y="-3"/>
                </a:lnTo>
                <a:cubicBezTo>
                  <a:pt x="71268" y="-3"/>
                  <a:pt x="54867" y="16399"/>
                  <a:pt x="54867" y="36572"/>
                </a:cubicBezTo>
                <a:lnTo>
                  <a:pt x="54864" y="36575"/>
                </a:lnTo>
                <a:moveTo>
                  <a:pt x="182881" y="260604"/>
                </a:moveTo>
                <a:cubicBezTo>
                  <a:pt x="182881" y="253003"/>
                  <a:pt x="176766" y="246888"/>
                  <a:pt x="169165" y="246888"/>
                </a:cubicBezTo>
                <a:lnTo>
                  <a:pt x="77726" y="246888"/>
                </a:lnTo>
                <a:cubicBezTo>
                  <a:pt x="49951" y="246888"/>
                  <a:pt x="27435" y="224372"/>
                  <a:pt x="27435" y="196597"/>
                </a:cubicBezTo>
                <a:lnTo>
                  <a:pt x="27435" y="68580"/>
                </a:lnTo>
                <a:cubicBezTo>
                  <a:pt x="27435" y="60979"/>
                  <a:pt x="21320" y="54864"/>
                  <a:pt x="13719" y="54864"/>
                </a:cubicBezTo>
                <a:cubicBezTo>
                  <a:pt x="6117" y="54864"/>
                  <a:pt x="3" y="60979"/>
                  <a:pt x="3" y="68580"/>
                </a:cubicBezTo>
                <a:lnTo>
                  <a:pt x="3" y="196597"/>
                </a:lnTo>
                <a:cubicBezTo>
                  <a:pt x="3" y="239517"/>
                  <a:pt x="34809" y="274320"/>
                  <a:pt x="77726" y="274320"/>
                </a:cubicBezTo>
                <a:lnTo>
                  <a:pt x="169165" y="274320"/>
                </a:lnTo>
                <a:cubicBezTo>
                  <a:pt x="176766" y="274320"/>
                  <a:pt x="182881" y="268205"/>
                  <a:pt x="182881" y="260604"/>
                </a:cubicBezTo>
                <a:lnTo>
                  <a:pt x="182881" y="26060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01" r="-21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Time Management with Days of the Week and Digital Calendars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a time management plan using digital calendars and other tools.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involves integrating calendars with other resources to optimize productivity.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Time Management Planning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Designing a Calendar Template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 a digital calendar template for a specific purpose or audience.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task focuses on tailoring the calendar to meet specific needs or preferences.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Calendar Platforms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Research and review different digital calendar platforms.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helps in understanding the features and usability of various tools available.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Digital Calendar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digital calendar for a hypothetical event or project.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involves planning and organizing events or tasks in a structured format.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Time Management with Days of the Week and Digital Calendars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03232" r="-10323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Offer resources and support for parents to help their child develop time management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time management is crucial for academic success and personal growth.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 Time Management Skills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264946"/>
                  <a:pt x="264946" y="331470"/>
                  <a:pt x="182880" y="331470"/>
                </a:cubicBezTo>
                <a:cubicBezTo>
                  <a:pt x="100814" y="331470"/>
                  <a:pt x="34290" y="264946"/>
                  <a:pt x="34290" y="182880"/>
                </a:cubicBezTo>
                <a:cubicBezTo>
                  <a:pt x="34290" y="100814"/>
                  <a:pt x="100814" y="34290"/>
                  <a:pt x="182880" y="34290"/>
                </a:cubicBezTo>
                <a:cubicBezTo>
                  <a:pt x="264946" y="34290"/>
                  <a:pt x="331470" y="10081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283881"/>
                  <a:pt x="81879" y="365760"/>
                  <a:pt x="182880" y="365760"/>
                </a:cubicBezTo>
                <a:cubicBezTo>
                  <a:pt x="283881" y="365760"/>
                  <a:pt x="365760" y="283881"/>
                  <a:pt x="365760" y="182880"/>
                </a:cubicBezTo>
                <a:cubicBezTo>
                  <a:pt x="365760" y="81879"/>
                  <a:pt x="283881" y="0"/>
                  <a:pt x="182880" y="0"/>
                </a:cubicBezTo>
                <a:cubicBezTo>
                  <a:pt x="81879" y="0"/>
                  <a:pt x="0" y="81879"/>
                  <a:pt x="0" y="182880"/>
                </a:cubicBezTo>
                <a:moveTo>
                  <a:pt x="165737" y="85727"/>
                </a:moveTo>
                <a:lnTo>
                  <a:pt x="165737" y="182884"/>
                </a:lnTo>
                <a:cubicBezTo>
                  <a:pt x="165737" y="188600"/>
                  <a:pt x="168593" y="193955"/>
                  <a:pt x="173381" y="197170"/>
                </a:cubicBezTo>
                <a:lnTo>
                  <a:pt x="241961" y="242890"/>
                </a:lnTo>
                <a:cubicBezTo>
                  <a:pt x="249818" y="248175"/>
                  <a:pt x="260465" y="246032"/>
                  <a:pt x="265750" y="238102"/>
                </a:cubicBezTo>
                <a:cubicBezTo>
                  <a:pt x="271035" y="230173"/>
                  <a:pt x="268892" y="219598"/>
                  <a:pt x="260962" y="214313"/>
                </a:cubicBezTo>
                <a:lnTo>
                  <a:pt x="200027" y="173736"/>
                </a:lnTo>
                <a:lnTo>
                  <a:pt x="200027" y="85727"/>
                </a:lnTo>
                <a:cubicBezTo>
                  <a:pt x="200027" y="76224"/>
                  <a:pt x="192382" y="68583"/>
                  <a:pt x="182884" y="68583"/>
                </a:cubicBezTo>
                <a:cubicBezTo>
                  <a:pt x="173381" y="68583"/>
                  <a:pt x="165740" y="76228"/>
                  <a:pt x="165740" y="85730"/>
                </a:cubicBezTo>
                <a:lnTo>
                  <a:pt x="165737" y="8572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opportunities for parents to engage with the lesson content.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Active participation fosters a stronger connection between parents and their child's education.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 with Lesson Content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30517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parents to review and discuss the lesson with their child.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reinforce learning and ensures understanding of the material.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Review and Discuss Lessons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13699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3605" r="-936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Time Management with Days of the Week and Digital Calendars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24"/>
              </a:spcBef>
              <a:buNone/>
            </a:pPr>
            <a:r>
              <a:rPr lang="en-US" sz="129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Emergency procedures and protocols are vital for handling unexpected situations effectively.</a:t>
            </a:r>
            <a:endParaRPr lang="en-US" sz="1294" dirty="0"/>
          </a:p>
          <a:p>
            <a:pPr algn="l" marL="0" indent="0">
              <a:lnSpc>
                <a:spcPct val="90000"/>
              </a:lnSpc>
              <a:spcBef>
                <a:spcPts val="924"/>
              </a:spcBef>
              <a:buNone/>
            </a:pPr>
            <a:r>
              <a:rPr lang="en-US" sz="129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clear guidelines to ensure safety during emergencies.</a:t>
            </a:r>
            <a:endParaRPr lang="en-US" sz="1294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Emergency Procedures and Protocols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Physical Safety and Well-being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6"/>
              </a:spcBef>
              <a:buNone/>
            </a:pPr>
            <a:r>
              <a:rPr lang="en-US" sz="122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Physical safety and well-being include maintaining ergonomic practices while using digital devices.</a:t>
            </a:r>
            <a:endParaRPr lang="en-US" sz="1227" dirty="0"/>
          </a:p>
          <a:p>
            <a:pPr algn="l" marL="0" indent="0">
              <a:lnSpc>
                <a:spcPct val="90000"/>
              </a:lnSpc>
              <a:spcBef>
                <a:spcPts val="876"/>
              </a:spcBef>
              <a:buNone/>
            </a:pPr>
            <a:r>
              <a:rPr lang="en-US" sz="122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prevent physical strain and promotes overall health.</a:t>
            </a:r>
            <a:endParaRPr lang="en-US" sz="1227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Safety and Security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8"/>
              </a:spcBef>
              <a:buNone/>
            </a:pPr>
            <a:r>
              <a:rPr lang="en-US" sz="128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safety and security involve protecting personal information and avoiding cyber threats.</a:t>
            </a:r>
            <a:endParaRPr lang="en-US" sz="1285" dirty="0"/>
          </a:p>
          <a:p>
            <a:pPr algn="l" marL="0" indent="0">
              <a:lnSpc>
                <a:spcPct val="90000"/>
              </a:lnSpc>
              <a:spcBef>
                <a:spcPts val="918"/>
              </a:spcBef>
              <a:buNone/>
            </a:pPr>
            <a:r>
              <a:rPr lang="en-US" sz="128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crucial to be aware of phishing scams, malware, and other online risks.</a:t>
            </a:r>
            <a:endParaRPr lang="en-US" sz="1285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Responsible Use of Digital Tools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88"/>
              </a:spcBef>
              <a:buNone/>
            </a:pPr>
            <a:r>
              <a:rPr lang="en-US" sz="124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Responsible use of digital tools and resources is essential for maintaining ethical standards.</a:t>
            </a:r>
            <a:endParaRPr lang="en-US" sz="1243" dirty="0"/>
          </a:p>
          <a:p>
            <a:pPr algn="l" marL="0" indent="0">
              <a:lnSpc>
                <a:spcPct val="90000"/>
              </a:lnSpc>
              <a:spcBef>
                <a:spcPts val="888"/>
              </a:spcBef>
              <a:buNone/>
            </a:pPr>
            <a:r>
              <a:rPr lang="en-US" sz="124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ensures that technology is used in a way that respects others and promotes positive outcomes.</a:t>
            </a:r>
            <a:endParaRPr lang="en-US" sz="12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Time Management with Days of the Week and Digital Calendars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2"/>
            <a:srcRect/>
            <a:stretch>
              <a:fillRect l="-148265" r="-14826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 and Strategies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548639" y="156474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64743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48639" y="31351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313519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56899" y="468108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56899" y="4681085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910288" y="313096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910288" y="3130969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5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10288" y="156474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10288" y="1564743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88862" y="5122261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20"/>
              </a:spcBef>
              <a:buNone/>
            </a:pPr>
            <a:r>
              <a:rPr lang="en-US" sz="128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visual aids and multimedia resources.</a:t>
            </a:r>
            <a:endParaRPr lang="en-US" sz="1288" dirty="0"/>
          </a:p>
          <a:p>
            <a:pPr algn="l" marL="0" indent="0">
              <a:lnSpc>
                <a:spcPct val="90000"/>
              </a:lnSpc>
              <a:spcBef>
                <a:spcPts val="920"/>
              </a:spcBef>
              <a:buNone/>
            </a:pPr>
            <a:r>
              <a:rPr lang="en-US" sz="128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enhance understanding and retention by presenting information in varied formats.</a:t>
            </a:r>
            <a:endParaRPr lang="en-US" sz="1288" dirty="0"/>
          </a:p>
        </p:txBody>
      </p:sp>
      <p:sp>
        <p:nvSpPr>
          <p:cNvPr id="20" name="Text 18"/>
          <p:cNvSpPr/>
          <p:nvPr/>
        </p:nvSpPr>
        <p:spPr>
          <a:xfrm>
            <a:off x="1188863" y="468365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and Multimedia Resources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577838" y="3592326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20"/>
              </a:spcBef>
              <a:buNone/>
            </a:pPr>
            <a:r>
              <a:rPr lang="en-US" sz="128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collaboration and peer-to-peer learning.</a:t>
            </a:r>
            <a:endParaRPr lang="en-US" sz="1288" dirty="0"/>
          </a:p>
          <a:p>
            <a:pPr algn="l" marL="0" indent="0">
              <a:lnSpc>
                <a:spcPct val="90000"/>
              </a:lnSpc>
              <a:spcBef>
                <a:spcPts val="920"/>
              </a:spcBef>
              <a:buNone/>
            </a:pPr>
            <a:r>
              <a:rPr lang="en-US" sz="128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teamwork and allows students to learn from diverse perspectives.</a:t>
            </a:r>
            <a:endParaRPr lang="en-US" sz="1288" dirty="0"/>
          </a:p>
        </p:txBody>
      </p:sp>
      <p:sp>
        <p:nvSpPr>
          <p:cNvPr id="22" name="Text 20"/>
          <p:cNvSpPr/>
          <p:nvPr/>
        </p:nvSpPr>
        <p:spPr>
          <a:xfrm>
            <a:off x="5577838" y="313096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Learning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198117" y="3592326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20"/>
              </a:spcBef>
              <a:buNone/>
            </a:pPr>
            <a:r>
              <a:rPr lang="en-US" sz="128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hands-on practice and feedback.</a:t>
            </a:r>
            <a:endParaRPr lang="en-US" sz="1288" dirty="0"/>
          </a:p>
          <a:p>
            <a:pPr algn="l" marL="0" indent="0">
              <a:lnSpc>
                <a:spcPct val="90000"/>
              </a:lnSpc>
              <a:spcBef>
                <a:spcPts val="920"/>
              </a:spcBef>
              <a:buNone/>
            </a:pPr>
            <a:r>
              <a:rPr lang="en-US" sz="128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learners can apply knowledge effectively and improve through constructive feedback.</a:t>
            </a:r>
            <a:endParaRPr lang="en-US" sz="1288" dirty="0"/>
          </a:p>
        </p:txBody>
      </p:sp>
      <p:sp>
        <p:nvSpPr>
          <p:cNvPr id="24" name="Text 22"/>
          <p:cNvSpPr/>
          <p:nvPr/>
        </p:nvSpPr>
        <p:spPr>
          <a:xfrm>
            <a:off x="1198117" y="313096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Practice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5577839" y="2049575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9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gamification and interactive elements.</a:t>
            </a:r>
            <a:endParaRPr lang="en-US" sz="1287" dirty="0"/>
          </a:p>
          <a:p>
            <a:pPr algn="l" marL="0" indent="0">
              <a:lnSpc>
                <a:spcPct val="90000"/>
              </a:lnSpc>
              <a:spcBef>
                <a:spcPts val="919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strategies make learning engaging and enjoyable for students.</a:t>
            </a:r>
            <a:endParaRPr lang="en-US" sz="1287" dirty="0"/>
          </a:p>
        </p:txBody>
      </p:sp>
      <p:sp>
        <p:nvSpPr>
          <p:cNvPr id="26" name="Text 24"/>
          <p:cNvSpPr/>
          <p:nvPr/>
        </p:nvSpPr>
        <p:spPr>
          <a:xfrm>
            <a:off x="5577839" y="15919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Gamification and Interaction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188863" y="2043843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9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real-life examples and scenarios.</a:t>
            </a:r>
            <a:endParaRPr lang="en-US" sz="1287" dirty="0"/>
          </a:p>
          <a:p>
            <a:pPr algn="l" marL="0" indent="0">
              <a:lnSpc>
                <a:spcPct val="90000"/>
              </a:lnSpc>
              <a:spcBef>
                <a:spcPts val="919"/>
              </a:spcBef>
              <a:buNone/>
            </a:pPr>
            <a:r>
              <a:rPr lang="en-US" sz="128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help learners connect theoretical concepts to practical applications.</a:t>
            </a:r>
            <a:endParaRPr lang="en-US" sz="1287" dirty="0"/>
          </a:p>
        </p:txBody>
      </p:sp>
      <p:sp>
        <p:nvSpPr>
          <p:cNvPr id="28" name="Text 26"/>
          <p:cNvSpPr/>
          <p:nvPr/>
        </p:nvSpPr>
        <p:spPr>
          <a:xfrm>
            <a:off x="1188863" y="15919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Examples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and Next Steps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areas for improvement and future development.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Plan next steps and follow-up lessons or activities.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Improvement Areas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287739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Plan next steps and follow-up lessons or activities.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the lesson and its outcomes.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Development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82351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the lesson and its outcomes.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areas for improvement and future development.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Reflection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676963" y="1692949"/>
            <a:ext cx="365760" cy="292609"/>
          </a:xfrm>
          <a:custGeom>
            <a:avLst/>
            <a:gdLst/>
            <a:ahLst/>
            <a:cxnLst/>
            <a:rect l="l" t="t" r="r" b="b"/>
            <a:pathLst>
              <a:path w="365760" h="292609">
                <a:moveTo>
                  <a:pt x="22176" y="2917"/>
                </a:moveTo>
                <a:cubicBezTo>
                  <a:pt x="16232" y="-1770"/>
                  <a:pt x="7604" y="-682"/>
                  <a:pt x="2915" y="5261"/>
                </a:cubicBezTo>
                <a:cubicBezTo>
                  <a:pt x="-1770" y="11204"/>
                  <a:pt x="-684" y="19833"/>
                  <a:pt x="5260" y="24521"/>
                </a:cubicBezTo>
                <a:lnTo>
                  <a:pt x="343580" y="289692"/>
                </a:lnTo>
                <a:cubicBezTo>
                  <a:pt x="349524" y="294380"/>
                  <a:pt x="358152" y="293291"/>
                  <a:pt x="362841" y="287348"/>
                </a:cubicBezTo>
                <a:cubicBezTo>
                  <a:pt x="367527" y="281405"/>
                  <a:pt x="366440" y="272776"/>
                  <a:pt x="360497" y="268089"/>
                </a:cubicBezTo>
                <a:lnTo>
                  <a:pt x="249057" y="180765"/>
                </a:lnTo>
                <a:cubicBezTo>
                  <a:pt x="251570" y="177222"/>
                  <a:pt x="254145" y="173678"/>
                  <a:pt x="256716" y="170135"/>
                </a:cubicBezTo>
                <a:lnTo>
                  <a:pt x="256716" y="170135"/>
                </a:lnTo>
                <a:lnTo>
                  <a:pt x="256716" y="170135"/>
                </a:lnTo>
                <a:lnTo>
                  <a:pt x="256716" y="170135"/>
                </a:lnTo>
                <a:lnTo>
                  <a:pt x="256716" y="170135"/>
                </a:lnTo>
                <a:cubicBezTo>
                  <a:pt x="259686" y="166076"/>
                  <a:pt x="262660" y="162021"/>
                  <a:pt x="265516" y="157904"/>
                </a:cubicBezTo>
                <a:cubicBezTo>
                  <a:pt x="276833" y="141617"/>
                  <a:pt x="283460" y="121901"/>
                  <a:pt x="283460" y="100584"/>
                </a:cubicBezTo>
                <a:cubicBezTo>
                  <a:pt x="283460" y="45036"/>
                  <a:pt x="238428" y="3"/>
                  <a:pt x="182876" y="3"/>
                </a:cubicBezTo>
                <a:cubicBezTo>
                  <a:pt x="142701" y="3"/>
                  <a:pt x="108067" y="23549"/>
                  <a:pt x="91893" y="57609"/>
                </a:cubicBezTo>
                <a:lnTo>
                  <a:pt x="22176" y="2917"/>
                </a:lnTo>
                <a:moveTo>
                  <a:pt x="114300" y="75098"/>
                </a:moveTo>
                <a:cubicBezTo>
                  <a:pt x="124644" y="47265"/>
                  <a:pt x="151447" y="27435"/>
                  <a:pt x="182880" y="27435"/>
                </a:cubicBezTo>
                <a:cubicBezTo>
                  <a:pt x="223286" y="27435"/>
                  <a:pt x="256032" y="60181"/>
                  <a:pt x="256032" y="100584"/>
                </a:cubicBezTo>
                <a:cubicBezTo>
                  <a:pt x="256032" y="116128"/>
                  <a:pt x="251233" y="130474"/>
                  <a:pt x="243004" y="142246"/>
                </a:cubicBezTo>
                <a:cubicBezTo>
                  <a:pt x="240890" y="145275"/>
                  <a:pt x="238373" y="148704"/>
                  <a:pt x="235747" y="152362"/>
                </a:cubicBezTo>
                <a:lnTo>
                  <a:pt x="235747" y="152362"/>
                </a:lnTo>
                <a:lnTo>
                  <a:pt x="235747" y="152362"/>
                </a:lnTo>
                <a:lnTo>
                  <a:pt x="235747" y="152362"/>
                </a:lnTo>
                <a:lnTo>
                  <a:pt x="235747" y="152362"/>
                </a:lnTo>
                <a:lnTo>
                  <a:pt x="235747" y="152362"/>
                </a:lnTo>
                <a:cubicBezTo>
                  <a:pt x="233117" y="155961"/>
                  <a:pt x="230319" y="159791"/>
                  <a:pt x="227517" y="163791"/>
                </a:cubicBezTo>
                <a:lnTo>
                  <a:pt x="153681" y="106012"/>
                </a:lnTo>
                <a:cubicBezTo>
                  <a:pt x="154768" y="104526"/>
                  <a:pt x="155452" y="102641"/>
                  <a:pt x="155452" y="100584"/>
                </a:cubicBezTo>
                <a:cubicBezTo>
                  <a:pt x="155452" y="85439"/>
                  <a:pt x="167738" y="73152"/>
                  <a:pt x="182884" y="73152"/>
                </a:cubicBezTo>
                <a:cubicBezTo>
                  <a:pt x="187913" y="73152"/>
                  <a:pt x="192028" y="69038"/>
                  <a:pt x="192028" y="64008"/>
                </a:cubicBezTo>
                <a:cubicBezTo>
                  <a:pt x="192028" y="58978"/>
                  <a:pt x="187913" y="54864"/>
                  <a:pt x="182884" y="54864"/>
                </a:cubicBezTo>
                <a:cubicBezTo>
                  <a:pt x="160024" y="54864"/>
                  <a:pt x="141106" y="71610"/>
                  <a:pt x="137734" y="93498"/>
                </a:cubicBezTo>
                <a:lnTo>
                  <a:pt x="114304" y="75154"/>
                </a:lnTo>
                <a:lnTo>
                  <a:pt x="114300" y="75098"/>
                </a:lnTo>
                <a:moveTo>
                  <a:pt x="228600" y="242831"/>
                </a:moveTo>
                <a:lnTo>
                  <a:pt x="222141" y="237745"/>
                </a:lnTo>
                <a:lnTo>
                  <a:pt x="137160" y="237745"/>
                </a:lnTo>
                <a:lnTo>
                  <a:pt x="137160" y="246889"/>
                </a:lnTo>
                <a:cubicBezTo>
                  <a:pt x="137160" y="272150"/>
                  <a:pt x="157621" y="292609"/>
                  <a:pt x="182880" y="292609"/>
                </a:cubicBezTo>
                <a:cubicBezTo>
                  <a:pt x="208139" y="292609"/>
                  <a:pt x="228600" y="272150"/>
                  <a:pt x="228600" y="246889"/>
                </a:cubicBezTo>
                <a:lnTo>
                  <a:pt x="228600" y="242831"/>
                </a:lnTo>
                <a:moveTo>
                  <a:pt x="87098" y="131332"/>
                </a:moveTo>
                <a:cubicBezTo>
                  <a:pt x="90185" y="140932"/>
                  <a:pt x="94640" y="149848"/>
                  <a:pt x="100244" y="157962"/>
                </a:cubicBezTo>
                <a:cubicBezTo>
                  <a:pt x="103100" y="162076"/>
                  <a:pt x="106074" y="166135"/>
                  <a:pt x="109044" y="170193"/>
                </a:cubicBezTo>
                <a:lnTo>
                  <a:pt x="109044" y="170193"/>
                </a:lnTo>
                <a:lnTo>
                  <a:pt x="109044" y="170193"/>
                </a:lnTo>
                <a:cubicBezTo>
                  <a:pt x="116074" y="179794"/>
                  <a:pt x="123104" y="189453"/>
                  <a:pt x="128762" y="199797"/>
                </a:cubicBezTo>
                <a:cubicBezTo>
                  <a:pt x="132134" y="205968"/>
                  <a:pt x="134248" y="212654"/>
                  <a:pt x="135507" y="219513"/>
                </a:cubicBezTo>
                <a:lnTo>
                  <a:pt x="163283" y="219513"/>
                </a:lnTo>
                <a:cubicBezTo>
                  <a:pt x="161798" y="208826"/>
                  <a:pt x="158769" y="197453"/>
                  <a:pt x="152825" y="186653"/>
                </a:cubicBezTo>
                <a:cubicBezTo>
                  <a:pt x="151684" y="184537"/>
                  <a:pt x="150426" y="182366"/>
                  <a:pt x="149109" y="180253"/>
                </a:cubicBezTo>
                <a:lnTo>
                  <a:pt x="87098" y="13133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Time Management with Days of the Week and Digital Calendars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2025-07-30T12:49:30Z</dcterms:created>
  <dcterms:modified xsi:type="dcterms:W3CDTF">2025-07-30T12:49:30Z</dcterms:modified>
</cp:coreProperties>
</file>