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023117aae6c141a4034a67cd104d102a0fc116f2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c1c60bf7d74b31ac5d69c9f6d2d07c32bd4ac2d1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a16276ac3b8c121f905d24c678b5198f048792f2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40ef5ef873d73bca58a147a611beac0f4b93d09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image" Target="../media/8afd8a26ae2807cf4ef435939af9e7137c52df23.png"/><Relationship Id="rId6" Type="http://schemas.openxmlformats.org/officeDocument/2006/relationships/image" Target="../media/8afd8a26ae2807cf4ef435939af9e7137c52df23.png"/><Relationship Id="rId7" Type="http://schemas.openxmlformats.org/officeDocument/2006/relationships/image" Target="../media/8afd8a26ae2807cf4ef435939af9e7137c52df23.png"/><Relationship Id="rId8" Type="http://schemas.openxmlformats.org/officeDocument/2006/relationships/image" Target="../media/8afd8a26ae2807cf4ef435939af9e7137c52df23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image" Target="../media/3974940764cb5709fa41e7f54d868b9e8cba05db.png"/><Relationship Id="rId6" Type="http://schemas.openxmlformats.org/officeDocument/2006/relationships/image" Target="../media/3974940764cb5709fa41e7f54d868b9e8cba05db.png"/><Relationship Id="rId7" Type="http://schemas.openxmlformats.org/officeDocument/2006/relationships/image" Target="../media/3974940764cb5709fa41e7f54d868b9e8cba05db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82f09ebfcc00f6a826b1efb5d863af4e35afa7bc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-3877692" y="-1503970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9088373">
            <a:off x="8959900" y="-2790886"/>
            <a:ext cx="8752039" cy="9310679"/>
          </a:xfrm>
          <a:custGeom>
            <a:avLst/>
            <a:gdLst/>
            <a:ahLst/>
            <a:cxnLst/>
            <a:rect l="l" t="t" r="r" b="b"/>
            <a:pathLst>
              <a:path w="8752039" h="9310679">
                <a:moveTo>
                  <a:pt x="0" y="0"/>
                </a:moveTo>
                <a:lnTo>
                  <a:pt x="8752039" y="0"/>
                </a:lnTo>
                <a:lnTo>
                  <a:pt x="8752039" y="9310679"/>
                </a:lnTo>
                <a:lnTo>
                  <a:pt x="0" y="9310679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3335952" y="2082861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981200" y="2044700"/>
            <a:ext cx="8229600" cy="2451100"/>
          </a:xfrm>
          <a:custGeom>
            <a:avLst/>
            <a:gdLst/>
            <a:ahLst/>
            <a:cxnLst/>
            <a:rect l="l" t="t" r="r" b="b"/>
            <a:pathLst>
              <a:path w="8229600" h="2451100">
                <a:moveTo>
                  <a:pt x="0" y="245110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2451100"/>
                </a:lnTo>
                <a:lnTo>
                  <a:pt x="0" y="24511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76"/>
              </a:spcBef>
              <a:buNone/>
            </a:pPr>
            <a:r>
              <a:rPr lang="en-US" sz="5269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Exploring the Past Simple Tense: A Comprehensive Analysis</a:t>
            </a:r>
            <a:endParaRPr lang="en-US" sz="5269" dirty="0"/>
          </a:p>
        </p:txBody>
      </p:sp>
      <p:sp>
        <p:nvSpPr>
          <p:cNvPr id="7" name="Text 5"/>
          <p:cNvSpPr/>
          <p:nvPr/>
        </p:nvSpPr>
        <p:spPr>
          <a:xfrm>
            <a:off x="1981200" y="4635990"/>
            <a:ext cx="8229600" cy="934319"/>
          </a:xfrm>
          <a:custGeom>
            <a:avLst/>
            <a:gdLst/>
            <a:ahLst/>
            <a:cxnLst/>
            <a:rect l="l" t="t" r="r" b="b"/>
            <a:pathLst>
              <a:path w="8229600" h="934319">
                <a:moveTo>
                  <a:pt x="0" y="934319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934319"/>
                </a:lnTo>
                <a:lnTo>
                  <a:pt x="0" y="93431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ctr" marL="0" indent="0">
              <a:lnSpc>
                <a:spcPct val="120000"/>
              </a:lnSpc>
              <a:spcBef>
                <a:spcPts val="868"/>
              </a:spcBef>
              <a:buNone/>
            </a:pPr>
            <a:r>
              <a:rPr lang="en-US" sz="2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the Definition, Key Features, Benefits, Implementation Steps, Events Timeline, SWOT Analysis, Revenue Growth, and Challenges</a:t>
            </a:r>
            <a:endParaRPr lang="en-US" sz="2084" dirty="0"/>
          </a:p>
        </p:txBody>
      </p:sp>
      <p:sp>
        <p:nvSpPr>
          <p:cNvPr id="8" name="Text 6"/>
          <p:cNvSpPr/>
          <p:nvPr/>
        </p:nvSpPr>
        <p:spPr>
          <a:xfrm>
            <a:off x="5730240" y="8229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4357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357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Lesson Introduction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Definition of the Past Simple Tense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Key Features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Benefits of Adoption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Steps to Implementation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Timeline of Events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SWOT Analysis of Product Launch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Revenue Growth in 2023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Challenges Faced in Implementation</a:t>
            </a:r>
            <a:endParaRPr lang="en-US" sz="1327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06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07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08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09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1327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Lesson Introduction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Definition of the Past Simple Tense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past simple tense is used to describe actions or events that occurred and were completed in the past.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It is formed by adding the appropriate past tense verb ending (-ed).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Definition of the Past Simple Tense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past simple tense is used to describe actions or events that occurred and were completed in the past.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It is formed by adding the appropriate past tense verb ending (-ed).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69431" y="1523425"/>
            <a:ext cx="3382487" cy="1005840"/>
          </a:xfrm>
          <a:custGeom>
            <a:avLst/>
            <a:gdLst/>
            <a:ahLst/>
            <a:cxnLst/>
            <a:rect l="l" t="t" r="r" b="b"/>
            <a:pathLst>
              <a:path w="3382487" h="1005840">
                <a:moveTo>
                  <a:pt x="0" y="1005840"/>
                </a:moveTo>
                <a:lnTo>
                  <a:pt x="0" y="0"/>
                </a:lnTo>
                <a:lnTo>
                  <a:pt x="3382487" y="0"/>
                </a:lnTo>
                <a:lnTo>
                  <a:pt x="3382487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past simple tense is used to describe actions or events that occurred and were completed in the past.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69432" y="1026552"/>
            <a:ext cx="3382486" cy="411653"/>
          </a:xfrm>
          <a:custGeom>
            <a:avLst/>
            <a:gdLst/>
            <a:ahLst/>
            <a:cxnLst/>
            <a:rect l="l" t="t" r="r" b="b"/>
            <a:pathLst>
              <a:path w="3382486" h="411653">
                <a:moveTo>
                  <a:pt x="0" y="411653"/>
                </a:moveTo>
                <a:lnTo>
                  <a:pt x="0" y="0"/>
                </a:lnTo>
                <a:lnTo>
                  <a:pt x="3382486" y="0"/>
                </a:lnTo>
                <a:lnTo>
                  <a:pt x="3382486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Definition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612083" y="3346974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It is formed by adding the appropriate past tense verb ending (-ed) to regular verbs.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612081" y="2824050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Formation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044379" y="5135525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528"/>
              </a:spcAft>
              <a:buNone/>
            </a:pPr>
            <a:r>
              <a:rPr lang="en-US" sz="63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For example, "She walked to the park" or "They played soccer yesterday."]},{</a:t>
            </a:r>
            <a:endParaRPr lang="en-US" sz="634" dirty="0"/>
          </a:p>
          <a:p>
            <a:pPr algn="l" marL="0" indent="0">
              <a:lnSpc>
                <a:spcPct val="125000"/>
              </a:lnSpc>
              <a:spcAft>
                <a:spcPts val="528"/>
              </a:spcAft>
              <a:buNone/>
            </a:pPr>
            <a:r>
              <a:rPr lang="en-US" sz="63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headline</a:t>
            </a:r>
            <a:endParaRPr lang="en-US" sz="634" dirty="0"/>
          </a:p>
          <a:p>
            <a:pPr algn="l" marL="0" indent="0">
              <a:lnSpc>
                <a:spcPct val="125000"/>
              </a:lnSpc>
              <a:spcAft>
                <a:spcPts val="528"/>
              </a:spcAft>
              <a:buNone/>
            </a:pPr>
            <a:r>
              <a:rPr lang="en-US" sz="63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Signal Words</a:t>
            </a:r>
            <a:endParaRPr lang="en-US" sz="634" dirty="0"/>
          </a:p>
          <a:p>
            <a:pPr algn="l" marL="0" indent="0">
              <a:lnSpc>
                <a:spcPct val="125000"/>
              </a:lnSpc>
              <a:spcAft>
                <a:spcPts val="528"/>
              </a:spcAft>
              <a:buNone/>
            </a:pPr>
            <a:r>
              <a:rPr lang="en-US" sz="63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content</a:t>
            </a:r>
            <a:endParaRPr lang="en-US" sz="634" dirty="0"/>
          </a:p>
          <a:p>
            <a:pPr algn="l" marL="0" indent="0">
              <a:lnSpc>
                <a:spcPct val="125000"/>
              </a:lnSpc>
              <a:spcAft>
                <a:spcPts val="528"/>
              </a:spcAft>
              <a:buNone/>
            </a:pPr>
            <a:r>
              <a:rPr lang="en-US" sz="63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Signal words such as yesterday, last week, ago, or in 1999 often indicate the use of the past simple tense.</a:t>
            </a:r>
            <a:endParaRPr lang="en-US" sz="634" dirty="0"/>
          </a:p>
        </p:txBody>
      </p:sp>
      <p:sp>
        <p:nvSpPr>
          <p:cNvPr id="14" name="Text 12"/>
          <p:cNvSpPr/>
          <p:nvPr/>
        </p:nvSpPr>
        <p:spPr>
          <a:xfrm>
            <a:off x="5044379" y="4612601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Examples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1304970"/>
            <a:ext cx="3603231" cy="2042003"/>
          </a:xfrm>
          <a:custGeom>
            <a:avLst/>
            <a:gdLst/>
            <a:ahLst/>
            <a:cxnLst/>
            <a:rect l="l" t="t" r="r" b="b"/>
            <a:pathLst>
              <a:path w="3603231" h="2042003">
                <a:moveTo>
                  <a:pt x="0" y="2042003"/>
                </a:moveTo>
                <a:lnTo>
                  <a:pt x="0" y="0"/>
                </a:lnTo>
                <a:lnTo>
                  <a:pt x="3603231" y="0"/>
                </a:lnTo>
                <a:lnTo>
                  <a:pt x="3603231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Definition of the Past Simple Tense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933923" y="677350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366280" y="2472522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798637" y="4267635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147839" y="4616898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4715482" y="2821725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283126" y="1026552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4366279" y="3430337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933923" y="1635164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501566" y="-172696"/>
            <a:ext cx="347987" cy="1807860"/>
          </a:xfrm>
          <a:custGeom>
            <a:avLst/>
            <a:gdLst/>
            <a:ahLst/>
            <a:cxnLst/>
            <a:rect l="l" t="t" r="r" b="b"/>
            <a:pathLst>
              <a:path w="347987" h="1807860">
                <a:moveTo>
                  <a:pt x="0" y="0"/>
                </a:moveTo>
                <a:lnTo>
                  <a:pt x="347987" y="0"/>
                </a:lnTo>
                <a:lnTo>
                  <a:pt x="347987" y="1807860"/>
                </a:lnTo>
                <a:lnTo>
                  <a:pt x="0" y="18078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799853" y="5225510"/>
            <a:ext cx="347987" cy="1817298"/>
          </a:xfrm>
          <a:custGeom>
            <a:avLst/>
            <a:gdLst/>
            <a:ahLst/>
            <a:cxnLst/>
            <a:rect l="l" t="t" r="r" b="b"/>
            <a:pathLst>
              <a:path w="347987" h="1817298">
                <a:moveTo>
                  <a:pt x="0" y="0"/>
                </a:moveTo>
                <a:lnTo>
                  <a:pt x="347987" y="0"/>
                </a:lnTo>
                <a:lnTo>
                  <a:pt x="347987" y="1817298"/>
                </a:lnTo>
                <a:lnTo>
                  <a:pt x="0" y="181729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Key Features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Definition of the Past Simple Tense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past simple tense is used to describe actions or events that occurred and were completed in the past.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It is formed by adding the appropriate past tense verb ending (-ed).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4583" r="3458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Adoption of the past simple tense enhances students' ability to effectively communicate past events and experiences.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Improved Communication Skills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Utilizing the past simple tense allows students to write narratives and descriptions with clarity and accuracy.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Enhanced Writing Proficiency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Learning the past simple tense aids in grasping fundamental grammatical concepts, leading to overall improvement in language proficiency.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Better Understanding of Grammar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Mastering the past simple tense empowers students to express themselves confidently in both written and spoken English.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Increased Confidence in English Proficiency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Benefits of Adoption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77" r="348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Start the lesson by explaining the definition and importance of the past simple tense.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Introduction to Past Simple Tense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Teach students how to form the past simple tense by adding the appropriate past tense verb ending (-ed).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Formation of Past Simple Tense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Provide examples of sentences in past simple tense and engage students in practice exercises to reinforce learning.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Examples and Practice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Incorporate interactive activities such as group discussions, role-plays, and games to make learning fun and engaging.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Interactive Activities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Guide students on how to effectively incorporate the past simple tense in both written compositions and spoken conversations.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Application in Writing and Speaking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Steps to Implementation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6333108" y="5730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8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Introduction to Past Simple Tense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933699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933699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Definition of Past Simple Tense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135880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135880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Formation of Past Simple Tense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38062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38062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Examples of Past Simple Tense in Sentences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540243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540243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Practice Exercises on Past Simple Tense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 flipV="1" rot="18000000">
            <a:off x="-5391423" y="2484300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85800" y="1304971"/>
            <a:ext cx="10820402" cy="790122"/>
          </a:xfrm>
          <a:custGeom>
            <a:avLst/>
            <a:gdLst/>
            <a:ahLst/>
            <a:cxnLst/>
            <a:rect l="l" t="t" r="r" b="b"/>
            <a:pathLst>
              <a:path w="10820402" h="790122">
                <a:moveTo>
                  <a:pt x="0" y="790122"/>
                </a:moveTo>
                <a:lnTo>
                  <a:pt x="0" y="0"/>
                </a:lnTo>
                <a:lnTo>
                  <a:pt x="10820402" y="0"/>
                </a:lnTo>
                <a:lnTo>
                  <a:pt x="10820402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Timeline of Events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56786" y="2517567"/>
            <a:ext cx="4114800" cy="1280160"/>
          </a:xfrm>
          <a:custGeom>
            <a:avLst/>
            <a:gdLst/>
            <a:ahLst/>
            <a:cxnLst/>
            <a:rect l="l" t="t" r="r" b="b"/>
            <a:pathLst>
              <a:path w="4114800" h="1280160">
                <a:moveTo>
                  <a:pt x="0" y="128016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Strong market research conducted prior to launch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Innovative product features that set it apart from competitors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Well-established brand reputation in the industry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807353" y="1961269"/>
            <a:ext cx="2591845" cy="307777"/>
          </a:xfrm>
          <a:custGeom>
            <a:avLst/>
            <a:gdLst/>
            <a:ahLst/>
            <a:cxnLst/>
            <a:rect l="l" t="t" r="r" b="b"/>
            <a:pathLst>
              <a:path w="2591845" h="307777">
                <a:moveTo>
                  <a:pt x="0" y="307777"/>
                </a:moveTo>
                <a:lnTo>
                  <a:pt x="0" y="0"/>
                </a:lnTo>
                <a:lnTo>
                  <a:pt x="2591845" y="0"/>
                </a:lnTo>
                <a:lnTo>
                  <a:pt x="2591845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Strengths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718434" y="2517567"/>
            <a:ext cx="4114800" cy="1280160"/>
          </a:xfrm>
          <a:custGeom>
            <a:avLst/>
            <a:gdLst/>
            <a:ahLst/>
            <a:cxnLst/>
            <a:rect l="l" t="t" r="r" b="b"/>
            <a:pathLst>
              <a:path w="4114800" h="1280160">
                <a:moveTo>
                  <a:pt x="0" y="128016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Limited budget for marketing and advertising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Short timeline for product development and testing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Lack of established distribution channels in new markets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356785" y="4590856"/>
            <a:ext cx="4114800" cy="1280160"/>
          </a:xfrm>
          <a:custGeom>
            <a:avLst/>
            <a:gdLst/>
            <a:ahLst/>
            <a:cxnLst/>
            <a:rect l="l" t="t" r="r" b="b"/>
            <a:pathLst>
              <a:path w="4114800" h="1280160">
                <a:moveTo>
                  <a:pt x="0" y="128016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Growing demand for similar products in the target market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Potential for strategic partnerships with influencers or retailers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Expansion into untapped international markets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807353" y="4097383"/>
            <a:ext cx="2591845" cy="307777"/>
          </a:xfrm>
          <a:custGeom>
            <a:avLst/>
            <a:gdLst/>
            <a:ahLst/>
            <a:cxnLst/>
            <a:rect l="l" t="t" r="r" b="b"/>
            <a:pathLst>
              <a:path w="2591845" h="307777">
                <a:moveTo>
                  <a:pt x="0" y="307777"/>
                </a:moveTo>
                <a:lnTo>
                  <a:pt x="0" y="0"/>
                </a:lnTo>
                <a:lnTo>
                  <a:pt x="2591845" y="0"/>
                </a:lnTo>
                <a:lnTo>
                  <a:pt x="2591845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Opportunities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718434" y="4594581"/>
            <a:ext cx="4114800" cy="1280160"/>
          </a:xfrm>
          <a:custGeom>
            <a:avLst/>
            <a:gdLst/>
            <a:ahLst/>
            <a:cxnLst/>
            <a:rect l="l" t="t" r="r" b="b"/>
            <a:pathLst>
              <a:path w="4114800" h="1280160">
                <a:moveTo>
                  <a:pt x="0" y="128016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71"/>
              </a:spcBef>
              <a:buSzPct val="100000"/>
              <a:buFont typeface="Arial"/>
              <a:buChar char="•"/>
            </a:pPr>
            <a:r>
              <a:rPr lang="en-US" sz="133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Intense competition from established brands with larger market share</a:t>
            </a:r>
            <a:endParaRPr lang="en-US" sz="1332" dirty="0"/>
          </a:p>
          <a:p>
            <a:pPr algn="l" marL="171450" indent="-171450">
              <a:lnSpc>
                <a:spcPct val="100000"/>
              </a:lnSpc>
              <a:spcBef>
                <a:spcPts val="571"/>
              </a:spcBef>
              <a:buSzPct val="100000"/>
              <a:buFont typeface="Arial"/>
              <a:buChar char="•"/>
            </a:pPr>
            <a:r>
              <a:rPr lang="en-US" sz="133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Economic downturn impacting consumer spending habits</a:t>
            </a:r>
            <a:endParaRPr lang="en-US" sz="1332" dirty="0"/>
          </a:p>
          <a:p>
            <a:pPr algn="l" marL="171450" indent="-171450">
              <a:lnSpc>
                <a:spcPct val="100000"/>
              </a:lnSpc>
              <a:spcBef>
                <a:spcPts val="571"/>
              </a:spcBef>
              <a:buSzPct val="100000"/>
              <a:buFont typeface="Arial"/>
              <a:buChar char="•"/>
            </a:pPr>
            <a:r>
              <a:rPr lang="en-US" sz="133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Negative feedback or reviews affecting brand perception</a:t>
            </a:r>
            <a:endParaRPr lang="en-US" sz="1332" dirty="0"/>
          </a:p>
        </p:txBody>
      </p:sp>
      <p:sp>
        <p:nvSpPr>
          <p:cNvPr id="13" name="Text 11"/>
          <p:cNvSpPr/>
          <p:nvPr/>
        </p:nvSpPr>
        <p:spPr>
          <a:xfrm>
            <a:off x="7169001" y="4097383"/>
            <a:ext cx="2588381" cy="307777"/>
          </a:xfrm>
          <a:custGeom>
            <a:avLst/>
            <a:gdLst/>
            <a:ahLst/>
            <a:cxnLst/>
            <a:rect l="l" t="t" r="r" b="b"/>
            <a:pathLst>
              <a:path w="2588381" h="307777">
                <a:moveTo>
                  <a:pt x="0" y="307777"/>
                </a:moveTo>
                <a:lnTo>
                  <a:pt x="0" y="0"/>
                </a:lnTo>
                <a:lnTo>
                  <a:pt x="2588381" y="0"/>
                </a:lnTo>
                <a:lnTo>
                  <a:pt x="2588381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Threats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169001" y="1963243"/>
            <a:ext cx="2566012" cy="307777"/>
          </a:xfrm>
          <a:custGeom>
            <a:avLst/>
            <a:gdLst/>
            <a:ahLst/>
            <a:cxnLst/>
            <a:rect l="l" t="t" r="r" b="b"/>
            <a:pathLst>
              <a:path w="2566012" h="307777">
                <a:moveTo>
                  <a:pt x="0" y="307777"/>
                </a:moveTo>
                <a:lnTo>
                  <a:pt x="0" y="0"/>
                </a:lnTo>
                <a:lnTo>
                  <a:pt x="2566012" y="0"/>
                </a:lnTo>
                <a:lnTo>
                  <a:pt x="2566012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Weaknesses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356785" y="1078465"/>
            <a:ext cx="9476450" cy="526833"/>
          </a:xfrm>
          <a:custGeom>
            <a:avLst/>
            <a:gdLst/>
            <a:ahLst/>
            <a:cxnLst/>
            <a:rect l="l" t="t" r="r" b="b"/>
            <a:pathLst>
              <a:path w="9476450" h="526833">
                <a:moveTo>
                  <a:pt x="0" y="526833"/>
                </a:moveTo>
                <a:lnTo>
                  <a:pt x="0" y="0"/>
                </a:lnTo>
                <a:lnTo>
                  <a:pt x="9476450" y="0"/>
                </a:lnTo>
                <a:lnTo>
                  <a:pt x="9476450" y="526833"/>
                </a:lnTo>
                <a:lnTo>
                  <a:pt x="0" y="52683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SWOT Analysis of Product Launch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1356786" y="1981204"/>
            <a:ext cx="257527" cy="267908"/>
          </a:xfrm>
          <a:custGeom>
            <a:avLst/>
            <a:gdLst/>
            <a:ahLst/>
            <a:cxnLst/>
            <a:rect l="l" t="t" r="r" b="b"/>
            <a:pathLst>
              <a:path w="257527" h="267908">
                <a:moveTo>
                  <a:pt x="0" y="0"/>
                </a:moveTo>
                <a:lnTo>
                  <a:pt x="257527" y="0"/>
                </a:lnTo>
                <a:lnTo>
                  <a:pt x="257527" y="267908"/>
                </a:lnTo>
                <a:lnTo>
                  <a:pt x="0" y="267908"/>
                </a:lnTo>
                <a:lnTo>
                  <a:pt x="0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56786" y="4123095"/>
            <a:ext cx="257527" cy="267908"/>
          </a:xfrm>
          <a:custGeom>
            <a:avLst/>
            <a:gdLst/>
            <a:ahLst/>
            <a:cxnLst/>
            <a:rect l="l" t="t" r="r" b="b"/>
            <a:pathLst>
              <a:path w="257527" h="267908">
                <a:moveTo>
                  <a:pt x="0" y="0"/>
                </a:moveTo>
                <a:lnTo>
                  <a:pt x="257527" y="0"/>
                </a:lnTo>
                <a:lnTo>
                  <a:pt x="257527" y="267908"/>
                </a:lnTo>
                <a:lnTo>
                  <a:pt x="0" y="267908"/>
                </a:lnTo>
                <a:lnTo>
                  <a:pt x="0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718434" y="1981204"/>
            <a:ext cx="257527" cy="267908"/>
          </a:xfrm>
          <a:custGeom>
            <a:avLst/>
            <a:gdLst/>
            <a:ahLst/>
            <a:cxnLst/>
            <a:rect l="l" t="t" r="r" b="b"/>
            <a:pathLst>
              <a:path w="257527" h="267908">
                <a:moveTo>
                  <a:pt x="0" y="0"/>
                </a:moveTo>
                <a:lnTo>
                  <a:pt x="257527" y="0"/>
                </a:lnTo>
                <a:lnTo>
                  <a:pt x="257527" y="267908"/>
                </a:lnTo>
                <a:lnTo>
                  <a:pt x="0" y="267908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718434" y="4123095"/>
            <a:ext cx="257527" cy="267908"/>
          </a:xfrm>
          <a:custGeom>
            <a:avLst/>
            <a:gdLst/>
            <a:ahLst/>
            <a:cxnLst/>
            <a:rect l="l" t="t" r="r" b="b"/>
            <a:pathLst>
              <a:path w="257527" h="267908">
                <a:moveTo>
                  <a:pt x="0" y="0"/>
                </a:moveTo>
                <a:lnTo>
                  <a:pt x="257527" y="0"/>
                </a:lnTo>
                <a:lnTo>
                  <a:pt x="257527" y="267908"/>
                </a:lnTo>
                <a:lnTo>
                  <a:pt x="0" y="267908"/>
                </a:lnTo>
                <a:lnTo>
                  <a:pt x="0" y="0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8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171655" y="-285837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9672353" y="-1972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2435744" y="613781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6333108" y="88322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2457041"/>
            <a:ext cx="3200400" cy="3200400"/>
          </a:xfrm>
          <a:custGeom>
            <a:avLst/>
            <a:gdLst/>
            <a:ahLst/>
            <a:cxnLst/>
            <a:rect l="l" t="t" r="r" b="b"/>
            <a:pathLst>
              <a:path w="3200400" h="3200400">
                <a:moveTo>
                  <a:pt x="215323" y="3200400"/>
                </a:moveTo>
                <a:cubicBezTo>
                  <a:pt x="96403" y="3200400"/>
                  <a:pt x="0" y="3103997"/>
                  <a:pt x="0" y="2985077"/>
                </a:cubicBezTo>
                <a:lnTo>
                  <a:pt x="0" y="215323"/>
                </a:lnTo>
                <a:cubicBezTo>
                  <a:pt x="0" y="96403"/>
                  <a:pt x="96403" y="0"/>
                  <a:pt x="215323" y="0"/>
                </a:cubicBezTo>
                <a:lnTo>
                  <a:pt x="2985077" y="0"/>
                </a:lnTo>
                <a:cubicBezTo>
                  <a:pt x="3103997" y="0"/>
                  <a:pt x="3200400" y="96403"/>
                  <a:pt x="3200400" y="215323"/>
                </a:cubicBezTo>
                <a:lnTo>
                  <a:pt x="3200400" y="2985077"/>
                </a:lnTo>
                <a:cubicBezTo>
                  <a:pt x="3200400" y="3103997"/>
                  <a:pt x="3103997" y="3200400"/>
                  <a:pt x="2985077" y="3200400"/>
                </a:cubicBez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184107" y="2782476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1"/>
                  <a:pt x="143571" y="0"/>
                  <a:pt x="320676" y="0"/>
                </a:cubicBezTo>
                <a:cubicBezTo>
                  <a:pt x="497780" y="0"/>
                  <a:pt x="641351" y="143571"/>
                  <a:pt x="641351" y="320676"/>
                </a:cubicBezTo>
                <a:cubicBezTo>
                  <a:pt x="641351" y="497780"/>
                  <a:pt x="497780" y="641351"/>
                  <a:pt x="320676" y="641351"/>
                </a:cubicBezTo>
                <a:cubicBezTo>
                  <a:pt x="143571" y="641351"/>
                  <a:pt x="0" y="497780"/>
                  <a:pt x="0" y="320676"/>
                </a:cubicBezTo>
              </a:path>
            </a:pathLst>
          </a:custGeom>
          <a:solidFill>
            <a:srgbClr val="A31D5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4107" y="3663349"/>
            <a:ext cx="2560320" cy="193899"/>
          </a:xfrm>
          <a:custGeom>
            <a:avLst/>
            <a:gdLst/>
            <a:ahLst/>
            <a:cxnLst/>
            <a:rect l="l" t="t" r="r" b="b"/>
            <a:pathLst>
              <a:path w="2560320" h="193899">
                <a:moveTo>
                  <a:pt x="0" y="193899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Projected Revenue Increase</a:t>
            </a:r>
            <a:endParaRPr lang="en-US" sz="1389" dirty="0"/>
          </a:p>
        </p:txBody>
      </p:sp>
      <p:sp>
        <p:nvSpPr>
          <p:cNvPr id="10" name="Text 8"/>
          <p:cNvSpPr/>
          <p:nvPr/>
        </p:nvSpPr>
        <p:spPr>
          <a:xfrm>
            <a:off x="1184107" y="4942159"/>
            <a:ext cx="2560320" cy="365760"/>
          </a:xfrm>
          <a:custGeom>
            <a:avLst/>
            <a:gdLst/>
            <a:ahLst/>
            <a:cxnLst/>
            <a:rect l="l" t="t" r="r" b="b"/>
            <a:pathLst>
              <a:path w="2560320" h="365760">
                <a:moveTo>
                  <a:pt x="0" y="3657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Anticipated growth in revenue for the fiscal year 2023 based on current market trends and strategic initiatives.</a:t>
            </a:r>
            <a:endParaRPr lang="en-US" sz="798" dirty="0"/>
          </a:p>
        </p:txBody>
      </p:sp>
      <p:sp>
        <p:nvSpPr>
          <p:cNvPr id="11" name="Text 9"/>
          <p:cNvSpPr/>
          <p:nvPr/>
        </p:nvSpPr>
        <p:spPr>
          <a:xfrm>
            <a:off x="1184107" y="3953343"/>
            <a:ext cx="2560320" cy="830997"/>
          </a:xfrm>
          <a:custGeom>
            <a:avLst/>
            <a:gdLst/>
            <a:ahLst/>
            <a:cxnLst/>
            <a:rect l="l" t="t" r="r" b="b"/>
            <a:pathLst>
              <a:path w="2560320" h="830997">
                <a:moveTo>
                  <a:pt x="0" y="830997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89"/>
              </a:spcBef>
              <a:buNone/>
            </a:pPr>
            <a:r>
              <a:rPr lang="en-US" sz="3721" b="1" dirty="0">
                <a:solidFill>
                  <a:srgbClr val="D92773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$5.2 million</a:t>
            </a:r>
            <a:endParaRPr lang="en-US" sz="3721" dirty="0"/>
          </a:p>
        </p:txBody>
      </p:sp>
      <p:sp>
        <p:nvSpPr>
          <p:cNvPr id="12" name="Text 10"/>
          <p:cNvSpPr/>
          <p:nvPr/>
        </p:nvSpPr>
        <p:spPr>
          <a:xfrm>
            <a:off x="1324782" y="2923151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0" y="360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360000"/>
                </a:lnTo>
                <a:lnTo>
                  <a:pt x="0" y="3600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495800" y="2457041"/>
            <a:ext cx="3200400" cy="3200400"/>
          </a:xfrm>
          <a:custGeom>
            <a:avLst/>
            <a:gdLst/>
            <a:ahLst/>
            <a:cxnLst/>
            <a:rect l="l" t="t" r="r" b="b"/>
            <a:pathLst>
              <a:path w="3200400" h="3200400">
                <a:moveTo>
                  <a:pt x="215323" y="3200400"/>
                </a:moveTo>
                <a:cubicBezTo>
                  <a:pt x="96403" y="3200400"/>
                  <a:pt x="0" y="3103997"/>
                  <a:pt x="0" y="2985077"/>
                </a:cubicBezTo>
                <a:lnTo>
                  <a:pt x="0" y="215323"/>
                </a:lnTo>
                <a:cubicBezTo>
                  <a:pt x="0" y="96403"/>
                  <a:pt x="96403" y="0"/>
                  <a:pt x="215323" y="0"/>
                </a:cubicBezTo>
                <a:lnTo>
                  <a:pt x="2985077" y="0"/>
                </a:lnTo>
                <a:cubicBezTo>
                  <a:pt x="3103997" y="0"/>
                  <a:pt x="3200400" y="96403"/>
                  <a:pt x="3200400" y="215323"/>
                </a:cubicBezTo>
                <a:lnTo>
                  <a:pt x="3200400" y="2985077"/>
                </a:lnTo>
                <a:cubicBezTo>
                  <a:pt x="3200400" y="3103997"/>
                  <a:pt x="3103997" y="3200400"/>
                  <a:pt x="2985077" y="3200400"/>
                </a:cubicBez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815840" y="2782476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1"/>
                  <a:pt x="143571" y="0"/>
                  <a:pt x="320676" y="0"/>
                </a:cubicBezTo>
                <a:cubicBezTo>
                  <a:pt x="497780" y="0"/>
                  <a:pt x="641351" y="143571"/>
                  <a:pt x="641351" y="320676"/>
                </a:cubicBezTo>
                <a:cubicBezTo>
                  <a:pt x="641351" y="497780"/>
                  <a:pt x="497780" y="641351"/>
                  <a:pt x="320676" y="641351"/>
                </a:cubicBezTo>
                <a:cubicBezTo>
                  <a:pt x="143571" y="641351"/>
                  <a:pt x="0" y="497780"/>
                  <a:pt x="0" y="320676"/>
                </a:cubicBezTo>
              </a:path>
            </a:pathLst>
          </a:custGeom>
          <a:solidFill>
            <a:srgbClr val="A31D5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815840" y="3663349"/>
            <a:ext cx="2560320" cy="193899"/>
          </a:xfrm>
          <a:custGeom>
            <a:avLst/>
            <a:gdLst/>
            <a:ahLst/>
            <a:cxnLst/>
            <a:rect l="l" t="t" r="r" b="b"/>
            <a:pathLst>
              <a:path w="2560320" h="193899">
                <a:moveTo>
                  <a:pt x="0" y="193899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Percentage Growth</a:t>
            </a:r>
            <a:endParaRPr lang="en-US" sz="1389" dirty="0"/>
          </a:p>
        </p:txBody>
      </p:sp>
      <p:sp>
        <p:nvSpPr>
          <p:cNvPr id="16" name="Text 14"/>
          <p:cNvSpPr/>
          <p:nvPr/>
        </p:nvSpPr>
        <p:spPr>
          <a:xfrm>
            <a:off x="4815840" y="4942159"/>
            <a:ext cx="2560320" cy="365760"/>
          </a:xfrm>
          <a:custGeom>
            <a:avLst/>
            <a:gdLst/>
            <a:ahLst/>
            <a:cxnLst/>
            <a:rect l="l" t="t" r="r" b="b"/>
            <a:pathLst>
              <a:path w="2560320" h="365760">
                <a:moveTo>
                  <a:pt x="0" y="3657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expected percentage increase in revenue compared to the previous year, showcasing a positive trajectory for the company.</a:t>
            </a:r>
            <a:endParaRPr lang="en-US" sz="724" dirty="0"/>
          </a:p>
        </p:txBody>
      </p:sp>
      <p:sp>
        <p:nvSpPr>
          <p:cNvPr id="17" name="Text 15"/>
          <p:cNvSpPr/>
          <p:nvPr/>
        </p:nvSpPr>
        <p:spPr>
          <a:xfrm>
            <a:off x="4815840" y="3953343"/>
            <a:ext cx="2560320" cy="830997"/>
          </a:xfrm>
          <a:custGeom>
            <a:avLst/>
            <a:gdLst/>
            <a:ahLst/>
            <a:cxnLst/>
            <a:rect l="l" t="t" r="r" b="b"/>
            <a:pathLst>
              <a:path w="2560320" h="830997">
                <a:moveTo>
                  <a:pt x="0" y="830997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D92773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12%</a:t>
            </a:r>
            <a:endParaRPr lang="en-US" sz="5359" dirty="0"/>
          </a:p>
        </p:txBody>
      </p:sp>
      <p:sp>
        <p:nvSpPr>
          <p:cNvPr id="18" name="Text 16"/>
          <p:cNvSpPr/>
          <p:nvPr/>
        </p:nvSpPr>
        <p:spPr>
          <a:xfrm>
            <a:off x="4956515" y="2923151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0" y="360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360000"/>
                </a:lnTo>
                <a:lnTo>
                  <a:pt x="0" y="3600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129533" y="2457041"/>
            <a:ext cx="3200400" cy="3200400"/>
          </a:xfrm>
          <a:custGeom>
            <a:avLst/>
            <a:gdLst/>
            <a:ahLst/>
            <a:cxnLst/>
            <a:rect l="l" t="t" r="r" b="b"/>
            <a:pathLst>
              <a:path w="3200400" h="3200400">
                <a:moveTo>
                  <a:pt x="215323" y="3200400"/>
                </a:moveTo>
                <a:cubicBezTo>
                  <a:pt x="96403" y="3200400"/>
                  <a:pt x="0" y="3103997"/>
                  <a:pt x="0" y="2985077"/>
                </a:cubicBezTo>
                <a:lnTo>
                  <a:pt x="0" y="215323"/>
                </a:lnTo>
                <a:cubicBezTo>
                  <a:pt x="0" y="96403"/>
                  <a:pt x="96403" y="0"/>
                  <a:pt x="215323" y="0"/>
                </a:cubicBezTo>
                <a:lnTo>
                  <a:pt x="2985077" y="0"/>
                </a:lnTo>
                <a:cubicBezTo>
                  <a:pt x="3103997" y="0"/>
                  <a:pt x="3200400" y="96403"/>
                  <a:pt x="3200400" y="215323"/>
                </a:cubicBezTo>
                <a:lnTo>
                  <a:pt x="3200400" y="2985077"/>
                </a:lnTo>
                <a:cubicBezTo>
                  <a:pt x="3200400" y="3103997"/>
                  <a:pt x="3103997" y="3200400"/>
                  <a:pt x="2985077" y="3200400"/>
                </a:cubicBez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449573" y="2782476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1"/>
                  <a:pt x="143571" y="0"/>
                  <a:pt x="320676" y="0"/>
                </a:cubicBezTo>
                <a:cubicBezTo>
                  <a:pt x="497780" y="0"/>
                  <a:pt x="641351" y="143571"/>
                  <a:pt x="641351" y="320676"/>
                </a:cubicBezTo>
                <a:cubicBezTo>
                  <a:pt x="641351" y="497780"/>
                  <a:pt x="497780" y="641351"/>
                  <a:pt x="320676" y="641351"/>
                </a:cubicBezTo>
                <a:cubicBezTo>
                  <a:pt x="143571" y="641351"/>
                  <a:pt x="0" y="497780"/>
                  <a:pt x="0" y="320676"/>
                </a:cubicBezTo>
              </a:path>
            </a:pathLst>
          </a:custGeom>
          <a:solidFill>
            <a:srgbClr val="A31D5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449573" y="3663349"/>
            <a:ext cx="2560320" cy="193899"/>
          </a:xfrm>
          <a:custGeom>
            <a:avLst/>
            <a:gdLst/>
            <a:ahLst/>
            <a:cxnLst/>
            <a:rect l="l" t="t" r="r" b="b"/>
            <a:pathLst>
              <a:path w="2560320" h="193899">
                <a:moveTo>
                  <a:pt x="0" y="193899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Key Factors Driving Growth</a:t>
            </a:r>
            <a:endParaRPr lang="en-US" sz="1389" dirty="0"/>
          </a:p>
        </p:txBody>
      </p:sp>
      <p:sp>
        <p:nvSpPr>
          <p:cNvPr id="22" name="Text 20"/>
          <p:cNvSpPr/>
          <p:nvPr/>
        </p:nvSpPr>
        <p:spPr>
          <a:xfrm>
            <a:off x="8449573" y="4942159"/>
            <a:ext cx="2560320" cy="365760"/>
          </a:xfrm>
          <a:custGeom>
            <a:avLst/>
            <a:gdLst/>
            <a:ahLst/>
            <a:cxnLst/>
            <a:rect l="l" t="t" r="r" b="b"/>
            <a:pathLst>
              <a:path w="2560320" h="365760">
                <a:moveTo>
                  <a:pt x="0" y="3657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Expansion into new markets, Introduction of innovative product lines, Enhanced marketing strategies. These strategic moves are projected to fuel revenue growth and strengthen the company's market position in 2023.</a:t>
            </a:r>
            <a:endParaRPr lang="en-US" sz="629" dirty="0"/>
          </a:p>
        </p:txBody>
      </p:sp>
      <p:sp>
        <p:nvSpPr>
          <p:cNvPr id="23" name="Text 21"/>
          <p:cNvSpPr/>
          <p:nvPr/>
        </p:nvSpPr>
        <p:spPr>
          <a:xfrm>
            <a:off x="8449573" y="3953343"/>
            <a:ext cx="2560320" cy="830997"/>
          </a:xfrm>
          <a:custGeom>
            <a:avLst/>
            <a:gdLst/>
            <a:ahLst/>
            <a:cxnLst/>
            <a:rect l="l" t="t" r="r" b="b"/>
            <a:pathLst>
              <a:path w="2560320" h="830997">
                <a:moveTo>
                  <a:pt x="0" y="830997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D92773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5359" dirty="0"/>
          </a:p>
        </p:txBody>
      </p:sp>
      <p:sp>
        <p:nvSpPr>
          <p:cNvPr id="24" name="Text 22"/>
          <p:cNvSpPr/>
          <p:nvPr/>
        </p:nvSpPr>
        <p:spPr>
          <a:xfrm>
            <a:off x="8590248" y="2923151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0" y="360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360000"/>
                </a:lnTo>
                <a:lnTo>
                  <a:pt x="0" y="36000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9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685800" y="1304971"/>
            <a:ext cx="10820402" cy="790122"/>
          </a:xfrm>
          <a:custGeom>
            <a:avLst/>
            <a:gdLst/>
            <a:ahLst/>
            <a:cxnLst/>
            <a:rect l="l" t="t" r="r" b="b"/>
            <a:pathLst>
              <a:path w="10820402" h="790122">
                <a:moveTo>
                  <a:pt x="0" y="790122"/>
                </a:moveTo>
                <a:lnTo>
                  <a:pt x="0" y="0"/>
                </a:lnTo>
                <a:lnTo>
                  <a:pt x="10820402" y="0"/>
                </a:lnTo>
                <a:lnTo>
                  <a:pt x="10820402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Revenue Growth in 2023</a:t>
            </a:r>
            <a:endParaRPr lang="en-US" sz="4400" dirty="0"/>
          </a:p>
        </p:txBody>
      </p:sp>
      <p:sp>
        <p:nvSpPr>
          <p:cNvPr id="28" name="Text 2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past simple tense can be challenging due to irregular verb forms that do not follow standard rules, requiring additional memorization.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Grammar Complexity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Students may struggle with correctly conjugating verbs in the past simple tense, leading to errors in sentence structure and meaning.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Verb Conjugation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Distinguishing between the past simple tense and other past tenses, such as the present perfect or past continuous, can be confusing for learners.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Differentiating Past Tenses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when to use the past simple tense in real-life situations, such as storytelling or recounting personal experiences, poses a practical challenge for students.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Application in Context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1"/>
              </a:spcBef>
              <a:buNone/>
            </a:pPr>
            <a:r>
              <a:rPr lang="en-US" sz="4009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Challenges Faced in Implementation</a:t>
            </a:r>
            <a:endParaRPr lang="en-US" sz="4009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3868" r="3386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2024-11-04T20:56:23Z</dcterms:created>
  <dcterms:modified xsi:type="dcterms:W3CDTF">2024-11-04T20:56:23Z</dcterms:modified>
</cp:coreProperties>
</file>