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f369d2548004179a41de6555d56e03b4a880f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7f54e7f3eac6a3dc6a13f17a0b642bc117e84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11cae7518129566473af8317a66f06dc9479b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b1faa5e40dc36b1539b03c7a9cd9f367301b4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e5ddf2a1b5cf01369ff942882cd4dd2c168fd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6fd052c74badc1f412dc4dae3837db3be67d7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b28fe5de324bc7a9061877a0555e81af6fd77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e21cc6cd051a5ef42ba195978381569dc00c3c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82159" r="-821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Preferences and Opinions: A Comprehensive Guide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Adjectives, Sentence Structure, and Effective Communication Strategies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Likes, Dislikes, and Reasons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Adjectives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Sentence Structure for Expressing Opinions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 Building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Activity: Sentence Building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Game Activity: Likes and Dislikes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Homework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Practice: Vocabulary Matching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Practice: Writing Activity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Subject Knowledge: Understanding Adjectives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Reflection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 and Future Lessons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 and Support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 and Classroom Management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 and 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 and 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Preview the learning objectives for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Outline the goals for understanding and articulating preferences.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 Overview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why sharing likes and dislikes is essential.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how it helps in understanding individual perspectives.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of Expressing Preferences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topic of likes, dislikes, and reasons.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the importance of expressing opinions and preferences.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Topic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Likes, Dislikes, and Reasons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62926" y="3139054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73247"/>
            <a:ext cx="548640" cy="480255"/>
          </a:xfrm>
          <a:custGeom>
            <a:avLst/>
            <a:gdLst/>
            <a:ahLst/>
            <a:cxnLst/>
            <a:rect l="l" t="t" r="r" b="b"/>
            <a:pathLst>
              <a:path w="548640" h="480255">
                <a:moveTo>
                  <a:pt x="346971" y="2982"/>
                </a:moveTo>
                <a:cubicBezTo>
                  <a:pt x="306037" y="-8697"/>
                  <a:pt x="263281" y="14984"/>
                  <a:pt x="251601" y="55916"/>
                </a:cubicBezTo>
                <a:lnTo>
                  <a:pt x="245494" y="77345"/>
                </a:lnTo>
                <a:cubicBezTo>
                  <a:pt x="241528" y="91277"/>
                  <a:pt x="234351" y="104134"/>
                  <a:pt x="224597" y="114848"/>
                </a:cubicBezTo>
                <a:lnTo>
                  <a:pt x="169623" y="175283"/>
                </a:lnTo>
                <a:cubicBezTo>
                  <a:pt x="160088" y="185786"/>
                  <a:pt x="160834" y="202072"/>
                  <a:pt x="171335" y="211610"/>
                </a:cubicBezTo>
                <a:cubicBezTo>
                  <a:pt x="181836" y="221148"/>
                  <a:pt x="198125" y="220398"/>
                  <a:pt x="207660" y="209895"/>
                </a:cubicBezTo>
                <a:lnTo>
                  <a:pt x="262634" y="149460"/>
                </a:lnTo>
                <a:cubicBezTo>
                  <a:pt x="277743" y="132853"/>
                  <a:pt x="288782" y="113028"/>
                  <a:pt x="294888" y="91488"/>
                </a:cubicBezTo>
                <a:lnTo>
                  <a:pt x="300995" y="70060"/>
                </a:lnTo>
                <a:cubicBezTo>
                  <a:pt x="304852" y="56449"/>
                  <a:pt x="319106" y="48520"/>
                  <a:pt x="332822" y="52377"/>
                </a:cubicBezTo>
                <a:cubicBezTo>
                  <a:pt x="346538" y="56233"/>
                  <a:pt x="354361" y="70487"/>
                  <a:pt x="350504" y="84203"/>
                </a:cubicBezTo>
                <a:lnTo>
                  <a:pt x="344398" y="105632"/>
                </a:lnTo>
                <a:cubicBezTo>
                  <a:pt x="338291" y="126955"/>
                  <a:pt x="328646" y="147102"/>
                  <a:pt x="315896" y="165102"/>
                </a:cubicBezTo>
                <a:cubicBezTo>
                  <a:pt x="310322" y="172925"/>
                  <a:pt x="309680" y="183212"/>
                  <a:pt x="314074" y="191785"/>
                </a:cubicBezTo>
                <a:cubicBezTo>
                  <a:pt x="318469" y="200357"/>
                  <a:pt x="327253" y="205717"/>
                  <a:pt x="336898" y="205717"/>
                </a:cubicBezTo>
                <a:lnTo>
                  <a:pt x="480060" y="205717"/>
                </a:lnTo>
                <a:cubicBezTo>
                  <a:pt x="489491" y="205717"/>
                  <a:pt x="497205" y="213430"/>
                  <a:pt x="497205" y="222862"/>
                </a:cubicBezTo>
                <a:cubicBezTo>
                  <a:pt x="497205" y="230148"/>
                  <a:pt x="492596" y="236473"/>
                  <a:pt x="486062" y="238936"/>
                </a:cubicBezTo>
                <a:cubicBezTo>
                  <a:pt x="478134" y="241938"/>
                  <a:pt x="472132" y="248580"/>
                  <a:pt x="470097" y="256831"/>
                </a:cubicBezTo>
                <a:cubicBezTo>
                  <a:pt x="468061" y="265081"/>
                  <a:pt x="470206" y="273760"/>
                  <a:pt x="475775" y="280085"/>
                </a:cubicBezTo>
                <a:cubicBezTo>
                  <a:pt x="478452" y="283086"/>
                  <a:pt x="480060" y="287048"/>
                  <a:pt x="480060" y="291443"/>
                </a:cubicBezTo>
                <a:cubicBezTo>
                  <a:pt x="480060" y="299799"/>
                  <a:pt x="474058" y="306767"/>
                  <a:pt x="466130" y="308266"/>
                </a:cubicBezTo>
                <a:cubicBezTo>
                  <a:pt x="457341" y="309980"/>
                  <a:pt x="449951" y="316089"/>
                  <a:pt x="446840" y="324551"/>
                </a:cubicBezTo>
                <a:cubicBezTo>
                  <a:pt x="443735" y="333018"/>
                  <a:pt x="445123" y="342446"/>
                  <a:pt x="450697" y="349520"/>
                </a:cubicBezTo>
                <a:cubicBezTo>
                  <a:pt x="452946" y="352411"/>
                  <a:pt x="454340" y="356056"/>
                  <a:pt x="454340" y="360129"/>
                </a:cubicBezTo>
                <a:cubicBezTo>
                  <a:pt x="454340" y="367308"/>
                  <a:pt x="449841" y="373629"/>
                  <a:pt x="443411" y="376097"/>
                </a:cubicBezTo>
                <a:cubicBezTo>
                  <a:pt x="431088" y="380919"/>
                  <a:pt x="424444" y="394207"/>
                  <a:pt x="427983" y="406958"/>
                </a:cubicBezTo>
                <a:cubicBezTo>
                  <a:pt x="428411" y="408351"/>
                  <a:pt x="428625" y="409960"/>
                  <a:pt x="428625" y="411564"/>
                </a:cubicBezTo>
                <a:cubicBezTo>
                  <a:pt x="428625" y="420991"/>
                  <a:pt x="420911" y="428709"/>
                  <a:pt x="411480" y="428709"/>
                </a:cubicBezTo>
                <a:lnTo>
                  <a:pt x="307002" y="428709"/>
                </a:lnTo>
                <a:cubicBezTo>
                  <a:pt x="293500" y="428709"/>
                  <a:pt x="280212" y="424742"/>
                  <a:pt x="268960" y="417245"/>
                </a:cubicBezTo>
                <a:lnTo>
                  <a:pt x="202843" y="373206"/>
                </a:lnTo>
                <a:cubicBezTo>
                  <a:pt x="191058" y="365277"/>
                  <a:pt x="175088" y="368490"/>
                  <a:pt x="167160" y="380386"/>
                </a:cubicBezTo>
                <a:cubicBezTo>
                  <a:pt x="159232" y="392282"/>
                  <a:pt x="162447" y="408140"/>
                  <a:pt x="174341" y="416069"/>
                </a:cubicBezTo>
                <a:lnTo>
                  <a:pt x="240458" y="460108"/>
                </a:lnTo>
                <a:cubicBezTo>
                  <a:pt x="260176" y="473286"/>
                  <a:pt x="283323" y="480255"/>
                  <a:pt x="307002" y="480255"/>
                </a:cubicBezTo>
                <a:lnTo>
                  <a:pt x="411480" y="480255"/>
                </a:lnTo>
                <a:cubicBezTo>
                  <a:pt x="448661" y="480255"/>
                  <a:pt x="478880" y="450681"/>
                  <a:pt x="480060" y="413816"/>
                </a:cubicBezTo>
                <a:cubicBezTo>
                  <a:pt x="495707" y="401277"/>
                  <a:pt x="505780" y="381990"/>
                  <a:pt x="505780" y="360239"/>
                </a:cubicBezTo>
                <a:cubicBezTo>
                  <a:pt x="505780" y="355417"/>
                  <a:pt x="505243" y="350812"/>
                  <a:pt x="504387" y="346307"/>
                </a:cubicBezTo>
                <a:cubicBezTo>
                  <a:pt x="520890" y="333768"/>
                  <a:pt x="531495" y="313947"/>
                  <a:pt x="531495" y="291659"/>
                </a:cubicBezTo>
                <a:cubicBezTo>
                  <a:pt x="531495" y="284695"/>
                  <a:pt x="530425" y="277943"/>
                  <a:pt x="528494" y="271623"/>
                </a:cubicBezTo>
                <a:cubicBezTo>
                  <a:pt x="540926" y="258978"/>
                  <a:pt x="548640" y="241832"/>
                  <a:pt x="548640" y="222867"/>
                </a:cubicBezTo>
                <a:cubicBezTo>
                  <a:pt x="548640" y="185042"/>
                  <a:pt x="517993" y="154287"/>
                  <a:pt x="480060" y="154287"/>
                </a:cubicBezTo>
                <a:lnTo>
                  <a:pt x="381157" y="154287"/>
                </a:lnTo>
                <a:cubicBezTo>
                  <a:pt x="386193" y="143145"/>
                  <a:pt x="390478" y="131571"/>
                  <a:pt x="393803" y="119780"/>
                </a:cubicBezTo>
                <a:lnTo>
                  <a:pt x="399909" y="98352"/>
                </a:lnTo>
                <a:cubicBezTo>
                  <a:pt x="411590" y="57419"/>
                  <a:pt x="387911" y="14662"/>
                  <a:pt x="346977" y="2983"/>
                </a:cubicBezTo>
                <a:lnTo>
                  <a:pt x="346971" y="2982"/>
                </a:lnTo>
                <a:moveTo>
                  <a:pt x="34290" y="171432"/>
                </a:moveTo>
                <a:cubicBezTo>
                  <a:pt x="15324" y="171432"/>
                  <a:pt x="0" y="186757"/>
                  <a:pt x="0" y="205722"/>
                </a:cubicBezTo>
                <a:lnTo>
                  <a:pt x="0" y="445753"/>
                </a:lnTo>
                <a:cubicBezTo>
                  <a:pt x="0" y="464718"/>
                  <a:pt x="15324" y="480043"/>
                  <a:pt x="34290" y="480043"/>
                </a:cubicBezTo>
                <a:lnTo>
                  <a:pt x="102870" y="480043"/>
                </a:lnTo>
                <a:cubicBezTo>
                  <a:pt x="121836" y="480043"/>
                  <a:pt x="137160" y="464718"/>
                  <a:pt x="137160" y="445753"/>
                </a:cubicBezTo>
                <a:lnTo>
                  <a:pt x="137160" y="205722"/>
                </a:lnTo>
                <a:cubicBezTo>
                  <a:pt x="137160" y="186757"/>
                  <a:pt x="121836" y="171432"/>
                  <a:pt x="102870" y="171432"/>
                </a:cubicBezTo>
                <a:lnTo>
                  <a:pt x="34290" y="17143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73247"/>
            <a:ext cx="548640" cy="480255"/>
          </a:xfrm>
          <a:custGeom>
            <a:avLst/>
            <a:gdLst/>
            <a:ahLst/>
            <a:cxnLst/>
            <a:rect l="l" t="t" r="r" b="b"/>
            <a:pathLst>
              <a:path w="548640" h="480255">
                <a:moveTo>
                  <a:pt x="346971" y="477272"/>
                </a:moveTo>
                <a:cubicBezTo>
                  <a:pt x="306037" y="488952"/>
                  <a:pt x="263281" y="465271"/>
                  <a:pt x="251601" y="424339"/>
                </a:cubicBezTo>
                <a:lnTo>
                  <a:pt x="245494" y="402910"/>
                </a:lnTo>
                <a:cubicBezTo>
                  <a:pt x="241528" y="388977"/>
                  <a:pt x="234351" y="376121"/>
                  <a:pt x="224597" y="365407"/>
                </a:cubicBezTo>
                <a:lnTo>
                  <a:pt x="169623" y="304971"/>
                </a:lnTo>
                <a:cubicBezTo>
                  <a:pt x="160088" y="294468"/>
                  <a:pt x="160834" y="278183"/>
                  <a:pt x="171335" y="268645"/>
                </a:cubicBezTo>
                <a:cubicBezTo>
                  <a:pt x="181836" y="259107"/>
                  <a:pt x="198125" y="259856"/>
                  <a:pt x="207660" y="270359"/>
                </a:cubicBezTo>
                <a:lnTo>
                  <a:pt x="262634" y="330795"/>
                </a:lnTo>
                <a:cubicBezTo>
                  <a:pt x="277743" y="347402"/>
                  <a:pt x="288782" y="367227"/>
                  <a:pt x="294888" y="388766"/>
                </a:cubicBezTo>
                <a:lnTo>
                  <a:pt x="300995" y="410195"/>
                </a:lnTo>
                <a:cubicBezTo>
                  <a:pt x="304852" y="423806"/>
                  <a:pt x="319106" y="431735"/>
                  <a:pt x="332822" y="427878"/>
                </a:cubicBezTo>
                <a:cubicBezTo>
                  <a:pt x="346538" y="424022"/>
                  <a:pt x="354361" y="409768"/>
                  <a:pt x="350504" y="396052"/>
                </a:cubicBezTo>
                <a:lnTo>
                  <a:pt x="344398" y="374623"/>
                </a:lnTo>
                <a:cubicBezTo>
                  <a:pt x="338291" y="353299"/>
                  <a:pt x="328646" y="333153"/>
                  <a:pt x="315896" y="315153"/>
                </a:cubicBezTo>
                <a:cubicBezTo>
                  <a:pt x="310322" y="307329"/>
                  <a:pt x="309680" y="297042"/>
                  <a:pt x="314074" y="288470"/>
                </a:cubicBezTo>
                <a:cubicBezTo>
                  <a:pt x="318469" y="279897"/>
                  <a:pt x="327253" y="274538"/>
                  <a:pt x="336898" y="274538"/>
                </a:cubicBezTo>
                <a:lnTo>
                  <a:pt x="480060" y="274538"/>
                </a:lnTo>
                <a:cubicBezTo>
                  <a:pt x="489491" y="274538"/>
                  <a:pt x="497205" y="266825"/>
                  <a:pt x="497205" y="257392"/>
                </a:cubicBezTo>
                <a:cubicBezTo>
                  <a:pt x="497205" y="250107"/>
                  <a:pt x="492596" y="243782"/>
                  <a:pt x="486062" y="241318"/>
                </a:cubicBezTo>
                <a:cubicBezTo>
                  <a:pt x="478134" y="238317"/>
                  <a:pt x="472132" y="231675"/>
                  <a:pt x="470097" y="223424"/>
                </a:cubicBezTo>
                <a:cubicBezTo>
                  <a:pt x="468061" y="215173"/>
                  <a:pt x="470206" y="206495"/>
                  <a:pt x="475775" y="200170"/>
                </a:cubicBezTo>
                <a:cubicBezTo>
                  <a:pt x="478452" y="197168"/>
                  <a:pt x="480060" y="193206"/>
                  <a:pt x="480060" y="188812"/>
                </a:cubicBezTo>
                <a:cubicBezTo>
                  <a:pt x="480060" y="180456"/>
                  <a:pt x="474058" y="173487"/>
                  <a:pt x="466130" y="171989"/>
                </a:cubicBezTo>
                <a:cubicBezTo>
                  <a:pt x="457341" y="170274"/>
                  <a:pt x="449951" y="164165"/>
                  <a:pt x="446840" y="155703"/>
                </a:cubicBezTo>
                <a:cubicBezTo>
                  <a:pt x="443735" y="147236"/>
                  <a:pt x="445123" y="137809"/>
                  <a:pt x="450697" y="130735"/>
                </a:cubicBezTo>
                <a:cubicBezTo>
                  <a:pt x="452946" y="127844"/>
                  <a:pt x="454340" y="124199"/>
                  <a:pt x="454340" y="120126"/>
                </a:cubicBezTo>
                <a:cubicBezTo>
                  <a:pt x="454340" y="112946"/>
                  <a:pt x="449841" y="106626"/>
                  <a:pt x="443411" y="104157"/>
                </a:cubicBezTo>
                <a:cubicBezTo>
                  <a:pt x="431088" y="99336"/>
                  <a:pt x="424444" y="86047"/>
                  <a:pt x="427983" y="73296"/>
                </a:cubicBezTo>
                <a:cubicBezTo>
                  <a:pt x="428411" y="71904"/>
                  <a:pt x="428625" y="70295"/>
                  <a:pt x="428625" y="68691"/>
                </a:cubicBezTo>
                <a:cubicBezTo>
                  <a:pt x="428625" y="59263"/>
                  <a:pt x="420911" y="51546"/>
                  <a:pt x="411480" y="51546"/>
                </a:cubicBezTo>
                <a:lnTo>
                  <a:pt x="307002" y="51546"/>
                </a:lnTo>
                <a:cubicBezTo>
                  <a:pt x="293500" y="51546"/>
                  <a:pt x="280212" y="55512"/>
                  <a:pt x="268960" y="63009"/>
                </a:cubicBezTo>
                <a:lnTo>
                  <a:pt x="202843" y="107049"/>
                </a:lnTo>
                <a:cubicBezTo>
                  <a:pt x="191058" y="114978"/>
                  <a:pt x="175088" y="111765"/>
                  <a:pt x="167160" y="99869"/>
                </a:cubicBezTo>
                <a:cubicBezTo>
                  <a:pt x="159232" y="87973"/>
                  <a:pt x="162447" y="72115"/>
                  <a:pt x="174341" y="64186"/>
                </a:cubicBezTo>
                <a:lnTo>
                  <a:pt x="240458" y="20147"/>
                </a:lnTo>
                <a:cubicBezTo>
                  <a:pt x="260176" y="6968"/>
                  <a:pt x="283323" y="0"/>
                  <a:pt x="307002" y="0"/>
                </a:cubicBezTo>
                <a:lnTo>
                  <a:pt x="411480" y="216"/>
                </a:lnTo>
                <a:cubicBezTo>
                  <a:pt x="448661" y="216"/>
                  <a:pt x="478880" y="29790"/>
                  <a:pt x="480060" y="66654"/>
                </a:cubicBezTo>
                <a:cubicBezTo>
                  <a:pt x="495707" y="79194"/>
                  <a:pt x="505780" y="98481"/>
                  <a:pt x="505780" y="120232"/>
                </a:cubicBezTo>
                <a:cubicBezTo>
                  <a:pt x="505780" y="125053"/>
                  <a:pt x="505243" y="129659"/>
                  <a:pt x="504387" y="134164"/>
                </a:cubicBezTo>
                <a:cubicBezTo>
                  <a:pt x="520890" y="146703"/>
                  <a:pt x="531495" y="166523"/>
                  <a:pt x="531495" y="188812"/>
                </a:cubicBezTo>
                <a:cubicBezTo>
                  <a:pt x="531495" y="195776"/>
                  <a:pt x="530425" y="202528"/>
                  <a:pt x="528494" y="208848"/>
                </a:cubicBezTo>
                <a:cubicBezTo>
                  <a:pt x="540926" y="221277"/>
                  <a:pt x="548640" y="238422"/>
                  <a:pt x="548640" y="257392"/>
                </a:cubicBezTo>
                <a:cubicBezTo>
                  <a:pt x="548640" y="295217"/>
                  <a:pt x="517993" y="325973"/>
                  <a:pt x="480060" y="325973"/>
                </a:cubicBezTo>
                <a:lnTo>
                  <a:pt x="381157" y="325973"/>
                </a:lnTo>
                <a:cubicBezTo>
                  <a:pt x="386193" y="337115"/>
                  <a:pt x="390478" y="348689"/>
                  <a:pt x="393803" y="360479"/>
                </a:cubicBezTo>
                <a:lnTo>
                  <a:pt x="399909" y="381908"/>
                </a:lnTo>
                <a:cubicBezTo>
                  <a:pt x="411590" y="422840"/>
                  <a:pt x="387911" y="465597"/>
                  <a:pt x="346977" y="477277"/>
                </a:cubicBezTo>
                <a:lnTo>
                  <a:pt x="346971" y="477272"/>
                </a:lnTo>
              </a:path>
              <a:path w="548640" h="480255">
                <a:moveTo>
                  <a:pt x="34290" y="377403"/>
                </a:moveTo>
                <a:cubicBezTo>
                  <a:pt x="15324" y="377403"/>
                  <a:pt x="0" y="362078"/>
                  <a:pt x="0" y="343113"/>
                </a:cubicBezTo>
                <a:lnTo>
                  <a:pt x="0" y="103082"/>
                </a:lnTo>
                <a:cubicBezTo>
                  <a:pt x="0" y="84117"/>
                  <a:pt x="15324" y="68792"/>
                  <a:pt x="34290" y="68792"/>
                </a:cubicBezTo>
                <a:lnTo>
                  <a:pt x="102870" y="68792"/>
                </a:lnTo>
                <a:cubicBezTo>
                  <a:pt x="121836" y="68792"/>
                  <a:pt x="137160" y="84117"/>
                  <a:pt x="137160" y="103082"/>
                </a:cubicBezTo>
                <a:lnTo>
                  <a:pt x="137160" y="343113"/>
                </a:lnTo>
                <a:cubicBezTo>
                  <a:pt x="137160" y="362078"/>
                  <a:pt x="121836" y="377403"/>
                  <a:pt x="102870" y="377403"/>
                </a:cubicBezTo>
                <a:lnTo>
                  <a:pt x="34290" y="37740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are words that describe or modify nouns, providing more information about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function in sentences to add detail and specificity, enhancing the meaning of the noun they accompany.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and Function of Adjectives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can be categorized as positive or negative based on the sentiment they convey.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'delicious' and 'exciting' for positive adjectives, and 'boring' and 'disappointing' for negative adjectives.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2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Adjectives: Positive and Negative</a:t>
            </a:r>
            <a:endParaRPr lang="en-US" sz="1392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are instrumental in describing personal preferences, such as likes and dislikes.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instance, one might say 'I love this delicious cake' or 'I dislike this boring movie'.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Adjectives to Express Likes and Dislikes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play a crucial role in articulating opinions and preferences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individuals to convey their feelings and perspectives with clarity and emphasis.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Adjectives in Expressing Opinions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Adjectives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providing reasons for opinions and preferences.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helps in making arguments more persuasive and understandable.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Providing Reasons for Preferences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examples of how to use positive and negative adjectives in sentences.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enhances the expressiveness and clarity of the opinions shared.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Adjectives in Opinion Sentences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basic sentence structure for expressing likes, dislikes, and reasons.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example, use 'I like [subject] because [reason]' to articulate preferences clearly.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Basic Sentence Structure for Expressing Opinions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4600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0" y="76200"/>
                </a:moveTo>
                <a:cubicBezTo>
                  <a:pt x="0" y="34130"/>
                  <a:pt x="34130" y="0"/>
                  <a:pt x="76202" y="0"/>
                </a:cubicBezTo>
                <a:lnTo>
                  <a:pt x="82552" y="0"/>
                </a:lnTo>
                <a:cubicBezTo>
                  <a:pt x="93109" y="0"/>
                  <a:pt x="101604" y="8494"/>
                  <a:pt x="101604" y="19052"/>
                </a:cubicBezTo>
                <a:cubicBezTo>
                  <a:pt x="101604" y="29610"/>
                  <a:pt x="93109" y="38104"/>
                  <a:pt x="82552" y="38104"/>
                </a:cubicBezTo>
                <a:lnTo>
                  <a:pt x="76202" y="38104"/>
                </a:lnTo>
                <a:cubicBezTo>
                  <a:pt x="55166" y="38104"/>
                  <a:pt x="38103" y="55169"/>
                  <a:pt x="38103" y="76204"/>
                </a:cubicBezTo>
                <a:lnTo>
                  <a:pt x="76202" y="76204"/>
                </a:lnTo>
                <a:cubicBezTo>
                  <a:pt x="97237" y="76204"/>
                  <a:pt x="114300" y="93269"/>
                  <a:pt x="114300" y="114304"/>
                </a:cubicBezTo>
                <a:lnTo>
                  <a:pt x="114300" y="152404"/>
                </a:lnTo>
                <a:cubicBezTo>
                  <a:pt x="114300" y="173439"/>
                  <a:pt x="97233" y="190504"/>
                  <a:pt x="76202" y="190504"/>
                </a:cubicBezTo>
                <a:lnTo>
                  <a:pt x="38103" y="190504"/>
                </a:lnTo>
                <a:cubicBezTo>
                  <a:pt x="17067" y="190504"/>
                  <a:pt x="5" y="173439"/>
                  <a:pt x="5" y="152404"/>
                </a:cubicBezTo>
                <a:lnTo>
                  <a:pt x="5" y="133356"/>
                </a:lnTo>
                <a:lnTo>
                  <a:pt x="5" y="114308"/>
                </a:lnTo>
                <a:lnTo>
                  <a:pt x="0" y="76200"/>
                </a:lnTo>
                <a:moveTo>
                  <a:pt x="38098" y="133352"/>
                </a:moveTo>
                <a:lnTo>
                  <a:pt x="38098" y="152404"/>
                </a:lnTo>
                <a:lnTo>
                  <a:pt x="76197" y="152404"/>
                </a:lnTo>
                <a:lnTo>
                  <a:pt x="76197" y="114304"/>
                </a:lnTo>
                <a:lnTo>
                  <a:pt x="38098" y="114304"/>
                </a:lnTo>
                <a:lnTo>
                  <a:pt x="38098" y="133352"/>
                </a:lnTo>
                <a:moveTo>
                  <a:pt x="139702" y="76200"/>
                </a:moveTo>
                <a:cubicBezTo>
                  <a:pt x="139702" y="34130"/>
                  <a:pt x="173832" y="0"/>
                  <a:pt x="215904" y="0"/>
                </a:cubicBezTo>
                <a:lnTo>
                  <a:pt x="222254" y="0"/>
                </a:lnTo>
                <a:cubicBezTo>
                  <a:pt x="232811" y="0"/>
                  <a:pt x="241306" y="8494"/>
                  <a:pt x="241306" y="19052"/>
                </a:cubicBezTo>
                <a:cubicBezTo>
                  <a:pt x="241306" y="29610"/>
                  <a:pt x="232811" y="38104"/>
                  <a:pt x="222254" y="38104"/>
                </a:cubicBezTo>
                <a:lnTo>
                  <a:pt x="215904" y="38104"/>
                </a:lnTo>
                <a:cubicBezTo>
                  <a:pt x="194868" y="38104"/>
                  <a:pt x="177805" y="55169"/>
                  <a:pt x="177805" y="76204"/>
                </a:cubicBezTo>
                <a:lnTo>
                  <a:pt x="215904" y="76204"/>
                </a:lnTo>
                <a:cubicBezTo>
                  <a:pt x="236939" y="76204"/>
                  <a:pt x="254002" y="93269"/>
                  <a:pt x="254002" y="114304"/>
                </a:cubicBezTo>
                <a:lnTo>
                  <a:pt x="254002" y="152404"/>
                </a:lnTo>
                <a:cubicBezTo>
                  <a:pt x="254002" y="173439"/>
                  <a:pt x="236935" y="190504"/>
                  <a:pt x="215904" y="190504"/>
                </a:cubicBezTo>
                <a:lnTo>
                  <a:pt x="177805" y="190504"/>
                </a:lnTo>
                <a:cubicBezTo>
                  <a:pt x="156769" y="190504"/>
                  <a:pt x="139707" y="173439"/>
                  <a:pt x="139707" y="152404"/>
                </a:cubicBezTo>
                <a:lnTo>
                  <a:pt x="139707" y="133356"/>
                </a:lnTo>
                <a:lnTo>
                  <a:pt x="139707" y="114308"/>
                </a:lnTo>
                <a:lnTo>
                  <a:pt x="139702" y="76200"/>
                </a:lnTo>
                <a:moveTo>
                  <a:pt x="177801" y="114300"/>
                </a:moveTo>
                <a:lnTo>
                  <a:pt x="177801" y="133352"/>
                </a:lnTo>
                <a:lnTo>
                  <a:pt x="177801" y="152404"/>
                </a:lnTo>
                <a:lnTo>
                  <a:pt x="215899" y="152404"/>
                </a:lnTo>
                <a:lnTo>
                  <a:pt x="215899" y="114304"/>
                </a:lnTo>
                <a:lnTo>
                  <a:pt x="177801" y="114300"/>
                </a:lnTo>
                <a:moveTo>
                  <a:pt x="457200" y="330200"/>
                </a:moveTo>
                <a:cubicBezTo>
                  <a:pt x="457200" y="372271"/>
                  <a:pt x="423070" y="406400"/>
                  <a:pt x="380998" y="406400"/>
                </a:cubicBezTo>
                <a:lnTo>
                  <a:pt x="374648" y="406400"/>
                </a:lnTo>
                <a:cubicBezTo>
                  <a:pt x="364091" y="406400"/>
                  <a:pt x="355596" y="397906"/>
                  <a:pt x="355596" y="387352"/>
                </a:cubicBezTo>
                <a:cubicBezTo>
                  <a:pt x="355596" y="376794"/>
                  <a:pt x="364091" y="368304"/>
                  <a:pt x="374648" y="368304"/>
                </a:cubicBezTo>
                <a:lnTo>
                  <a:pt x="380998" y="368304"/>
                </a:lnTo>
                <a:cubicBezTo>
                  <a:pt x="402034" y="368304"/>
                  <a:pt x="419097" y="351239"/>
                  <a:pt x="419097" y="330204"/>
                </a:cubicBezTo>
                <a:lnTo>
                  <a:pt x="380998" y="330204"/>
                </a:lnTo>
                <a:cubicBezTo>
                  <a:pt x="359963" y="330204"/>
                  <a:pt x="342900" y="313139"/>
                  <a:pt x="342900" y="292104"/>
                </a:cubicBezTo>
                <a:lnTo>
                  <a:pt x="342900" y="254004"/>
                </a:lnTo>
                <a:cubicBezTo>
                  <a:pt x="342900" y="232969"/>
                  <a:pt x="359967" y="215904"/>
                  <a:pt x="380998" y="215904"/>
                </a:cubicBezTo>
                <a:lnTo>
                  <a:pt x="419097" y="215904"/>
                </a:lnTo>
                <a:cubicBezTo>
                  <a:pt x="440133" y="215904"/>
                  <a:pt x="457195" y="232969"/>
                  <a:pt x="457195" y="254004"/>
                </a:cubicBezTo>
                <a:lnTo>
                  <a:pt x="457195" y="273056"/>
                </a:lnTo>
                <a:lnTo>
                  <a:pt x="457195" y="292108"/>
                </a:lnTo>
                <a:lnTo>
                  <a:pt x="457200" y="330200"/>
                </a:lnTo>
                <a:moveTo>
                  <a:pt x="419102" y="292100"/>
                </a:moveTo>
                <a:lnTo>
                  <a:pt x="419102" y="273052"/>
                </a:lnTo>
                <a:lnTo>
                  <a:pt x="419102" y="254004"/>
                </a:lnTo>
                <a:lnTo>
                  <a:pt x="381003" y="254004"/>
                </a:lnTo>
                <a:lnTo>
                  <a:pt x="381003" y="292104"/>
                </a:lnTo>
                <a:lnTo>
                  <a:pt x="419102" y="292100"/>
                </a:lnTo>
                <a:moveTo>
                  <a:pt x="317498" y="330200"/>
                </a:moveTo>
                <a:cubicBezTo>
                  <a:pt x="317498" y="372271"/>
                  <a:pt x="283368" y="406400"/>
                  <a:pt x="241296" y="406400"/>
                </a:cubicBezTo>
                <a:lnTo>
                  <a:pt x="234946" y="406400"/>
                </a:lnTo>
                <a:cubicBezTo>
                  <a:pt x="224389" y="406400"/>
                  <a:pt x="215894" y="397906"/>
                  <a:pt x="215894" y="387352"/>
                </a:cubicBezTo>
                <a:cubicBezTo>
                  <a:pt x="215894" y="376794"/>
                  <a:pt x="224389" y="368304"/>
                  <a:pt x="234946" y="368304"/>
                </a:cubicBezTo>
                <a:lnTo>
                  <a:pt x="241296" y="368304"/>
                </a:lnTo>
                <a:cubicBezTo>
                  <a:pt x="262332" y="368304"/>
                  <a:pt x="279395" y="351239"/>
                  <a:pt x="279395" y="330204"/>
                </a:cubicBezTo>
                <a:lnTo>
                  <a:pt x="241296" y="330204"/>
                </a:lnTo>
                <a:cubicBezTo>
                  <a:pt x="220261" y="330204"/>
                  <a:pt x="203198" y="313139"/>
                  <a:pt x="203198" y="292104"/>
                </a:cubicBezTo>
                <a:lnTo>
                  <a:pt x="203198" y="254004"/>
                </a:lnTo>
                <a:cubicBezTo>
                  <a:pt x="203198" y="232969"/>
                  <a:pt x="220265" y="215904"/>
                  <a:pt x="241296" y="215904"/>
                </a:cubicBezTo>
                <a:lnTo>
                  <a:pt x="279395" y="215904"/>
                </a:lnTo>
                <a:cubicBezTo>
                  <a:pt x="300431" y="215904"/>
                  <a:pt x="317493" y="232969"/>
                  <a:pt x="317493" y="254004"/>
                </a:cubicBezTo>
                <a:lnTo>
                  <a:pt x="317493" y="273056"/>
                </a:lnTo>
                <a:lnTo>
                  <a:pt x="317493" y="292108"/>
                </a:lnTo>
                <a:lnTo>
                  <a:pt x="317498" y="330200"/>
                </a:lnTo>
                <a:moveTo>
                  <a:pt x="279399" y="273052"/>
                </a:moveTo>
                <a:lnTo>
                  <a:pt x="279399" y="254004"/>
                </a:lnTo>
                <a:lnTo>
                  <a:pt x="241301" y="254004"/>
                </a:lnTo>
                <a:lnTo>
                  <a:pt x="241301" y="292104"/>
                </a:lnTo>
                <a:lnTo>
                  <a:pt x="279399" y="292104"/>
                </a:lnTo>
                <a:lnTo>
                  <a:pt x="279399" y="2730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47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103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64"/>
              </a:spcBef>
              <a:buNone/>
            </a:pPr>
            <a:r>
              <a:rPr lang="en-US" sz="310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 for Expressing Opinions</a:t>
            </a:r>
            <a:endParaRPr lang="en-US" sz="31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2599597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93031" y="259414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56560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60922" y="259414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85963" y="259414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9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new vocabulary related to likes and dislikes, such as 'favorite', 'least favorite', and 'prefer'.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terms help students articulate their preferences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9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4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Introducing Vocabulary for Likes and Dislikes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2933700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flashcards or multimedia presentations to visually engage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make learning new vocabulary interactive and memorable.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33700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Students with Visual Aids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35881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repeat each word and provide examples of sentences using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reinforces understanding and correct usage of the vocabulary.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5881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Vocabulary Usage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8062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vocabulary in expressing opinions and preferences.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terms enhances students' ability to communicate their thoughts clearly.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38062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Discussing Vocabulary's Role in Communication</a:t>
            </a:r>
            <a:endParaRPr lang="en-US" sz="1402" dirty="0"/>
          </a:p>
        </p:txBody>
      </p:sp>
      <p:sp>
        <p:nvSpPr>
          <p:cNvPr id="17" name="Text 15"/>
          <p:cNvSpPr/>
          <p:nvPr/>
        </p:nvSpPr>
        <p:spPr>
          <a:xfrm>
            <a:off x="9540243" y="3735791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 students chances to use the new vocabulary in practical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application helps solidify their learning and boosts confidence in usage.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40243" y="319188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Practice Opportunities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63278" y="0"/>
            <a:ext cx="3728721" cy="2286000"/>
          </a:xfrm>
          <a:prstGeom prst="rect">
            <a:avLst/>
          </a:prstGeom>
          <a:blipFill>
            <a:blip r:embed="rId1"/>
            <a:srcRect/>
            <a:stretch>
              <a:fillRect l="0" r="0" t="-4349" b="-434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Building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sentence stems related to likes, dislikes, and reasons.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stems help students express their opinions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Stems for Likes and Dislikes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complete the sentences using the vocabulary and sentence structures learned.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reinforces their understanding and application of language concepts.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Engagement in Sentence Completion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share their sentences with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sentence structure in expressing opinions and preferences.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Sharing and Discussion of Sentences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Activity: Sentence Building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60" y="2229787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63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Activity: Likes and Dislikes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Games are effective tools for reinforcing learning.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promote active participation and engagement among students.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Promoting Engagement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provide reasons for their preferences.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games in reinforcing learning and promoting engagement.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Expression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77"/>
              </a:spcBef>
              <a:buNone/>
            </a:pPr>
            <a:r>
              <a:rPr lang="en-US" sz="8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Organize a classroom game where students take turns drawing a card with an adjective or scenario related to likes or dislikes.</a:t>
            </a:r>
            <a:endParaRPr lang="en-US" sz="888" dirty="0"/>
          </a:p>
          <a:p>
            <a:pPr algn="l" marL="0" indent="0">
              <a:lnSpc>
                <a:spcPct val="110000"/>
              </a:lnSpc>
              <a:spcBef>
                <a:spcPts val="777"/>
              </a:spcBef>
              <a:buNone/>
            </a:pPr>
            <a:r>
              <a:rPr lang="en-US" sz="88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create a sentence on the spot using the adjective or describing the scenario.</a:t>
            </a:r>
            <a:endParaRPr lang="en-US" sz="888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Classroom Game Setup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18" y="534987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137160" y="34290"/>
                </a:moveTo>
                <a:cubicBezTo>
                  <a:pt x="80367" y="34290"/>
                  <a:pt x="34290" y="80368"/>
                  <a:pt x="34290" y="137160"/>
                </a:cubicBezTo>
                <a:cubicBezTo>
                  <a:pt x="34290" y="193952"/>
                  <a:pt x="80367" y="240030"/>
                  <a:pt x="137160" y="240030"/>
                </a:cubicBezTo>
                <a:lnTo>
                  <a:pt x="320040" y="240030"/>
                </a:lnTo>
                <a:cubicBezTo>
                  <a:pt x="376833" y="240030"/>
                  <a:pt x="422910" y="193952"/>
                  <a:pt x="422910" y="137160"/>
                </a:cubicBezTo>
                <a:cubicBezTo>
                  <a:pt x="422910" y="80368"/>
                  <a:pt x="376833" y="34290"/>
                  <a:pt x="320040" y="34290"/>
                </a:cubicBezTo>
                <a:lnTo>
                  <a:pt x="137160" y="34290"/>
                </a:lnTo>
                <a:moveTo>
                  <a:pt x="0" y="137160"/>
                </a:moveTo>
                <a:cubicBezTo>
                  <a:pt x="0" y="61437"/>
                  <a:pt x="61439" y="0"/>
                  <a:pt x="137160" y="0"/>
                </a:cubicBezTo>
                <a:lnTo>
                  <a:pt x="320040" y="0"/>
                </a:lnTo>
                <a:cubicBezTo>
                  <a:pt x="395766" y="0"/>
                  <a:pt x="457200" y="61437"/>
                  <a:pt x="457200" y="137160"/>
                </a:cubicBezTo>
                <a:cubicBezTo>
                  <a:pt x="457200" y="212883"/>
                  <a:pt x="395766" y="274320"/>
                  <a:pt x="320040" y="274320"/>
                </a:cubicBezTo>
                <a:lnTo>
                  <a:pt x="137160" y="274320"/>
                </a:lnTo>
                <a:cubicBezTo>
                  <a:pt x="61434" y="274320"/>
                  <a:pt x="0" y="212883"/>
                  <a:pt x="0" y="137160"/>
                </a:cubicBezTo>
                <a:lnTo>
                  <a:pt x="0" y="137160"/>
                </a:lnTo>
                <a:moveTo>
                  <a:pt x="165735" y="97156"/>
                </a:moveTo>
                <a:lnTo>
                  <a:pt x="165735" y="120015"/>
                </a:lnTo>
                <a:lnTo>
                  <a:pt x="188595" y="120015"/>
                </a:lnTo>
                <a:cubicBezTo>
                  <a:pt x="198096" y="120015"/>
                  <a:pt x="205740" y="127658"/>
                  <a:pt x="205740" y="137160"/>
                </a:cubicBezTo>
                <a:cubicBezTo>
                  <a:pt x="205740" y="146662"/>
                  <a:pt x="198096" y="154305"/>
                  <a:pt x="188595" y="154305"/>
                </a:cubicBezTo>
                <a:lnTo>
                  <a:pt x="165735" y="154305"/>
                </a:lnTo>
                <a:lnTo>
                  <a:pt x="165735" y="177164"/>
                </a:lnTo>
                <a:cubicBezTo>
                  <a:pt x="165735" y="186666"/>
                  <a:pt x="158091" y="194309"/>
                  <a:pt x="148590" y="194309"/>
                </a:cubicBezTo>
                <a:cubicBezTo>
                  <a:pt x="139089" y="194309"/>
                  <a:pt x="131445" y="186666"/>
                  <a:pt x="131445" y="177164"/>
                </a:cubicBezTo>
                <a:lnTo>
                  <a:pt x="131445" y="154305"/>
                </a:lnTo>
                <a:lnTo>
                  <a:pt x="108585" y="154305"/>
                </a:lnTo>
                <a:cubicBezTo>
                  <a:pt x="99084" y="154305"/>
                  <a:pt x="91440" y="146662"/>
                  <a:pt x="91440" y="137160"/>
                </a:cubicBezTo>
                <a:cubicBezTo>
                  <a:pt x="91440" y="127658"/>
                  <a:pt x="99084" y="120015"/>
                  <a:pt x="108585" y="120015"/>
                </a:cubicBezTo>
                <a:lnTo>
                  <a:pt x="131445" y="120015"/>
                </a:lnTo>
                <a:lnTo>
                  <a:pt x="131445" y="97156"/>
                </a:lnTo>
                <a:cubicBezTo>
                  <a:pt x="131445" y="87654"/>
                  <a:pt x="139089" y="80011"/>
                  <a:pt x="148590" y="80011"/>
                </a:cubicBezTo>
                <a:cubicBezTo>
                  <a:pt x="158091" y="80011"/>
                  <a:pt x="165735" y="87654"/>
                  <a:pt x="165735" y="97156"/>
                </a:cubicBezTo>
                <a:moveTo>
                  <a:pt x="285750" y="148591"/>
                </a:moveTo>
                <a:cubicBezTo>
                  <a:pt x="298373" y="148591"/>
                  <a:pt x="308610" y="158826"/>
                  <a:pt x="308610" y="171450"/>
                </a:cubicBezTo>
                <a:cubicBezTo>
                  <a:pt x="308610" y="184074"/>
                  <a:pt x="298373" y="194309"/>
                  <a:pt x="285750" y="194309"/>
                </a:cubicBezTo>
                <a:cubicBezTo>
                  <a:pt x="273127" y="194309"/>
                  <a:pt x="262890" y="184074"/>
                  <a:pt x="262890" y="171450"/>
                </a:cubicBezTo>
                <a:cubicBezTo>
                  <a:pt x="262890" y="158826"/>
                  <a:pt x="273127" y="148591"/>
                  <a:pt x="285750" y="148591"/>
                </a:cubicBezTo>
                <a:moveTo>
                  <a:pt x="308610" y="102870"/>
                </a:moveTo>
                <a:cubicBezTo>
                  <a:pt x="308610" y="90246"/>
                  <a:pt x="318847" y="80011"/>
                  <a:pt x="331470" y="80011"/>
                </a:cubicBezTo>
                <a:cubicBezTo>
                  <a:pt x="344093" y="80011"/>
                  <a:pt x="354330" y="90246"/>
                  <a:pt x="354330" y="102870"/>
                </a:cubicBezTo>
                <a:cubicBezTo>
                  <a:pt x="354330" y="115494"/>
                  <a:pt x="344093" y="125729"/>
                  <a:pt x="331470" y="125729"/>
                </a:cubicBezTo>
                <a:cubicBezTo>
                  <a:pt x="318847" y="125729"/>
                  <a:pt x="308610" y="115494"/>
                  <a:pt x="308610" y="10287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71671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246902"/>
            <a:ext cx="457200" cy="365808"/>
          </a:xfrm>
          <a:custGeom>
            <a:avLst/>
            <a:gdLst/>
            <a:ahLst/>
            <a:cxnLst/>
            <a:rect l="l" t="t" r="r" b="b"/>
            <a:pathLst>
              <a:path w="457200" h="365808">
                <a:moveTo>
                  <a:pt x="174806" y="35000"/>
                </a:moveTo>
                <a:cubicBezTo>
                  <a:pt x="177448" y="33501"/>
                  <a:pt x="180809" y="34357"/>
                  <a:pt x="182309" y="37001"/>
                </a:cubicBezTo>
                <a:lnTo>
                  <a:pt x="301610" y="243672"/>
                </a:lnTo>
                <a:cubicBezTo>
                  <a:pt x="303110" y="246317"/>
                  <a:pt x="302255" y="249671"/>
                  <a:pt x="299608" y="251175"/>
                </a:cubicBezTo>
                <a:lnTo>
                  <a:pt x="161803" y="330756"/>
                </a:lnTo>
                <a:cubicBezTo>
                  <a:pt x="159160" y="332256"/>
                  <a:pt x="155800" y="331400"/>
                  <a:pt x="154300" y="328755"/>
                </a:cubicBezTo>
                <a:lnTo>
                  <a:pt x="34999" y="122085"/>
                </a:lnTo>
                <a:cubicBezTo>
                  <a:pt x="33499" y="119440"/>
                  <a:pt x="34354" y="116085"/>
                  <a:pt x="37001" y="114582"/>
                </a:cubicBezTo>
                <a:lnTo>
                  <a:pt x="174806" y="35000"/>
                </a:lnTo>
                <a:moveTo>
                  <a:pt x="19856" y="84864"/>
                </a:moveTo>
                <a:cubicBezTo>
                  <a:pt x="855" y="95864"/>
                  <a:pt x="-5646" y="120153"/>
                  <a:pt x="5354" y="139226"/>
                </a:cubicBezTo>
                <a:lnTo>
                  <a:pt x="124656" y="345897"/>
                </a:lnTo>
                <a:cubicBezTo>
                  <a:pt x="135656" y="364900"/>
                  <a:pt x="159947" y="371470"/>
                  <a:pt x="179021" y="360471"/>
                </a:cubicBezTo>
                <a:lnTo>
                  <a:pt x="316753" y="280889"/>
                </a:lnTo>
                <a:cubicBezTo>
                  <a:pt x="335754" y="269889"/>
                  <a:pt x="342328" y="245600"/>
                  <a:pt x="331328" y="226526"/>
                </a:cubicBezTo>
                <a:lnTo>
                  <a:pt x="212026" y="19856"/>
                </a:lnTo>
                <a:cubicBezTo>
                  <a:pt x="201026" y="852"/>
                  <a:pt x="176667" y="-5648"/>
                  <a:pt x="157661" y="5356"/>
                </a:cubicBezTo>
                <a:lnTo>
                  <a:pt x="19856" y="84864"/>
                </a:lnTo>
                <a:moveTo>
                  <a:pt x="231526" y="356472"/>
                </a:moveTo>
                <a:cubicBezTo>
                  <a:pt x="238457" y="362259"/>
                  <a:pt x="247386" y="365760"/>
                  <a:pt x="257170" y="365760"/>
                </a:cubicBezTo>
                <a:lnTo>
                  <a:pt x="417190" y="365760"/>
                </a:lnTo>
                <a:cubicBezTo>
                  <a:pt x="439264" y="365760"/>
                  <a:pt x="457195" y="347828"/>
                  <a:pt x="457195" y="325755"/>
                </a:cubicBezTo>
                <a:lnTo>
                  <a:pt x="457195" y="85723"/>
                </a:lnTo>
                <a:cubicBezTo>
                  <a:pt x="457195" y="63651"/>
                  <a:pt x="439264" y="45719"/>
                  <a:pt x="417190" y="45719"/>
                </a:cubicBezTo>
                <a:lnTo>
                  <a:pt x="257170" y="45719"/>
                </a:lnTo>
                <a:cubicBezTo>
                  <a:pt x="255886" y="45719"/>
                  <a:pt x="254670" y="45792"/>
                  <a:pt x="253385" y="45861"/>
                </a:cubicBezTo>
                <a:lnTo>
                  <a:pt x="351111" y="215099"/>
                </a:lnTo>
                <a:cubicBezTo>
                  <a:pt x="368398" y="245033"/>
                  <a:pt x="358111" y="283395"/>
                  <a:pt x="328178" y="300683"/>
                </a:cubicBezTo>
                <a:lnTo>
                  <a:pt x="231526" y="356472"/>
                </a:lnTo>
                <a:moveTo>
                  <a:pt x="415764" y="134014"/>
                </a:moveTo>
                <a:lnTo>
                  <a:pt x="381332" y="169662"/>
                </a:lnTo>
                <a:cubicBezTo>
                  <a:pt x="379046" y="171948"/>
                  <a:pt x="375261" y="171948"/>
                  <a:pt x="373116" y="169662"/>
                </a:cubicBezTo>
                <a:lnTo>
                  <a:pt x="338538" y="134014"/>
                </a:lnTo>
                <a:cubicBezTo>
                  <a:pt x="328535" y="123654"/>
                  <a:pt x="329106" y="106509"/>
                  <a:pt x="340326" y="96935"/>
                </a:cubicBezTo>
                <a:cubicBezTo>
                  <a:pt x="349968" y="88577"/>
                  <a:pt x="364759" y="90150"/>
                  <a:pt x="373688" y="99222"/>
                </a:cubicBezTo>
                <a:lnTo>
                  <a:pt x="377259" y="102938"/>
                </a:lnTo>
                <a:lnTo>
                  <a:pt x="380614" y="99222"/>
                </a:lnTo>
                <a:cubicBezTo>
                  <a:pt x="389544" y="90150"/>
                  <a:pt x="404188" y="88507"/>
                  <a:pt x="414118" y="96935"/>
                </a:cubicBezTo>
                <a:cubicBezTo>
                  <a:pt x="425191" y="106578"/>
                  <a:pt x="425690" y="123723"/>
                  <a:pt x="415691" y="134014"/>
                </a:cubicBezTo>
                <a:lnTo>
                  <a:pt x="415764" y="134014"/>
                </a:lnTo>
                <a:moveTo>
                  <a:pt x="122438" y="124514"/>
                </a:moveTo>
                <a:lnTo>
                  <a:pt x="117295" y="143729"/>
                </a:lnTo>
                <a:lnTo>
                  <a:pt x="102719" y="198092"/>
                </a:lnTo>
                <a:cubicBezTo>
                  <a:pt x="97717" y="216668"/>
                  <a:pt x="108791" y="235741"/>
                  <a:pt x="127294" y="240742"/>
                </a:cubicBezTo>
                <a:cubicBezTo>
                  <a:pt x="145797" y="245742"/>
                  <a:pt x="164939" y="234669"/>
                  <a:pt x="169941" y="216167"/>
                </a:cubicBezTo>
                <a:lnTo>
                  <a:pt x="171656" y="209878"/>
                </a:lnTo>
                <a:cubicBezTo>
                  <a:pt x="171729" y="209593"/>
                  <a:pt x="171797" y="209308"/>
                  <a:pt x="171871" y="209092"/>
                </a:cubicBezTo>
                <a:lnTo>
                  <a:pt x="184517" y="231022"/>
                </a:lnTo>
                <a:lnTo>
                  <a:pt x="175871" y="236023"/>
                </a:lnTo>
                <a:cubicBezTo>
                  <a:pt x="171084" y="238737"/>
                  <a:pt x="169511" y="244883"/>
                  <a:pt x="172227" y="249594"/>
                </a:cubicBezTo>
                <a:cubicBezTo>
                  <a:pt x="174943" y="254309"/>
                  <a:pt x="181088" y="255952"/>
                  <a:pt x="185802" y="253238"/>
                </a:cubicBezTo>
                <a:lnTo>
                  <a:pt x="220233" y="233378"/>
                </a:lnTo>
                <a:cubicBezTo>
                  <a:pt x="225020" y="230664"/>
                  <a:pt x="226593" y="224518"/>
                  <a:pt x="223877" y="219806"/>
                </a:cubicBezTo>
                <a:cubicBezTo>
                  <a:pt x="221161" y="215091"/>
                  <a:pt x="215017" y="213449"/>
                  <a:pt x="210303" y="216163"/>
                </a:cubicBezTo>
                <a:lnTo>
                  <a:pt x="201657" y="221164"/>
                </a:lnTo>
                <a:lnTo>
                  <a:pt x="189011" y="199233"/>
                </a:lnTo>
                <a:cubicBezTo>
                  <a:pt x="189299" y="199307"/>
                  <a:pt x="189583" y="199376"/>
                  <a:pt x="189797" y="199449"/>
                </a:cubicBezTo>
                <a:lnTo>
                  <a:pt x="196084" y="201165"/>
                </a:lnTo>
                <a:cubicBezTo>
                  <a:pt x="214660" y="206166"/>
                  <a:pt x="233730" y="195093"/>
                  <a:pt x="238732" y="176590"/>
                </a:cubicBezTo>
                <a:cubicBezTo>
                  <a:pt x="243733" y="158087"/>
                  <a:pt x="232660" y="138941"/>
                  <a:pt x="214157" y="133940"/>
                </a:cubicBezTo>
                <a:lnTo>
                  <a:pt x="159791" y="119367"/>
                </a:lnTo>
                <a:lnTo>
                  <a:pt x="140717" y="114008"/>
                </a:lnTo>
                <a:cubicBezTo>
                  <a:pt x="132789" y="111864"/>
                  <a:pt x="124573" y="116579"/>
                  <a:pt x="122429" y="124579"/>
                </a:cubicBezTo>
                <a:lnTo>
                  <a:pt x="122438" y="1245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4393" b="-439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continue practicing their vocabulary and sentence structure skills outside of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homework with the class to foster collaboration and feedback.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Continued Practice and Sharing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homework that involves writing short paragraphs about likes, dislikes, and reasons.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express their thoughts clearly and creatively.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Assignment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points of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the main concepts and ideas discussed during the session.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Points Recap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Homework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21" y="3139054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3226" y="506340"/>
                  <a:pt x="183633" y="500980"/>
                  <a:pt x="192751" y="494007"/>
                </a:cubicBezTo>
                <a:lnTo>
                  <a:pt x="193075" y="494220"/>
                </a:lnTo>
                <a:lnTo>
                  <a:pt x="193612" y="493365"/>
                </a:lnTo>
                <a:cubicBezTo>
                  <a:pt x="195115" y="492185"/>
                  <a:pt x="196509" y="491005"/>
                  <a:pt x="197902" y="489826"/>
                </a:cubicBezTo>
                <a:cubicBezTo>
                  <a:pt x="199405" y="488536"/>
                  <a:pt x="200799" y="487143"/>
                  <a:pt x="202192" y="485749"/>
                </a:cubicBezTo>
                <a:lnTo>
                  <a:pt x="528489" y="159555"/>
                </a:lnTo>
                <a:cubicBezTo>
                  <a:pt x="551980" y="136063"/>
                  <a:pt x="554877" y="99918"/>
                  <a:pt x="537283" y="73205"/>
                </a:cubicBezTo>
                <a:cubicBezTo>
                  <a:pt x="534814" y="69452"/>
                  <a:pt x="531814" y="65804"/>
                  <a:pt x="528489" y="62479"/>
                </a:cubicBezTo>
                <a:lnTo>
                  <a:pt x="486225" y="20108"/>
                </a:lnTo>
                <a:cubicBezTo>
                  <a:pt x="459409" y="-6710"/>
                  <a:pt x="415965" y="-6710"/>
                  <a:pt x="389150" y="20108"/>
                </a:cubicBezTo>
                <a:lnTo>
                  <a:pt x="62853" y="346406"/>
                </a:lnTo>
                <a:cubicBezTo>
                  <a:pt x="60170" y="349089"/>
                  <a:pt x="57597" y="351985"/>
                  <a:pt x="55239" y="354986"/>
                </a:cubicBezTo>
                <a:lnTo>
                  <a:pt x="54383" y="355524"/>
                </a:lnTo>
                <a:lnTo>
                  <a:pt x="54597" y="355848"/>
                </a:lnTo>
                <a:cubicBezTo>
                  <a:pt x="47624" y="364966"/>
                  <a:pt x="42368" y="375368"/>
                  <a:pt x="39044" y="386528"/>
                </a:cubicBezTo>
                <a:lnTo>
                  <a:pt x="39038" y="386528"/>
                </a:lnTo>
                <a:moveTo>
                  <a:pt x="410814" y="204286"/>
                </a:moveTo>
                <a:lnTo>
                  <a:pt x="211733" y="403371"/>
                </a:lnTo>
                <a:lnTo>
                  <a:pt x="158529" y="390072"/>
                </a:lnTo>
                <a:lnTo>
                  <a:pt x="145231" y="336870"/>
                </a:lnTo>
                <a:lnTo>
                  <a:pt x="344313" y="137786"/>
                </a:lnTo>
                <a:lnTo>
                  <a:pt x="410814" y="204286"/>
                </a:lnTo>
                <a:moveTo>
                  <a:pt x="104037" y="384383"/>
                </a:moveTo>
                <a:lnTo>
                  <a:pt x="112299" y="417636"/>
                </a:lnTo>
                <a:cubicBezTo>
                  <a:pt x="114553" y="426858"/>
                  <a:pt x="121844" y="434046"/>
                  <a:pt x="131072" y="436405"/>
                </a:cubicBezTo>
                <a:lnTo>
                  <a:pt x="164322" y="444662"/>
                </a:lnTo>
                <a:lnTo>
                  <a:pt x="156384" y="456677"/>
                </a:lnTo>
                <a:cubicBezTo>
                  <a:pt x="153597" y="458180"/>
                  <a:pt x="150701" y="459464"/>
                  <a:pt x="147694" y="460326"/>
                </a:cubicBezTo>
                <a:lnTo>
                  <a:pt x="122596" y="467727"/>
                </a:lnTo>
                <a:lnTo>
                  <a:pt x="63709" y="484888"/>
                </a:lnTo>
                <a:lnTo>
                  <a:pt x="80979" y="426107"/>
                </a:lnTo>
                <a:lnTo>
                  <a:pt x="88380" y="401007"/>
                </a:lnTo>
                <a:cubicBezTo>
                  <a:pt x="89235" y="398006"/>
                  <a:pt x="90525" y="394999"/>
                  <a:pt x="92028" y="392316"/>
                </a:cubicBezTo>
                <a:lnTo>
                  <a:pt x="104037" y="384383"/>
                </a:lnTo>
                <a:moveTo>
                  <a:pt x="338196" y="233995"/>
                </a:moveTo>
                <a:cubicBezTo>
                  <a:pt x="344845" y="227345"/>
                  <a:pt x="344845" y="216406"/>
                  <a:pt x="338196" y="209751"/>
                </a:cubicBezTo>
                <a:cubicBezTo>
                  <a:pt x="331547" y="203101"/>
                  <a:pt x="320602" y="203101"/>
                  <a:pt x="313953" y="209751"/>
                </a:cubicBezTo>
                <a:lnTo>
                  <a:pt x="210981" y="312725"/>
                </a:lnTo>
                <a:cubicBezTo>
                  <a:pt x="204332" y="319374"/>
                  <a:pt x="204332" y="330314"/>
                  <a:pt x="210981" y="336969"/>
                </a:cubicBezTo>
                <a:cubicBezTo>
                  <a:pt x="217630" y="343619"/>
                  <a:pt x="228575" y="343619"/>
                  <a:pt x="235224" y="336969"/>
                </a:cubicBezTo>
                <a:lnTo>
                  <a:pt x="338196" y="2339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21506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vocabulary in context and provide feedback.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use the vocabulary in their own sentences to enhance learning.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Contextual Vocabulary Usage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Have students match the vocabulary cards with sentences related to likes, dislikes, and reasons.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students understand the application of vocabulary in context.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Matching Activity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Prepare a set of vocabulary cards with positive and negative adjectives related to likes and dislikes.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cards will serve as tools for matching activities and discussions.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Card Preparation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0375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5"/>
              </a:spcBef>
              <a:buNone/>
            </a:pPr>
            <a:r>
              <a:rPr lang="en-US" sz="3545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Practice: Vocabulary Matching</a:t>
            </a:r>
            <a:endParaRPr lang="en-US" sz="35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Assign a writing activity where students write a short paragraph about their favorite hobby or activity.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use at least 5 positive adjectives to describe why they enjoy it.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Activity Assignment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writing with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writing in expressing opinions and preferences.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Sharing and Discussion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aims to enhance students' descriptive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fosters self-expression and sharing of personal interests.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the Activity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Practice: Writing Activity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76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29787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50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113769" r="-1137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are words that describe or modify nouns, providing more information about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function in sentences to specify qualities, quantities, or states of the nouns they accompany.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and Function of Adjectives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play a crucial role in expressing opinions and preferences, allowing for detailed and nuanced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enable speakers and writers to convey their feelings and attitudes effectively.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Adjectives in Expression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Positive adjectives include words like 'beautiful', 'kind', and 'amazing', which convey favorable qualities.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Negative adjectives include terms such as 'ugly', 'rude', and 'terrible', which describe unfavorable characteristics.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Positive and Negative Adjectives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Comparative adjectives are used to compare two entities, such as 'better' or 'more interesting'.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Superlative adjectives indicate the highest degree of a quality, like 'best' or 'most fascinating'.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Comparative and Superlative Adjectives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Understanding Adjectives</a:t>
            </a:r>
            <a:endParaRPr lang="en-US" sz="29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3693112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common errors in using adjectives, such as using 'good' instead of 'well'.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the importance of understanding the correct application of adjectives in sentences.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19" y="307886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Errors in Adjective Usage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Address misconceptions about sentence structure and vocabulary usage.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how these misconceptions can lead to confusion in communication.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45840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Misconceptions in Sentence Structure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examples of correct and incorrect usage to illustrate the points discussed.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practical examples to clarify the differences and improve understanding.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6016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Usage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3678643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identify and correct errors in their own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Promote active learning by engaging students in the process of self-correction.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74481" y="306439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Error Identification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17133" b="-171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 are crucial for measuring student learning and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insights into the effectiveness of teaching methods and student progress.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Assessment and Evaluation</a:t>
            </a:r>
            <a:endParaRPr lang="en-US" sz="1554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assessments help monitor learning during the instructional process.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Summative assessments evaluate student learning at the end of an instructional period.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Assessments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assessment tools include quizzes, projects, and peer reviews.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Strategies such as self-reflection and goal setting encourage students to improve their learning.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Tools and Strategies for Assessment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reflections with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reflection in the learning process to enhance understanding.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Sharing and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reflect on their learning and set goals for future lessons.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Promote self-assessment and planning for continued improvement.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Reflection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points of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the main concepts and ideas covered during the session.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Points Summary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Reflection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230422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4381" y="2196125"/>
            <a:ext cx="548601" cy="548640"/>
          </a:xfrm>
          <a:custGeom>
            <a:avLst/>
            <a:gdLst/>
            <a:ahLst/>
            <a:cxnLst/>
            <a:rect l="l" t="t" r="r" b="b"/>
            <a:pathLst>
              <a:path w="548601" h="548640">
                <a:moveTo>
                  <a:pt x="39038" y="386528"/>
                </a:moveTo>
                <a:lnTo>
                  <a:pt x="14368" y="470300"/>
                </a:lnTo>
                <a:lnTo>
                  <a:pt x="1070" y="515568"/>
                </a:lnTo>
                <a:cubicBezTo>
                  <a:pt x="-1613" y="524686"/>
                  <a:pt x="856" y="534447"/>
                  <a:pt x="7505" y="541096"/>
                </a:cubicBezTo>
                <a:cubicBezTo>
                  <a:pt x="14154" y="547746"/>
                  <a:pt x="23919" y="550215"/>
                  <a:pt x="32927" y="547641"/>
                </a:cubicBezTo>
                <a:lnTo>
                  <a:pt x="78302" y="534233"/>
                </a:lnTo>
                <a:lnTo>
                  <a:pt x="162073" y="509560"/>
                </a:lnTo>
                <a:cubicBezTo>
                  <a:pt x="175371" y="505698"/>
                  <a:pt x="187495" y="498939"/>
                  <a:pt x="197897" y="489826"/>
                </a:cubicBezTo>
                <a:cubicBezTo>
                  <a:pt x="199400" y="488537"/>
                  <a:pt x="200793" y="487143"/>
                  <a:pt x="202187" y="485749"/>
                </a:cubicBezTo>
                <a:lnTo>
                  <a:pt x="528484" y="159556"/>
                </a:lnTo>
                <a:cubicBezTo>
                  <a:pt x="551975" y="136063"/>
                  <a:pt x="554871" y="99918"/>
                  <a:pt x="537278" y="73205"/>
                </a:cubicBezTo>
                <a:cubicBezTo>
                  <a:pt x="534809" y="69452"/>
                  <a:pt x="531808" y="65804"/>
                  <a:pt x="528484" y="62479"/>
                </a:cubicBezTo>
                <a:lnTo>
                  <a:pt x="486219" y="20108"/>
                </a:lnTo>
                <a:cubicBezTo>
                  <a:pt x="459404" y="-6710"/>
                  <a:pt x="415960" y="-6710"/>
                  <a:pt x="389144" y="20108"/>
                </a:cubicBezTo>
                <a:lnTo>
                  <a:pt x="62848" y="346406"/>
                </a:lnTo>
                <a:cubicBezTo>
                  <a:pt x="51695" y="357560"/>
                  <a:pt x="43542" y="371396"/>
                  <a:pt x="39033" y="386522"/>
                </a:cubicBezTo>
                <a:lnTo>
                  <a:pt x="39038" y="386528"/>
                </a:lnTo>
                <a:moveTo>
                  <a:pt x="88380" y="401007"/>
                </a:moveTo>
                <a:cubicBezTo>
                  <a:pt x="90201" y="394999"/>
                  <a:pt x="93207" y="389419"/>
                  <a:pt x="97388" y="384701"/>
                </a:cubicBezTo>
                <a:cubicBezTo>
                  <a:pt x="98029" y="384059"/>
                  <a:pt x="98567" y="383412"/>
                  <a:pt x="99209" y="382770"/>
                </a:cubicBezTo>
                <a:lnTo>
                  <a:pt x="344307" y="137780"/>
                </a:lnTo>
                <a:lnTo>
                  <a:pt x="410809" y="204286"/>
                </a:lnTo>
                <a:lnTo>
                  <a:pt x="165815" y="449386"/>
                </a:lnTo>
                <a:cubicBezTo>
                  <a:pt x="160773" y="454428"/>
                  <a:pt x="154442" y="458180"/>
                  <a:pt x="147579" y="460221"/>
                </a:cubicBezTo>
                <a:lnTo>
                  <a:pt x="122481" y="467622"/>
                </a:lnTo>
                <a:lnTo>
                  <a:pt x="63698" y="484894"/>
                </a:lnTo>
                <a:lnTo>
                  <a:pt x="80968" y="426112"/>
                </a:lnTo>
                <a:lnTo>
                  <a:pt x="88380" y="4010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48663" y="2196125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and Future Lessons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ideas and suggestions for future lessons.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continue practicing their vocabulary and sentence structure skills.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Student Participation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developing opinion essays and role-playing scenarios.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how these activities improve critical thinking and communication.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Developing Writing Skills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the concept of comparative and superlative adjectives.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their usage and importance in enhancing descriptive language.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Adjectives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18" y="528701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34" y="3720871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02956" y="220120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-162" r="-1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Encouraging open communication between parents and teachers helps address student needs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feedback to educators ensures a tailored approach to support the student's progress.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 and Feedback with Teachers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implement strategies to reinforce learning at home, such as creating a structured study schedule.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in educational activities together can strengthen the child's understanding and interest in learning.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Strategies for Home Learning Reinforcement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 and support are crucial for enhancing student learning outcomes.</a:t>
            </a:r>
            <a:endParaRPr lang="en-US" sz="1382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Active involvement of parents in educational activities fosters a collaborative environment for academic success.</a:t>
            </a:r>
            <a:endParaRPr lang="en-US" sz="1382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Parent Engagement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 and Support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73351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62880" y="25720"/>
                </a:moveTo>
                <a:cubicBezTo>
                  <a:pt x="162880" y="11467"/>
                  <a:pt x="151416" y="6"/>
                  <a:pt x="137163" y="6"/>
                </a:cubicBezTo>
                <a:cubicBezTo>
                  <a:pt x="122910" y="6"/>
                  <a:pt x="111446" y="11472"/>
                  <a:pt x="111446" y="25726"/>
                </a:cubicBezTo>
                <a:lnTo>
                  <a:pt x="111446" y="68591"/>
                </a:lnTo>
                <a:lnTo>
                  <a:pt x="68581" y="68591"/>
                </a:lnTo>
                <a:cubicBezTo>
                  <a:pt x="30757" y="68591"/>
                  <a:pt x="0" y="99342"/>
                  <a:pt x="0" y="137171"/>
                </a:cubicBezTo>
                <a:lnTo>
                  <a:pt x="0" y="154316"/>
                </a:lnTo>
                <a:lnTo>
                  <a:pt x="0" y="205751"/>
                </a:lnTo>
                <a:lnTo>
                  <a:pt x="0" y="480071"/>
                </a:lnTo>
                <a:cubicBezTo>
                  <a:pt x="0" y="517900"/>
                  <a:pt x="30753" y="548651"/>
                  <a:pt x="68581" y="548651"/>
                </a:cubicBezTo>
                <a:lnTo>
                  <a:pt x="411483" y="548651"/>
                </a:lnTo>
                <a:cubicBezTo>
                  <a:pt x="449307" y="548651"/>
                  <a:pt x="480065" y="517900"/>
                  <a:pt x="480065" y="480071"/>
                </a:cubicBezTo>
                <a:lnTo>
                  <a:pt x="480065" y="205751"/>
                </a:lnTo>
                <a:lnTo>
                  <a:pt x="480065" y="154316"/>
                </a:lnTo>
                <a:lnTo>
                  <a:pt x="480065" y="137171"/>
                </a:lnTo>
                <a:cubicBezTo>
                  <a:pt x="480065" y="99342"/>
                  <a:pt x="449312" y="68591"/>
                  <a:pt x="411483" y="68591"/>
                </a:cubicBezTo>
                <a:lnTo>
                  <a:pt x="368619" y="68591"/>
                </a:lnTo>
                <a:lnTo>
                  <a:pt x="368619" y="25731"/>
                </a:lnTo>
                <a:cubicBezTo>
                  <a:pt x="368619" y="11478"/>
                  <a:pt x="357155" y="17"/>
                  <a:pt x="342902" y="17"/>
                </a:cubicBezTo>
                <a:cubicBezTo>
                  <a:pt x="328649" y="17"/>
                  <a:pt x="317185" y="11483"/>
                  <a:pt x="317185" y="25737"/>
                </a:cubicBezTo>
                <a:lnTo>
                  <a:pt x="317185" y="68602"/>
                </a:lnTo>
                <a:lnTo>
                  <a:pt x="162880" y="68602"/>
                </a:lnTo>
                <a:lnTo>
                  <a:pt x="162880" y="25720"/>
                </a:lnTo>
                <a:moveTo>
                  <a:pt x="51434" y="205740"/>
                </a:moveTo>
                <a:lnTo>
                  <a:pt x="428622" y="205740"/>
                </a:lnTo>
                <a:lnTo>
                  <a:pt x="428622" y="480060"/>
                </a:lnTo>
                <a:cubicBezTo>
                  <a:pt x="428622" y="489491"/>
                  <a:pt x="420907" y="497205"/>
                  <a:pt x="411479" y="497205"/>
                </a:cubicBezTo>
                <a:lnTo>
                  <a:pt x="68577" y="497205"/>
                </a:lnTo>
                <a:cubicBezTo>
                  <a:pt x="59148" y="497205"/>
                  <a:pt x="51434" y="489491"/>
                  <a:pt x="51434" y="480060"/>
                </a:cubicBezTo>
                <a:lnTo>
                  <a:pt x="51434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248027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 and Classroom Management</a:t>
            </a:r>
            <a:endParaRPr lang="en-US" sz="2902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examples of classroom rules and expectations.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respect and follow classroom rules to maintain order and harmony.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Rules and Respect in Class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strategies for creating a positive and inclusive classroom environment.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Emphasize the role of proactive planning and engagement in fostering inclusivity.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Strategies for Positive Classrooms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safety considerations and classroom management.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how these aspects contribute to a conducive learning environment.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Safety and Management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teachers to reflect on their teaching and set goals for improvement.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reflection in the teaching process.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Goal Setting and Reflective Practice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Introduce reflection questions for teachers to evaluate their own practice.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self-assessment to identify areas for improvement.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9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 for Self-Evaluation</a:t>
            </a:r>
            <a:endParaRPr lang="en-US" sz="199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teaching tips and strategies for reinforcing learning.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methods to enhance student engagement and understanding.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Strategies for Effective Learning</a:t>
            </a:r>
            <a:endParaRPr lang="en-US" sz="1922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5"/>
              </a:spcBef>
              <a:buNone/>
            </a:pPr>
            <a:r>
              <a:rPr lang="en-US" sz="343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Reflection Questions</a:t>
            </a:r>
            <a:endParaRPr lang="en-US" sz="3436" dirty="0"/>
          </a:p>
        </p:txBody>
      </p:sp>
      <p:sp>
        <p:nvSpPr>
          <p:cNvPr id="15" name="Text 13"/>
          <p:cNvSpPr/>
          <p:nvPr/>
        </p:nvSpPr>
        <p:spPr>
          <a:xfrm>
            <a:off x="6161380" y="2344218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489141" y="2344218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2395018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reflect on their learning.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Set goals for future lessons to foster continuous improvement.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Goal Setting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thoughts and feedback.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continuous learning and improvement.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Engagement and Feedback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points of the lesson.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reflect on their learning and set goals for future lessons.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Summary of Key Points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 and 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7891" b="-789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language skills in everyday life.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continue practicing their vocabulary and sentence structure skills.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Skills Significance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opportunities for students to share their thoughts and feedback.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the importance of language skills in everyday life.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Engagement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Summarize the key points of the lesson.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students to continue practicing their vocabulary and sentence structure skills.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Points Recap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Expressing Preferences and Opinions: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2025-07-02T06:08:18Z</dcterms:created>
  <dcterms:modified xsi:type="dcterms:W3CDTF">2025-07-02T06:08:18Z</dcterms:modified>
</cp:coreProperties>
</file>