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c34acdad251bf9aec6e387b7ac4c597ac9dacf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1d13266e106ce0c6476555b86b9343e3bda406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4fa2833d1fc60bd5ba11572e6c9be01bcad80d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5a8b3abc0645a4885ad9d63ed888104048645a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fd4c2d195db559c3b1615e861c36dd37befbe0c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46f0d85237e5c9509983ae2d52a09abf3ffac10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932d19cf3990cf2c1b79ab70265702a563b700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daaf3a499c924803212353894bc9d68728e03f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4f394a31888015f8b9069d462f21bca6f7b6aa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d0984303e933e190160421ccf3e9a4a79c88de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74a175fe02364859c2b742f648d34bfc447824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7b5b45a90f73ad672dbcb137bdd26c93811148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d412ae604f3731a03037a66534323a9fa31136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933762fc62450bb3638daf94cf60bec693f4c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Application of Newton's Laws in Real-World Export Scenarios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Harnessing Physics for Effective Export Logistics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Export Requirements: Applying Physi…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Newton's Laws of Motion: A Quick Overview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Physics Matters in Export Logistics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Second Law of Motion: Force and Acceleration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Exercise: Calculating Force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Example: Cargo Ship Acceleration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Third Law of Motion: Action and Reaction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Exercise: Reaction Forces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Example: Airplane Cargo Loading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Packaging Design: Applying Both Laws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Challenge: Packaging Solutions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Optimizing Transportation: Force and Efficiency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Quiz: Physics in Logistics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Exporting Heavy Machinery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Physics and Sustainability in Exports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Brainstorm: Green Logistics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Takeaways: Second and Third Laws in Exports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Reflection: Applying Physics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for Further Learning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and Next Steps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42910" r="-14291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dive into the fascinating world where science meets practicality!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Prepare to explore the intersection of physics and real-life scenarios.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Embarking on the Exploration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end, you'll have a solid grasp of how physics principles influence export processes and logistics.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will empower you to see the connection between science and practical applications.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your journey into understanding how the Second and Third Laws of Motion apply to real-world scenarios!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is designed to be interactive and beginner-friendly.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Presentation</a:t>
            </a:r>
            <a:endParaRPr lang="en-US" sz="1281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Export Requirements: Applying Physics to Real Life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827359" y="1759692"/>
            <a:ext cx="7344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23697" y="1759692"/>
            <a:ext cx="7344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30241" y="1759692"/>
            <a:ext cx="7344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743199" y="2170092"/>
            <a:ext cx="2799058" cy="9525"/>
          </a:xfrm>
          <a:custGeom>
            <a:avLst/>
            <a:gdLst/>
            <a:ahLst/>
            <a:cxnLst/>
            <a:rect l="l" t="t" r="r" b="b"/>
            <a:pathLst>
              <a:path w="2799058" h="9525">
                <a:moveTo>
                  <a:pt x="0" y="0"/>
                </a:moveTo>
                <a:lnTo>
                  <a:pt x="2799058" y="9525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639537" y="2170092"/>
            <a:ext cx="2809264" cy="9525"/>
          </a:xfrm>
          <a:custGeom>
            <a:avLst/>
            <a:gdLst/>
            <a:ahLst/>
            <a:cxnLst/>
            <a:rect l="l" t="t" r="r" b="b"/>
            <a:pathLst>
              <a:path w="2809264" h="9525">
                <a:moveTo>
                  <a:pt x="0" y="0"/>
                </a:moveTo>
                <a:lnTo>
                  <a:pt x="2809264" y="9525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Newton's Laws of Motion: A Quick Overview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822959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950"/>
              </a:spcAft>
              <a:buNone/>
            </a:pPr>
            <a:r>
              <a:rPr lang="en-US" sz="11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Newton's Laws of Motion are fundamental principles in classical mechanics.</a:t>
            </a:r>
            <a:endParaRPr lang="en-US" sz="1140" dirty="0"/>
          </a:p>
          <a:p>
            <a:pPr algn="ctr" marL="0" indent="0">
              <a:lnSpc>
                <a:spcPct val="116667"/>
              </a:lnSpc>
              <a:spcAft>
                <a:spcPts val="950"/>
              </a:spcAft>
              <a:buNone/>
            </a:pPr>
            <a:r>
              <a:rPr lang="en-US" sz="11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describe the relationship between the motion of an object and the forces acting upon it.</a:t>
            </a:r>
            <a:endParaRPr lang="en-US" sz="1140" dirty="0"/>
          </a:p>
        </p:txBody>
      </p:sp>
      <p:sp>
        <p:nvSpPr>
          <p:cNvPr id="23" name="Text 21"/>
          <p:cNvSpPr/>
          <p:nvPr/>
        </p:nvSpPr>
        <p:spPr>
          <a:xfrm>
            <a:off x="548638" y="2947331"/>
            <a:ext cx="3291840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18" y="2947331"/>
            <a:ext cx="292608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Newton's Laws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997"/>
              </a:spcAft>
              <a:buNone/>
            </a:pPr>
            <a:r>
              <a:rPr lang="en-US" sz="119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Second Law establishes that force equals mass times acceleration (F = ma).</a:t>
            </a:r>
            <a:endParaRPr lang="en-US" sz="1196" dirty="0"/>
          </a:p>
          <a:p>
            <a:pPr algn="ctr" marL="0" indent="0">
              <a:lnSpc>
                <a:spcPct val="116667"/>
              </a:lnSpc>
              <a:spcAft>
                <a:spcPts val="997"/>
              </a:spcAft>
              <a:buNone/>
            </a:pPr>
            <a:r>
              <a:rPr lang="en-US" sz="119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Third Law asserts that for every action, there is an equal and opposite reaction.</a:t>
            </a:r>
            <a:endParaRPr lang="en-US" sz="1196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534400" y="2947331"/>
            <a:ext cx="2926081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Newton's Second and Third Laws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724400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Law states that an object remains at rest or in uniform motion unless acted upon by an external force.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is also known as the law of inertia.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427217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4610097" y="2947331"/>
            <a:ext cx="2926081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Newton's First Law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Physics Matters in Export Logistics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Optimizing acceleration and minimizing resistance are key to cost-effective logistics.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Physics helps in achieving efficient and reliable export processes.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Efficiency in Export Operations</a:t>
            </a:r>
            <a:endParaRPr lang="en-US" sz="1322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Proper packaging is crucial to protect goods from motion and impact during transit.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Physics principles guide the design of packaging to withstand these challenges.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Packaging and Motion Impact</a:t>
            </a:r>
            <a:endParaRPr lang="en-US" sz="1388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Export logistics involves the movement of goods, where forces act on vehicles and cargo.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forces ensures the safe and efficient transportation of goods.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Physics in Transportation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Second Law of Motion: Force and Acceleration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Second Law of Motion is expressed as F = ma, where Force equals Mass times Acceleration.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formula is fundamental in analyzing how force impacts the movement of objects.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Formula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exports, the Second Law is crucial for moving heavy cargo efficiently.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determine the force required to transport goods safely.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in Heavy Cargo Movement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Calculating the necessary force for transportation ensures safety and efficiency.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is vital for logistics and operational planning.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Transportation Forces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Second Law of Motion aids in optimizing logistics processes.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adjusting acceleration for better safety and efficiency.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Logistics Through Physics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309360" y="1666082"/>
            <a:ext cx="5239171" cy="4212024"/>
          </a:xfrm>
          <a:custGeom>
            <a:avLst/>
            <a:gdLst/>
            <a:ahLst/>
            <a:cxnLst/>
            <a:rect l="l" t="t" r="r" b="b"/>
            <a:pathLst>
              <a:path w="5239171" h="4212024">
                <a:moveTo>
                  <a:pt x="295594" y="4212024"/>
                </a:moveTo>
                <a:cubicBezTo>
                  <a:pt x="132341" y="4212024"/>
                  <a:pt x="0" y="4079682"/>
                  <a:pt x="0" y="3916424"/>
                </a:cubicBezTo>
                <a:lnTo>
                  <a:pt x="0" y="295600"/>
                </a:lnTo>
                <a:cubicBezTo>
                  <a:pt x="0" y="132342"/>
                  <a:pt x="132341" y="0"/>
                  <a:pt x="295594" y="0"/>
                </a:cubicBezTo>
                <a:lnTo>
                  <a:pt x="4943577" y="0"/>
                </a:lnTo>
                <a:cubicBezTo>
                  <a:pt x="5106830" y="0"/>
                  <a:pt x="5239171" y="132342"/>
                  <a:pt x="5239171" y="295600"/>
                </a:cubicBezTo>
                <a:lnTo>
                  <a:pt x="5239171" y="3916424"/>
                </a:lnTo>
                <a:cubicBezTo>
                  <a:pt x="5239171" y="4079682"/>
                  <a:pt x="5106829" y="4212024"/>
                  <a:pt x="4943577" y="4212024"/>
                </a:cubicBezTo>
                <a:lnTo>
                  <a:pt x="295594" y="4212024"/>
                </a:lnTo>
              </a:path>
            </a:pathLst>
          </a:custGeom>
          <a:gradFill>
            <a:gsLst>
              <a:gs pos="0">
                <a:srgbClr val="a4ccff">
                  <a:alpha val="30000"/>
                </a:srgbClr>
              </a:gs>
              <a:gs pos="100000">
                <a:srgbClr val="ffc6be">
                  <a:alpha val="3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666082"/>
            <a:ext cx="5330610" cy="4212024"/>
          </a:xfrm>
          <a:custGeom>
            <a:avLst/>
            <a:gdLst/>
            <a:ahLst/>
            <a:cxnLst/>
            <a:rect l="l" t="t" r="r" b="b"/>
            <a:pathLst>
              <a:path w="5330610" h="4212024">
                <a:moveTo>
                  <a:pt x="277885" y="4212024"/>
                </a:moveTo>
                <a:cubicBezTo>
                  <a:pt x="124417" y="4212024"/>
                  <a:pt x="0" y="4087601"/>
                  <a:pt x="0" y="3934157"/>
                </a:cubicBezTo>
                <a:lnTo>
                  <a:pt x="0" y="277867"/>
                </a:lnTo>
                <a:cubicBezTo>
                  <a:pt x="0" y="124423"/>
                  <a:pt x="124416" y="0"/>
                  <a:pt x="277885" y="0"/>
                </a:cubicBezTo>
                <a:lnTo>
                  <a:pt x="5052779" y="0"/>
                </a:lnTo>
                <a:cubicBezTo>
                  <a:pt x="5206247" y="0"/>
                  <a:pt x="5330663" y="124423"/>
                  <a:pt x="5330663" y="277867"/>
                </a:cubicBezTo>
                <a:lnTo>
                  <a:pt x="5330663" y="3934157"/>
                </a:lnTo>
                <a:cubicBezTo>
                  <a:pt x="5330663" y="4087601"/>
                  <a:pt x="5206247" y="4212024"/>
                  <a:pt x="5052779" y="4212024"/>
                </a:cubicBezTo>
                <a:lnTo>
                  <a:pt x="277885" y="4212024"/>
                </a:lnTo>
              </a:path>
            </a:pathLst>
          </a:custGeom>
          <a:blipFill>
            <a:blip r:embed="rId2"/>
            <a:srcRect/>
            <a:stretch>
              <a:fillRect l="-9146" r="-91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Exercise: Calculating Force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830458" y="4753907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truck carrying 10,000 kg of goods accelerates at 2 m/s², requiring a force of 20,000 N according to the Second Law of Motion.</a:t>
            </a:r>
            <a:endParaRPr lang="en-US" sz="1072" dirty="0"/>
          </a:p>
        </p:txBody>
      </p:sp>
      <p:sp>
        <p:nvSpPr>
          <p:cNvPr id="11" name="Text 9"/>
          <p:cNvSpPr/>
          <p:nvPr/>
        </p:nvSpPr>
        <p:spPr>
          <a:xfrm>
            <a:off x="6830458" y="3630413"/>
            <a:ext cx="4164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Force Required for the Truck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30458" y="2240936"/>
            <a:ext cx="4164376" cy="1231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4"/>
              </a:spcBef>
              <a:buNone/>
            </a:pPr>
            <a:r>
              <a:rPr lang="en-US" sz="747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20,000 N</a:t>
            </a:r>
            <a:endParaRPr lang="en-US" sz="74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Example: Cargo Ship Acceleration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Cargo ships are essential for transporting goods across oceans.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maintaining the flow of international commerce.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Cargo Ships and Their Role in Global Trade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typical cargo ship weighs millions of kilograms.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immense mass requires careful engineering to ensure stability and efficiency.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Massive Scale of Cargo Ships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Even small changes in a cargo ship's speed demand significant force.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Engineers apply principles of physics to manage these challenges effectively.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Acceleration and Force in Maritime Engineering</a:t>
            </a:r>
            <a:endParaRPr lang="en-US" sz="1294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Engineers use the Second Law of Motion to design efficient engines.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optimization ensures smooth sailing and reduces operational costs.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Fuel Efficiency Through Physics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Third Law of Motion: Action and Reaction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Vehicles are designed to counteract road resistance effectively.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stability and efficiency during transportation.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Vehicle Design Considerations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Balancing Forces in Operations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During loading and unloading, forces are balanced to prevent accidents.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of the Third Law ensures operational safety.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in Packaging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exports, packaging is designed to absorb impacts during transit.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 safety and integrity of the goods being transported.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Principle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Third Law of Motion states: For every action, there is an equal and opposite reaction.</a:t>
            </a:r>
            <a:endParaRPr lang="en-US" sz="1362" dirty="0"/>
          </a:p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governs the interactions between objects in various scenarios.</a:t>
            </a:r>
            <a:endParaRPr lang="en-US" sz="13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66082"/>
            <a:ext cx="5239171" cy="4212024"/>
          </a:xfrm>
          <a:custGeom>
            <a:avLst/>
            <a:gdLst/>
            <a:ahLst/>
            <a:cxnLst/>
            <a:rect l="l" t="t" r="r" b="b"/>
            <a:pathLst>
              <a:path w="5239171" h="4212024">
                <a:moveTo>
                  <a:pt x="295594" y="4212024"/>
                </a:moveTo>
                <a:cubicBezTo>
                  <a:pt x="132341" y="4212024"/>
                  <a:pt x="0" y="4079682"/>
                  <a:pt x="0" y="3916424"/>
                </a:cubicBezTo>
                <a:lnTo>
                  <a:pt x="0" y="295600"/>
                </a:lnTo>
                <a:cubicBezTo>
                  <a:pt x="0" y="132342"/>
                  <a:pt x="132341" y="0"/>
                  <a:pt x="295594" y="0"/>
                </a:cubicBezTo>
                <a:lnTo>
                  <a:pt x="4943577" y="0"/>
                </a:lnTo>
                <a:cubicBezTo>
                  <a:pt x="5106830" y="0"/>
                  <a:pt x="5239171" y="132342"/>
                  <a:pt x="5239171" y="295600"/>
                </a:cubicBezTo>
                <a:lnTo>
                  <a:pt x="5239171" y="3916424"/>
                </a:lnTo>
                <a:cubicBezTo>
                  <a:pt x="5239171" y="4079682"/>
                  <a:pt x="5106829" y="4212024"/>
                  <a:pt x="4943577" y="4212024"/>
                </a:cubicBezTo>
                <a:lnTo>
                  <a:pt x="295594" y="4212024"/>
                </a:lnTo>
              </a:path>
            </a:pathLst>
          </a:custGeom>
          <a:gradFill>
            <a:gsLst>
              <a:gs pos="0">
                <a:srgbClr val="a4ccff">
                  <a:alpha val="30000"/>
                </a:srgbClr>
              </a:gs>
              <a:gs pos="100000">
                <a:srgbClr val="ffc6be">
                  <a:alpha val="3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69738" y="4753907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ground exerts a reaction force of 4,900 N on the forklift when lifting a 500 kg crate.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69738" y="3630413"/>
            <a:ext cx="4164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Reaction Force Exerted by the Ground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69738" y="2240936"/>
            <a:ext cx="4164376" cy="1231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4,900 N</a:t>
            </a:r>
            <a:endParaRPr lang="en-US" sz="8000" dirty="0"/>
          </a:p>
        </p:txBody>
      </p:sp>
      <p:sp>
        <p:nvSpPr>
          <p:cNvPr id="7" name="Text 5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267030" y="1625518"/>
            <a:ext cx="5330610" cy="4212024"/>
          </a:xfrm>
          <a:custGeom>
            <a:avLst/>
            <a:gdLst/>
            <a:ahLst/>
            <a:cxnLst/>
            <a:rect l="l" t="t" r="r" b="b"/>
            <a:pathLst>
              <a:path w="5330610" h="4212024">
                <a:moveTo>
                  <a:pt x="277885" y="4212024"/>
                </a:moveTo>
                <a:cubicBezTo>
                  <a:pt x="124417" y="4212024"/>
                  <a:pt x="0" y="4087601"/>
                  <a:pt x="0" y="3934157"/>
                </a:cubicBezTo>
                <a:lnTo>
                  <a:pt x="0" y="277867"/>
                </a:lnTo>
                <a:cubicBezTo>
                  <a:pt x="0" y="124423"/>
                  <a:pt x="124416" y="0"/>
                  <a:pt x="277885" y="0"/>
                </a:cubicBezTo>
                <a:lnTo>
                  <a:pt x="5052779" y="0"/>
                </a:lnTo>
                <a:cubicBezTo>
                  <a:pt x="5206247" y="0"/>
                  <a:pt x="5330663" y="124423"/>
                  <a:pt x="5330663" y="277867"/>
                </a:cubicBezTo>
                <a:lnTo>
                  <a:pt x="5330663" y="3934157"/>
                </a:lnTo>
                <a:cubicBezTo>
                  <a:pt x="5330663" y="4087601"/>
                  <a:pt x="5206247" y="4212024"/>
                  <a:pt x="5052779" y="4212024"/>
                </a:cubicBezTo>
                <a:lnTo>
                  <a:pt x="277885" y="4212024"/>
                </a:lnTo>
              </a:path>
            </a:pathLst>
          </a:custGeom>
          <a:blipFill>
            <a:blip r:embed="rId2"/>
            <a:srcRect/>
            <a:stretch>
              <a:fillRect l="-9285" r="-928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Exercise: Reaction Forces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827359" y="1759692"/>
            <a:ext cx="7344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23697" y="1759692"/>
            <a:ext cx="7344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30241" y="1759692"/>
            <a:ext cx="7344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743199" y="2170092"/>
            <a:ext cx="2799058" cy="9525"/>
          </a:xfrm>
          <a:custGeom>
            <a:avLst/>
            <a:gdLst/>
            <a:ahLst/>
            <a:cxnLst/>
            <a:rect l="l" t="t" r="r" b="b"/>
            <a:pathLst>
              <a:path w="2799058" h="9525">
                <a:moveTo>
                  <a:pt x="0" y="0"/>
                </a:moveTo>
                <a:lnTo>
                  <a:pt x="2799058" y="9525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639537" y="2170092"/>
            <a:ext cx="2809264" cy="9525"/>
          </a:xfrm>
          <a:custGeom>
            <a:avLst/>
            <a:gdLst/>
            <a:ahLst/>
            <a:cxnLst/>
            <a:rect l="l" t="t" r="r" b="b"/>
            <a:pathLst>
              <a:path w="2809264" h="9525">
                <a:moveTo>
                  <a:pt x="0" y="0"/>
                </a:moveTo>
                <a:lnTo>
                  <a:pt x="2809264" y="9525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Example: Airplane Cargo Loading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822959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Airplanes rely on the Third Law during cargo loading.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Cargo weight presses down on the plane.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38" y="2947331"/>
            <a:ext cx="3291840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18" y="2947331"/>
            <a:ext cx="292608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Action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Engineers design planes to distribute forces evenly.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design ensures safety and balance during air freight operations.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534400" y="2947331"/>
            <a:ext cx="2926081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Engineering for Safety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724400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plane’s structure pushes back with equal force.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reaction ensures the plane can handle the cargo safely.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427217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4610097" y="2947331"/>
            <a:ext cx="2926081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Reaction Forces in Play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Packaging Design: Applying Both Laws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266413" y="256273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Third Law is applied in packaging to absorb impact forces encountered during transit.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the contents remain protected from shocks and vibrations.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Shock-absorbing materials are commonly used to mitigate the effects of sudden impacts.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are essential for safeguarding fragile items during transportation.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266417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0" y="551640"/>
                </a:moveTo>
                <a:cubicBezTo>
                  <a:pt x="44459" y="551640"/>
                  <a:pt x="0" y="507183"/>
                  <a:pt x="0" y="452345"/>
                </a:cubicBezTo>
                <a:lnTo>
                  <a:pt x="0" y="99295"/>
                </a:lnTo>
                <a:cubicBezTo>
                  <a:pt x="0" y="44457"/>
                  <a:pt x="44459" y="0"/>
                  <a:pt x="99290" y="0"/>
                </a:cubicBezTo>
                <a:lnTo>
                  <a:pt x="5112790" y="0"/>
                </a:lnTo>
                <a:cubicBezTo>
                  <a:pt x="5167621" y="0"/>
                  <a:pt x="5212080" y="44457"/>
                  <a:pt x="5212080" y="99295"/>
                </a:cubicBezTo>
                <a:lnTo>
                  <a:pt x="5212080" y="452345"/>
                </a:lnTo>
                <a:cubicBezTo>
                  <a:pt x="5212080" y="507183"/>
                  <a:pt x="5167621" y="551640"/>
                  <a:pt x="5112790" y="551640"/>
                </a:cubicBezTo>
                <a:lnTo>
                  <a:pt x="99290" y="551640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266417" y="1987749"/>
            <a:ext cx="5212080" cy="27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Third Law: Impact Absorption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48639" y="256273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packaging utilizes the Second Law to ensure materials can withstand forces during acceleration and deceleration.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is crucial for maintaining the integrity of the package contents during movement.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Materials are selected based on their ability to resist deformation under dynamic conditions.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reinforced containers designed to handle heavy goods without compromising structural integrity.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39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0" y="551640"/>
                </a:moveTo>
                <a:cubicBezTo>
                  <a:pt x="44459" y="551640"/>
                  <a:pt x="0" y="507183"/>
                  <a:pt x="0" y="452345"/>
                </a:cubicBezTo>
                <a:lnTo>
                  <a:pt x="0" y="99295"/>
                </a:lnTo>
                <a:cubicBezTo>
                  <a:pt x="0" y="44457"/>
                  <a:pt x="44459" y="0"/>
                  <a:pt x="99290" y="0"/>
                </a:cubicBezTo>
                <a:lnTo>
                  <a:pt x="5112790" y="0"/>
                </a:lnTo>
                <a:cubicBezTo>
                  <a:pt x="5167621" y="0"/>
                  <a:pt x="5212080" y="44457"/>
                  <a:pt x="5212080" y="99295"/>
                </a:cubicBezTo>
                <a:lnTo>
                  <a:pt x="5212080" y="452345"/>
                </a:lnTo>
                <a:cubicBezTo>
                  <a:pt x="5212080" y="507183"/>
                  <a:pt x="5167621" y="551640"/>
                  <a:pt x="5112790" y="551640"/>
                </a:cubicBezTo>
                <a:lnTo>
                  <a:pt x="99290" y="551640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39" y="1987749"/>
            <a:ext cx="5212080" cy="27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Second Law: Material Durability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2616" r="-1426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Challenge: Packaging Solutions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Tips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cushioning materials and secure items to prevent movement.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Collaborate and share ideas with others for constructive feedback.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Considerations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minimizing acceleration forces and absorbing impact during transit.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factors are crucial to protect fragile items effectively.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Scenario Overview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You’re exporting fragile glassware.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challenges in designing packaging to ensure safe transit.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Transportation: Force and Efficiency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Aerodynamic trucks are designed to reduce drag and improve fuel efficiency.</a:t>
            </a:r>
            <a:endParaRPr lang="en-US" sz="1381" dirty="0"/>
          </a:p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engines are engineered to optimize force output for sustainable transportation.</a:t>
            </a:r>
            <a:endParaRPr lang="en-US" sz="1381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Optimization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Third Law of Motion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Third Law aids in designing vehicles to counteract road resistance.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improves stability and reduces energy loss during travel.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Second Law of Motion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Second Law helps calculate the force required for efficient acceleration.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vehicles achieve optimal performance during motion.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Physics in Transportation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Physics principles are integral to enhancing transportation systems.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insights into force and efficiency for vehicle design.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10951"/>
            <a:ext cx="7108305" cy="4480560"/>
          </a:xfrm>
          <a:custGeom>
            <a:avLst/>
            <a:gdLst/>
            <a:ahLst/>
            <a:cxnLst/>
            <a:rect l="l" t="t" r="r" b="b"/>
            <a:pathLst>
              <a:path w="7108305" h="4480560">
                <a:moveTo>
                  <a:pt x="137190" y="4480560"/>
                </a:moveTo>
                <a:cubicBezTo>
                  <a:pt x="61416" y="4480560"/>
                  <a:pt x="0" y="4419132"/>
                  <a:pt x="0" y="4343365"/>
                </a:cubicBezTo>
                <a:lnTo>
                  <a:pt x="0" y="137195"/>
                </a:lnTo>
                <a:cubicBezTo>
                  <a:pt x="0" y="61429"/>
                  <a:pt x="61416" y="0"/>
                  <a:pt x="137190" y="0"/>
                </a:cubicBezTo>
                <a:lnTo>
                  <a:pt x="6971115" y="0"/>
                </a:lnTo>
                <a:cubicBezTo>
                  <a:pt x="7046889" y="0"/>
                  <a:pt x="7108305" y="61428"/>
                  <a:pt x="7108305" y="137195"/>
                </a:cubicBezTo>
                <a:lnTo>
                  <a:pt x="7108305" y="4343365"/>
                </a:lnTo>
                <a:cubicBezTo>
                  <a:pt x="7108305" y="4419131"/>
                  <a:pt x="7046889" y="4480560"/>
                  <a:pt x="6971115" y="4480560"/>
                </a:cubicBezTo>
                <a:lnTo>
                  <a:pt x="137190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034000" y="6318000"/>
            <a:ext cx="108375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65440" r="-6544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Quiz: Physics in Logistics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6671" y="1751141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Quiz: Physics in Logistics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6671" y="2362044"/>
            <a:ext cx="64922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your knowledge!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Which law explains why a truck’s tires push back against the road?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23406" y="6347080"/>
            <a:ext cx="498236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9086" y="6347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09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827359" y="1759692"/>
            <a:ext cx="7344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23697" y="1759692"/>
            <a:ext cx="7344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30241" y="1759692"/>
            <a:ext cx="7344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743199" y="2170092"/>
            <a:ext cx="2799058" cy="9525"/>
          </a:xfrm>
          <a:custGeom>
            <a:avLst/>
            <a:gdLst/>
            <a:ahLst/>
            <a:cxnLst/>
            <a:rect l="l" t="t" r="r" b="b"/>
            <a:pathLst>
              <a:path w="2799058" h="9525">
                <a:moveTo>
                  <a:pt x="0" y="0"/>
                </a:moveTo>
                <a:lnTo>
                  <a:pt x="2799058" y="9525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639537" y="2170092"/>
            <a:ext cx="2809264" cy="9525"/>
          </a:xfrm>
          <a:custGeom>
            <a:avLst/>
            <a:gdLst/>
            <a:ahLst/>
            <a:cxnLst/>
            <a:rect l="l" t="t" r="r" b="b"/>
            <a:pathLst>
              <a:path w="2809264" h="9525">
                <a:moveTo>
                  <a:pt x="0" y="0"/>
                </a:moveTo>
                <a:lnTo>
                  <a:pt x="2809264" y="9525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Exporting Heavy Machinery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822959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Exporting heavy machinery involves complex physics.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Engineers apply principles such as the Second Law to calculate forces for cranes and trucks.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38" y="2947331"/>
            <a:ext cx="3291840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18" y="2947331"/>
            <a:ext cx="292608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Physics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Engineers and logistics experts work together to ensure safe delivery.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collaboration addresses both technical and logistical challenges effectively.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534400" y="2947331"/>
            <a:ext cx="2926081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Efforts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724400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Third Law is utilized to design packaging that absorbs impact during transit.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 machinery remains intact and functional upon delivery.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427217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4610097" y="2947331"/>
            <a:ext cx="2926081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Absorption Design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7247" r="-1172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Physics and Sustainability in Exports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Sustainable Practices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Sustainable practices in exports benefit both businesses and the planet.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align with eco-friendly goals and improve operational efficiency.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Reusable Packaging Design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Third Law of Physics suggests designing reusable packaging.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packaging can absorb impact, enhancing sustainability in exports.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Fuel Consumption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the Second Law of Physics can help optimize acceleration.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optimization leads to reduced fuel consumption in export logistics.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Brainstorm: Green Logistics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design of transportation systems that prioritize energy efficiency.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peers to share ideas and develop innovative solutions.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Energy-Efficient Transportation Systems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how physics principles can enhance sustainability in export logistics.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use of lightweight materials to reduce force requirements and energy consumption.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Physics Principles in Sustainable Exports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Takeaways: Second and Third Laws in Exports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physical laws contributes to sustainable practices in export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reducing environmental impact through improved packaging and transportation methods.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Sustainability in Export Operations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Physics principles are utilized to optimize logistics and packaging in export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enhance efficiency and reduce costs in the transportation process.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Physics in Logistics and Packaging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Third Law of Motion highlights that action-reaction forces ensure stability and safety.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Export operations leverage this principle to maintain secure handling and transport of goods.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Third Law: Action and Reaction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Second Law of Motion states that force impacts acceleration, which is crucial for transportation.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is applied in export operations to optimize the movement of goods.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Second Law: Force and Acceleration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Reflection: Applying Physics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your reflections on how physics principles manifest in daily life tasks.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examples and insights with others to deepen understanding of these fundamental laws.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Observations and Insights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Observe examples of Newton's Laws in your environment, such as the motion of objects when pushed or pulled.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forces interact in everyday scenarios, like opening a door or playing sports.</a:t>
            </a:r>
            <a:endParaRPr lang="en-US" sz="1201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Physics in Surroundings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Newton's Second Law, F=ma, explains the effort required to move objects of different masses.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how Newton's Third Law, action and reaction, is evident when driving a car and interacting with the road.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Newton's Laws in Daily Activities</a:t>
            </a:r>
            <a:endParaRPr lang="en-US" sz="1333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Further Learning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Enroll in programs dedicated to logistics and supply chain management.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courses integrate physics principles into real-world logistical challenges.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Courses in Logistics and Supply Chain Management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online tutorials focusing on Newton's Laws of Motion.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videos offer practical demonstrations and explanations to enhance understanding.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Video Tutorials on Newton's Laws</a:t>
            </a:r>
            <a:endParaRPr lang="en-US" sz="1216" dirty="0"/>
          </a:p>
        </p:txBody>
      </p:sp>
      <p:sp>
        <p:nvSpPr>
          <p:cNvPr id="17" name="Text 15"/>
          <p:cNvSpPr/>
          <p:nvPr/>
        </p:nvSpPr>
        <p:spPr>
          <a:xfrm>
            <a:off x="3507657" y="1717334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40640" y="30480"/>
                </a:moveTo>
                <a:cubicBezTo>
                  <a:pt x="35051" y="30480"/>
                  <a:pt x="30479" y="35052"/>
                  <a:pt x="30479" y="40641"/>
                </a:cubicBezTo>
                <a:lnTo>
                  <a:pt x="30479" y="203202"/>
                </a:lnTo>
                <a:cubicBezTo>
                  <a:pt x="30479" y="208790"/>
                  <a:pt x="35051" y="213362"/>
                  <a:pt x="40640" y="213362"/>
                </a:cubicBezTo>
                <a:lnTo>
                  <a:pt x="203198" y="213362"/>
                </a:lnTo>
                <a:cubicBezTo>
                  <a:pt x="208787" y="213362"/>
                  <a:pt x="213359" y="208790"/>
                  <a:pt x="213359" y="203202"/>
                </a:cubicBezTo>
                <a:lnTo>
                  <a:pt x="213359" y="40641"/>
                </a:lnTo>
                <a:cubicBezTo>
                  <a:pt x="213359" y="35052"/>
                  <a:pt x="208787" y="30480"/>
                  <a:pt x="203198" y="30480"/>
                </a:cubicBezTo>
                <a:lnTo>
                  <a:pt x="40640" y="30480"/>
                </a:lnTo>
                <a:moveTo>
                  <a:pt x="0" y="40641"/>
                </a:moveTo>
                <a:cubicBezTo>
                  <a:pt x="0" y="18225"/>
                  <a:pt x="18226" y="0"/>
                  <a:pt x="40640" y="0"/>
                </a:cubicBezTo>
                <a:lnTo>
                  <a:pt x="203198" y="0"/>
                </a:lnTo>
                <a:cubicBezTo>
                  <a:pt x="225612" y="0"/>
                  <a:pt x="243838" y="18225"/>
                  <a:pt x="243838" y="40641"/>
                </a:cubicBezTo>
                <a:lnTo>
                  <a:pt x="243838" y="61596"/>
                </a:lnTo>
                <a:lnTo>
                  <a:pt x="243838" y="182246"/>
                </a:lnTo>
                <a:lnTo>
                  <a:pt x="243838" y="203201"/>
                </a:lnTo>
                <a:cubicBezTo>
                  <a:pt x="243838" y="225618"/>
                  <a:pt x="225612" y="243842"/>
                  <a:pt x="203198" y="243842"/>
                </a:cubicBezTo>
                <a:lnTo>
                  <a:pt x="40640" y="243842"/>
                </a:lnTo>
                <a:cubicBezTo>
                  <a:pt x="18226" y="243842"/>
                  <a:pt x="0" y="225618"/>
                  <a:pt x="0" y="203201"/>
                </a:cubicBezTo>
                <a:lnTo>
                  <a:pt x="0" y="40641"/>
                </a:lnTo>
                <a:moveTo>
                  <a:pt x="335281" y="190120"/>
                </a:moveTo>
                <a:lnTo>
                  <a:pt x="335281" y="53786"/>
                </a:lnTo>
                <a:lnTo>
                  <a:pt x="264163" y="85727"/>
                </a:lnTo>
                <a:lnTo>
                  <a:pt x="264163" y="52325"/>
                </a:lnTo>
                <a:lnTo>
                  <a:pt x="330395" y="22543"/>
                </a:lnTo>
                <a:cubicBezTo>
                  <a:pt x="333632" y="21082"/>
                  <a:pt x="337125" y="20321"/>
                  <a:pt x="340683" y="20321"/>
                </a:cubicBezTo>
                <a:cubicBezTo>
                  <a:pt x="354527" y="20321"/>
                  <a:pt x="365767" y="31560"/>
                  <a:pt x="365767" y="45403"/>
                </a:cubicBezTo>
                <a:lnTo>
                  <a:pt x="365767" y="198437"/>
                </a:lnTo>
                <a:cubicBezTo>
                  <a:pt x="365767" y="212280"/>
                  <a:pt x="354527" y="223518"/>
                  <a:pt x="340683" y="223518"/>
                </a:cubicBezTo>
                <a:cubicBezTo>
                  <a:pt x="337128" y="223518"/>
                  <a:pt x="333635" y="222758"/>
                  <a:pt x="330395" y="221297"/>
                </a:cubicBezTo>
                <a:lnTo>
                  <a:pt x="264163" y="191514"/>
                </a:lnTo>
                <a:lnTo>
                  <a:pt x="264163" y="158113"/>
                </a:lnTo>
                <a:lnTo>
                  <a:pt x="335281" y="1901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book 'Physics for Engineers' by Paul Tipler.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resource provides comprehensive insights into physics concepts tailored for engineering applications.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for Physics Enthusiasts</a:t>
            </a:r>
            <a:endParaRPr lang="en-US" sz="1388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Harnessing Physics for Effective Export Logistics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 and 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743199" y="2170092"/>
            <a:ext cx="2799058" cy="9525"/>
          </a:xfrm>
          <a:custGeom>
            <a:avLst/>
            <a:gdLst/>
            <a:ahLst/>
            <a:cxnLst/>
            <a:rect l="l" t="t" r="r" b="b"/>
            <a:pathLst>
              <a:path w="2799058" h="9525">
                <a:moveTo>
                  <a:pt x="0" y="0"/>
                </a:moveTo>
                <a:lnTo>
                  <a:pt x="2799058" y="9525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639537" y="2170092"/>
            <a:ext cx="2809264" cy="9525"/>
          </a:xfrm>
          <a:custGeom>
            <a:avLst/>
            <a:gdLst/>
            <a:ahLst/>
            <a:cxnLst/>
            <a:rect l="l" t="t" r="r" b="b"/>
            <a:pathLst>
              <a:path w="2809264" h="9525">
                <a:moveTo>
                  <a:pt x="0" y="0"/>
                </a:moveTo>
                <a:lnTo>
                  <a:pt x="2809264" y="9525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980247" y="1941492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933735" y="1941492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768841" y="194149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586733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joining us—your journey has just begun!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curious and keep exploring the intersection of physics and exports!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351520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34400" y="2947331"/>
            <a:ext cx="2926081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Embark on Your Journey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724400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what you’ve learned to real-world scenarios.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curious and keep exploring the intersection of physics and exports!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427217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610097" y="2947331"/>
            <a:ext cx="2926081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 Knowledge to Real-World Scenarios</a:t>
            </a:r>
            <a:endParaRPr lang="en-US" sz="1351" dirty="0"/>
          </a:p>
        </p:txBody>
      </p:sp>
      <p:sp>
        <p:nvSpPr>
          <p:cNvPr id="28" name="Text 26"/>
          <p:cNvSpPr/>
          <p:nvPr/>
        </p:nvSpPr>
        <p:spPr>
          <a:xfrm>
            <a:off x="822959" y="3530400"/>
            <a:ext cx="274320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Congratulations on completing this introduction!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the interactive exercises and case studies.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48638" y="2947331"/>
            <a:ext cx="3291840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731518" y="2947331"/>
            <a:ext cx="292608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Interactive Exercises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2025-06-17T05:01:58Z</dcterms:created>
  <dcterms:modified xsi:type="dcterms:W3CDTF">2025-06-17T05:01:58Z</dcterms:modified>
</cp:coreProperties>
</file>