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b09db07b68fc82e654098ebd708d000c3a56c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bd48134c0583c4860fa784c96d9f717917488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e532bb42a8845dc3bb87a73df13831bc7ee58c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7bb42855beea66de95d75ae2afc8f927d65974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d627060b92c8d2fd003925fd4ba3f362dbbf8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ae822deb2bf4bef60f4bb7e99722202f8c7dd4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b295876d5326009a78452dc63c68dea53714a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4fbf10c95856171311af87e6750d6d9c13acbe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451089db5b6d0030c68fc47d7b0cbc20324ce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b507327ca5ca69de89037e9c0d77f9d2e48226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6af26718eb3cb51a389e3595cd2ac8fef35e3a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b2b2aa378ac6048f6e4030833f42fb38c6c56a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1c74848dd519ea3eefae97ed9a6036da47eee8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863ad213a59ed33c8640364931d70480e77ed21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Gametes, Meiosis, Recombination, Fertilization, Inheritance, and Ethical Considerations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Genetic Diversity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Genetic Diversity Unveiled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Gametes?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Meiosis - The Genetic Shuffling Process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Recombination Mechanics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Fertilization - Creating Genetic Uniqueness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 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Probability of Genetic Combinations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Inheritance Patterns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Genetic Diversity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Applications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The Miracle of Genetic Diversity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Further Exploration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Why We're All Different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Combination Mathematics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Traits Are Passed Down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 in Action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Genetics in Modern Science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Research Ethics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Moment of Genetic Fusion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into Cellular Reproduction for Young Scientists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80"/>
              </a:spcBef>
              <a:buNone/>
            </a:pPr>
            <a:r>
              <a:rPr lang="en-US" sz="1568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 Unveiled: Exploring Gamete Formation and Fertilization</a:t>
            </a:r>
            <a:endParaRPr lang="en-US" sz="1568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Genetic Diversity Unveiled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9998" r="299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Male gamete: Sperm cell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Female gamete: Egg cell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Contains 23 chromosomes in humans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Points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Gametes?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Specialized reproductive cells containing half genetic material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Are Gametes?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850" r="338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replication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material exchange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separation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Meiosis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Meiosis - The Genetic Shuffling Process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4230" r="342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Fusion of genetic material from two parents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Generates offspring with distinct genetic profiles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4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Creating Unique Genetic Combinations</a:t>
            </a:r>
            <a:endParaRPr lang="en-US" sz="1349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During meiosis, chromosomes align randomly, leading to varied genetic combinations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Results in unique offspring with diverse traits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Random Genetic Material Distribution</a:t>
            </a:r>
            <a:endParaRPr lang="en-US" sz="1345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 Crossing Over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Process where homologous chromosomes exchange genetic material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Increases genetic diversity by creating new combinations of genes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Recombination Mechanics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Resulting in a genetically distinct individual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genetic blueprint created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Combination of 23 chromosomes from each parent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46 chromosomes formed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Fertilization - Creating Genetic Uniqueness</a:t>
            </a:r>
            <a:endParaRPr lang="en-US" sz="1129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Sperm and egg cell combination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Fusion of male and female gametes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Fertilization - Creating Genetic Uniqueness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1330" r="213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Spontaneous changes in DNA sequence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Introduces new genetic variations into populations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Mutation Potential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Exchange of genetic material between homologous chromosomes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Increases genetic diversity within offspring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Crossing Over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Random Chromosome Assortment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Chromosomes randomly distributed during gamete 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Leads to unique combinations of genetic material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Variation Sources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637" y="2367279"/>
            <a:ext cx="3657600" cy="3586481"/>
          </a:xfrm>
          <a:custGeom>
            <a:avLst/>
            <a:gdLst/>
            <a:ahLst/>
            <a:cxnLst/>
            <a:rect l="l" t="t" r="r" b="b"/>
            <a:pathLst>
              <a:path w="3657600" h="3586481">
                <a:moveTo>
                  <a:pt x="241298" y="3586481"/>
                </a:moveTo>
                <a:cubicBezTo>
                  <a:pt x="108033" y="3586481"/>
                  <a:pt x="0" y="3478448"/>
                  <a:pt x="0" y="3345183"/>
                </a:cubicBezTo>
                <a:lnTo>
                  <a:pt x="0" y="241298"/>
                </a:lnTo>
                <a:cubicBezTo>
                  <a:pt x="0" y="108033"/>
                  <a:pt x="108033" y="0"/>
                  <a:pt x="241298" y="0"/>
                </a:cubicBezTo>
                <a:lnTo>
                  <a:pt x="3416302" y="0"/>
                </a:lnTo>
                <a:cubicBezTo>
                  <a:pt x="3549567" y="0"/>
                  <a:pt x="3657600" y="108033"/>
                  <a:pt x="3657600" y="241298"/>
                </a:cubicBezTo>
                <a:lnTo>
                  <a:pt x="3657600" y="3345183"/>
                </a:lnTo>
                <a:cubicBezTo>
                  <a:pt x="3657600" y="3478448"/>
                  <a:pt x="3549567" y="3586481"/>
                  <a:pt x="3416302" y="3586481"/>
                </a:cubicBezTo>
                <a:lnTo>
                  <a:pt x="241298" y="3586481"/>
                </a:lnTo>
              </a:path>
            </a:pathLst>
          </a:custGeom>
          <a:solidFill>
            <a:srgbClr val="C2F0DC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85360" y="2367279"/>
            <a:ext cx="3657600" cy="3586481"/>
          </a:xfrm>
          <a:custGeom>
            <a:avLst/>
            <a:gdLst/>
            <a:ahLst/>
            <a:cxnLst/>
            <a:rect l="l" t="t" r="r" b="b"/>
            <a:pathLst>
              <a:path w="3657600" h="3586481">
                <a:moveTo>
                  <a:pt x="241298" y="3586481"/>
                </a:moveTo>
                <a:cubicBezTo>
                  <a:pt x="108033" y="3586481"/>
                  <a:pt x="0" y="3478448"/>
                  <a:pt x="0" y="3345183"/>
                </a:cubicBezTo>
                <a:lnTo>
                  <a:pt x="0" y="241298"/>
                </a:lnTo>
                <a:cubicBezTo>
                  <a:pt x="0" y="108033"/>
                  <a:pt x="108033" y="0"/>
                  <a:pt x="241298" y="0"/>
                </a:cubicBezTo>
                <a:lnTo>
                  <a:pt x="3416302" y="0"/>
                </a:lnTo>
                <a:cubicBezTo>
                  <a:pt x="3549567" y="0"/>
                  <a:pt x="3657600" y="108033"/>
                  <a:pt x="3657600" y="241298"/>
                </a:cubicBezTo>
                <a:lnTo>
                  <a:pt x="3657600" y="3345183"/>
                </a:lnTo>
                <a:cubicBezTo>
                  <a:pt x="3657600" y="3478448"/>
                  <a:pt x="3549567" y="3586481"/>
                  <a:pt x="3416302" y="3586481"/>
                </a:cubicBezTo>
                <a:lnTo>
                  <a:pt x="241298" y="3586481"/>
                </a:lnTo>
              </a:path>
            </a:pathLst>
          </a:custGeom>
          <a:solidFill>
            <a:srgbClr val="C2F0DC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90016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4006" r="34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242560" y="4162225"/>
            <a:ext cx="2743200" cy="193899"/>
          </a:xfrm>
          <a:custGeom>
            <a:avLst/>
            <a:gdLst/>
            <a:ahLst/>
            <a:cxnLst/>
            <a:rect l="l" t="t" r="r" b="b"/>
            <a:pathLst>
              <a:path w="2743200" h="193899">
                <a:moveTo>
                  <a:pt x="0" y="193899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Variation Potential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242560" y="4954069"/>
            <a:ext cx="2743200" cy="548640"/>
          </a:xfrm>
          <a:custGeom>
            <a:avLst/>
            <a:gdLst/>
            <a:ahLst/>
            <a:cxnLst/>
            <a:rect l="l" t="t" r="r" b="b"/>
            <a:pathLst>
              <a:path w="2743200" h="548640">
                <a:moveTo>
                  <a:pt x="0" y="54864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Approximately 8 million possible genetic combinations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42560" y="2834303"/>
            <a:ext cx="2743200" cy="1107996"/>
          </a:xfrm>
          <a:custGeom>
            <a:avLst/>
            <a:gdLst/>
            <a:ahLst/>
            <a:cxnLst/>
            <a:rect l="l" t="t" r="r" b="b"/>
            <a:pathLst>
              <a:path w="2743200" h="1107996">
                <a:moveTo>
                  <a:pt x="0" y="1107996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107996"/>
                </a:lnTo>
                <a:lnTo>
                  <a:pt x="0" y="11079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09"/>
              </a:spcBef>
              <a:buNone/>
            </a:pPr>
            <a:r>
              <a:rPr lang="en-US" sz="4387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Exponential</a:t>
            </a:r>
            <a:endParaRPr lang="en-US" sz="4387" dirty="0"/>
          </a:p>
        </p:txBody>
      </p:sp>
      <p:sp>
        <p:nvSpPr>
          <p:cNvPr id="12" name="Text 10"/>
          <p:cNvSpPr/>
          <p:nvPr/>
        </p:nvSpPr>
        <p:spPr>
          <a:xfrm>
            <a:off x="1309837" y="4162225"/>
            <a:ext cx="2743200" cy="193899"/>
          </a:xfrm>
          <a:custGeom>
            <a:avLst/>
            <a:gdLst/>
            <a:ahLst/>
            <a:cxnLst/>
            <a:rect l="l" t="t" r="r" b="b"/>
            <a:pathLst>
              <a:path w="2743200" h="193899">
                <a:moveTo>
                  <a:pt x="0" y="193899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Combinations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09837" y="4954069"/>
            <a:ext cx="2743200" cy="548640"/>
          </a:xfrm>
          <a:custGeom>
            <a:avLst/>
            <a:gdLst/>
            <a:ahLst/>
            <a:cxnLst/>
            <a:rect l="l" t="t" r="r" b="b"/>
            <a:pathLst>
              <a:path w="2743200" h="548640">
                <a:moveTo>
                  <a:pt x="0" y="54864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Approximately 8 million possible genetic combinations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309837" y="2834303"/>
            <a:ext cx="2743200" cy="1107996"/>
          </a:xfrm>
          <a:custGeom>
            <a:avLst/>
            <a:gdLst/>
            <a:ahLst/>
            <a:cxnLst/>
            <a:rect l="l" t="t" r="r" b="b"/>
            <a:pathLst>
              <a:path w="2743200" h="1107996">
                <a:moveTo>
                  <a:pt x="0" y="1107996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107996"/>
                </a:lnTo>
                <a:lnTo>
                  <a:pt x="0" y="11079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7200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8M</a:t>
            </a:r>
            <a:endParaRPr lang="en-US" sz="7200" dirty="0"/>
          </a:p>
        </p:txBody>
      </p:sp>
      <p:sp>
        <p:nvSpPr>
          <p:cNvPr id="15" name="Text 13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5573" y="447"/>
            <a:ext cx="7587387" cy="1828353"/>
          </a:xfrm>
          <a:custGeom>
            <a:avLst/>
            <a:gdLst/>
            <a:ahLst/>
            <a:cxnLst/>
            <a:rect l="l" t="t" r="r" b="b"/>
            <a:pathLst>
              <a:path w="7587387" h="1828353">
                <a:moveTo>
                  <a:pt x="0" y="1828353"/>
                </a:moveTo>
                <a:lnTo>
                  <a:pt x="0" y="0"/>
                </a:lnTo>
                <a:lnTo>
                  <a:pt x="7587387" y="0"/>
                </a:lnTo>
                <a:lnTo>
                  <a:pt x="7587387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Probability of Genetic Combinations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Inheritance Patterns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Both alleles are expressed in the phenotype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Example: Blood type AB where A and B alleles are both expressed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Codominance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One allele masks the expression of another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Dominant allele represented by uppercase letter (e.g., A)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Recessive allele represented by lowercase letter (e.g., a)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Dominant-recessive inheritance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Conservation Genetics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Studying genetic diversity in endangered species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strategies for biodiversity conservation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Agricultural Genetics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Breeding programs for crop improvement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Preservation of genetic diversity in livestock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Forensic Genetics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profiling for criminal investigations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Identification of individuals through genetic markers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Medical Genetics Applications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testing for hereditary diseases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medicine based on genetic profiles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Population Genetics Studies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genetic variations within and between populations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evolutionary processes and adaptation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Genetic Diversity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advancements in personalized medicine.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Contributes to understanding genetic diseases and developing targeted therapies.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Medical Research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Assists in assisted reproductive procedures like IVF.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fertility treatments and family planning options.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Reproductive Technologies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Screening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Utilized for identifying genetic disorders or predispositions.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Enables early detection and intervention for hereditary conditions.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Applications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6759" r="3675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Addressing disparities in access to genetic technologies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 in genetic enhancement and designer babies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Societal Implications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dilemmas in genetic testing for disease predisposition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Balancing benefits of early detection with psychological impacts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Medical Applications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Privacy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safeguarding individuals' genetic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Risks of unauthorized access and misuse of genetic data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Considerations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Conclusion: The Miracle of Genetic Diversity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263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4440627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029235" y="2780159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3040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Constant discovery of new genetic variations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2861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Ongoing Scientific Exploration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4241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individual inherits a distinct genetic blueprint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4062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Uniqueness of Genetic Inheritance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54423" y="2299079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3108960"/>
                </a:moveTo>
                <a:lnTo>
                  <a:pt x="0" y="559613"/>
                </a:lnTo>
                <a:cubicBezTo>
                  <a:pt x="0" y="250547"/>
                  <a:pt x="250547" y="0"/>
                  <a:pt x="559613" y="0"/>
                </a:cubicBezTo>
                <a:lnTo>
                  <a:pt x="3108960" y="0"/>
                </a:lnTo>
                <a:lnTo>
                  <a:pt x="3108960" y="2549347"/>
                </a:lnTo>
                <a:cubicBezTo>
                  <a:pt x="3108960" y="2858413"/>
                  <a:pt x="2858413" y="3108960"/>
                  <a:pt x="2549347" y="3108960"/>
                </a:cubicBezTo>
                <a:lnTo>
                  <a:pt x="0" y="3108960"/>
                </a:lnTo>
              </a:path>
            </a:pathLst>
          </a:custGeom>
          <a:solidFill>
            <a:srgbClr val="FFFFFF"/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Complexity of Cellular Reproduction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52637" y="205054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200" y="0"/>
                </a:lnTo>
                <a:lnTo>
                  <a:pt x="3108960" y="365760"/>
                </a:lnTo>
                <a:lnTo>
                  <a:pt x="27432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Conclusion: The Miracle of Genetic Diversity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can understanding genetic diversity shape the future of healthcare and biodiversity conservation?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Provocative closing question about genetic potential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genetics@researchinstitute.com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+1-XXX-XXX-XXXX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Website: www.geneticexploration.com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lab simulations on meiosis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Genetics workshops and seminars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 research projects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Learning Opportunities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Suggested Resources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genetic diversity databases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journals on genetic variation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Educational websites on meiosis and fertilization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Further Exploration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5401" r="3540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Random Chromosome Assortment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Crossing Over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Mutation Potential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Why We're All Different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Why We're All Different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58640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3812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451002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 humans, this results in approximately 8 million unique genetic combinations.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451002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77"/>
              </a:spcBef>
              <a:buNone/>
            </a:pPr>
            <a:r>
              <a:rPr lang="en-US" sz="5275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 million</a:t>
            </a:r>
            <a:endParaRPr lang="en-US" sz="5275" dirty="0"/>
          </a:p>
        </p:txBody>
      </p:sp>
      <p:sp>
        <p:nvSpPr>
          <p:cNvPr id="11" name="Text 9"/>
          <p:cNvSpPr/>
          <p:nvPr/>
        </p:nvSpPr>
        <p:spPr>
          <a:xfrm>
            <a:off x="8451002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35830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number of possible genetic combinations can be calculated using the formula 2^n, where n is the number of chromosome pairs.</a:t>
            </a:r>
            <a:endParaRPr lang="en-US" sz="745" dirty="0"/>
          </a:p>
        </p:txBody>
      </p:sp>
      <p:sp>
        <p:nvSpPr>
          <p:cNvPr id="13" name="Text 11"/>
          <p:cNvSpPr/>
          <p:nvPr/>
        </p:nvSpPr>
        <p:spPr>
          <a:xfrm>
            <a:off x="4735830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2^23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4735830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01726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human gamete carries 23 chromosomes.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01726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101726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Combination Mathematics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How Traits Are Passed Down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Both alleles contribute to the phenotype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Example: Blood type AB (A and B alleles expressed)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Codominance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Dominant traits mask recessive traits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Example: Brown eyes (dominant) vs. blue eyes (recessive)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Dominant-Recessive Inheritance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Variation in Action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0159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Traits such as eye color, height, and blood type are inherited through genetic variations passed down from parents to offspring.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Trait Inheritance Patterns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29200" cy="2926080"/>
          </a:xfrm>
          <a:custGeom>
            <a:avLst/>
            <a:gdLst/>
            <a:ahLst/>
            <a:cxnLst/>
            <a:rect l="l" t="t" r="r" b="b"/>
            <a:pathLst>
              <a:path w="5029200" h="2926080">
                <a:moveTo>
                  <a:pt x="0" y="292608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Siblings inherit different combinations of genes from their parents, leading to variations in physical traits and characteristics.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12" y="582287"/>
                </a:moveTo>
                <a:cubicBezTo>
                  <a:pt x="46926" y="582287"/>
                  <a:pt x="0" y="535361"/>
                  <a:pt x="0" y="477475"/>
                </a:cubicBezTo>
                <a:lnTo>
                  <a:pt x="0" y="104812"/>
                </a:lnTo>
                <a:cubicBezTo>
                  <a:pt x="0" y="46926"/>
                  <a:pt x="46926" y="0"/>
                  <a:pt x="104812" y="0"/>
                </a:cubicBezTo>
                <a:lnTo>
                  <a:pt x="4924388" y="0"/>
                </a:lnTo>
                <a:cubicBezTo>
                  <a:pt x="4982274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1"/>
                  <a:pt x="4982274" y="582287"/>
                  <a:pt x="4924388" y="582287"/>
                </a:cubicBezTo>
                <a:lnTo>
                  <a:pt x="104812" y="582287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Sibling Differences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 in Genetic Research</a:t>
            </a:r>
            <a:endParaRPr lang="en-US" sz="1155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Informed consent and privacy concerns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Equity in access to genetic technologies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 Therapy Innovations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Viral vector delivery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Correcting genetic mutations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Genomic Data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Big data analytics in genetics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disease risk factors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CRISPR-Cas9 Gene Editing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Targeted genetic modifications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for treating genetic disorders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Genetic Sequencing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Next-generation sequencing technologies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Precision medicine applications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Genetics in Modern Science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632" r="286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Fair distribution of research benefits and burdens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Avoiding exploitation and discrimination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Justice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Maximizing benefits and minimizing harm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Considering well-being of research subjects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Beneficence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Safeguarding genetic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Protecting privacy of individuals and families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Confidentiality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Informed Consent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participants understand risks and benefits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Respecting autonomy and decision-making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Research Ethics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09361" y="2519680"/>
            <a:ext cx="5239172" cy="3484879"/>
          </a:xfrm>
          <a:custGeom>
            <a:avLst/>
            <a:gdLst/>
            <a:ahLst/>
            <a:cxnLst/>
            <a:rect l="l" t="t" r="r" b="b"/>
            <a:pathLst>
              <a:path w="5239172" h="3484879">
                <a:moveTo>
                  <a:pt x="234463" y="3484879"/>
                </a:moveTo>
                <a:cubicBezTo>
                  <a:pt x="104972" y="3484879"/>
                  <a:pt x="0" y="3379906"/>
                  <a:pt x="0" y="3250416"/>
                </a:cubicBezTo>
                <a:lnTo>
                  <a:pt x="0" y="234463"/>
                </a:lnTo>
                <a:cubicBezTo>
                  <a:pt x="0" y="104972"/>
                  <a:pt x="104973" y="0"/>
                  <a:pt x="234463" y="0"/>
                </a:cubicBezTo>
                <a:lnTo>
                  <a:pt x="5004709" y="0"/>
                </a:lnTo>
                <a:cubicBezTo>
                  <a:pt x="5134200" y="0"/>
                  <a:pt x="5239172" y="104973"/>
                  <a:pt x="5239172" y="234463"/>
                </a:cubicBezTo>
                <a:lnTo>
                  <a:pt x="5239172" y="3250416"/>
                </a:lnTo>
                <a:cubicBezTo>
                  <a:pt x="5239172" y="3379907"/>
                  <a:pt x="5134199" y="3484879"/>
                  <a:pt x="5004709" y="3484879"/>
                </a:cubicBezTo>
                <a:lnTo>
                  <a:pt x="234463" y="3484879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Genetic Diversity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62067" y="2519680"/>
            <a:ext cx="5017182" cy="3484879"/>
          </a:xfrm>
          <a:custGeom>
            <a:avLst/>
            <a:gdLst/>
            <a:ahLst/>
            <a:cxnLst/>
            <a:rect l="l" t="t" r="r" b="b"/>
            <a:pathLst>
              <a:path w="5017182" h="3484879">
                <a:moveTo>
                  <a:pt x="229897" y="3484879"/>
                </a:moveTo>
                <a:cubicBezTo>
                  <a:pt x="102929" y="3484879"/>
                  <a:pt x="0" y="3381950"/>
                  <a:pt x="0" y="3254981"/>
                </a:cubicBezTo>
                <a:lnTo>
                  <a:pt x="0" y="229897"/>
                </a:lnTo>
                <a:cubicBezTo>
                  <a:pt x="0" y="102929"/>
                  <a:pt x="102929" y="0"/>
                  <a:pt x="229897" y="0"/>
                </a:cubicBezTo>
                <a:lnTo>
                  <a:pt x="4787285" y="0"/>
                </a:lnTo>
                <a:cubicBezTo>
                  <a:pt x="4914253" y="0"/>
                  <a:pt x="5017182" y="102928"/>
                  <a:pt x="5017182" y="229897"/>
                </a:cubicBezTo>
                <a:lnTo>
                  <a:pt x="5017182" y="3254981"/>
                </a:lnTo>
                <a:cubicBezTo>
                  <a:pt x="5017182" y="3381950"/>
                  <a:pt x="4914253" y="3484879"/>
                  <a:pt x="4787285" y="3484879"/>
                </a:cubicBezTo>
                <a:lnTo>
                  <a:pt x="229897" y="3484879"/>
                </a:lnTo>
              </a:path>
            </a:pathLst>
          </a:custGeom>
          <a:blipFill>
            <a:blip r:embed="rId1"/>
            <a:srcRect l="0" r="0" t="6030" b="603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30458" y="4932553"/>
            <a:ext cx="4114800" cy="548640"/>
          </a:xfrm>
          <a:custGeom>
            <a:avLst/>
            <a:gdLst/>
            <a:ahLst/>
            <a:cxnLst/>
            <a:rect l="l" t="t" r="r" b="b"/>
            <a:pathLst>
              <a:path w="4114800" h="548640">
                <a:moveTo>
                  <a:pt x="0" y="54864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Unique genetic blueprint created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30458" y="4420490"/>
            <a:ext cx="4114800" cy="193899"/>
          </a:xfrm>
          <a:custGeom>
            <a:avLst/>
            <a:gdLst/>
            <a:ahLst/>
            <a:cxnLst/>
            <a:rect l="l" t="t" r="r" b="b"/>
            <a:pathLst>
              <a:path w="4114800" h="193899">
                <a:moveTo>
                  <a:pt x="0" y="193899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Chromosomes Formed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830458" y="3031013"/>
            <a:ext cx="4164376" cy="1231106"/>
          </a:xfrm>
          <a:custGeom>
            <a:avLst/>
            <a:gdLst/>
            <a:ahLst/>
            <a:cxnLst/>
            <a:rect l="l" t="t" r="r" b="b"/>
            <a:pathLst>
              <a:path w="4164376" h="1231106">
                <a:moveTo>
                  <a:pt x="0" y="1231106"/>
                </a:moveTo>
                <a:lnTo>
                  <a:pt x="0" y="0"/>
                </a:lnTo>
                <a:lnTo>
                  <a:pt x="4164376" y="0"/>
                </a:lnTo>
                <a:lnTo>
                  <a:pt x="4164376" y="1231106"/>
                </a:lnTo>
                <a:lnTo>
                  <a:pt x="0" y="123110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46</a:t>
            </a:r>
            <a:endParaRPr lang="en-US" sz="8000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Moment of Genetic Fusion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2024-12-07T07:53:33Z</dcterms:created>
  <dcterms:modified xsi:type="dcterms:W3CDTF">2024-12-07T07:53:33Z</dcterms:modified>
</cp:coreProperties>
</file>