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a3556a4ce6f41de94b1c47c8243c0307978c9f3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c433e1aa8f6762eee9d52e27c7da8c88c35ccb1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3852e0d44a052755646dd8ea8a8510f2879c1aa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cb76e2c1252ea9c7db1170e7dc7e8766bd8caaf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5e13939ce664929d46be8aad7bb12bd2d0fc741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978a7584d2520c924b730e81ae3e83c7adcedab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86c8257f50d1d3eb4f2cff103ef7ec66e657c91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c614149ce4de1d34404701b95af327953243982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627a10e099d33d38b200a9e120bb63de58a5ffb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85f10ab62322fc6cb4a33dfc6b2db5a9993adff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459d5315508562a86906d6879198120197870c9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def4f59b72509d6154111aba776df2abb791f76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f1f3db94d8365ee13d52f84c5e015ea2950975d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a9b2d6aa54124fe512229d89b6b42ce600fbf32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0" y="-6164"/>
            <a:ext cx="91440" cy="1828800"/>
          </a:xfrm>
          <a:custGeom>
            <a:avLst/>
            <a:gdLst/>
            <a:ahLst/>
            <a:cxnLst/>
            <a:rect l="l" t="t" r="r" b="b"/>
            <a:pathLst>
              <a:path w="91440" h="1828800">
                <a:moveTo>
                  <a:pt x="0" y="1828800"/>
                </a:moveTo>
                <a:lnTo>
                  <a:pt x="0" y="0"/>
                </a:lnTo>
                <a:lnTo>
                  <a:pt x="91440" y="0"/>
                </a:lnTo>
                <a:lnTo>
                  <a:pt x="91440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286947" y="4936077"/>
            <a:ext cx="1904990" cy="1930587"/>
          </a:xfrm>
          <a:custGeom>
            <a:avLst/>
            <a:gdLst/>
            <a:ahLst/>
            <a:cxnLst/>
            <a:rect l="l" t="t" r="r" b="b"/>
            <a:pathLst>
              <a:path w="1904990" h="1930587">
                <a:moveTo>
                  <a:pt x="255704" y="1904990"/>
                </a:moveTo>
                <a:cubicBezTo>
                  <a:pt x="255704" y="994113"/>
                  <a:pt x="994119" y="255704"/>
                  <a:pt x="1904990" y="255704"/>
                </a:cubicBezTo>
                <a:lnTo>
                  <a:pt x="1904990" y="0"/>
                </a:lnTo>
                <a:cubicBezTo>
                  <a:pt x="852890" y="0"/>
                  <a:pt x="0" y="852890"/>
                  <a:pt x="0" y="1904990"/>
                </a:cubicBezTo>
                <a:cubicBezTo>
                  <a:pt x="0" y="1913538"/>
                  <a:pt x="56" y="1922072"/>
                  <a:pt x="167" y="1930587"/>
                </a:cubicBezTo>
                <a:lnTo>
                  <a:pt x="255896" y="1930587"/>
                </a:lnTo>
                <a:cubicBezTo>
                  <a:pt x="255766" y="1922072"/>
                  <a:pt x="255704" y="1913538"/>
                  <a:pt x="255704" y="1904990"/>
                </a:cubicBez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708860" y="5357987"/>
            <a:ext cx="1483076" cy="1508676"/>
          </a:xfrm>
          <a:custGeom>
            <a:avLst/>
            <a:gdLst/>
            <a:ahLst/>
            <a:cxnLst/>
            <a:rect l="l" t="t" r="r" b="b"/>
            <a:pathLst>
              <a:path w="1483076" h="1508676">
                <a:moveTo>
                  <a:pt x="1483077" y="0"/>
                </a:moveTo>
                <a:cubicBezTo>
                  <a:pt x="663994" y="0"/>
                  <a:pt x="0" y="663998"/>
                  <a:pt x="0" y="1483079"/>
                </a:cubicBezTo>
                <a:cubicBezTo>
                  <a:pt x="0" y="1491627"/>
                  <a:pt x="74" y="1500161"/>
                  <a:pt x="217" y="1508677"/>
                </a:cubicBezTo>
                <a:lnTo>
                  <a:pt x="255958" y="1508677"/>
                </a:lnTo>
                <a:cubicBezTo>
                  <a:pt x="255787" y="1500167"/>
                  <a:pt x="255698" y="1491633"/>
                  <a:pt x="255698" y="1483079"/>
                </a:cubicBezTo>
                <a:cubicBezTo>
                  <a:pt x="255698" y="805221"/>
                  <a:pt x="805218" y="255701"/>
                  <a:pt x="1483077" y="255701"/>
                </a:cubicBezTo>
                <a:lnTo>
                  <a:pt x="1483077" y="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1181904" y="5831034"/>
            <a:ext cx="1010032" cy="1035629"/>
          </a:xfrm>
          <a:custGeom>
            <a:avLst/>
            <a:gdLst/>
            <a:ahLst/>
            <a:cxnLst/>
            <a:rect l="l" t="t" r="r" b="b"/>
            <a:pathLst>
              <a:path w="1010032" h="1035629">
                <a:moveTo>
                  <a:pt x="1010032" y="0"/>
                </a:moveTo>
                <a:cubicBezTo>
                  <a:pt x="452206" y="0"/>
                  <a:pt x="0" y="452207"/>
                  <a:pt x="0" y="1010032"/>
                </a:cubicBezTo>
                <a:cubicBezTo>
                  <a:pt x="0" y="1018592"/>
                  <a:pt x="108" y="1027126"/>
                  <a:pt x="317" y="1035629"/>
                </a:cubicBezTo>
                <a:lnTo>
                  <a:pt x="256132" y="1035629"/>
                </a:lnTo>
                <a:cubicBezTo>
                  <a:pt x="255847" y="1027133"/>
                  <a:pt x="255707" y="1018598"/>
                  <a:pt x="255707" y="1010032"/>
                </a:cubicBezTo>
                <a:cubicBezTo>
                  <a:pt x="255707" y="593430"/>
                  <a:pt x="593430" y="255707"/>
                  <a:pt x="1010032" y="255707"/>
                </a:cubicBezTo>
                <a:lnTo>
                  <a:pt x="1010032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654964" y="6304088"/>
            <a:ext cx="536972" cy="562575"/>
          </a:xfrm>
          <a:custGeom>
            <a:avLst/>
            <a:gdLst/>
            <a:ahLst/>
            <a:cxnLst/>
            <a:rect l="l" t="t" r="r" b="b"/>
            <a:pathLst>
              <a:path w="536972" h="562575">
                <a:moveTo>
                  <a:pt x="536973" y="0"/>
                </a:moveTo>
                <a:cubicBezTo>
                  <a:pt x="240410" y="0"/>
                  <a:pt x="0" y="240416"/>
                  <a:pt x="0" y="536978"/>
                </a:cubicBezTo>
                <a:cubicBezTo>
                  <a:pt x="0" y="545557"/>
                  <a:pt x="203" y="554092"/>
                  <a:pt x="597" y="562575"/>
                </a:cubicBezTo>
                <a:lnTo>
                  <a:pt x="256850" y="562575"/>
                </a:lnTo>
                <a:cubicBezTo>
                  <a:pt x="256088" y="554149"/>
                  <a:pt x="255701" y="545608"/>
                  <a:pt x="255701" y="536978"/>
                </a:cubicBezTo>
                <a:cubicBezTo>
                  <a:pt x="255701" y="381633"/>
                  <a:pt x="381627" y="255707"/>
                  <a:pt x="536973" y="255707"/>
                </a:cubicBezTo>
                <a:lnTo>
                  <a:pt x="536973" y="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76800" y="3731970"/>
            <a:ext cx="6675120" cy="1904752"/>
          </a:xfrm>
          <a:custGeom>
            <a:avLst/>
            <a:gdLst/>
            <a:ahLst/>
            <a:cxnLst/>
            <a:rect l="l" t="t" r="r" b="b"/>
            <a:pathLst>
              <a:path w="6675120" h="1904752">
                <a:moveTo>
                  <a:pt x="0" y="1904752"/>
                </a:moveTo>
                <a:lnTo>
                  <a:pt x="0" y="0"/>
                </a:lnTo>
                <a:lnTo>
                  <a:pt x="6675120" y="0"/>
                </a:lnTo>
                <a:lnTo>
                  <a:pt x="6675120" y="1904752"/>
                </a:lnTo>
                <a:lnTo>
                  <a:pt x="0" y="190475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Impact and Legacy of Historical Transformations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876797" y="-6163"/>
            <a:ext cx="6675121" cy="3435164"/>
          </a:xfrm>
          <a:custGeom>
            <a:avLst/>
            <a:gdLst/>
            <a:ahLst/>
            <a:cxnLst/>
            <a:rect l="l" t="t" r="r" b="b"/>
            <a:pathLst>
              <a:path w="6675121" h="3435164">
                <a:moveTo>
                  <a:pt x="0" y="3435164"/>
                </a:moveTo>
                <a:lnTo>
                  <a:pt x="0" y="0"/>
                </a:lnTo>
                <a:lnTo>
                  <a:pt x="6675121" y="0"/>
                </a:lnTo>
                <a:lnTo>
                  <a:pt x="6675121" y="3435164"/>
                </a:lnTo>
                <a:lnTo>
                  <a:pt x="0" y="3435164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Global Shifts: Post-World War II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4876796" y="301838"/>
            <a:ext cx="1280160" cy="1280160"/>
          </a:xfrm>
          <a:custGeom>
            <a:avLst/>
            <a:gdLst/>
            <a:ahLst/>
            <a:cxnLst/>
            <a:rect l="l" t="t" r="r" b="b"/>
            <a:pathLst>
              <a:path w="1280160" h="1280160">
                <a:moveTo>
                  <a:pt x="0" y="128016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Title Slide: Global Transformation After World War II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Introduction - World War II Aftermath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Holocaust - Historical Context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Cold War Emergence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Decolonization Movements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International Political Restructuring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Technological and Scientific Transformation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Long-Term Global Implications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Vocabulary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Learning Objectives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Learning Strategies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Reflection and Discussion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Conclusion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Additional Resources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Credits and References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Design Recommendations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Presentation Delivery Tips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Export Requirements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Shifts: Post-World War II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553" r="3055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Geopolitical Shifts (1945-1960)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Transformation After World War II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Title Slide: Global Transformation After World War II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3873" r="3387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Shifts: Post-World War II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war altered the balance of power among nations, with the United States and the Soviet Union emerging as the dominant forces in a new era of geopolitics.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40"/>
              </a:spcBef>
              <a:buNone/>
            </a:pPr>
            <a:r>
              <a:rPr lang="en-US" sz="131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Fundamental changes in power dynamics</a:t>
            </a:r>
            <a:endParaRPr lang="en-US" sz="1315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aftermath of World War II saw the rebuilding of nations, the establishment of new alliances, and the emergence of superpowers that shaped the modern world.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Reshaped human civilization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Transformative global event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World War II had a profound impact on countries worldwide, leading to significant changes in political, social, and economic structures.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Introduction - World War II Aftermath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Shifts: Post-World War II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Conclusion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Summary of key points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Future outlook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Financials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Revenue projections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Cost analysis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Profit margins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Strategy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Marketing strategy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Sales strategy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Product development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Market Analysis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Current market trends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Target audience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Competitor analysis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Introduction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Overview of the project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Objectives and goals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The Holocaust - Historical Context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Shifts: Post-World War II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7911" r="3791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USA vs Soviet Union ideological conflict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Bipolar world structure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Proxy wars and diplomatic tensions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Main Characteristics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Cold War Emergence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Shifts: Post-World War II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Formation of new governments post-independence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Transition from colonial rule to self-governance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Emergence of New Nation-States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Ghana's independence in 1957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India's independence in 1947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Independence in Africa and Asia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40"/>
              </a:spcBef>
              <a:buNone/>
            </a:pPr>
            <a:r>
              <a:rPr lang="en-US" sz="131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Challenging Colonial Power Structures</a:t>
            </a:r>
            <a:endParaRPr lang="en-US" sz="1315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Colonized nations demanding independence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Resistance against oppressive colonial rule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Decolonization Movements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Shifts: Post-World War II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Universal Declaration of Human Rights in 1948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Advocacy for fundamental human rights globally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Human Rights Frameworks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Creation of specialized UN agencies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Development of international treaties and agreements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New Global Governance Mechanisms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United Nations Formation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Established in 1945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Promotes international cooperation and peace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International Political Restructuring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Shifts: Post-World War II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Discovery of the double-helix structure of DNA by Watson and Crick in 1953.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Development of the first successful polio vaccine by Jonas Salk in 1955.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Medical Research Breakthroughs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beginning of the Space Age with the launch of the Soviet satellite Sputnik in 1957.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NASA's establishment in 1958, leading to the Apollo program and the moon landing in 1969.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Aerospace Engineering Developments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Computer Technology Advancements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Development of the first electronic general-purpose computer, ENIAC, in 1946.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Introduction of the concept of stored-program computers by the Manchester Baby in 1948.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Technological and Scientific Transformation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09361" y="2519680"/>
            <a:ext cx="5239172" cy="3484879"/>
          </a:xfrm>
          <a:custGeom>
            <a:avLst/>
            <a:gdLst/>
            <a:ahLst/>
            <a:cxnLst/>
            <a:rect l="l" t="t" r="r" b="b"/>
            <a:pathLst>
              <a:path w="5239172" h="3484879">
                <a:moveTo>
                  <a:pt x="234463" y="3484879"/>
                </a:moveTo>
                <a:cubicBezTo>
                  <a:pt x="104972" y="3484879"/>
                  <a:pt x="0" y="3379906"/>
                  <a:pt x="0" y="3250416"/>
                </a:cubicBezTo>
                <a:lnTo>
                  <a:pt x="0" y="234463"/>
                </a:lnTo>
                <a:cubicBezTo>
                  <a:pt x="0" y="104972"/>
                  <a:pt x="104973" y="0"/>
                  <a:pt x="234463" y="0"/>
                </a:cubicBezTo>
                <a:lnTo>
                  <a:pt x="5004709" y="0"/>
                </a:lnTo>
                <a:cubicBezTo>
                  <a:pt x="5134200" y="0"/>
                  <a:pt x="5239172" y="104973"/>
                  <a:pt x="5239172" y="234463"/>
                </a:cubicBezTo>
                <a:lnTo>
                  <a:pt x="5239172" y="3250416"/>
                </a:lnTo>
                <a:cubicBezTo>
                  <a:pt x="5239172" y="3379907"/>
                  <a:pt x="5134199" y="3484879"/>
                  <a:pt x="5004709" y="3484879"/>
                </a:cubicBezTo>
                <a:lnTo>
                  <a:pt x="234463" y="3484879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Shifts: Post-World War II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62067" y="2519680"/>
            <a:ext cx="5017182" cy="3484879"/>
          </a:xfrm>
          <a:custGeom>
            <a:avLst/>
            <a:gdLst/>
            <a:ahLst/>
            <a:cxnLst/>
            <a:rect l="l" t="t" r="r" b="b"/>
            <a:pathLst>
              <a:path w="5017182" h="3484879">
                <a:moveTo>
                  <a:pt x="229897" y="3484879"/>
                </a:moveTo>
                <a:cubicBezTo>
                  <a:pt x="102929" y="3484879"/>
                  <a:pt x="0" y="3381950"/>
                  <a:pt x="0" y="3254981"/>
                </a:cubicBezTo>
                <a:lnTo>
                  <a:pt x="0" y="229897"/>
                </a:lnTo>
                <a:cubicBezTo>
                  <a:pt x="0" y="102929"/>
                  <a:pt x="102929" y="0"/>
                  <a:pt x="229897" y="0"/>
                </a:cubicBezTo>
                <a:lnTo>
                  <a:pt x="4787285" y="0"/>
                </a:lnTo>
                <a:cubicBezTo>
                  <a:pt x="4914253" y="0"/>
                  <a:pt x="5017182" y="102928"/>
                  <a:pt x="5017182" y="229897"/>
                </a:cubicBezTo>
                <a:lnTo>
                  <a:pt x="5017182" y="3254981"/>
                </a:lnTo>
                <a:cubicBezTo>
                  <a:pt x="5017182" y="3381950"/>
                  <a:pt x="4914253" y="3484879"/>
                  <a:pt x="4787285" y="3484879"/>
                </a:cubicBezTo>
                <a:lnTo>
                  <a:pt x="229897" y="3484879"/>
                </a:lnTo>
              </a:path>
            </a:pathLst>
          </a:custGeom>
          <a:blipFill>
            <a:blip r:embed="rId1"/>
            <a:srcRect l="2029" r="20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830458" y="4932553"/>
            <a:ext cx="4114800" cy="548640"/>
          </a:xfrm>
          <a:custGeom>
            <a:avLst/>
            <a:gdLst/>
            <a:ahLst/>
            <a:cxnLst/>
            <a:rect l="l" t="t" r="r" b="b"/>
            <a:pathLst>
              <a:path w="4114800" h="548640">
                <a:moveTo>
                  <a:pt x="0" y="54864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Transformed international relationships, Established new diplomatic frameworks, Redistributed global economic influence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830458" y="4420490"/>
            <a:ext cx="4114800" cy="193899"/>
          </a:xfrm>
          <a:custGeom>
            <a:avLst/>
            <a:gdLst/>
            <a:ahLst/>
            <a:cxnLst/>
            <a:rect l="l" t="t" r="r" b="b"/>
            <a:pathLst>
              <a:path w="4114800" h="193899">
                <a:moveTo>
                  <a:pt x="0" y="193899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Critical Outcomes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830458" y="3031013"/>
            <a:ext cx="4164376" cy="1231106"/>
          </a:xfrm>
          <a:custGeom>
            <a:avLst/>
            <a:gdLst/>
            <a:ahLst/>
            <a:cxnLst/>
            <a:rect l="l" t="t" r="r" b="b"/>
            <a:pathLst>
              <a:path w="4164376" h="1231106">
                <a:moveTo>
                  <a:pt x="0" y="1231106"/>
                </a:moveTo>
                <a:lnTo>
                  <a:pt x="0" y="0"/>
                </a:lnTo>
                <a:lnTo>
                  <a:pt x="4164376" y="0"/>
                </a:lnTo>
                <a:lnTo>
                  <a:pt x="4164376" y="1231106"/>
                </a:lnTo>
                <a:lnTo>
                  <a:pt x="0" y="123110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504"/>
              </a:spcBef>
              <a:buNone/>
            </a:pPr>
            <a:r>
              <a:rPr lang="en-US" sz="4029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Long-Term Global Implications</a:t>
            </a:r>
            <a:endParaRPr lang="en-US" sz="4029" dirty="0"/>
          </a:p>
        </p:txBody>
      </p:sp>
      <p:sp>
        <p:nvSpPr>
          <p:cNvPr id="11" name="Text 9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Long-Term Global Implications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Shifts: Post-World War II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Sovereignty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Independent authority over a territory, free from external control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Holocaust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Systematic genocide of 6 million Jewish people by the Nazis during World War II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Geopolitical Structures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Arrangement of power and influence in global politics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Cold War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Ideological conflict between the USA and Soviet Union without direct military confrontation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Decolonization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process of colonies gaining independence from colonial powers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Key Vocabulary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Shifts: Post-World War II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2372" r="3237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Connect historical developments to contemporary challenges.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Recognize the interconnectedness of the global landscape</a:t>
            </a:r>
            <a:endParaRPr lang="en-US" sz="1129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Evaluate the significance of key events and decisions.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critical thinking skills through historical analysis</a:t>
            </a:r>
            <a:endParaRPr lang="en-US" sz="1129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Examine changes in power dynamics and international relations.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Analyze geopolitical shifts during the period of 1945-1960</a:t>
            </a:r>
            <a:endParaRPr lang="en-US" sz="1129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historical transformations post-World War II</a:t>
            </a:r>
            <a:endParaRPr lang="en-US" sz="1129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the impact of global events on societies and nations.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Learning Objectives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Shifts: Post-World War II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04" r="3080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Promote teamwork and diverse perspectives in learning environments.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Collaborative discussions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Foster creativity and digital literacy skills through interactive assignments.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Multimedia research projects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critical thinking by examining authentic historical materials.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Primary source analysis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Role-playing simulations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students in immersive scenarios to deepen understanding.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Interactive Learning Strategies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3873" r="3387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Shifts: Post-World War II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Ongoing geopolitical tensions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role of international organizations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Economic interdependence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Human rights issues and advocacy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Connecting History to Today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importance of international cooperation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dangers of totalitarian regimes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value of human rights and democracy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need for economic stability and development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Lessons Learned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Reshaping Global Structures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Formation of the United Nations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Decolonization and the end of empires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Bipolar world order: USA vs. USSR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Economic recovery plans like the Marshall Plan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Reflection and Discussion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872733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Shifts: Post-World War II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855572" y="447"/>
            <a:ext cx="10483791" cy="1477371"/>
          </a:xfrm>
          <a:custGeom>
            <a:avLst/>
            <a:gdLst/>
            <a:ahLst/>
            <a:cxnLst/>
            <a:rect l="l" t="t" r="r" b="b"/>
            <a:pathLst>
              <a:path w="10483791" h="1477371">
                <a:moveTo>
                  <a:pt x="0" y="1477371"/>
                </a:moveTo>
                <a:lnTo>
                  <a:pt x="0" y="0"/>
                </a:lnTo>
                <a:lnTo>
                  <a:pt x="10483791" y="0"/>
                </a:lnTo>
                <a:lnTo>
                  <a:pt x="10483791" y="1477371"/>
                </a:lnTo>
                <a:lnTo>
                  <a:pt x="0" y="147737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Conclusion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 flipH="1" flipV="1">
            <a:off x="852637" y="2780159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0" y="246937"/>
                </a:moveTo>
                <a:lnTo>
                  <a:pt x="201168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 flipH="1" flipV="1">
            <a:off x="4440627" y="2780159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0" y="246937"/>
                </a:moveTo>
                <a:lnTo>
                  <a:pt x="201168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 flipH="1" flipV="1">
            <a:off x="8029235" y="2780159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0" y="246937"/>
                </a:moveTo>
                <a:lnTo>
                  <a:pt x="201168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8230403" y="2299079"/>
            <a:ext cx="3108960" cy="3108960"/>
          </a:xfrm>
          <a:custGeom>
            <a:avLst/>
            <a:gdLst/>
            <a:ahLst/>
            <a:cxnLst/>
            <a:rect l="l" t="t" r="r" b="b"/>
            <a:pathLst>
              <a:path w="3108960" h="3108960">
                <a:moveTo>
                  <a:pt x="0" y="3108960"/>
                </a:moveTo>
                <a:lnTo>
                  <a:pt x="0" y="559613"/>
                </a:lnTo>
                <a:cubicBezTo>
                  <a:pt x="0" y="250547"/>
                  <a:pt x="250547" y="0"/>
                  <a:pt x="559613" y="0"/>
                </a:cubicBezTo>
                <a:lnTo>
                  <a:pt x="3108960" y="0"/>
                </a:lnTo>
                <a:lnTo>
                  <a:pt x="3108960" y="2549347"/>
                </a:lnTo>
                <a:cubicBezTo>
                  <a:pt x="3108960" y="2858413"/>
                  <a:pt x="2858413" y="3108960"/>
                  <a:pt x="2549347" y="3108960"/>
                </a:cubicBezTo>
                <a:lnTo>
                  <a:pt x="0" y="3108960"/>
                </a:lnTo>
              </a:path>
            </a:pathLst>
          </a:custGeom>
          <a:solidFill>
            <a:srgbClr val="FFFFFF"/>
          </a:solidFill>
          <a:ln w="12700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Economic interdependence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028617" y="2050543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0"/>
                </a:moveTo>
                <a:lnTo>
                  <a:pt x="2743200" y="0"/>
                </a:lnTo>
                <a:lnTo>
                  <a:pt x="3108960" y="365760"/>
                </a:lnTo>
                <a:lnTo>
                  <a:pt x="2743200" y="731520"/>
                </a:lnTo>
                <a:lnTo>
                  <a:pt x="0" y="73152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Global Interconnectedness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642413" y="2299079"/>
            <a:ext cx="3108960" cy="3108960"/>
          </a:xfrm>
          <a:custGeom>
            <a:avLst/>
            <a:gdLst/>
            <a:ahLst/>
            <a:cxnLst/>
            <a:rect l="l" t="t" r="r" b="b"/>
            <a:pathLst>
              <a:path w="3108960" h="3108960">
                <a:moveTo>
                  <a:pt x="0" y="3108960"/>
                </a:moveTo>
                <a:lnTo>
                  <a:pt x="0" y="559613"/>
                </a:lnTo>
                <a:cubicBezTo>
                  <a:pt x="0" y="250547"/>
                  <a:pt x="250547" y="0"/>
                  <a:pt x="559613" y="0"/>
                </a:cubicBezTo>
                <a:lnTo>
                  <a:pt x="3108960" y="0"/>
                </a:lnTo>
                <a:lnTo>
                  <a:pt x="3108960" y="2549347"/>
                </a:lnTo>
                <a:cubicBezTo>
                  <a:pt x="3108960" y="2858413"/>
                  <a:pt x="2858413" y="3108960"/>
                  <a:pt x="2549347" y="3108960"/>
                </a:cubicBezTo>
                <a:lnTo>
                  <a:pt x="0" y="3108960"/>
                </a:lnTo>
              </a:path>
            </a:pathLst>
          </a:custGeom>
          <a:solidFill>
            <a:srgbClr val="FFFFFF"/>
          </a:solidFill>
          <a:ln w="12700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Universal declaration of human rights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440627" y="2050543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0"/>
                </a:moveTo>
                <a:lnTo>
                  <a:pt x="2743200" y="0"/>
                </a:lnTo>
                <a:lnTo>
                  <a:pt x="3108960" y="365760"/>
                </a:lnTo>
                <a:lnTo>
                  <a:pt x="2743200" y="731520"/>
                </a:lnTo>
                <a:lnTo>
                  <a:pt x="0" y="73152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Human Rights Importance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1054423" y="2299079"/>
            <a:ext cx="3108960" cy="3108960"/>
          </a:xfrm>
          <a:custGeom>
            <a:avLst/>
            <a:gdLst/>
            <a:ahLst/>
            <a:cxnLst/>
            <a:rect l="l" t="t" r="r" b="b"/>
            <a:pathLst>
              <a:path w="3108960" h="3108960">
                <a:moveTo>
                  <a:pt x="0" y="3108960"/>
                </a:moveTo>
                <a:lnTo>
                  <a:pt x="0" y="559613"/>
                </a:lnTo>
                <a:cubicBezTo>
                  <a:pt x="0" y="250547"/>
                  <a:pt x="250547" y="0"/>
                  <a:pt x="559613" y="0"/>
                </a:cubicBezTo>
                <a:lnTo>
                  <a:pt x="3108960" y="0"/>
                </a:lnTo>
                <a:lnTo>
                  <a:pt x="3108960" y="2549347"/>
                </a:lnTo>
                <a:cubicBezTo>
                  <a:pt x="3108960" y="2858413"/>
                  <a:pt x="2858413" y="3108960"/>
                  <a:pt x="2549347" y="3108960"/>
                </a:cubicBezTo>
                <a:lnTo>
                  <a:pt x="0" y="3108960"/>
                </a:lnTo>
              </a:path>
            </a:pathLst>
          </a:custGeom>
          <a:solidFill>
            <a:srgbClr val="FFFFFF"/>
          </a:solidFill>
          <a:ln w="12700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Shifting power dynamics in global politics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52637" y="2050543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0"/>
                </a:moveTo>
                <a:lnTo>
                  <a:pt x="2743200" y="0"/>
                </a:lnTo>
                <a:lnTo>
                  <a:pt x="3108960" y="365760"/>
                </a:lnTo>
                <a:lnTo>
                  <a:pt x="2743200" y="731520"/>
                </a:lnTo>
                <a:lnTo>
                  <a:pt x="0" y="73152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Power Restructuring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Shifts: Post-World War II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065" r="3006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Imperial War Museums for exhibits on global conflicts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Smithsonian National Museum of American History for Cold War artifacts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Museum Resources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National WWII Museum's online collection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United Nations Digital Library for historical documents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Online Archives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"The World at War" - A comprehensive documentary series on World War II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"The Fog of War" - Examines the complexities of war and decision-making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Documentaries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Books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"Postwar: A History of Europe Since 1945" by Tony Judt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"The Cold War: A New History" by John Lewis Gaddis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Additional Resources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Shifts: Post-World War II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Credits for images used in the presentation.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Acknowledgment of online and offline resources.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Image and Resource Acknowledgments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Acknowledgment of contributors to the educational content.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Recognition of institutions and organizations involved.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Educational Development Credits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Citation Information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Proper citation of sources used in the presentation.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Adherence to citation styles (APA, MLA, etc.).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Credits and References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Shifts: Post-World War II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Minimal Text per Slide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Avoid overcrowding slides with excessive text for better readability.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Engaging Visual Elements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visuals to captivate audience interest and aid in comprehension.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91"/>
              </a:spcBef>
              <a:buNone/>
            </a:pPr>
            <a:r>
              <a:rPr lang="en-US" sz="138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Maintain Clean, Professional Design</a:t>
            </a:r>
            <a:endParaRPr lang="en-US" sz="1387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a polished and organized layout for a professional presentation.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Historical Photographs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 visual appeal with relevant historical images.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Consistent Color Palette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blues, grays, and muted tones for a cohesive look.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Design Recommendations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Shifts: Post-World War II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Foster critical thinking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analytical thinking and problem-solving skills through thought-provoking questions and activities.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Maintain age-appropriate content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Tailor the presentation to the audience's age group for maximum impact.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 context for complex topics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Break down complex information into digestible segments for better understanding.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multimedia elements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visuals, videos, and interactive tools to enhance engagement.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interactive discussions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the audience by encouraging questions and participation.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Presentation Delivery Tips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Shifts: Post-World War II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Familiarize with shipping regulations of destination countries.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Comply with packaging and labeling requirements for exports.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Shipping Regulations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customs procedures for exporting goods.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Prepare documentation for smooth customs clearance processes.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Customs Clearance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Determine the correct export classification for products.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Classify goods according to Harmonized System codes.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Product Classification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Compliance Documentation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all necessary export documentation is complete.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Verify compliance with international trade regulations.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Export Requirements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2024-12-05T12:57:57Z</dcterms:created>
  <dcterms:modified xsi:type="dcterms:W3CDTF">2024-12-05T12:57:57Z</dcterms:modified>
</cp:coreProperties>
</file>