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1c60bf7d74b31ac5d69c9f6d2d07c32bd4ac2d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0317295f98e77fde7303903aceda133b65b1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5c319f288c60bc6309b4d1c88d7fe182d41aba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e2f3d82566644e57a5d272947ffed161cc71c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fc472cf34f48142207e24b78f1917223d3bd1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e3817df27e083855a7220a0b91eea1228bd1e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e6c3787f6ac3d45a0e40abeb8e7aeadfe9c57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670d2a16ada7b5aec9677d599560daf0e3c3d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69" r="309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Guide to Professional English Communication Skills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Business Communication: From Greetings to Proficiency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Business Greetings &amp; Basic English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Sentence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Pronouns &amp; Verb "To Be"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Formal vs. Informal Greetings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Video Presentation (3 minutes)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Activities Timeline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Speaking Practice (15 minutes)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Writing Exercise (10 minutes)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Listening Activity (10 minutes)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Reading Practice (10 minutes)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Assignment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SHEET: Professional Greetings &amp; Basic Sentence Str…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28122" y="2433317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3657600" h="3657600">
                <a:moveTo>
                  <a:pt x="0" y="1828800"/>
                </a:moveTo>
                <a:cubicBezTo>
                  <a:pt x="0" y="818782"/>
                  <a:pt x="818782" y="0"/>
                  <a:pt x="1828800" y="0"/>
                </a:cubicBez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838818"/>
                  <a:pt x="2838818" y="3657600"/>
                  <a:pt x="1828800" y="3657600"/>
                </a:cubicBezTo>
                <a:cubicBezTo>
                  <a:pt x="818782" y="3657600"/>
                  <a:pt x="0" y="2838818"/>
                  <a:pt x="0" y="182880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985322" y="4544965"/>
            <a:ext cx="2743200" cy="409590"/>
          </a:xfrm>
          <a:custGeom>
            <a:avLst/>
            <a:gdLst/>
            <a:ahLst/>
            <a:cxnLst/>
            <a:rect l="l" t="t" r="r" b="b"/>
            <a:pathLst>
              <a:path w="2743200" h="409590">
                <a:moveTo>
                  <a:pt x="0" y="40959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09590"/>
                </a:lnTo>
                <a:lnTo>
                  <a:pt x="0" y="40959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English Structure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85322" y="3685139"/>
            <a:ext cx="2743200" cy="738664"/>
          </a:xfrm>
          <a:custGeom>
            <a:avLst/>
            <a:gdLst/>
            <a:ahLst/>
            <a:cxnLst/>
            <a:rect l="l" t="t" r="r" b="b"/>
            <a:pathLst>
              <a:path w="2743200" h="738664">
                <a:moveTo>
                  <a:pt x="0" y="73866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764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A2</a:t>
            </a:r>
            <a:endParaRPr lang="en-US" sz="4764" dirty="0"/>
          </a:p>
        </p:txBody>
      </p:sp>
      <p:sp>
        <p:nvSpPr>
          <p:cNvPr id="5" name="Text 3"/>
          <p:cNvSpPr/>
          <p:nvPr/>
        </p:nvSpPr>
        <p:spPr>
          <a:xfrm>
            <a:off x="1970711" y="2433317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3657600" h="3657600">
                <a:moveTo>
                  <a:pt x="0" y="1828800"/>
                </a:moveTo>
                <a:cubicBezTo>
                  <a:pt x="0" y="818782"/>
                  <a:pt x="818782" y="0"/>
                  <a:pt x="1828800" y="0"/>
                </a:cubicBez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838818"/>
                  <a:pt x="2838818" y="3657600"/>
                  <a:pt x="1828800" y="3657600"/>
                </a:cubicBezTo>
                <a:cubicBezTo>
                  <a:pt x="818782" y="3657600"/>
                  <a:pt x="0" y="2838818"/>
                  <a:pt x="0" y="182880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427911" y="4544965"/>
            <a:ext cx="2743200" cy="409590"/>
          </a:xfrm>
          <a:custGeom>
            <a:avLst/>
            <a:gdLst/>
            <a:ahLst/>
            <a:cxnLst/>
            <a:rect l="l" t="t" r="r" b="b"/>
            <a:pathLst>
              <a:path w="2743200" h="409590">
                <a:moveTo>
                  <a:pt x="0" y="40959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09590"/>
                </a:lnTo>
                <a:lnTo>
                  <a:pt x="0" y="40959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Greetings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427911" y="3685139"/>
            <a:ext cx="2743200" cy="738664"/>
          </a:xfrm>
          <a:custGeom>
            <a:avLst/>
            <a:gdLst/>
            <a:ahLst/>
            <a:cxnLst/>
            <a:rect l="l" t="t" r="r" b="b"/>
            <a:pathLst>
              <a:path w="2743200" h="738664">
                <a:moveTo>
                  <a:pt x="0" y="73866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764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764" dirty="0"/>
          </a:p>
        </p:txBody>
      </p:sp>
      <p:sp>
        <p:nvSpPr>
          <p:cNvPr id="8" name="Text 6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6495651"/>
            <a:ext cx="9052560" cy="182880"/>
          </a:xfrm>
          <a:custGeom>
            <a:avLst/>
            <a:gdLst/>
            <a:ahLst/>
            <a:cxnLst/>
            <a:rect l="l" t="t" r="r" b="b"/>
            <a:pathLst>
              <a:path w="9052560" h="182880">
                <a:moveTo>
                  <a:pt x="0" y="182880"/>
                </a:moveTo>
                <a:lnTo>
                  <a:pt x="0" y="0"/>
                </a:lnTo>
                <a:lnTo>
                  <a:pt x="9052560" y="0"/>
                </a:lnTo>
                <a:lnTo>
                  <a:pt x="905256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867400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4105" y="447"/>
            <a:ext cx="10483790" cy="1828353"/>
          </a:xfrm>
          <a:custGeom>
            <a:avLst/>
            <a:gdLst/>
            <a:ahLst/>
            <a:cxnLst/>
            <a:rect l="l" t="t" r="r" b="b"/>
            <a:pathLst>
              <a:path w="10483790" h="1828353">
                <a:moveTo>
                  <a:pt x="0" y="1828353"/>
                </a:moveTo>
                <a:lnTo>
                  <a:pt x="0" y="0"/>
                </a:lnTo>
                <a:lnTo>
                  <a:pt x="10483790" y="0"/>
                </a:lnTo>
                <a:lnTo>
                  <a:pt x="1048379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Professional Business Greetings &amp; Basic English Structure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386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basic sentence structure</a:t>
            </a:r>
            <a:endParaRPr lang="en-US" sz="1386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the verb "to be" with personal pronouns</a:t>
            </a:r>
            <a:endParaRPr lang="en-US" sz="111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between formal and informal greetings</a:t>
            </a:r>
            <a:endParaRPr lang="en-US" sz="111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professional business greetings</a:t>
            </a:r>
            <a:endParaRPr lang="en-US" sz="121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+ Verb + Object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Basic Sentence Structure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Formula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+ Verb + Object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"I am a manager"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(I) + Verb (am) + Object (a manager)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751" r="327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am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He/She/It is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 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 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are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Pronouns &amp; Verb "To Be"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 Pronouns &amp; Verb "To Be"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409" r="314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Formal vs. Informal Greetings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Formal Greetings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Good morning/afternoon/evening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you do?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Pleased to meet you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Informal Greetings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What's up?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the importance of professional greetings in business settings</a:t>
            </a:r>
            <a:endParaRPr lang="en-US" sz="1111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of various formal business greetings in a video format</a:t>
            </a:r>
            <a:endParaRPr lang="en-US" sz="111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of proper body language and tone during greetings</a:t>
            </a:r>
            <a:endParaRPr lang="en-US" sz="111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Video Presentation (3 minutes)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Brief overview of the lesson objectives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Icebreaker activity to engage participants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and Warm-up (0-10 min)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Activities Timeline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Watch video on professional business greetings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formal vs. informal greetings showcased in the video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Video Analysis (20-30 min)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basic sentence structure (Subject + Verb + Object)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personal pronouns with the verb 'to be'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Grammar Practice (10-20 min)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scenarios: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Meeting a new client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Introducing yourself to your team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Greeting your manager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Speaking Practice (30-45 min)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Write professional introductions using correct structure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formal email greetings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Writing Exercise (45-55 min)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Meeting a new client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Introducing yourself to your team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Greeting your manager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a brief introduction about yourself and your role.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client's needs and how you can assist.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Ask questions to understand the client's business better.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your background and experience.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your role and responsibilities.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Express enthusiasm about working with the team.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a polite and professional greeting.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quick update on your current tasks.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Ask for feedback or any immediate tasks.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Speaking Practice (15 minutes)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Writing Exercise (10 minutes)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1: Professional Introductions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Good morning, I am the new project manager.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Pleased to meet you, I am the sales director.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Good afternoon, I am the marketing coordinator.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Hello, I am the HR manager.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you do? I am the CEO of the company.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2: Formal Email Greetings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Subject: "Formal Email Greetings Practice"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Body: "Dear [Recipient's Name], I hope this email finds you well. I am writing to introduce myself as [Your Name] from [Company Name]. I look forward to collaborating with you on [specific project/task]. Best regards, [Your Name]"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30" r="319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Audio Dialogues of Business Greetings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Listen to various business greetings in formal and informal settings.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Pay attention to the tone, language, and expressions used.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Comprehension Questions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some examples of formal greetings you heard?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informal greetings differ from formal ones?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you identify the key phrases used in the dialogues?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Listening Activity (10 minutes)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Reading Practice (10 minutes)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the formal and informal elements in each dialogue:</a:t>
            </a:r>
            <a:endParaRPr lang="en-US" sz="111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Sample dialogue text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 the following short business dialogue texts: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1. Formal: "Good morning, Mr. Smith. It's a pleasure to meet you."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2. Informal: "Hey, Sarah! What's new with you?"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Formal elements: Greeting with title, polite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Informal elements: Casual greeting, use of first names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![Sample dialogue text](insert_image_link_here)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Reading Practice (10 minutes)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7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Write 5 formal business introductions using the correct sentence structure (S+V+O):</a:t>
            </a:r>
            <a:endParaRPr lang="en-US" sz="1031" dirty="0"/>
          </a:p>
          <a:p>
            <a:pPr algn="ctr" marL="0" indent="0">
              <a:lnSpc>
                <a:spcPct val="152727"/>
              </a:lnSpc>
              <a:spcAft>
                <a:spcPts val="937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"I am the sales manager at XYZ Company."</a:t>
            </a:r>
            <a:endParaRPr lang="en-US" sz="1031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Homework Assignment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794"/>
              </a:spcAft>
              <a:buNone/>
            </a:pPr>
            <a:r>
              <a:rPr lang="en-US" sz="8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 the following online exercises at [website]:</a:t>
            </a:r>
            <a:endParaRPr lang="en-US" sz="873" dirty="0"/>
          </a:p>
          <a:p>
            <a:pPr algn="ctr" marL="0" indent="0">
              <a:lnSpc>
                <a:spcPct val="152727"/>
              </a:lnSpc>
              <a:spcAft>
                <a:spcPts val="794"/>
              </a:spcAft>
              <a:buNone/>
            </a:pPr>
            <a:r>
              <a:rPr lang="en-US" sz="8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pronouns quiz</a:t>
            </a:r>
            <a:endParaRPr lang="en-US" sz="873" dirty="0"/>
          </a:p>
          <a:p>
            <a:pPr algn="ctr" marL="0" indent="0">
              <a:lnSpc>
                <a:spcPct val="152727"/>
              </a:lnSpc>
              <a:spcAft>
                <a:spcPts val="794"/>
              </a:spcAft>
              <a:buNone/>
            </a:pPr>
            <a:r>
              <a:rPr lang="en-US" sz="8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"to be" practice</a:t>
            </a:r>
            <a:endParaRPr lang="en-US" sz="873" dirty="0"/>
          </a:p>
          <a:p>
            <a:pPr algn="ctr" marL="0" indent="0">
              <a:lnSpc>
                <a:spcPct val="152727"/>
              </a:lnSpc>
              <a:spcAft>
                <a:spcPts val="794"/>
              </a:spcAft>
              <a:buNone/>
            </a:pPr>
            <a:r>
              <a:rPr lang="en-US" sz="8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greetings matching exercise</a:t>
            </a:r>
            <a:endParaRPr lang="en-US" sz="873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645"/>
              </a:spcAft>
              <a:buNone/>
            </a:pPr>
            <a:r>
              <a:rPr lang="en-US" sz="71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a 1-minute video introducing yourself professionally, including:</a:t>
            </a:r>
            <a:endParaRPr lang="en-US" sz="710" dirty="0"/>
          </a:p>
          <a:p>
            <a:pPr algn="ctr" marL="0" indent="0">
              <a:lnSpc>
                <a:spcPct val="152727"/>
              </a:lnSpc>
              <a:spcAft>
                <a:spcPts val="645"/>
              </a:spcAft>
              <a:buNone/>
            </a:pPr>
            <a:r>
              <a:rPr lang="en-US" sz="71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Formal greeting</a:t>
            </a:r>
            <a:endParaRPr lang="en-US" sz="710" dirty="0"/>
          </a:p>
          <a:p>
            <a:pPr algn="ctr" marL="0" indent="0">
              <a:lnSpc>
                <a:spcPct val="152727"/>
              </a:lnSpc>
              <a:spcAft>
                <a:spcPts val="645"/>
              </a:spcAft>
              <a:buNone/>
            </a:pPr>
            <a:r>
              <a:rPr lang="en-US" sz="71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Your name and position</a:t>
            </a:r>
            <a:endParaRPr lang="en-US" sz="710" dirty="0"/>
          </a:p>
          <a:p>
            <a:pPr algn="ctr" marL="0" indent="0">
              <a:lnSpc>
                <a:spcPct val="152727"/>
              </a:lnSpc>
              <a:spcAft>
                <a:spcPts val="645"/>
              </a:spcAft>
              <a:buNone/>
            </a:pPr>
            <a:r>
              <a:rPr lang="en-US" sz="71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Company name</a:t>
            </a:r>
            <a:endParaRPr lang="en-US" sz="710" dirty="0"/>
          </a:p>
          <a:p>
            <a:pPr algn="ctr" marL="0" indent="0">
              <a:lnSpc>
                <a:spcPct val="152727"/>
              </a:lnSpc>
              <a:spcAft>
                <a:spcPts val="645"/>
              </a:spcAft>
              <a:buNone/>
            </a:pPr>
            <a:r>
              <a:rPr lang="en-US" sz="71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Area of expertise</a:t>
            </a:r>
            <a:endParaRPr lang="en-US" sz="71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Submit all assignments through the learning platform by [date].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Practice Links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Reference Sheets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English Vocabulary List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practice links for business English proficiency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 reference sheets for sentence structure and greetings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English vocabulary list for effective communication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91" r="310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 for your active participation and engagement in today's lesson.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 appreciate your dedication to improving your business English communication skills.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Feel free to reach out if you have any questions or need further clarification.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Information: Email - info@businessenglish.com, Phone - +1 (555) 123-4567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Lesson Preview: "Mastering Formal Email Communication in Business" with a focus on writing professional emails.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You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Thank You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Writing Task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Business Communication: From Greetings to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Video Assignment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Practice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Submission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0"/>
              </a:spcBef>
              <a:buNone/>
            </a:pPr>
            <a:r>
              <a:rPr lang="en-US" sz="9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5 formal business introductions using the correct sentence structure (S+V+O):</a:t>
            </a:r>
            <a:endParaRPr lang="en-US" sz="971" dirty="0"/>
          </a:p>
          <a:p>
            <a:pPr algn="l" marL="0" indent="0">
              <a:lnSpc>
                <a:spcPct val="90000"/>
              </a:lnSpc>
              <a:spcBef>
                <a:spcPts val="810"/>
              </a:spcBef>
              <a:buNone/>
            </a:pPr>
            <a:r>
              <a:rPr lang="en-US" sz="9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1. ___________________________</a:t>
            </a:r>
            <a:endParaRPr lang="en-US" sz="971" dirty="0"/>
          </a:p>
          <a:p>
            <a:pPr algn="l" marL="0" indent="0">
              <a:lnSpc>
                <a:spcPct val="90000"/>
              </a:lnSpc>
              <a:spcBef>
                <a:spcPts val="810"/>
              </a:spcBef>
              <a:buNone/>
            </a:pPr>
            <a:r>
              <a:rPr lang="en-US" sz="9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2. ___________________________</a:t>
            </a:r>
            <a:endParaRPr lang="en-US" sz="971" dirty="0"/>
          </a:p>
          <a:p>
            <a:pPr algn="l" marL="0" indent="0">
              <a:lnSpc>
                <a:spcPct val="90000"/>
              </a:lnSpc>
              <a:spcBef>
                <a:spcPts val="810"/>
              </a:spcBef>
              <a:buNone/>
            </a:pPr>
            <a:r>
              <a:rPr lang="en-US" sz="9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3. ___________________________</a:t>
            </a:r>
            <a:endParaRPr lang="en-US" sz="971" dirty="0"/>
          </a:p>
          <a:p>
            <a:pPr algn="l" marL="0" indent="0">
              <a:lnSpc>
                <a:spcPct val="90000"/>
              </a:lnSpc>
              <a:spcBef>
                <a:spcPts val="810"/>
              </a:spcBef>
              <a:buNone/>
            </a:pPr>
            <a:r>
              <a:rPr lang="en-US" sz="9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 ___________________________</a:t>
            </a:r>
            <a:endParaRPr lang="en-US" sz="971" dirty="0"/>
          </a:p>
          <a:p>
            <a:pPr algn="l" marL="0" indent="0">
              <a:lnSpc>
                <a:spcPct val="90000"/>
              </a:lnSpc>
              <a:spcBef>
                <a:spcPts val="810"/>
              </a:spcBef>
              <a:buNone/>
            </a:pPr>
            <a:r>
              <a:rPr lang="en-US" sz="9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5. ___________________________</a:t>
            </a:r>
            <a:endParaRPr lang="en-US" sz="971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a 1-minute video introducing yourself professionally, including:</a:t>
            </a:r>
            <a:endParaRPr lang="en-US" sz="1161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Formal greeting</a:t>
            </a:r>
            <a:endParaRPr lang="en-US" sz="1161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Your name and position</a:t>
            </a:r>
            <a:endParaRPr lang="en-US" sz="1161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Company name</a:t>
            </a:r>
            <a:endParaRPr lang="en-US" sz="1161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1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Area of expertise</a:t>
            </a:r>
            <a:endParaRPr lang="en-US" sz="1161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 the following exercises at [website]: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pronouns quiz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 "to be" practice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greetings matching exercise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Submit all assignments through the learning platform by [date].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HOMEWORK SHEET: Professional Greetings &amp; Basic Sentence Structure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2024-11-14T12:21:52Z</dcterms:created>
  <dcterms:modified xsi:type="dcterms:W3CDTF">2024-11-14T12:21:52Z</dcterms:modified>
</cp:coreProperties>
</file>