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d3fd3402dccc5ba72ff0691e1d6b974d79721f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a64936971926cd09d2e63d0deab56aa63d969af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7acc6d6bf7a846e0facee0e93085b858fad7f4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772c38bc6cba45df6bf3ca7a7b63a0131b3b21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ea5b4ae9e0cf74acfed9bc5f659839cb698557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9e1837b45874f3296e5ddab871c4d21e7e1d58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b86a250e6620d80bdd089bc6ea777ca8c2d430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a983342bb3148c2ca43dc0988b4b2eb9b9159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d7c69031235fa2022ee1ef46ab526fdb20785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643241935b390b6db1ddfa3062c5e6dd18030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a4559d2095eeda71ff7293d856bf864457e1a3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aa3d27075c34c92aa6eb12e121f51ea5dabdfc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Exploration of Migrant Experiences and Educational Strategies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Migration: Challenges and Opportunities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Exploring Migration Challenges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Migration?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Challenges Faced by Migrants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Opportunities for Migrants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Scenario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Practice: Migration Scenario Cards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Migration Diary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Knowledge: Introduction to Migration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FAQs: Migration and Migrants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5897" r="-958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Exploring Migration Challenges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key learning focus of this lesson is to foster empathy, cultural awareness, and critical thinking skills among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objectives aim to prepare students to understand and appreciate diverse perspectives.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Learning Objectives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13045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interactive scenarios and games, students will gain a deeper understanding of the challenges and opportunities that migrants encounter.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are designed to engage students actively in the learning process.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Approach</a:t>
            </a:r>
            <a:endParaRPr lang="en-US" sz="1363" dirty="0"/>
          </a:p>
        </p:txBody>
      </p:sp>
      <p:sp>
        <p:nvSpPr>
          <p:cNvPr id="17" name="Text 15"/>
          <p:cNvSpPr/>
          <p:nvPr/>
        </p:nvSpPr>
        <p:spPr>
          <a:xfrm>
            <a:off x="3507657" y="1729526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109728" y="27432"/>
                </a:moveTo>
                <a:cubicBezTo>
                  <a:pt x="64293" y="27432"/>
                  <a:pt x="27432" y="64294"/>
                  <a:pt x="27432" y="109728"/>
                </a:cubicBezTo>
                <a:cubicBezTo>
                  <a:pt x="27432" y="155162"/>
                  <a:pt x="64293" y="192024"/>
                  <a:pt x="109728" y="192024"/>
                </a:cubicBezTo>
                <a:lnTo>
                  <a:pt x="256032" y="192024"/>
                </a:lnTo>
                <a:cubicBezTo>
                  <a:pt x="301467" y="192024"/>
                  <a:pt x="338328" y="155162"/>
                  <a:pt x="338328" y="109728"/>
                </a:cubicBezTo>
                <a:cubicBezTo>
                  <a:pt x="338328" y="64294"/>
                  <a:pt x="301467" y="27432"/>
                  <a:pt x="256032" y="27432"/>
                </a:cubicBezTo>
                <a:lnTo>
                  <a:pt x="109728" y="27432"/>
                </a:lnTo>
                <a:moveTo>
                  <a:pt x="0" y="109728"/>
                </a:moveTo>
                <a:cubicBezTo>
                  <a:pt x="0" y="49149"/>
                  <a:pt x="49151" y="0"/>
                  <a:pt x="109728" y="0"/>
                </a:cubicBezTo>
                <a:lnTo>
                  <a:pt x="256032" y="0"/>
                </a:lnTo>
                <a:cubicBezTo>
                  <a:pt x="316613" y="0"/>
                  <a:pt x="365760" y="49149"/>
                  <a:pt x="365760" y="109728"/>
                </a:cubicBezTo>
                <a:cubicBezTo>
                  <a:pt x="365760" y="170307"/>
                  <a:pt x="316613" y="219456"/>
                  <a:pt x="256032" y="219456"/>
                </a:cubicBezTo>
                <a:lnTo>
                  <a:pt x="109728" y="219456"/>
                </a:lnTo>
                <a:cubicBezTo>
                  <a:pt x="49147" y="219456"/>
                  <a:pt x="0" y="170307"/>
                  <a:pt x="0" y="109728"/>
                </a:cubicBezTo>
                <a:moveTo>
                  <a:pt x="132588" y="77725"/>
                </a:moveTo>
                <a:lnTo>
                  <a:pt x="132588" y="96012"/>
                </a:lnTo>
                <a:lnTo>
                  <a:pt x="150876" y="96012"/>
                </a:lnTo>
                <a:cubicBezTo>
                  <a:pt x="158476" y="96012"/>
                  <a:pt x="164592" y="102126"/>
                  <a:pt x="164592" y="109728"/>
                </a:cubicBezTo>
                <a:cubicBezTo>
                  <a:pt x="164592" y="117330"/>
                  <a:pt x="158476" y="123444"/>
                  <a:pt x="150876" y="123444"/>
                </a:cubicBezTo>
                <a:lnTo>
                  <a:pt x="132588" y="123444"/>
                </a:lnTo>
                <a:lnTo>
                  <a:pt x="132588" y="141731"/>
                </a:lnTo>
                <a:cubicBezTo>
                  <a:pt x="132588" y="149333"/>
                  <a:pt x="126472" y="155447"/>
                  <a:pt x="118872" y="155447"/>
                </a:cubicBezTo>
                <a:cubicBezTo>
                  <a:pt x="111272" y="155447"/>
                  <a:pt x="105156" y="149333"/>
                  <a:pt x="105156" y="141731"/>
                </a:cubicBezTo>
                <a:lnTo>
                  <a:pt x="105156" y="123444"/>
                </a:lnTo>
                <a:lnTo>
                  <a:pt x="86868" y="123444"/>
                </a:lnTo>
                <a:cubicBezTo>
                  <a:pt x="79268" y="123444"/>
                  <a:pt x="73152" y="117330"/>
                  <a:pt x="73152" y="109728"/>
                </a:cubicBezTo>
                <a:cubicBezTo>
                  <a:pt x="73152" y="102126"/>
                  <a:pt x="79268" y="96012"/>
                  <a:pt x="86868" y="96012"/>
                </a:cubicBezTo>
                <a:lnTo>
                  <a:pt x="105156" y="96012"/>
                </a:lnTo>
                <a:lnTo>
                  <a:pt x="105156" y="77725"/>
                </a:lnTo>
                <a:cubicBezTo>
                  <a:pt x="105156" y="70123"/>
                  <a:pt x="111272" y="64009"/>
                  <a:pt x="118872" y="64009"/>
                </a:cubicBezTo>
                <a:cubicBezTo>
                  <a:pt x="126472" y="64009"/>
                  <a:pt x="132588" y="70123"/>
                  <a:pt x="132588" y="77725"/>
                </a:cubicBezTo>
                <a:lnTo>
                  <a:pt x="132588" y="77725"/>
                </a:lnTo>
                <a:moveTo>
                  <a:pt x="228600" y="118873"/>
                </a:moveTo>
                <a:cubicBezTo>
                  <a:pt x="238699" y="118873"/>
                  <a:pt x="246888" y="127061"/>
                  <a:pt x="246888" y="137160"/>
                </a:cubicBezTo>
                <a:cubicBezTo>
                  <a:pt x="246888" y="147259"/>
                  <a:pt x="238699" y="155447"/>
                  <a:pt x="228600" y="155447"/>
                </a:cubicBezTo>
                <a:cubicBezTo>
                  <a:pt x="218501" y="155447"/>
                  <a:pt x="210312" y="147259"/>
                  <a:pt x="210312" y="137160"/>
                </a:cubicBezTo>
                <a:cubicBezTo>
                  <a:pt x="210312" y="127061"/>
                  <a:pt x="218501" y="118873"/>
                  <a:pt x="228600" y="118873"/>
                </a:cubicBezTo>
                <a:lnTo>
                  <a:pt x="228600" y="118873"/>
                </a:lnTo>
                <a:moveTo>
                  <a:pt x="246888" y="82296"/>
                </a:moveTo>
                <a:cubicBezTo>
                  <a:pt x="246888" y="72197"/>
                  <a:pt x="255077" y="64009"/>
                  <a:pt x="265176" y="64009"/>
                </a:cubicBezTo>
                <a:cubicBezTo>
                  <a:pt x="275275" y="64009"/>
                  <a:pt x="283464" y="72197"/>
                  <a:pt x="283464" y="82296"/>
                </a:cubicBezTo>
                <a:cubicBezTo>
                  <a:pt x="283464" y="92395"/>
                  <a:pt x="275275" y="100583"/>
                  <a:pt x="265176" y="100583"/>
                </a:cubicBezTo>
                <a:cubicBezTo>
                  <a:pt x="255077" y="100583"/>
                  <a:pt x="246888" y="92395"/>
                  <a:pt x="246888" y="82296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introduce 13-year-old students to the complexities and realities faced by migrants around the world.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aims to provide a foundational understanding of migration challenges.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Overview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Define and explain the concept of migration.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reasons why people migrate and the challenges they face.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Migration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Examine the experiences of migrants in new countries.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the opportunities and challenges they encounter.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Migrant Experiences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critical thinking skills to address migration-related problems.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informed decisions in simulated migration scenarios.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in Migration Scenarios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the effects of migration on individuals, communities, and societies.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nuanced perspective on the migrant experience.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Migration's Impact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Migration?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reasons for migration is essential.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helps in developing effective policies and programs to support migrants.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Migration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can be voluntary or involuntary.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involve individuals, families, or entire communities.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Migration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is the movement of people from one place to another.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often occurs in search of better economic, social, or political opportunities.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Migration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 by Migrants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not speak the dominant language of their new country.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make everyday tasks difficult.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Barriers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struggle to adapt to new customs, traditions, and social norms.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challenges in integration.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Differences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face financial difficulties, including finding employment.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Accessing basic necessities can also be a challenge.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Constraints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experience loneliness and disconnection from their new community.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impact their overall well-being.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Isolation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721" r="-1207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can bring new ideas, perspectives, and cultural practices to their new community.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exchange enriches the social and cultural fabric of the host society.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Enrichment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access better education, including schools, universities, and vocational training.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access can lead to personal growth and improved career prospects.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Advancements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may find better job prospects, higher wages, and improved living standards.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opportunities can significantly enhance their quality of life and financial stability.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 Opportunities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Opportunities for Migrants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Migration Scenario Activity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reflect on their experience after the activity.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discuss the challenges and opportunities they encountered.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Discussion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60444" y="162921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scenario will mimic challenges faced by migrants, such as language barriers and cultural differences.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Financial constraints will also be included to enhance realism.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40267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Realistic Scenario Design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40267" y="1640645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257177" y="102870"/>
                </a:moveTo>
                <a:lnTo>
                  <a:pt x="108587" y="102870"/>
                </a:lnTo>
                <a:lnTo>
                  <a:pt x="102874" y="102870"/>
                </a:lnTo>
                <a:lnTo>
                  <a:pt x="102874" y="308610"/>
                </a:lnTo>
                <a:lnTo>
                  <a:pt x="262894" y="308610"/>
                </a:lnTo>
                <a:lnTo>
                  <a:pt x="262894" y="102870"/>
                </a:lnTo>
                <a:lnTo>
                  <a:pt x="257177" y="102870"/>
                </a:lnTo>
                <a:moveTo>
                  <a:pt x="45720" y="102870"/>
                </a:moveTo>
                <a:cubicBezTo>
                  <a:pt x="39433" y="102870"/>
                  <a:pt x="34290" y="108014"/>
                  <a:pt x="34290" y="114299"/>
                </a:cubicBez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68580" y="308607"/>
                </a:lnTo>
                <a:lnTo>
                  <a:pt x="68580" y="102867"/>
                </a:lnTo>
                <a:lnTo>
                  <a:pt x="45720" y="102870"/>
                </a:lnTo>
                <a:moveTo>
                  <a:pt x="320040" y="308610"/>
                </a:moveTo>
                <a:cubicBezTo>
                  <a:pt x="326327" y="308610"/>
                  <a:pt x="331470" y="303467"/>
                  <a:pt x="331470" y="297181"/>
                </a:cubicBezTo>
                <a:lnTo>
                  <a:pt x="331470" y="114302"/>
                </a:lnTo>
                <a:cubicBezTo>
                  <a:pt x="331470" y="108017"/>
                  <a:pt x="326327" y="102873"/>
                  <a:pt x="320040" y="102873"/>
                </a:cubicBezTo>
                <a:lnTo>
                  <a:pt x="297180" y="102873"/>
                </a:lnTo>
                <a:lnTo>
                  <a:pt x="297180" y="308613"/>
                </a:lnTo>
                <a:lnTo>
                  <a:pt x="320040" y="30861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work in pairs to navigate a simulated migration experience.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make decisions and solve problems to overcome obstacles.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240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Pair Activity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Practice: Migration Scenario Cards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reflect on their experience and discuss the challenges and opportunities they encountered.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fosters deeper understanding and personal connection to the topic.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Discussion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29916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teacher will circulate around the room, providing guidance and support as needed.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encourage students to think critically about the challenges and solutions.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Teacher's Role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539501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work in pairs to match scenario cards with potential solutions, such as language classes or cultural orientation programs.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teamwork and application of learned concepts.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Activity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676963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Migration Diary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reflect on their experience as a migrant.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discuss the challenges and opportunities they encountered.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on Experiences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diary entry should demonstrate an understanding of the migrant's perspective.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should include their thoughts, feelings, and challenges.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Migrant Perspective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write a diary entry from the perspective of a migrant.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entry should describe their experiences and challenges.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Diary Entry Task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5844" r="-10584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Knowledge: Introduction to Migration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Opportunities for Migrants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0"/>
              </a:spcBef>
              <a:buNone/>
            </a:pPr>
            <a:r>
              <a:rPr lang="en-US" sz="114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Despite challenges, migrants have opportunities for personal growth, education, and economic advancement.</a:t>
            </a:r>
            <a:endParaRPr lang="en-US" sz="1149" dirty="0"/>
          </a:p>
          <a:p>
            <a:pPr algn="l" marL="0" indent="0">
              <a:lnSpc>
                <a:spcPct val="90000"/>
              </a:lnSpc>
              <a:spcBef>
                <a:spcPts val="820"/>
              </a:spcBef>
              <a:buNone/>
            </a:pPr>
            <a:r>
              <a:rPr lang="en-US" sz="114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opportunities can contribute to their development and the enrichment of host communities.</a:t>
            </a:r>
            <a:endParaRPr lang="en-US" sz="1149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 by Migrants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face numerous challenges, including language barriers, cultural differences, and financial constraints.</a:t>
            </a:r>
            <a:endParaRPr lang="en-US" sz="1144" dirty="0"/>
          </a:p>
          <a:p>
            <a:pPr algn="l" marL="0" indent="0">
              <a:lnSpc>
                <a:spcPct val="90000"/>
              </a:lnSpc>
              <a:spcBef>
                <a:spcPts val="817"/>
              </a:spcBef>
              <a:buNone/>
            </a:pPr>
            <a:r>
              <a:rPr lang="en-US" sz="114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challenges can impact their ability to integrate and succeed in new environments.</a:t>
            </a:r>
            <a:endParaRPr lang="en-US" sz="1144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Complexity of Migration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is a complex and multifaceted issue, involving economic, social, and cultural factors.</a:t>
            </a:r>
            <a:endParaRPr lang="en-US" sz="1052" dirty="0"/>
          </a:p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0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reasons for migration is essential for developing effective policies and programs to support migrants.</a:t>
            </a:r>
            <a:endParaRPr lang="en-US" sz="10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is not a simple issue, but rather a complex and multifaceted problem that requires a nuanced and comprehensive approach.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Addressing migration effectively involves considering various social, economic, and political factors.</a:t>
            </a:r>
            <a:endParaRPr lang="en-US" sz="1091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Complexity of Migration Issues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 Contributions of Migrants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are not a burden on the economy, but rather a vital contribution to the workforce and economy of their new country.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participation supports economic growth and innovation.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Context of Migration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is not a new phenomenon, but rather a historical and ongoing process that has shaped the world we live in today.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this context helps in appreciating its role in societal development.</a:t>
            </a:r>
            <a:endParaRPr lang="en-US" sz="109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Diversity Among Migrants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are not a homogeneous group, but rather a diverse population with different backgrounds, cultures, and experiences.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diversity enriches societies and highlights the importance of inclusive policies.</a:t>
            </a:r>
            <a:endParaRPr lang="en-US" sz="10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FAQs: Migration and Migrants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 by Migrants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4"/>
              </a:spcBef>
              <a:buNone/>
            </a:pPr>
            <a:r>
              <a:rPr lang="en-US" sz="114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often face challenges such as language barriers and cultural differences.</a:t>
            </a:r>
            <a:endParaRPr lang="en-US" sz="1140" dirty="0"/>
          </a:p>
          <a:p>
            <a:pPr algn="l" marL="0" indent="0">
              <a:lnSpc>
                <a:spcPct val="90000"/>
              </a:lnSpc>
              <a:spcBef>
                <a:spcPts val="814"/>
              </a:spcBef>
              <a:buNone/>
            </a:pPr>
            <a:r>
              <a:rPr lang="en-US" sz="114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they may encounter financial constraints, social isolation, and complex bureaucratic systems.</a:t>
            </a:r>
            <a:endParaRPr lang="en-US" sz="1140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 Contributions of Migrants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Migrants make significant contributions to the economy, particularly in terms of filling labor gaps.</a:t>
            </a:r>
            <a:endParaRPr lang="en-US" sz="1243" dirty="0"/>
          </a:p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contribute by paying taxes and supporting local businesses.</a:t>
            </a:r>
            <a:endParaRPr lang="en-US" sz="1243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Migrants and Refugees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21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migrant is someone who moves to a new country for economic, educational, or personal reasons.</a:t>
            </a:r>
            <a:endParaRPr lang="en-US" sz="1218" dirty="0"/>
          </a:p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21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refugee is someone who flees their home country due to war, persecution, or natural disaster.</a:t>
            </a:r>
            <a:endParaRPr lang="en-US" sz="12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 from the Lesson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Empathy and understanding are crucial for breaking down barriers and promoting social cohesion.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and immersive learning experiences enhance student engagement and motivation.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Gaining Nuanced Perspectives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develop a nuanced perspective on the migrant experience through this lesson.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appreciate the challenges and opportunities migrants face, fostering a deeper understanding.</a:t>
            </a:r>
            <a:endParaRPr lang="en-US" sz="1251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Empathy and Understanding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64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challenges and opportunities faced by migrants through interactive scenarios and games fosters empathy and understanding.</a:t>
            </a:r>
            <a:endParaRPr lang="en-US" sz="930" dirty="0"/>
          </a:p>
          <a:p>
            <a:pPr algn="l" marL="0" indent="0">
              <a:lnSpc>
                <a:spcPct val="90000"/>
              </a:lnSpc>
              <a:spcBef>
                <a:spcPts val="664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engages 13-year-old students and enhances their critical thinking skills.</a:t>
            </a:r>
            <a:endParaRPr lang="en-US" sz="930" dirty="0"/>
          </a:p>
        </p:txBody>
      </p:sp>
      <p:sp>
        <p:nvSpPr>
          <p:cNvPr id="21" name="Text 19"/>
          <p:cNvSpPr/>
          <p:nvPr/>
        </p:nvSpPr>
        <p:spPr>
          <a:xfrm>
            <a:off x="3885670" y="493798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9526" y="0"/>
                </a:moveTo>
                <a:cubicBezTo>
                  <a:pt x="4247" y="0"/>
                  <a:pt x="0" y="4246"/>
                  <a:pt x="0" y="9525"/>
                </a:cubicBezTo>
                <a:cubicBezTo>
                  <a:pt x="0" y="14804"/>
                  <a:pt x="4247" y="19049"/>
                  <a:pt x="9526" y="19049"/>
                </a:cubicBezTo>
                <a:lnTo>
                  <a:pt x="28575" y="19049"/>
                </a:lnTo>
                <a:lnTo>
                  <a:pt x="28575" y="44450"/>
                </a:lnTo>
                <a:lnTo>
                  <a:pt x="9526" y="44450"/>
                </a:lnTo>
                <a:cubicBezTo>
                  <a:pt x="4247" y="44450"/>
                  <a:pt x="0" y="48696"/>
                  <a:pt x="0" y="53975"/>
                </a:cubicBezTo>
                <a:cubicBezTo>
                  <a:pt x="0" y="59254"/>
                  <a:pt x="4247" y="63499"/>
                  <a:pt x="9526" y="63499"/>
                </a:cubicBezTo>
                <a:lnTo>
                  <a:pt x="38101" y="63499"/>
                </a:lnTo>
                <a:lnTo>
                  <a:pt x="88900" y="63499"/>
                </a:lnTo>
                <a:lnTo>
                  <a:pt x="219074" y="63499"/>
                </a:lnTo>
                <a:cubicBezTo>
                  <a:pt x="224353" y="63499"/>
                  <a:pt x="228600" y="59254"/>
                  <a:pt x="228600" y="53975"/>
                </a:cubicBezTo>
                <a:cubicBezTo>
                  <a:pt x="228600" y="48696"/>
                  <a:pt x="224353" y="44450"/>
                  <a:pt x="219074" y="44450"/>
                </a:cubicBezTo>
                <a:lnTo>
                  <a:pt x="200025" y="44450"/>
                </a:lnTo>
                <a:lnTo>
                  <a:pt x="200025" y="19049"/>
                </a:lnTo>
                <a:lnTo>
                  <a:pt x="215899" y="19049"/>
                </a:lnTo>
                <a:cubicBezTo>
                  <a:pt x="221177" y="19049"/>
                  <a:pt x="225425" y="14804"/>
                  <a:pt x="225425" y="9525"/>
                </a:cubicBezTo>
                <a:cubicBezTo>
                  <a:pt x="225425" y="4246"/>
                  <a:pt x="221177" y="0"/>
                  <a:pt x="215899" y="0"/>
                </a:cubicBezTo>
                <a:lnTo>
                  <a:pt x="9526" y="0"/>
                </a:lnTo>
                <a:moveTo>
                  <a:pt x="180976" y="19050"/>
                </a:moveTo>
                <a:lnTo>
                  <a:pt x="180976" y="44450"/>
                </a:lnTo>
                <a:lnTo>
                  <a:pt x="149226" y="44450"/>
                </a:lnTo>
                <a:lnTo>
                  <a:pt x="149226" y="19050"/>
                </a:lnTo>
                <a:lnTo>
                  <a:pt x="180976" y="19050"/>
                </a:lnTo>
                <a:moveTo>
                  <a:pt x="130174" y="19050"/>
                </a:moveTo>
                <a:lnTo>
                  <a:pt x="130174" y="44450"/>
                </a:lnTo>
                <a:lnTo>
                  <a:pt x="98424" y="44450"/>
                </a:lnTo>
                <a:lnTo>
                  <a:pt x="98424" y="19050"/>
                </a:lnTo>
                <a:lnTo>
                  <a:pt x="130174" y="19050"/>
                </a:lnTo>
                <a:moveTo>
                  <a:pt x="79374" y="19050"/>
                </a:moveTo>
                <a:lnTo>
                  <a:pt x="79374" y="44450"/>
                </a:lnTo>
                <a:lnTo>
                  <a:pt x="47624" y="44450"/>
                </a:lnTo>
                <a:lnTo>
                  <a:pt x="47624" y="19050"/>
                </a:lnTo>
                <a:lnTo>
                  <a:pt x="79374" y="19050"/>
                </a:lnTo>
                <a:moveTo>
                  <a:pt x="9526" y="82551"/>
                </a:moveTo>
                <a:cubicBezTo>
                  <a:pt x="4247" y="82551"/>
                  <a:pt x="0" y="86797"/>
                  <a:pt x="0" y="92076"/>
                </a:cubicBezTo>
                <a:cubicBezTo>
                  <a:pt x="0" y="97354"/>
                  <a:pt x="4247" y="101600"/>
                  <a:pt x="9526" y="101600"/>
                </a:cubicBezTo>
                <a:cubicBezTo>
                  <a:pt x="20044" y="101600"/>
                  <a:pt x="28575" y="110133"/>
                  <a:pt x="28575" y="120650"/>
                </a:cubicBezTo>
                <a:lnTo>
                  <a:pt x="28575" y="161924"/>
                </a:lnTo>
                <a:cubicBezTo>
                  <a:pt x="28575" y="170695"/>
                  <a:pt x="35680" y="177800"/>
                  <a:pt x="44449" y="177800"/>
                </a:cubicBezTo>
                <a:lnTo>
                  <a:pt x="69849" y="177800"/>
                </a:lnTo>
                <a:cubicBezTo>
                  <a:pt x="78620" y="177800"/>
                  <a:pt x="85723" y="170695"/>
                  <a:pt x="85723" y="161924"/>
                </a:cubicBezTo>
                <a:lnTo>
                  <a:pt x="85723" y="123823"/>
                </a:lnTo>
                <a:cubicBezTo>
                  <a:pt x="85723" y="111561"/>
                  <a:pt x="95685" y="101599"/>
                  <a:pt x="107947" y="101599"/>
                </a:cubicBezTo>
                <a:lnTo>
                  <a:pt x="120648" y="101599"/>
                </a:lnTo>
                <a:cubicBezTo>
                  <a:pt x="132913" y="101599"/>
                  <a:pt x="142873" y="111561"/>
                  <a:pt x="142873" y="123823"/>
                </a:cubicBezTo>
                <a:lnTo>
                  <a:pt x="142873" y="161924"/>
                </a:lnTo>
                <a:cubicBezTo>
                  <a:pt x="142873" y="170695"/>
                  <a:pt x="149978" y="177800"/>
                  <a:pt x="158747" y="177800"/>
                </a:cubicBezTo>
                <a:lnTo>
                  <a:pt x="184146" y="177800"/>
                </a:lnTo>
                <a:cubicBezTo>
                  <a:pt x="192918" y="177800"/>
                  <a:pt x="200020" y="170695"/>
                  <a:pt x="200020" y="161924"/>
                </a:cubicBezTo>
                <a:lnTo>
                  <a:pt x="200020" y="120650"/>
                </a:lnTo>
                <a:cubicBezTo>
                  <a:pt x="200020" y="110133"/>
                  <a:pt x="208554" y="101600"/>
                  <a:pt x="219070" y="101600"/>
                </a:cubicBezTo>
                <a:cubicBezTo>
                  <a:pt x="224348" y="101600"/>
                  <a:pt x="228595" y="97354"/>
                  <a:pt x="228595" y="92076"/>
                </a:cubicBezTo>
                <a:cubicBezTo>
                  <a:pt x="228595" y="86797"/>
                  <a:pt x="224348" y="82551"/>
                  <a:pt x="219070" y="82551"/>
                </a:cubicBezTo>
                <a:cubicBezTo>
                  <a:pt x="198036" y="82551"/>
                  <a:pt x="180969" y="99616"/>
                  <a:pt x="180969" y="120652"/>
                </a:cubicBezTo>
                <a:lnTo>
                  <a:pt x="180969" y="158752"/>
                </a:lnTo>
                <a:lnTo>
                  <a:pt x="161920" y="158752"/>
                </a:lnTo>
                <a:lnTo>
                  <a:pt x="161920" y="123827"/>
                </a:lnTo>
                <a:cubicBezTo>
                  <a:pt x="161920" y="101047"/>
                  <a:pt x="143426" y="82553"/>
                  <a:pt x="120644" y="82553"/>
                </a:cubicBezTo>
                <a:lnTo>
                  <a:pt x="107943" y="82553"/>
                </a:lnTo>
                <a:cubicBezTo>
                  <a:pt x="85163" y="82553"/>
                  <a:pt x="66667" y="101047"/>
                  <a:pt x="66667" y="123827"/>
                </a:cubicBezTo>
                <a:lnTo>
                  <a:pt x="66667" y="158752"/>
                </a:lnTo>
                <a:lnTo>
                  <a:pt x="47617" y="158752"/>
                </a:lnTo>
                <a:lnTo>
                  <a:pt x="47617" y="120652"/>
                </a:lnTo>
                <a:cubicBezTo>
                  <a:pt x="47617" y="99618"/>
                  <a:pt x="30552" y="82551"/>
                  <a:pt x="9517" y="82551"/>
                </a:cubicBezTo>
                <a:lnTo>
                  <a:pt x="9526" y="825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117603" y="207169"/>
                  <a:pt x="126354" y="203955"/>
                  <a:pt x="135553" y="185559"/>
                </a:cubicBezTo>
                <a:cubicBezTo>
                  <a:pt x="139483" y="177656"/>
                  <a:pt x="142875" y="168058"/>
                  <a:pt x="145376" y="157163"/>
                </a:cubicBezTo>
                <a:lnTo>
                  <a:pt x="83226" y="157163"/>
                </a:lnTo>
                <a:cubicBezTo>
                  <a:pt x="85727" y="168058"/>
                  <a:pt x="89120" y="177656"/>
                  <a:pt x="93049" y="185559"/>
                </a:cubicBezTo>
                <a:cubicBezTo>
                  <a:pt x="102246" y="203955"/>
                  <a:pt x="110999" y="207169"/>
                  <a:pt x="114302" y="207169"/>
                </a:cubicBezTo>
                <a:lnTo>
                  <a:pt x="114300" y="207169"/>
                </a:lnTo>
                <a:moveTo>
                  <a:pt x="79697" y="135731"/>
                </a:moveTo>
                <a:lnTo>
                  <a:pt x="148901" y="135731"/>
                </a:lnTo>
                <a:cubicBezTo>
                  <a:pt x="149616" y="128901"/>
                  <a:pt x="150016" y="121711"/>
                  <a:pt x="150016" y="114300"/>
                </a:cubicBezTo>
                <a:cubicBezTo>
                  <a:pt x="150016" y="106889"/>
                  <a:pt x="149614" y="99699"/>
                  <a:pt x="148901" y="92869"/>
                </a:cubicBezTo>
                <a:lnTo>
                  <a:pt x="79697" y="92869"/>
                </a:lnTo>
                <a:cubicBezTo>
                  <a:pt x="78984" y="99699"/>
                  <a:pt x="78581" y="106889"/>
                  <a:pt x="78581" y="114300"/>
                </a:cubicBezTo>
                <a:cubicBezTo>
                  <a:pt x="78581" y="121711"/>
                  <a:pt x="78984" y="128901"/>
                  <a:pt x="79697" y="135731"/>
                </a:cubicBezTo>
                <a:moveTo>
                  <a:pt x="83224" y="71438"/>
                </a:moveTo>
                <a:lnTo>
                  <a:pt x="145376" y="71438"/>
                </a:lnTo>
                <a:cubicBezTo>
                  <a:pt x="142875" y="60542"/>
                  <a:pt x="139483" y="50944"/>
                  <a:pt x="135553" y="43041"/>
                </a:cubicBezTo>
                <a:cubicBezTo>
                  <a:pt x="126356" y="24645"/>
                  <a:pt x="117603" y="21431"/>
                  <a:pt x="114300" y="21431"/>
                </a:cubicBezTo>
                <a:cubicBezTo>
                  <a:pt x="110997" y="21431"/>
                  <a:pt x="102246" y="24645"/>
                  <a:pt x="93047" y="43041"/>
                </a:cubicBezTo>
                <a:cubicBezTo>
                  <a:pt x="89117" y="50944"/>
                  <a:pt x="85725" y="60542"/>
                  <a:pt x="83224" y="71438"/>
                </a:cubicBezTo>
                <a:moveTo>
                  <a:pt x="170424" y="92869"/>
                </a:moveTo>
                <a:cubicBezTo>
                  <a:pt x="171093" y="99788"/>
                  <a:pt x="171407" y="106978"/>
                  <a:pt x="171407" y="114300"/>
                </a:cubicBezTo>
                <a:cubicBezTo>
                  <a:pt x="171407" y="121622"/>
                  <a:pt x="171050" y="128812"/>
                  <a:pt x="170424" y="135731"/>
                </a:cubicBezTo>
                <a:lnTo>
                  <a:pt x="204668" y="135731"/>
                </a:lnTo>
                <a:cubicBezTo>
                  <a:pt x="206275" y="128855"/>
                  <a:pt x="207169" y="121668"/>
                  <a:pt x="207169" y="114300"/>
                </a:cubicBezTo>
                <a:cubicBezTo>
                  <a:pt x="207169" y="106932"/>
                  <a:pt x="206321" y="99745"/>
                  <a:pt x="204668" y="92869"/>
                </a:cubicBezTo>
                <a:lnTo>
                  <a:pt x="170424" y="92869"/>
                </a:lnTo>
                <a:moveTo>
                  <a:pt x="196676" y="71438"/>
                </a:moveTo>
                <a:cubicBezTo>
                  <a:pt x="187121" y="53088"/>
                  <a:pt x="171628" y="38352"/>
                  <a:pt x="152741" y="29736"/>
                </a:cubicBezTo>
                <a:cubicBezTo>
                  <a:pt x="159037" y="41166"/>
                  <a:pt x="164037" y="55408"/>
                  <a:pt x="167296" y="71438"/>
                </a:cubicBezTo>
                <a:lnTo>
                  <a:pt x="196719" y="71438"/>
                </a:lnTo>
                <a:lnTo>
                  <a:pt x="196676" y="71438"/>
                </a:lnTo>
                <a:moveTo>
                  <a:pt x="61258" y="71438"/>
                </a:moveTo>
                <a:cubicBezTo>
                  <a:pt x="64518" y="55408"/>
                  <a:pt x="69517" y="41210"/>
                  <a:pt x="75813" y="29736"/>
                </a:cubicBezTo>
                <a:cubicBezTo>
                  <a:pt x="56926" y="38355"/>
                  <a:pt x="41434" y="53088"/>
                  <a:pt x="31878" y="71438"/>
                </a:cubicBezTo>
                <a:lnTo>
                  <a:pt x="61301" y="71438"/>
                </a:lnTo>
                <a:lnTo>
                  <a:pt x="61258" y="71438"/>
                </a:lnTo>
                <a:moveTo>
                  <a:pt x="23932" y="92869"/>
                </a:moveTo>
                <a:cubicBezTo>
                  <a:pt x="22325" y="99745"/>
                  <a:pt x="21431" y="106932"/>
                  <a:pt x="21431" y="114300"/>
                </a:cubicBezTo>
                <a:cubicBezTo>
                  <a:pt x="21431" y="121668"/>
                  <a:pt x="22279" y="128855"/>
                  <a:pt x="23932" y="135731"/>
                </a:cubicBezTo>
                <a:lnTo>
                  <a:pt x="58176" y="135731"/>
                </a:lnTo>
                <a:cubicBezTo>
                  <a:pt x="57507" y="128812"/>
                  <a:pt x="57193" y="121622"/>
                  <a:pt x="57193" y="114300"/>
                </a:cubicBezTo>
                <a:cubicBezTo>
                  <a:pt x="57193" y="106978"/>
                  <a:pt x="57550" y="99788"/>
                  <a:pt x="58176" y="92869"/>
                </a:cubicBezTo>
                <a:lnTo>
                  <a:pt x="23932" y="92869"/>
                </a:lnTo>
                <a:moveTo>
                  <a:pt x="152741" y="198864"/>
                </a:moveTo>
                <a:cubicBezTo>
                  <a:pt x="171628" y="190245"/>
                  <a:pt x="187121" y="175512"/>
                  <a:pt x="196676" y="157163"/>
                </a:cubicBezTo>
                <a:lnTo>
                  <a:pt x="167253" y="157163"/>
                </a:lnTo>
                <a:cubicBezTo>
                  <a:pt x="163993" y="173192"/>
                  <a:pt x="158994" y="187390"/>
                  <a:pt x="152698" y="198864"/>
                </a:cubicBezTo>
                <a:lnTo>
                  <a:pt x="152741" y="198864"/>
                </a:lnTo>
                <a:moveTo>
                  <a:pt x="75859" y="198864"/>
                </a:moveTo>
                <a:cubicBezTo>
                  <a:pt x="69563" y="187434"/>
                  <a:pt x="64563" y="173192"/>
                  <a:pt x="61304" y="157163"/>
                </a:cubicBezTo>
                <a:lnTo>
                  <a:pt x="31881" y="157163"/>
                </a:lnTo>
                <a:cubicBezTo>
                  <a:pt x="41436" y="175512"/>
                  <a:pt x="56928" y="190248"/>
                  <a:pt x="75815" y="198864"/>
                </a:cubicBezTo>
                <a:lnTo>
                  <a:pt x="75859" y="198864"/>
                </a:lnTo>
                <a:moveTo>
                  <a:pt x="114300" y="228600"/>
                </a:moveTo>
                <a:cubicBezTo>
                  <a:pt x="51174" y="228600"/>
                  <a:pt x="0" y="177426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74279"/>
            <a:ext cx="228600" cy="195238"/>
          </a:xfrm>
          <a:custGeom>
            <a:avLst/>
            <a:gdLst/>
            <a:ahLst/>
            <a:cxnLst/>
            <a:rect l="l" t="t" r="r" b="b"/>
            <a:pathLst>
              <a:path w="228600" h="195238">
                <a:moveTo>
                  <a:pt x="100817" y="189926"/>
                </a:moveTo>
                <a:lnTo>
                  <a:pt x="99702" y="188899"/>
                </a:lnTo>
                <a:lnTo>
                  <a:pt x="21477" y="116256"/>
                </a:lnTo>
                <a:cubicBezTo>
                  <a:pt x="7770" y="103531"/>
                  <a:pt x="0" y="85672"/>
                  <a:pt x="0" y="66965"/>
                </a:cubicBezTo>
                <a:lnTo>
                  <a:pt x="0" y="65491"/>
                </a:lnTo>
                <a:cubicBezTo>
                  <a:pt x="0" y="34057"/>
                  <a:pt x="22325" y="7091"/>
                  <a:pt x="53220" y="1197"/>
                </a:cubicBezTo>
                <a:cubicBezTo>
                  <a:pt x="70811" y="-2197"/>
                  <a:pt x="88804" y="1866"/>
                  <a:pt x="103137" y="11956"/>
                </a:cubicBezTo>
                <a:cubicBezTo>
                  <a:pt x="107156" y="14815"/>
                  <a:pt x="110905" y="18118"/>
                  <a:pt x="114300" y="21913"/>
                </a:cubicBezTo>
                <a:cubicBezTo>
                  <a:pt x="116175" y="19770"/>
                  <a:pt x="118184" y="17806"/>
                  <a:pt x="120328" y="15974"/>
                </a:cubicBezTo>
                <a:cubicBezTo>
                  <a:pt x="121981" y="14545"/>
                  <a:pt x="123677" y="13206"/>
                  <a:pt x="125463" y="11956"/>
                </a:cubicBezTo>
                <a:lnTo>
                  <a:pt x="125463" y="11956"/>
                </a:lnTo>
                <a:cubicBezTo>
                  <a:pt x="139796" y="1866"/>
                  <a:pt x="157789" y="-2197"/>
                  <a:pt x="175380" y="1152"/>
                </a:cubicBezTo>
                <a:cubicBezTo>
                  <a:pt x="206277" y="7046"/>
                  <a:pt x="228600" y="34057"/>
                  <a:pt x="228600" y="65490"/>
                </a:cubicBezTo>
                <a:lnTo>
                  <a:pt x="228600" y="66965"/>
                </a:lnTo>
                <a:cubicBezTo>
                  <a:pt x="228600" y="85672"/>
                  <a:pt x="220832" y="103531"/>
                  <a:pt x="207123" y="116256"/>
                </a:cubicBezTo>
                <a:lnTo>
                  <a:pt x="128898" y="188898"/>
                </a:lnTo>
                <a:lnTo>
                  <a:pt x="127783" y="189925"/>
                </a:lnTo>
                <a:cubicBezTo>
                  <a:pt x="124121" y="193319"/>
                  <a:pt x="119299" y="195238"/>
                  <a:pt x="114300" y="195238"/>
                </a:cubicBezTo>
                <a:cubicBezTo>
                  <a:pt x="109301" y="195238"/>
                  <a:pt x="104477" y="193364"/>
                  <a:pt x="100817" y="189925"/>
                </a:cubicBezTo>
                <a:lnTo>
                  <a:pt x="100817" y="189926"/>
                </a:lnTo>
                <a:moveTo>
                  <a:pt x="106754" y="45621"/>
                </a:moveTo>
                <a:cubicBezTo>
                  <a:pt x="106576" y="45487"/>
                  <a:pt x="106441" y="45309"/>
                  <a:pt x="106308" y="45129"/>
                </a:cubicBezTo>
                <a:lnTo>
                  <a:pt x="98360" y="36199"/>
                </a:lnTo>
                <a:lnTo>
                  <a:pt x="98314" y="36154"/>
                </a:lnTo>
                <a:lnTo>
                  <a:pt x="98314" y="36154"/>
                </a:lnTo>
                <a:cubicBezTo>
                  <a:pt x="88000" y="24590"/>
                  <a:pt x="72418" y="19321"/>
                  <a:pt x="57237" y="22224"/>
                </a:cubicBezTo>
                <a:cubicBezTo>
                  <a:pt x="36430" y="26197"/>
                  <a:pt x="21429" y="44325"/>
                  <a:pt x="21429" y="65489"/>
                </a:cubicBezTo>
                <a:lnTo>
                  <a:pt x="21429" y="66963"/>
                </a:lnTo>
                <a:cubicBezTo>
                  <a:pt x="21429" y="79688"/>
                  <a:pt x="26742" y="91877"/>
                  <a:pt x="36073" y="100538"/>
                </a:cubicBezTo>
                <a:lnTo>
                  <a:pt x="114298" y="173180"/>
                </a:lnTo>
                <a:lnTo>
                  <a:pt x="192522" y="100538"/>
                </a:lnTo>
                <a:cubicBezTo>
                  <a:pt x="201854" y="91875"/>
                  <a:pt x="207166" y="79687"/>
                  <a:pt x="207166" y="66963"/>
                </a:cubicBezTo>
                <a:lnTo>
                  <a:pt x="207166" y="65489"/>
                </a:lnTo>
                <a:cubicBezTo>
                  <a:pt x="207166" y="44370"/>
                  <a:pt x="192163" y="26199"/>
                  <a:pt x="171402" y="22224"/>
                </a:cubicBezTo>
                <a:cubicBezTo>
                  <a:pt x="156221" y="19323"/>
                  <a:pt x="140594" y="24635"/>
                  <a:pt x="130325" y="36154"/>
                </a:cubicBezTo>
                <a:cubicBezTo>
                  <a:pt x="130325" y="36154"/>
                  <a:pt x="130325" y="36154"/>
                  <a:pt x="130279" y="36199"/>
                </a:cubicBezTo>
                <a:cubicBezTo>
                  <a:pt x="130233" y="36244"/>
                  <a:pt x="130279" y="36199"/>
                  <a:pt x="130233" y="36244"/>
                </a:cubicBezTo>
                <a:lnTo>
                  <a:pt x="122285" y="45174"/>
                </a:lnTo>
                <a:cubicBezTo>
                  <a:pt x="122150" y="45352"/>
                  <a:pt x="121972" y="45487"/>
                  <a:pt x="121839" y="45666"/>
                </a:cubicBezTo>
                <a:cubicBezTo>
                  <a:pt x="119830" y="47675"/>
                  <a:pt x="117107" y="48792"/>
                  <a:pt x="114293" y="48792"/>
                </a:cubicBezTo>
                <a:cubicBezTo>
                  <a:pt x="111481" y="48792"/>
                  <a:pt x="108756" y="47675"/>
                  <a:pt x="106747" y="45666"/>
                </a:cubicBezTo>
                <a:lnTo>
                  <a:pt x="106754" y="456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Modifications for Diverse Learners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modifications can be made to the lesson to better meet the needs of diverse learners, such as English language learners or students with special needs?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addresses the adaptability of the lesson to accommodate diverse educational needs.</a:t>
            </a:r>
            <a:endParaRPr lang="en-US" sz="913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Empathy and Understanding Development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students demonstrate empathy and understanding towards migrants during the lesson, and what strategies can be used to promote further development of these skills?</a:t>
            </a:r>
            <a:endParaRPr lang="en-US" sz="909" dirty="0"/>
          </a:p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focuses on the demonstration of empathy and the enhancement of these abilities.</a:t>
            </a:r>
            <a:endParaRPr lang="en-US" sz="909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and Overcoming Strategies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71"/>
              </a:spcBef>
              <a:buNone/>
            </a:pPr>
            <a:r>
              <a:rPr lang="en-US" sz="94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were the most significant challenges faced by students during the interactive scenarios, and how did they overcome them?</a:t>
            </a:r>
            <a:endParaRPr lang="en-US" sz="940" dirty="0"/>
          </a:p>
          <a:p>
            <a:pPr algn="l" marL="0" indent="0">
              <a:lnSpc>
                <a:spcPct val="90000"/>
              </a:lnSpc>
              <a:spcBef>
                <a:spcPts val="671"/>
              </a:spcBef>
              <a:buNone/>
            </a:pPr>
            <a:r>
              <a:rPr lang="en-US" sz="94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explores the obstacles encountered and the methods employed to address them.</a:t>
            </a:r>
            <a:endParaRPr lang="en-US" sz="940" dirty="0"/>
          </a:p>
        </p:txBody>
      </p:sp>
      <p:sp>
        <p:nvSpPr>
          <p:cNvPr id="21" name="Text 19"/>
          <p:cNvSpPr/>
          <p:nvPr/>
        </p:nvSpPr>
        <p:spPr>
          <a:xfrm>
            <a:off x="910975" y="493798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7198"/>
            <a:ext cx="228600" cy="195238"/>
          </a:xfrm>
          <a:custGeom>
            <a:avLst/>
            <a:gdLst/>
            <a:ahLst/>
            <a:cxnLst/>
            <a:rect l="l" t="t" r="r" b="b"/>
            <a:pathLst>
              <a:path w="228600" h="195238">
                <a:moveTo>
                  <a:pt x="100817" y="189926"/>
                </a:moveTo>
                <a:lnTo>
                  <a:pt x="99702" y="188899"/>
                </a:lnTo>
                <a:lnTo>
                  <a:pt x="21477" y="116256"/>
                </a:lnTo>
                <a:cubicBezTo>
                  <a:pt x="7770" y="103531"/>
                  <a:pt x="0" y="85672"/>
                  <a:pt x="0" y="66965"/>
                </a:cubicBezTo>
                <a:lnTo>
                  <a:pt x="0" y="65491"/>
                </a:lnTo>
                <a:cubicBezTo>
                  <a:pt x="0" y="34057"/>
                  <a:pt x="22325" y="7091"/>
                  <a:pt x="53220" y="1197"/>
                </a:cubicBezTo>
                <a:cubicBezTo>
                  <a:pt x="70811" y="-2197"/>
                  <a:pt x="88804" y="1866"/>
                  <a:pt x="103137" y="11956"/>
                </a:cubicBezTo>
                <a:cubicBezTo>
                  <a:pt x="107156" y="14815"/>
                  <a:pt x="110905" y="18118"/>
                  <a:pt x="114300" y="21913"/>
                </a:cubicBezTo>
                <a:cubicBezTo>
                  <a:pt x="116175" y="19770"/>
                  <a:pt x="118184" y="17806"/>
                  <a:pt x="120328" y="15974"/>
                </a:cubicBezTo>
                <a:cubicBezTo>
                  <a:pt x="121981" y="14545"/>
                  <a:pt x="123677" y="13206"/>
                  <a:pt x="125463" y="11956"/>
                </a:cubicBezTo>
                <a:lnTo>
                  <a:pt x="125463" y="11956"/>
                </a:lnTo>
                <a:cubicBezTo>
                  <a:pt x="139796" y="1866"/>
                  <a:pt x="157789" y="-2197"/>
                  <a:pt x="175380" y="1152"/>
                </a:cubicBezTo>
                <a:cubicBezTo>
                  <a:pt x="206277" y="7046"/>
                  <a:pt x="228600" y="34057"/>
                  <a:pt x="228600" y="65490"/>
                </a:cubicBezTo>
                <a:lnTo>
                  <a:pt x="228600" y="66965"/>
                </a:lnTo>
                <a:cubicBezTo>
                  <a:pt x="228600" y="85672"/>
                  <a:pt x="220832" y="103531"/>
                  <a:pt x="207123" y="116256"/>
                </a:cubicBezTo>
                <a:lnTo>
                  <a:pt x="128898" y="188898"/>
                </a:lnTo>
                <a:lnTo>
                  <a:pt x="127783" y="189925"/>
                </a:lnTo>
                <a:cubicBezTo>
                  <a:pt x="124121" y="193319"/>
                  <a:pt x="119299" y="195238"/>
                  <a:pt x="114300" y="195238"/>
                </a:cubicBezTo>
                <a:cubicBezTo>
                  <a:pt x="109301" y="195238"/>
                  <a:pt x="104477" y="193364"/>
                  <a:pt x="100817" y="189925"/>
                </a:cubicBezTo>
                <a:lnTo>
                  <a:pt x="100817" y="189926"/>
                </a:lnTo>
                <a:moveTo>
                  <a:pt x="106754" y="45621"/>
                </a:moveTo>
                <a:cubicBezTo>
                  <a:pt x="106576" y="45487"/>
                  <a:pt x="106441" y="45309"/>
                  <a:pt x="106308" y="45129"/>
                </a:cubicBezTo>
                <a:lnTo>
                  <a:pt x="98360" y="36199"/>
                </a:lnTo>
                <a:lnTo>
                  <a:pt x="98314" y="36154"/>
                </a:lnTo>
                <a:lnTo>
                  <a:pt x="98314" y="36154"/>
                </a:lnTo>
                <a:cubicBezTo>
                  <a:pt x="88000" y="24590"/>
                  <a:pt x="72418" y="19321"/>
                  <a:pt x="57237" y="22224"/>
                </a:cubicBezTo>
                <a:cubicBezTo>
                  <a:pt x="36430" y="26197"/>
                  <a:pt x="21429" y="44325"/>
                  <a:pt x="21429" y="65489"/>
                </a:cubicBezTo>
                <a:lnTo>
                  <a:pt x="21429" y="66963"/>
                </a:lnTo>
                <a:cubicBezTo>
                  <a:pt x="21429" y="79688"/>
                  <a:pt x="26742" y="91877"/>
                  <a:pt x="36073" y="100538"/>
                </a:cubicBezTo>
                <a:lnTo>
                  <a:pt x="114298" y="173180"/>
                </a:lnTo>
                <a:lnTo>
                  <a:pt x="192522" y="100538"/>
                </a:lnTo>
                <a:cubicBezTo>
                  <a:pt x="201854" y="91875"/>
                  <a:pt x="207166" y="79687"/>
                  <a:pt x="207166" y="66963"/>
                </a:cubicBezTo>
                <a:lnTo>
                  <a:pt x="207166" y="65489"/>
                </a:lnTo>
                <a:cubicBezTo>
                  <a:pt x="207166" y="44370"/>
                  <a:pt x="192163" y="26199"/>
                  <a:pt x="171402" y="22224"/>
                </a:cubicBezTo>
                <a:cubicBezTo>
                  <a:pt x="156221" y="19323"/>
                  <a:pt x="140594" y="24635"/>
                  <a:pt x="130325" y="36154"/>
                </a:cubicBezTo>
                <a:cubicBezTo>
                  <a:pt x="130325" y="36154"/>
                  <a:pt x="130325" y="36154"/>
                  <a:pt x="130279" y="36199"/>
                </a:cubicBezTo>
                <a:cubicBezTo>
                  <a:pt x="130233" y="36244"/>
                  <a:pt x="130279" y="36199"/>
                  <a:pt x="130233" y="36244"/>
                </a:cubicBezTo>
                <a:lnTo>
                  <a:pt x="122285" y="45174"/>
                </a:lnTo>
                <a:cubicBezTo>
                  <a:pt x="122150" y="45352"/>
                  <a:pt x="121972" y="45487"/>
                  <a:pt x="121839" y="45666"/>
                </a:cubicBezTo>
                <a:cubicBezTo>
                  <a:pt x="119830" y="47675"/>
                  <a:pt x="117107" y="48792"/>
                  <a:pt x="114293" y="48792"/>
                </a:cubicBezTo>
                <a:cubicBezTo>
                  <a:pt x="111481" y="48792"/>
                  <a:pt x="108756" y="47675"/>
                  <a:pt x="106747" y="45666"/>
                </a:cubicBezTo>
                <a:lnTo>
                  <a:pt x="106754" y="456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71886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82154" y="21431"/>
                </a:moveTo>
                <a:lnTo>
                  <a:pt x="146448" y="21431"/>
                </a:lnTo>
                <a:cubicBezTo>
                  <a:pt x="148412" y="21431"/>
                  <a:pt x="150021" y="23039"/>
                  <a:pt x="150021" y="25003"/>
                </a:cubicBezTo>
                <a:lnTo>
                  <a:pt x="150021" y="42863"/>
                </a:lnTo>
                <a:lnTo>
                  <a:pt x="78584" y="42863"/>
                </a:lnTo>
                <a:lnTo>
                  <a:pt x="78584" y="25003"/>
                </a:lnTo>
                <a:cubicBezTo>
                  <a:pt x="78584" y="23039"/>
                  <a:pt x="80191" y="21431"/>
                  <a:pt x="82157" y="21431"/>
                </a:cubicBezTo>
                <a:lnTo>
                  <a:pt x="82154" y="21431"/>
                </a:lnTo>
                <a:moveTo>
                  <a:pt x="57150" y="25003"/>
                </a:moveTo>
                <a:lnTo>
                  <a:pt x="57150" y="42863"/>
                </a:lnTo>
                <a:lnTo>
                  <a:pt x="44604" y="42863"/>
                </a:lnTo>
                <a:cubicBezTo>
                  <a:pt x="38935" y="42863"/>
                  <a:pt x="33488" y="45140"/>
                  <a:pt x="29469" y="49158"/>
                </a:cubicBezTo>
                <a:lnTo>
                  <a:pt x="6296" y="72285"/>
                </a:lnTo>
                <a:cubicBezTo>
                  <a:pt x="2277" y="76304"/>
                  <a:pt x="0" y="81750"/>
                  <a:pt x="0" y="87421"/>
                </a:cubicBezTo>
                <a:lnTo>
                  <a:pt x="0" y="132159"/>
                </a:lnTo>
                <a:lnTo>
                  <a:pt x="0" y="171449"/>
                </a:lnTo>
                <a:cubicBezTo>
                  <a:pt x="0" y="187209"/>
                  <a:pt x="12813" y="200025"/>
                  <a:pt x="28575" y="200025"/>
                </a:cubicBezTo>
                <a:lnTo>
                  <a:pt x="200025" y="200025"/>
                </a:lnTo>
                <a:cubicBezTo>
                  <a:pt x="215787" y="200025"/>
                  <a:pt x="228600" y="187211"/>
                  <a:pt x="228600" y="171449"/>
                </a:cubicBezTo>
                <a:lnTo>
                  <a:pt x="228600" y="132159"/>
                </a:lnTo>
                <a:lnTo>
                  <a:pt x="228600" y="87465"/>
                </a:lnTo>
                <a:cubicBezTo>
                  <a:pt x="228600" y="81794"/>
                  <a:pt x="226323" y="76348"/>
                  <a:pt x="222304" y="72329"/>
                </a:cubicBezTo>
                <a:lnTo>
                  <a:pt x="199131" y="49156"/>
                </a:lnTo>
                <a:cubicBezTo>
                  <a:pt x="195112" y="45138"/>
                  <a:pt x="189665" y="42861"/>
                  <a:pt x="183996" y="42861"/>
                </a:cubicBezTo>
                <a:lnTo>
                  <a:pt x="171450" y="42861"/>
                </a:lnTo>
                <a:lnTo>
                  <a:pt x="171450" y="25001"/>
                </a:lnTo>
                <a:cubicBezTo>
                  <a:pt x="171450" y="11205"/>
                  <a:pt x="160244" y="-2"/>
                  <a:pt x="146448" y="-2"/>
                </a:cubicBezTo>
                <a:lnTo>
                  <a:pt x="82154" y="-2"/>
                </a:lnTo>
                <a:cubicBezTo>
                  <a:pt x="68358" y="-2"/>
                  <a:pt x="57152" y="11205"/>
                  <a:pt x="57152" y="25001"/>
                </a:cubicBezTo>
                <a:lnTo>
                  <a:pt x="57150" y="25003"/>
                </a:lnTo>
                <a:moveTo>
                  <a:pt x="207169" y="121443"/>
                </a:moveTo>
                <a:lnTo>
                  <a:pt x="164306" y="121443"/>
                </a:lnTo>
                <a:lnTo>
                  <a:pt x="164306" y="114300"/>
                </a:lnTo>
                <a:cubicBezTo>
                  <a:pt x="164306" y="108362"/>
                  <a:pt x="159529" y="103585"/>
                  <a:pt x="153592" y="103585"/>
                </a:cubicBezTo>
                <a:cubicBezTo>
                  <a:pt x="147653" y="103585"/>
                  <a:pt x="142877" y="108362"/>
                  <a:pt x="142877" y="114300"/>
                </a:cubicBezTo>
                <a:lnTo>
                  <a:pt x="142877" y="121443"/>
                </a:lnTo>
                <a:lnTo>
                  <a:pt x="85727" y="121443"/>
                </a:lnTo>
                <a:lnTo>
                  <a:pt x="85727" y="114300"/>
                </a:lnTo>
                <a:cubicBezTo>
                  <a:pt x="85727" y="108362"/>
                  <a:pt x="80950" y="103585"/>
                  <a:pt x="75013" y="103585"/>
                </a:cubicBezTo>
                <a:cubicBezTo>
                  <a:pt x="69074" y="103585"/>
                  <a:pt x="64298" y="108362"/>
                  <a:pt x="64298" y="114300"/>
                </a:cubicBezTo>
                <a:lnTo>
                  <a:pt x="64298" y="121443"/>
                </a:lnTo>
                <a:lnTo>
                  <a:pt x="21436" y="121443"/>
                </a:lnTo>
                <a:lnTo>
                  <a:pt x="21436" y="87465"/>
                </a:lnTo>
                <a:lnTo>
                  <a:pt x="44609" y="64292"/>
                </a:lnTo>
                <a:lnTo>
                  <a:pt x="184002" y="64292"/>
                </a:lnTo>
                <a:lnTo>
                  <a:pt x="207176" y="87465"/>
                </a:lnTo>
                <a:lnTo>
                  <a:pt x="207169" y="121443"/>
                </a:lnTo>
                <a:moveTo>
                  <a:pt x="21431" y="142876"/>
                </a:moveTo>
                <a:lnTo>
                  <a:pt x="64294" y="142876"/>
                </a:lnTo>
                <a:lnTo>
                  <a:pt x="64294" y="150019"/>
                </a:lnTo>
                <a:cubicBezTo>
                  <a:pt x="64294" y="155957"/>
                  <a:pt x="69071" y="160734"/>
                  <a:pt x="75011" y="160734"/>
                </a:cubicBezTo>
                <a:cubicBezTo>
                  <a:pt x="80950" y="160734"/>
                  <a:pt x="85727" y="155957"/>
                  <a:pt x="85727" y="150019"/>
                </a:cubicBezTo>
                <a:lnTo>
                  <a:pt x="85727" y="142876"/>
                </a:lnTo>
                <a:lnTo>
                  <a:pt x="142877" y="142876"/>
                </a:lnTo>
                <a:lnTo>
                  <a:pt x="142877" y="150019"/>
                </a:lnTo>
                <a:cubicBezTo>
                  <a:pt x="142877" y="155957"/>
                  <a:pt x="147655" y="160734"/>
                  <a:pt x="153594" y="160734"/>
                </a:cubicBezTo>
                <a:cubicBezTo>
                  <a:pt x="159533" y="160734"/>
                  <a:pt x="164311" y="155957"/>
                  <a:pt x="164311" y="150019"/>
                </a:cubicBezTo>
                <a:lnTo>
                  <a:pt x="164311" y="142876"/>
                </a:lnTo>
                <a:lnTo>
                  <a:pt x="207173" y="142876"/>
                </a:lnTo>
                <a:lnTo>
                  <a:pt x="207173" y="171451"/>
                </a:lnTo>
                <a:cubicBezTo>
                  <a:pt x="207173" y="175380"/>
                  <a:pt x="203959" y="178594"/>
                  <a:pt x="200030" y="178594"/>
                </a:cubicBezTo>
                <a:lnTo>
                  <a:pt x="28580" y="178594"/>
                </a:lnTo>
                <a:cubicBezTo>
                  <a:pt x="24650" y="178594"/>
                  <a:pt x="21436" y="175380"/>
                  <a:pt x="21436" y="171451"/>
                </a:cubicBezTo>
                <a:lnTo>
                  <a:pt x="21431" y="142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29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develop case studies, design projects, and create campaigns to promote awareness and action on migration issues.</a:t>
            </a:r>
            <a:endParaRPr lang="en-US" sz="1300" dirty="0"/>
          </a:p>
          <a:p>
            <a:pPr algn="ctr" marL="0" indent="0">
              <a:lnSpc>
                <a:spcPct val="90000"/>
              </a:lnSpc>
              <a:spcBef>
                <a:spcPts val="929"/>
              </a:spcBef>
              <a:buNone/>
            </a:pPr>
            <a:r>
              <a:rPr lang="en-US" sz="13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aim to make a positive impact on their community.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Practical Activities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can focus on topics such as migration and identity, migration and community, and migration and global citizenship.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themes provide a deeper understanding of the multifaceted nature of migration.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Migration Themes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5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next steps for this lesson involve building on the knowledge and skills developed by students.</a:t>
            </a:r>
            <a:endParaRPr lang="en-US" sz="1350" dirty="0"/>
          </a:p>
          <a:p>
            <a:pPr algn="ctr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5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more complex and nuanced topics related to migration is encouraged.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on Knowledge and Skills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58575" y="368549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117603" y="207169"/>
                  <a:pt x="126354" y="203955"/>
                  <a:pt x="135553" y="185559"/>
                </a:cubicBezTo>
                <a:cubicBezTo>
                  <a:pt x="139483" y="177656"/>
                  <a:pt x="142875" y="168058"/>
                  <a:pt x="145376" y="157163"/>
                </a:cubicBezTo>
                <a:lnTo>
                  <a:pt x="83226" y="157163"/>
                </a:lnTo>
                <a:cubicBezTo>
                  <a:pt x="85727" y="168058"/>
                  <a:pt x="89120" y="177656"/>
                  <a:pt x="93049" y="185559"/>
                </a:cubicBezTo>
                <a:cubicBezTo>
                  <a:pt x="102246" y="203955"/>
                  <a:pt x="110999" y="207169"/>
                  <a:pt x="114302" y="207169"/>
                </a:cubicBezTo>
                <a:lnTo>
                  <a:pt x="114300" y="207169"/>
                </a:lnTo>
                <a:moveTo>
                  <a:pt x="79697" y="135731"/>
                </a:moveTo>
                <a:lnTo>
                  <a:pt x="148901" y="135731"/>
                </a:lnTo>
                <a:cubicBezTo>
                  <a:pt x="149616" y="128901"/>
                  <a:pt x="150016" y="121711"/>
                  <a:pt x="150016" y="114300"/>
                </a:cubicBezTo>
                <a:cubicBezTo>
                  <a:pt x="150016" y="106889"/>
                  <a:pt x="149614" y="99699"/>
                  <a:pt x="148901" y="92869"/>
                </a:cubicBezTo>
                <a:lnTo>
                  <a:pt x="79697" y="92869"/>
                </a:lnTo>
                <a:cubicBezTo>
                  <a:pt x="78984" y="99699"/>
                  <a:pt x="78581" y="106889"/>
                  <a:pt x="78581" y="114300"/>
                </a:cubicBezTo>
                <a:cubicBezTo>
                  <a:pt x="78581" y="121711"/>
                  <a:pt x="78984" y="128901"/>
                  <a:pt x="79697" y="135731"/>
                </a:cubicBezTo>
                <a:moveTo>
                  <a:pt x="83224" y="71438"/>
                </a:moveTo>
                <a:lnTo>
                  <a:pt x="145376" y="71438"/>
                </a:lnTo>
                <a:cubicBezTo>
                  <a:pt x="142875" y="60542"/>
                  <a:pt x="139483" y="50944"/>
                  <a:pt x="135553" y="43041"/>
                </a:cubicBezTo>
                <a:cubicBezTo>
                  <a:pt x="126356" y="24645"/>
                  <a:pt x="117603" y="21431"/>
                  <a:pt x="114300" y="21431"/>
                </a:cubicBezTo>
                <a:cubicBezTo>
                  <a:pt x="110997" y="21431"/>
                  <a:pt x="102246" y="24645"/>
                  <a:pt x="93047" y="43041"/>
                </a:cubicBezTo>
                <a:cubicBezTo>
                  <a:pt x="89117" y="50944"/>
                  <a:pt x="85725" y="60542"/>
                  <a:pt x="83224" y="71438"/>
                </a:cubicBezTo>
                <a:moveTo>
                  <a:pt x="170424" y="92869"/>
                </a:moveTo>
                <a:cubicBezTo>
                  <a:pt x="171093" y="99788"/>
                  <a:pt x="171407" y="106978"/>
                  <a:pt x="171407" y="114300"/>
                </a:cubicBezTo>
                <a:cubicBezTo>
                  <a:pt x="171407" y="121622"/>
                  <a:pt x="171050" y="128812"/>
                  <a:pt x="170424" y="135731"/>
                </a:cubicBezTo>
                <a:lnTo>
                  <a:pt x="204668" y="135731"/>
                </a:lnTo>
                <a:cubicBezTo>
                  <a:pt x="206275" y="128855"/>
                  <a:pt x="207169" y="121668"/>
                  <a:pt x="207169" y="114300"/>
                </a:cubicBezTo>
                <a:cubicBezTo>
                  <a:pt x="207169" y="106932"/>
                  <a:pt x="206321" y="99745"/>
                  <a:pt x="204668" y="92869"/>
                </a:cubicBezTo>
                <a:lnTo>
                  <a:pt x="170424" y="92869"/>
                </a:lnTo>
                <a:moveTo>
                  <a:pt x="196676" y="71438"/>
                </a:moveTo>
                <a:cubicBezTo>
                  <a:pt x="187121" y="53088"/>
                  <a:pt x="171628" y="38352"/>
                  <a:pt x="152741" y="29736"/>
                </a:cubicBezTo>
                <a:cubicBezTo>
                  <a:pt x="159037" y="41166"/>
                  <a:pt x="164037" y="55408"/>
                  <a:pt x="167296" y="71438"/>
                </a:cubicBezTo>
                <a:lnTo>
                  <a:pt x="196719" y="71438"/>
                </a:lnTo>
                <a:lnTo>
                  <a:pt x="196676" y="71438"/>
                </a:lnTo>
                <a:moveTo>
                  <a:pt x="61258" y="71438"/>
                </a:moveTo>
                <a:cubicBezTo>
                  <a:pt x="64518" y="55408"/>
                  <a:pt x="69517" y="41210"/>
                  <a:pt x="75813" y="29736"/>
                </a:cubicBezTo>
                <a:cubicBezTo>
                  <a:pt x="56926" y="38355"/>
                  <a:pt x="41434" y="53088"/>
                  <a:pt x="31878" y="71438"/>
                </a:cubicBezTo>
                <a:lnTo>
                  <a:pt x="61301" y="71438"/>
                </a:lnTo>
                <a:lnTo>
                  <a:pt x="61258" y="71438"/>
                </a:lnTo>
                <a:moveTo>
                  <a:pt x="23932" y="92869"/>
                </a:moveTo>
                <a:cubicBezTo>
                  <a:pt x="22325" y="99745"/>
                  <a:pt x="21431" y="106932"/>
                  <a:pt x="21431" y="114300"/>
                </a:cubicBezTo>
                <a:cubicBezTo>
                  <a:pt x="21431" y="121668"/>
                  <a:pt x="22279" y="128855"/>
                  <a:pt x="23932" y="135731"/>
                </a:cubicBezTo>
                <a:lnTo>
                  <a:pt x="58176" y="135731"/>
                </a:lnTo>
                <a:cubicBezTo>
                  <a:pt x="57507" y="128812"/>
                  <a:pt x="57193" y="121622"/>
                  <a:pt x="57193" y="114300"/>
                </a:cubicBezTo>
                <a:cubicBezTo>
                  <a:pt x="57193" y="106978"/>
                  <a:pt x="57550" y="99788"/>
                  <a:pt x="58176" y="92869"/>
                </a:cubicBezTo>
                <a:lnTo>
                  <a:pt x="23932" y="92869"/>
                </a:lnTo>
                <a:moveTo>
                  <a:pt x="152741" y="198864"/>
                </a:moveTo>
                <a:cubicBezTo>
                  <a:pt x="171628" y="190245"/>
                  <a:pt x="187121" y="175512"/>
                  <a:pt x="196676" y="157163"/>
                </a:cubicBezTo>
                <a:lnTo>
                  <a:pt x="167253" y="157163"/>
                </a:lnTo>
                <a:cubicBezTo>
                  <a:pt x="163993" y="173192"/>
                  <a:pt x="158994" y="187390"/>
                  <a:pt x="152698" y="198864"/>
                </a:cubicBezTo>
                <a:lnTo>
                  <a:pt x="152741" y="198864"/>
                </a:lnTo>
                <a:moveTo>
                  <a:pt x="75859" y="198864"/>
                </a:moveTo>
                <a:cubicBezTo>
                  <a:pt x="69563" y="187434"/>
                  <a:pt x="64563" y="173192"/>
                  <a:pt x="61304" y="157163"/>
                </a:cubicBezTo>
                <a:lnTo>
                  <a:pt x="31881" y="157163"/>
                </a:lnTo>
                <a:cubicBezTo>
                  <a:pt x="41436" y="175512"/>
                  <a:pt x="56928" y="190248"/>
                  <a:pt x="75815" y="198864"/>
                </a:cubicBezTo>
                <a:lnTo>
                  <a:pt x="75859" y="198864"/>
                </a:lnTo>
                <a:moveTo>
                  <a:pt x="114300" y="228600"/>
                </a:moveTo>
                <a:cubicBezTo>
                  <a:pt x="51174" y="228600"/>
                  <a:pt x="0" y="177426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922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 reflection and discussion, and provide opportunities for students to share their thoughts and feelings about the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supports critical thinking and personal connection to the topic.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Reflection and Discussion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games and simulations to make the learning experience more engaging and immersive.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activities foster active participation and enhance understanding of the subject matter.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Learning Activities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07657" y="1729526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109728" y="27432"/>
                </a:moveTo>
                <a:cubicBezTo>
                  <a:pt x="64293" y="27432"/>
                  <a:pt x="27432" y="64294"/>
                  <a:pt x="27432" y="109728"/>
                </a:cubicBezTo>
                <a:cubicBezTo>
                  <a:pt x="27432" y="155162"/>
                  <a:pt x="64293" y="192024"/>
                  <a:pt x="109728" y="192024"/>
                </a:cubicBezTo>
                <a:lnTo>
                  <a:pt x="256032" y="192024"/>
                </a:lnTo>
                <a:cubicBezTo>
                  <a:pt x="301467" y="192024"/>
                  <a:pt x="338328" y="155162"/>
                  <a:pt x="338328" y="109728"/>
                </a:cubicBezTo>
                <a:cubicBezTo>
                  <a:pt x="338328" y="64294"/>
                  <a:pt x="301467" y="27432"/>
                  <a:pt x="256032" y="27432"/>
                </a:cubicBezTo>
                <a:lnTo>
                  <a:pt x="109728" y="27432"/>
                </a:lnTo>
                <a:moveTo>
                  <a:pt x="0" y="109728"/>
                </a:moveTo>
                <a:cubicBezTo>
                  <a:pt x="0" y="49149"/>
                  <a:pt x="49151" y="0"/>
                  <a:pt x="109728" y="0"/>
                </a:cubicBezTo>
                <a:lnTo>
                  <a:pt x="256032" y="0"/>
                </a:lnTo>
                <a:cubicBezTo>
                  <a:pt x="316613" y="0"/>
                  <a:pt x="365760" y="49149"/>
                  <a:pt x="365760" y="109728"/>
                </a:cubicBezTo>
                <a:cubicBezTo>
                  <a:pt x="365760" y="170307"/>
                  <a:pt x="316613" y="219456"/>
                  <a:pt x="256032" y="219456"/>
                </a:cubicBezTo>
                <a:lnTo>
                  <a:pt x="109728" y="219456"/>
                </a:lnTo>
                <a:cubicBezTo>
                  <a:pt x="49147" y="219456"/>
                  <a:pt x="0" y="170307"/>
                  <a:pt x="0" y="109728"/>
                </a:cubicBezTo>
                <a:moveTo>
                  <a:pt x="132588" y="77725"/>
                </a:moveTo>
                <a:lnTo>
                  <a:pt x="132588" y="96012"/>
                </a:lnTo>
                <a:lnTo>
                  <a:pt x="150876" y="96012"/>
                </a:lnTo>
                <a:cubicBezTo>
                  <a:pt x="158476" y="96012"/>
                  <a:pt x="164592" y="102126"/>
                  <a:pt x="164592" y="109728"/>
                </a:cubicBezTo>
                <a:cubicBezTo>
                  <a:pt x="164592" y="117330"/>
                  <a:pt x="158476" y="123444"/>
                  <a:pt x="150876" y="123444"/>
                </a:cubicBezTo>
                <a:lnTo>
                  <a:pt x="132588" y="123444"/>
                </a:lnTo>
                <a:lnTo>
                  <a:pt x="132588" y="141731"/>
                </a:lnTo>
                <a:cubicBezTo>
                  <a:pt x="132588" y="149333"/>
                  <a:pt x="126472" y="155447"/>
                  <a:pt x="118872" y="155447"/>
                </a:cubicBezTo>
                <a:cubicBezTo>
                  <a:pt x="111272" y="155447"/>
                  <a:pt x="105156" y="149333"/>
                  <a:pt x="105156" y="141731"/>
                </a:cubicBezTo>
                <a:lnTo>
                  <a:pt x="105156" y="123444"/>
                </a:lnTo>
                <a:lnTo>
                  <a:pt x="86868" y="123444"/>
                </a:lnTo>
                <a:cubicBezTo>
                  <a:pt x="79268" y="123444"/>
                  <a:pt x="73152" y="117330"/>
                  <a:pt x="73152" y="109728"/>
                </a:cubicBezTo>
                <a:cubicBezTo>
                  <a:pt x="73152" y="102126"/>
                  <a:pt x="79268" y="96012"/>
                  <a:pt x="86868" y="96012"/>
                </a:cubicBezTo>
                <a:lnTo>
                  <a:pt x="105156" y="96012"/>
                </a:lnTo>
                <a:lnTo>
                  <a:pt x="105156" y="77725"/>
                </a:lnTo>
                <a:cubicBezTo>
                  <a:pt x="105156" y="70123"/>
                  <a:pt x="111272" y="64009"/>
                  <a:pt x="118872" y="64009"/>
                </a:cubicBezTo>
                <a:cubicBezTo>
                  <a:pt x="126472" y="64009"/>
                  <a:pt x="132588" y="70123"/>
                  <a:pt x="132588" y="77725"/>
                </a:cubicBezTo>
                <a:lnTo>
                  <a:pt x="132588" y="77725"/>
                </a:lnTo>
                <a:moveTo>
                  <a:pt x="228600" y="118873"/>
                </a:moveTo>
                <a:cubicBezTo>
                  <a:pt x="238699" y="118873"/>
                  <a:pt x="246888" y="127061"/>
                  <a:pt x="246888" y="137160"/>
                </a:cubicBezTo>
                <a:cubicBezTo>
                  <a:pt x="246888" y="147259"/>
                  <a:pt x="238699" y="155447"/>
                  <a:pt x="228600" y="155447"/>
                </a:cubicBezTo>
                <a:cubicBezTo>
                  <a:pt x="218501" y="155447"/>
                  <a:pt x="210312" y="147259"/>
                  <a:pt x="210312" y="137160"/>
                </a:cubicBezTo>
                <a:cubicBezTo>
                  <a:pt x="210312" y="127061"/>
                  <a:pt x="218501" y="118873"/>
                  <a:pt x="228600" y="118873"/>
                </a:cubicBezTo>
                <a:lnTo>
                  <a:pt x="228600" y="118873"/>
                </a:lnTo>
                <a:moveTo>
                  <a:pt x="246888" y="82296"/>
                </a:moveTo>
                <a:cubicBezTo>
                  <a:pt x="246888" y="72197"/>
                  <a:pt x="255077" y="64009"/>
                  <a:pt x="265176" y="64009"/>
                </a:cubicBezTo>
                <a:cubicBezTo>
                  <a:pt x="275275" y="64009"/>
                  <a:pt x="283464" y="72197"/>
                  <a:pt x="283464" y="82296"/>
                </a:cubicBezTo>
                <a:cubicBezTo>
                  <a:pt x="283464" y="92395"/>
                  <a:pt x="275275" y="100583"/>
                  <a:pt x="265176" y="100583"/>
                </a:cubicBezTo>
                <a:cubicBezTo>
                  <a:pt x="255077" y="100583"/>
                  <a:pt x="246888" y="92395"/>
                  <a:pt x="246888" y="82296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scenarios and case studies to illustrate the challenges and opportunities faced by migrants.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help students understand the complexities and dynamics of migration.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Illustrating Migrant Challenges</a:t>
            </a:r>
            <a:endParaRPr lang="en-US" sz="1356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48718" b="-14871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scenarios and games can be effective tools for learning about migration.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help in promoting student engagement and motivation.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Tools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27"/>
              </a:spcBef>
              <a:buNone/>
            </a:pPr>
            <a:r>
              <a:rPr lang="en-US" sz="12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Empathy and understanding are crucial for building an inclusive and supportive community.</a:t>
            </a:r>
            <a:endParaRPr lang="en-US" sz="1297" dirty="0"/>
          </a:p>
          <a:p>
            <a:pPr algn="ctr" marL="0" indent="0">
              <a:lnSpc>
                <a:spcPct val="90000"/>
              </a:lnSpc>
              <a:spcBef>
                <a:spcPts val="927"/>
              </a:spcBef>
              <a:buNone/>
            </a:pPr>
            <a:r>
              <a:rPr lang="en-US" sz="12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qualities also play a key role in promoting positive change within societies.</a:t>
            </a:r>
            <a:endParaRPr lang="en-US" sz="1297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Empathy and Community Building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Migration is a complex and multifaceted issue, involving economic, social, and cultural factors.</a:t>
            </a:r>
            <a:endParaRPr lang="en-US" sz="1335" dirty="0"/>
          </a:p>
          <a:p>
            <a:pPr algn="ctr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requires a comprehensive approach to address its various dimensions effectively.</a:t>
            </a:r>
            <a:endParaRPr lang="en-US" sz="1335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Migration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interactive and immersive learning experiences, teachers can promote student engagement and motivation, and help students develop essential life skills such as communication, problem-solving, and teamwork.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vital for students' personal and academic growth, preparing them for future challenges.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Engagement and Life Skills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this lesson, students can gain a nuanced perspective on the migrant experience, and develop a greater appreciation for the challenges and opportunities that migrants face.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insights are crucial for building a more inclusive and informed worldview among young learners.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Gaining Nuanced Perspectives</a:t>
            </a:r>
            <a:endParaRPr lang="en-US" sz="1341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challenges and opportunities faced by migrants through interactive scenarios and games is a valuable and engaging way to promote empathy, understanding, and critical thinking skills among 13-year-old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allows students to connect with the migrant experience on a personal level, fostering a deeper sense of compassion and awareness.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Empathy and Understanding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02269" y="1683064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providing opportunities for further learning, teachers can help students develop a deeper understanding of migration complexities.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encourages a nuanced and empathetic perspective on the migrant experience.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Deeper Understanding</a:t>
            </a:r>
            <a:endParaRPr lang="en-US" sz="1225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use online platforms and educational tools to support student learning and engagement.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enhance the educational experience and foster interactive learning.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Online Educational Tools</a:t>
            </a:r>
            <a:endParaRPr lang="en-US" sz="1234" dirty="0"/>
          </a:p>
        </p:txBody>
      </p:sp>
      <p:sp>
        <p:nvSpPr>
          <p:cNvPr id="17" name="Text 15"/>
          <p:cNvSpPr/>
          <p:nvPr/>
        </p:nvSpPr>
        <p:spPr>
          <a:xfrm>
            <a:off x="3507657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access additional resources such as books, articles, and websites related to migration and migrants.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provide opportunities for further learning and exploration.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Access to Additional Resources</a:t>
            </a:r>
            <a:endParaRPr lang="en-US" sz="1303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Migration: Challenges and Opportunities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interactive and immersive learning experiences, teachers can promote student engagement and motivation.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develop essential life skills such as communication, problem-solving, and teamwork.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Student Engagement</a:t>
            </a:r>
            <a:endParaRPr lang="en-US" sz="1272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this lesson, students can gain a nuanced perspective on the migrant experience.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develop a greater appreciation for the challenges and opportunities that migrants face.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Gaining Nuanced Perspectives</a:t>
            </a:r>
            <a:endParaRPr lang="en-US" sz="1341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challenges and opportunities faced by migrants through interactive scenarios and games is a valuable and engaging way to promote empathy.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understanding and critical thinking skills among 13-year-old students.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Empathy and Understanding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02269" y="1683064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2025-06-23T10:39:01Z</dcterms:created>
  <dcterms:modified xsi:type="dcterms:W3CDTF">2025-06-23T10:39:01Z</dcterms:modified>
</cp:coreProperties>
</file>