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1a9ce53799c8c0fe9f7c7255dae7d0724f876d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17d5c6ca6f4bb3dd7f0a501da2944b689c282b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1671cdb5c8e064f435fb7b9e38231d396bc70d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c00f9b2f0b011c14f5a7383cacf87c7a044a56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734200c9c4bfcf0918ec6aee3a8deb985efb8d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15bad1234b241145a3d6c56c5fe92131b9cd2d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7f53ce20e593a9448cf31f0a19d84cc613a440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9d04d8e60d886af11769b054c5a607c727a1af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4c830b27230810d793af643f80a7ab95e2dcb93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80552" r="-805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Types, Real-World Applications, and Problem-Solving Techniques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and Applying Number Patterns in Mathematical Modeling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Applying Number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Number Patterns?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Number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Mathematical Modeling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 of Number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to Apply Number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Population Growth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Financial Modeling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FAQs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 and Outcomes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 Knowledge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Applying Number Patterns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patterns are not just theoretical; they have practical uses.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delve into how they are applied in various real-life scenarios.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Real-Life Applications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recognize, create, and apply number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will help you solve real-world problems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25120" y="30479"/>
                </a:moveTo>
                <a:cubicBezTo>
                  <a:pt x="330709" y="30479"/>
                  <a:pt x="335281" y="35051"/>
                  <a:pt x="335281" y="40638"/>
                </a:cubicBezTo>
                <a:lnTo>
                  <a:pt x="335281" y="111758"/>
                </a:lnTo>
                <a:lnTo>
                  <a:pt x="284481" y="111758"/>
                </a:lnTo>
                <a:lnTo>
                  <a:pt x="284481" y="91438"/>
                </a:lnTo>
                <a:lnTo>
                  <a:pt x="289561" y="91438"/>
                </a:lnTo>
                <a:cubicBezTo>
                  <a:pt x="298007" y="91438"/>
                  <a:pt x="304802" y="84644"/>
                  <a:pt x="304802" y="76198"/>
                </a:cubicBezTo>
                <a:cubicBezTo>
                  <a:pt x="304802" y="67752"/>
                  <a:pt x="298007" y="60958"/>
                  <a:pt x="289561" y="60958"/>
                </a:cubicBezTo>
                <a:lnTo>
                  <a:pt x="284481" y="60958"/>
                </a:lnTo>
                <a:lnTo>
                  <a:pt x="284481" y="30479"/>
                </a:lnTo>
                <a:lnTo>
                  <a:pt x="325120" y="30479"/>
                </a:lnTo>
                <a:moveTo>
                  <a:pt x="264159" y="60961"/>
                </a:moveTo>
                <a:lnTo>
                  <a:pt x="259079" y="60961"/>
                </a:lnTo>
                <a:cubicBezTo>
                  <a:pt x="250633" y="60961"/>
                  <a:pt x="243838" y="67755"/>
                  <a:pt x="243838" y="76201"/>
                </a:cubicBezTo>
                <a:cubicBezTo>
                  <a:pt x="243838" y="84647"/>
                  <a:pt x="250633" y="91440"/>
                  <a:pt x="259079" y="91440"/>
                </a:cubicBezTo>
                <a:lnTo>
                  <a:pt x="264159" y="91440"/>
                </a:lnTo>
                <a:lnTo>
                  <a:pt x="264159" y="111761"/>
                </a:lnTo>
                <a:lnTo>
                  <a:pt x="182880" y="111761"/>
                </a:lnTo>
                <a:lnTo>
                  <a:pt x="182880" y="91440"/>
                </a:lnTo>
                <a:lnTo>
                  <a:pt x="187960" y="91440"/>
                </a:lnTo>
                <a:cubicBezTo>
                  <a:pt x="196406" y="91440"/>
                  <a:pt x="203202" y="84647"/>
                  <a:pt x="203202" y="76201"/>
                </a:cubicBezTo>
                <a:cubicBezTo>
                  <a:pt x="203202" y="67755"/>
                  <a:pt x="196406" y="60961"/>
                  <a:pt x="187960" y="60961"/>
                </a:cubicBezTo>
                <a:lnTo>
                  <a:pt x="182880" y="60961"/>
                </a:lnTo>
                <a:lnTo>
                  <a:pt x="182880" y="30482"/>
                </a:lnTo>
                <a:lnTo>
                  <a:pt x="264159" y="30482"/>
                </a:lnTo>
                <a:lnTo>
                  <a:pt x="264159" y="60961"/>
                </a:lnTo>
                <a:moveTo>
                  <a:pt x="162558" y="60961"/>
                </a:moveTo>
                <a:lnTo>
                  <a:pt x="157478" y="60961"/>
                </a:lnTo>
                <a:cubicBezTo>
                  <a:pt x="149033" y="60961"/>
                  <a:pt x="142237" y="67755"/>
                  <a:pt x="142237" y="76201"/>
                </a:cubicBezTo>
                <a:cubicBezTo>
                  <a:pt x="142237" y="84647"/>
                  <a:pt x="149033" y="91440"/>
                  <a:pt x="157478" y="91440"/>
                </a:cubicBezTo>
                <a:lnTo>
                  <a:pt x="162558" y="91440"/>
                </a:lnTo>
                <a:lnTo>
                  <a:pt x="162558" y="111761"/>
                </a:lnTo>
                <a:lnTo>
                  <a:pt x="101597" y="111761"/>
                </a:lnTo>
                <a:lnTo>
                  <a:pt x="101597" y="91440"/>
                </a:lnTo>
                <a:lnTo>
                  <a:pt x="106678" y="91440"/>
                </a:lnTo>
                <a:cubicBezTo>
                  <a:pt x="115123" y="91440"/>
                  <a:pt x="121919" y="84647"/>
                  <a:pt x="121919" y="76201"/>
                </a:cubicBezTo>
                <a:cubicBezTo>
                  <a:pt x="121919" y="67755"/>
                  <a:pt x="115123" y="60961"/>
                  <a:pt x="106678" y="60961"/>
                </a:cubicBezTo>
                <a:lnTo>
                  <a:pt x="101597" y="60961"/>
                </a:lnTo>
                <a:lnTo>
                  <a:pt x="101597" y="30482"/>
                </a:lnTo>
                <a:lnTo>
                  <a:pt x="162558" y="30482"/>
                </a:lnTo>
                <a:lnTo>
                  <a:pt x="162558" y="60961"/>
                </a:lnTo>
                <a:moveTo>
                  <a:pt x="81279" y="60961"/>
                </a:moveTo>
                <a:lnTo>
                  <a:pt x="76199" y="60961"/>
                </a:lnTo>
                <a:cubicBezTo>
                  <a:pt x="67753" y="60961"/>
                  <a:pt x="60958" y="67755"/>
                  <a:pt x="60958" y="76201"/>
                </a:cubicBezTo>
                <a:cubicBezTo>
                  <a:pt x="60958" y="84647"/>
                  <a:pt x="67753" y="91440"/>
                  <a:pt x="76199" y="91440"/>
                </a:cubicBezTo>
                <a:lnTo>
                  <a:pt x="81279" y="91440"/>
                </a:lnTo>
                <a:lnTo>
                  <a:pt x="81279" y="111761"/>
                </a:lnTo>
                <a:lnTo>
                  <a:pt x="30479" y="111761"/>
                </a:lnTo>
                <a:lnTo>
                  <a:pt x="30479" y="40641"/>
                </a:lnTo>
                <a:cubicBezTo>
                  <a:pt x="30479" y="35054"/>
                  <a:pt x="35051" y="30482"/>
                  <a:pt x="40640" y="30482"/>
                </a:cubicBezTo>
                <a:lnTo>
                  <a:pt x="81279" y="30482"/>
                </a:lnTo>
                <a:lnTo>
                  <a:pt x="81279" y="60961"/>
                </a:lnTo>
                <a:moveTo>
                  <a:pt x="30479" y="243839"/>
                </a:moveTo>
                <a:lnTo>
                  <a:pt x="30479" y="132078"/>
                </a:lnTo>
                <a:lnTo>
                  <a:pt x="81279" y="132078"/>
                </a:lnTo>
                <a:lnTo>
                  <a:pt x="81279" y="147318"/>
                </a:lnTo>
                <a:lnTo>
                  <a:pt x="76199" y="147318"/>
                </a:lnTo>
                <a:cubicBezTo>
                  <a:pt x="67753" y="147318"/>
                  <a:pt x="60958" y="154111"/>
                  <a:pt x="60958" y="162558"/>
                </a:cubicBezTo>
                <a:cubicBezTo>
                  <a:pt x="60958" y="171004"/>
                  <a:pt x="67753" y="177797"/>
                  <a:pt x="76199" y="177797"/>
                </a:cubicBezTo>
                <a:lnTo>
                  <a:pt x="81279" y="177797"/>
                </a:lnTo>
                <a:lnTo>
                  <a:pt x="81279" y="193037"/>
                </a:lnTo>
                <a:lnTo>
                  <a:pt x="76199" y="193037"/>
                </a:lnTo>
                <a:cubicBezTo>
                  <a:pt x="67753" y="193037"/>
                  <a:pt x="60958" y="199830"/>
                  <a:pt x="60958" y="208276"/>
                </a:cubicBezTo>
                <a:cubicBezTo>
                  <a:pt x="60958" y="216723"/>
                  <a:pt x="67753" y="223516"/>
                  <a:pt x="76199" y="223516"/>
                </a:cubicBezTo>
                <a:lnTo>
                  <a:pt x="81279" y="223516"/>
                </a:lnTo>
                <a:lnTo>
                  <a:pt x="81279" y="253995"/>
                </a:lnTo>
                <a:lnTo>
                  <a:pt x="40640" y="253995"/>
                </a:lnTo>
                <a:cubicBezTo>
                  <a:pt x="35051" y="253995"/>
                  <a:pt x="30479" y="249424"/>
                  <a:pt x="30479" y="243836"/>
                </a:cubicBezTo>
                <a:lnTo>
                  <a:pt x="30479" y="243839"/>
                </a:lnTo>
                <a:moveTo>
                  <a:pt x="101601" y="223519"/>
                </a:moveTo>
                <a:lnTo>
                  <a:pt x="106681" y="223519"/>
                </a:lnTo>
                <a:cubicBezTo>
                  <a:pt x="115127" y="223519"/>
                  <a:pt x="121922" y="216725"/>
                  <a:pt x="121922" y="208279"/>
                </a:cubicBezTo>
                <a:cubicBezTo>
                  <a:pt x="121922" y="199833"/>
                  <a:pt x="115127" y="193040"/>
                  <a:pt x="106681" y="193040"/>
                </a:cubicBezTo>
                <a:lnTo>
                  <a:pt x="101601" y="193040"/>
                </a:lnTo>
                <a:lnTo>
                  <a:pt x="101601" y="177800"/>
                </a:lnTo>
                <a:lnTo>
                  <a:pt x="106681" y="177800"/>
                </a:lnTo>
                <a:cubicBezTo>
                  <a:pt x="115127" y="177800"/>
                  <a:pt x="121922" y="171007"/>
                  <a:pt x="121922" y="162560"/>
                </a:cubicBezTo>
                <a:cubicBezTo>
                  <a:pt x="121922" y="154114"/>
                  <a:pt x="115127" y="147321"/>
                  <a:pt x="106681" y="147321"/>
                </a:cubicBezTo>
                <a:lnTo>
                  <a:pt x="101601" y="147321"/>
                </a:lnTo>
                <a:lnTo>
                  <a:pt x="101601" y="132081"/>
                </a:lnTo>
                <a:lnTo>
                  <a:pt x="162562" y="132081"/>
                </a:lnTo>
                <a:lnTo>
                  <a:pt x="162562" y="147321"/>
                </a:lnTo>
                <a:lnTo>
                  <a:pt x="157482" y="147321"/>
                </a:lnTo>
                <a:cubicBezTo>
                  <a:pt x="149036" y="147321"/>
                  <a:pt x="142240" y="154114"/>
                  <a:pt x="142240" y="162560"/>
                </a:cubicBezTo>
                <a:cubicBezTo>
                  <a:pt x="142240" y="171007"/>
                  <a:pt x="149036" y="177800"/>
                  <a:pt x="157482" y="177800"/>
                </a:cubicBezTo>
                <a:lnTo>
                  <a:pt x="162562" y="177800"/>
                </a:lnTo>
                <a:lnTo>
                  <a:pt x="162562" y="193040"/>
                </a:lnTo>
                <a:lnTo>
                  <a:pt x="157482" y="193040"/>
                </a:lnTo>
                <a:cubicBezTo>
                  <a:pt x="149036" y="193040"/>
                  <a:pt x="142240" y="199833"/>
                  <a:pt x="142240" y="208279"/>
                </a:cubicBezTo>
                <a:cubicBezTo>
                  <a:pt x="142240" y="216725"/>
                  <a:pt x="149036" y="223519"/>
                  <a:pt x="157482" y="223519"/>
                </a:cubicBezTo>
                <a:lnTo>
                  <a:pt x="162562" y="223519"/>
                </a:lnTo>
                <a:lnTo>
                  <a:pt x="162562" y="253998"/>
                </a:lnTo>
                <a:lnTo>
                  <a:pt x="101601" y="253998"/>
                </a:lnTo>
                <a:lnTo>
                  <a:pt x="101601" y="223519"/>
                </a:lnTo>
                <a:moveTo>
                  <a:pt x="182880" y="177800"/>
                </a:moveTo>
                <a:lnTo>
                  <a:pt x="187960" y="177800"/>
                </a:lnTo>
                <a:cubicBezTo>
                  <a:pt x="196406" y="177800"/>
                  <a:pt x="203202" y="171007"/>
                  <a:pt x="203202" y="162560"/>
                </a:cubicBezTo>
                <a:cubicBezTo>
                  <a:pt x="203202" y="154114"/>
                  <a:pt x="196406" y="147321"/>
                  <a:pt x="187960" y="147321"/>
                </a:cubicBezTo>
                <a:lnTo>
                  <a:pt x="182880" y="147321"/>
                </a:lnTo>
                <a:lnTo>
                  <a:pt x="182880" y="132081"/>
                </a:lnTo>
                <a:lnTo>
                  <a:pt x="264159" y="132081"/>
                </a:lnTo>
                <a:lnTo>
                  <a:pt x="264159" y="193042"/>
                </a:lnTo>
                <a:lnTo>
                  <a:pt x="259079" y="193042"/>
                </a:lnTo>
                <a:cubicBezTo>
                  <a:pt x="250633" y="193042"/>
                  <a:pt x="243838" y="199836"/>
                  <a:pt x="243838" y="208282"/>
                </a:cubicBezTo>
                <a:cubicBezTo>
                  <a:pt x="243838" y="216728"/>
                  <a:pt x="250633" y="223522"/>
                  <a:pt x="259079" y="223522"/>
                </a:cubicBezTo>
                <a:lnTo>
                  <a:pt x="264159" y="223522"/>
                </a:lnTo>
                <a:lnTo>
                  <a:pt x="264159" y="254001"/>
                </a:lnTo>
                <a:lnTo>
                  <a:pt x="182880" y="254001"/>
                </a:lnTo>
                <a:lnTo>
                  <a:pt x="182880" y="223522"/>
                </a:lnTo>
                <a:lnTo>
                  <a:pt x="187960" y="223522"/>
                </a:lnTo>
                <a:cubicBezTo>
                  <a:pt x="196406" y="223522"/>
                  <a:pt x="203202" y="216728"/>
                  <a:pt x="203202" y="208282"/>
                </a:cubicBezTo>
                <a:cubicBezTo>
                  <a:pt x="203202" y="199836"/>
                  <a:pt x="196406" y="193042"/>
                  <a:pt x="187960" y="193042"/>
                </a:cubicBezTo>
                <a:lnTo>
                  <a:pt x="182880" y="193042"/>
                </a:lnTo>
                <a:lnTo>
                  <a:pt x="182880" y="177800"/>
                </a:lnTo>
                <a:moveTo>
                  <a:pt x="284481" y="223519"/>
                </a:moveTo>
                <a:lnTo>
                  <a:pt x="289561" y="223519"/>
                </a:lnTo>
                <a:cubicBezTo>
                  <a:pt x="298007" y="223519"/>
                  <a:pt x="304802" y="216725"/>
                  <a:pt x="304802" y="208279"/>
                </a:cubicBezTo>
                <a:cubicBezTo>
                  <a:pt x="304802" y="199833"/>
                  <a:pt x="298007" y="193040"/>
                  <a:pt x="289561" y="193040"/>
                </a:cubicBezTo>
                <a:lnTo>
                  <a:pt x="284481" y="193040"/>
                </a:lnTo>
                <a:lnTo>
                  <a:pt x="284481" y="132078"/>
                </a:lnTo>
                <a:lnTo>
                  <a:pt x="335281" y="132078"/>
                </a:ln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284481" y="253998"/>
                </a:lnTo>
                <a:lnTo>
                  <a:pt x="284481" y="223519"/>
                </a:lnTo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number patterns and mathematical modeling!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how number patterns are used in real-life problems and mathematical modeling.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Number Patterns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1887" r="-1318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Number Patterns?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number pattern is a sequence of numbers that follows a specific rule or relationship.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help in identifying and predicting numerical trends.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Number Patterns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number patterns include arithmetic and geometric sequences.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sequences are foundational concepts in mathematics.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Number Patterns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patterns are all around us and are used in various fields, such as science, engineering, and finance.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significant role in solving real-world problems.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Number Patterns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number patterns is crucial to making informed decisions in these fields.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enhances problem-solving and analytical capabilities.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Recognizing Patterns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Number Patterns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Other types of number patterns include Fibonacci sequences and fractals.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often appear in nature and are studied for their unique properties and applications.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Other Number Patterns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sequence of numbers in which each term is obtained by multiplying the previous term by a fixed constant.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are essential in understanding exponential growth and decay phenomena.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Geometric Sequences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sequence of numbers in which each term is obtained by adding a fixed constant to the previous term.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type of pattern is widely used in mathematics and real-world applications like calculating interest rates.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Arithmetic Sequences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72407" r="-17240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Mathematical modeling is used in various fields, such as science, engineering, and finance, to make informed decisions and predictions.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versatility makes it a valuable tool across diverse disciplines.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Mathematical Modeling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Mathematical modeling involves using number patterns, algebraic equations, and graphical representations to solve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help in simplifying and visualizing real-world scenarios.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Techniques in Mathematical Modeling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Mathematical modeling is the process of using mathematical concepts and techniques to describe and analyze real-life phenomena.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structured approach to understanding and solving complex problems.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Mathematical Modeling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Modeling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Number Patterns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patterns are used to design and optimize systems, such as bridges and buildings.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safety, efficiency, and cost-effectiveness in engineering projects.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Engineering Applications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patterns are used to model and analyze scientific phenomena, such as weather patterns and climate change.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simulations help in forecasting and preparing for environmental changes.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Simulations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patterns are used to analyze and predict financial transactions, such as stock prices and investment returns.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aids in making informed investment decisions and managing risks.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Modeling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patterns are used to model and predict population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understanding demographic changes and planning resources accordingly.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Population Growth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Apply Number Patterns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the model: use the mathematical model to solve the real-world problem and make predictions.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bridges the gap between theory and practical application.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and Predicting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mathematical model: use algebraic equations and graphical representations to model the number pattern.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for a structured approach to analyzing the pattern.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with Mathematics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the number pattern: recognize the type of number pattern and its characteristics.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is crucial for understanding the foundation of the problem.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Number Patterns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Example: Population Growth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Population growth impacts city planning and resource allocation.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Accurate predictions are essential for sustainable development.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Implications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297180" y="34289"/>
                </a:moveTo>
                <a:cubicBezTo>
                  <a:pt x="303467" y="34289"/>
                  <a:pt x="308610" y="39432"/>
                  <a:pt x="308610" y="45718"/>
                </a:cubicBezTo>
                <a:cubicBezTo>
                  <a:pt x="308610" y="52003"/>
                  <a:pt x="303467" y="57146"/>
                  <a:pt x="297180" y="57146"/>
                </a:cubicBezTo>
                <a:lnTo>
                  <a:pt x="68580" y="57146"/>
                </a:lnTo>
                <a:cubicBezTo>
                  <a:pt x="62293" y="57146"/>
                  <a:pt x="57150" y="52003"/>
                  <a:pt x="57150" y="45718"/>
                </a:cubicBezTo>
                <a:cubicBezTo>
                  <a:pt x="57150" y="39432"/>
                  <a:pt x="62293" y="34289"/>
                  <a:pt x="68580" y="34289"/>
                </a:cubicBezTo>
                <a:lnTo>
                  <a:pt x="297180" y="34289"/>
                </a:lnTo>
                <a:moveTo>
                  <a:pt x="68580" y="0"/>
                </a:moveTo>
                <a:cubicBezTo>
                  <a:pt x="43361" y="0"/>
                  <a:pt x="22860" y="20502"/>
                  <a:pt x="22860" y="45721"/>
                </a:cubicBezTo>
                <a:cubicBezTo>
                  <a:pt x="22860" y="70937"/>
                  <a:pt x="43361" y="91442"/>
                  <a:pt x="68580" y="91442"/>
                </a:cubicBezTo>
                <a:lnTo>
                  <a:pt x="165737" y="91442"/>
                </a:lnTo>
                <a:lnTo>
                  <a:pt x="165737" y="102871"/>
                </a:lnTo>
                <a:lnTo>
                  <a:pt x="158663" y="109943"/>
                </a:lnTo>
                <a:lnTo>
                  <a:pt x="138590" y="130016"/>
                </a:lnTo>
                <a:lnTo>
                  <a:pt x="131447" y="137160"/>
                </a:lnTo>
                <a:lnTo>
                  <a:pt x="91444" y="137160"/>
                </a:lnTo>
                <a:cubicBezTo>
                  <a:pt x="56726" y="137160"/>
                  <a:pt x="28580" y="165307"/>
                  <a:pt x="28580" y="200025"/>
                </a:cubicBezTo>
                <a:lnTo>
                  <a:pt x="28580" y="228601"/>
                </a:lnTo>
                <a:lnTo>
                  <a:pt x="22867" y="228601"/>
                </a:lnTo>
                <a:cubicBezTo>
                  <a:pt x="10223" y="228601"/>
                  <a:pt x="7" y="238817"/>
                  <a:pt x="7" y="251462"/>
                </a:cubicBezTo>
                <a:lnTo>
                  <a:pt x="7" y="297183"/>
                </a:lnTo>
                <a:cubicBezTo>
                  <a:pt x="7" y="309828"/>
                  <a:pt x="10223" y="320043"/>
                  <a:pt x="22867" y="320043"/>
                </a:cubicBezTo>
                <a:lnTo>
                  <a:pt x="68587" y="320043"/>
                </a:lnTo>
                <a:cubicBezTo>
                  <a:pt x="81232" y="320043"/>
                  <a:pt x="91447" y="309828"/>
                  <a:pt x="91447" y="297183"/>
                </a:cubicBezTo>
                <a:lnTo>
                  <a:pt x="91447" y="251462"/>
                </a:lnTo>
                <a:cubicBezTo>
                  <a:pt x="91447" y="238817"/>
                  <a:pt x="81232" y="228601"/>
                  <a:pt x="68587" y="228601"/>
                </a:cubicBezTo>
                <a:lnTo>
                  <a:pt x="62874" y="228601"/>
                </a:lnTo>
                <a:lnTo>
                  <a:pt x="62874" y="200025"/>
                </a:lnTo>
                <a:cubicBezTo>
                  <a:pt x="62874" y="184238"/>
                  <a:pt x="75661" y="171449"/>
                  <a:pt x="91451" y="171449"/>
                </a:cubicBezTo>
                <a:lnTo>
                  <a:pt x="131458" y="171449"/>
                </a:lnTo>
                <a:lnTo>
                  <a:pt x="138532" y="178522"/>
                </a:lnTo>
                <a:lnTo>
                  <a:pt x="158604" y="198595"/>
                </a:lnTo>
                <a:lnTo>
                  <a:pt x="165748" y="205738"/>
                </a:lnTo>
                <a:lnTo>
                  <a:pt x="165748" y="228598"/>
                </a:lnTo>
                <a:lnTo>
                  <a:pt x="160034" y="228598"/>
                </a:lnTo>
                <a:cubicBezTo>
                  <a:pt x="147390" y="228598"/>
                  <a:pt x="137174" y="238814"/>
                  <a:pt x="137174" y="251459"/>
                </a:cubicBezTo>
                <a:lnTo>
                  <a:pt x="137174" y="297180"/>
                </a:lnTo>
                <a:cubicBezTo>
                  <a:pt x="137174" y="309825"/>
                  <a:pt x="147390" y="320040"/>
                  <a:pt x="160034" y="320040"/>
                </a:cubicBezTo>
                <a:lnTo>
                  <a:pt x="205754" y="320040"/>
                </a:lnTo>
                <a:cubicBezTo>
                  <a:pt x="218399" y="320040"/>
                  <a:pt x="228614" y="309825"/>
                  <a:pt x="228614" y="297180"/>
                </a:cubicBezTo>
                <a:lnTo>
                  <a:pt x="228614" y="251459"/>
                </a:lnTo>
                <a:cubicBezTo>
                  <a:pt x="228614" y="238814"/>
                  <a:pt x="218399" y="228598"/>
                  <a:pt x="205754" y="228598"/>
                </a:cubicBezTo>
                <a:lnTo>
                  <a:pt x="200041" y="228598"/>
                </a:lnTo>
                <a:lnTo>
                  <a:pt x="200041" y="205738"/>
                </a:lnTo>
                <a:lnTo>
                  <a:pt x="207115" y="198665"/>
                </a:lnTo>
                <a:lnTo>
                  <a:pt x="227188" y="178592"/>
                </a:lnTo>
                <a:lnTo>
                  <a:pt x="234331" y="171449"/>
                </a:lnTo>
                <a:lnTo>
                  <a:pt x="274338" y="171449"/>
                </a:lnTo>
                <a:cubicBezTo>
                  <a:pt x="290124" y="171449"/>
                  <a:pt x="302915" y="184238"/>
                  <a:pt x="302915" y="200025"/>
                </a:cubicBezTo>
                <a:lnTo>
                  <a:pt x="302915" y="228601"/>
                </a:lnTo>
                <a:lnTo>
                  <a:pt x="297202" y="228601"/>
                </a:lnTo>
                <a:cubicBezTo>
                  <a:pt x="284557" y="228601"/>
                  <a:pt x="274342" y="238817"/>
                  <a:pt x="274342" y="251462"/>
                </a:cubicBezTo>
                <a:lnTo>
                  <a:pt x="274342" y="297183"/>
                </a:lnTo>
                <a:cubicBezTo>
                  <a:pt x="274342" y="309828"/>
                  <a:pt x="284557" y="320043"/>
                  <a:pt x="297202" y="320043"/>
                </a:cubicBezTo>
                <a:lnTo>
                  <a:pt x="342922" y="320043"/>
                </a:lnTo>
                <a:cubicBezTo>
                  <a:pt x="355566" y="320043"/>
                  <a:pt x="365782" y="309828"/>
                  <a:pt x="365782" y="297183"/>
                </a:cubicBezTo>
                <a:lnTo>
                  <a:pt x="365782" y="251462"/>
                </a:lnTo>
                <a:cubicBezTo>
                  <a:pt x="365782" y="238817"/>
                  <a:pt x="355566" y="228601"/>
                  <a:pt x="342922" y="228601"/>
                </a:cubicBezTo>
                <a:lnTo>
                  <a:pt x="337209" y="228601"/>
                </a:lnTo>
                <a:lnTo>
                  <a:pt x="337209" y="200025"/>
                </a:lnTo>
                <a:cubicBezTo>
                  <a:pt x="337209" y="165307"/>
                  <a:pt x="309063" y="137160"/>
                  <a:pt x="274345" y="137160"/>
                </a:cubicBezTo>
                <a:lnTo>
                  <a:pt x="234342" y="137160"/>
                </a:lnTo>
                <a:lnTo>
                  <a:pt x="227268" y="130087"/>
                </a:lnTo>
                <a:lnTo>
                  <a:pt x="207195" y="110014"/>
                </a:lnTo>
                <a:lnTo>
                  <a:pt x="200052" y="102871"/>
                </a:lnTo>
                <a:lnTo>
                  <a:pt x="200052" y="91442"/>
                </a:lnTo>
                <a:lnTo>
                  <a:pt x="297209" y="91442"/>
                </a:lnTo>
                <a:cubicBezTo>
                  <a:pt x="322428" y="91442"/>
                  <a:pt x="342929" y="70940"/>
                  <a:pt x="342929" y="45721"/>
                </a:cubicBezTo>
                <a:cubicBezTo>
                  <a:pt x="342929" y="20505"/>
                  <a:pt x="322428" y="0"/>
                  <a:pt x="297209" y="0"/>
                </a:cubicBezTo>
                <a:lnTo>
                  <a:pt x="68580" y="0"/>
                </a:lnTo>
                <a:moveTo>
                  <a:pt x="34290" y="285751"/>
                </a:moveTo>
                <a:lnTo>
                  <a:pt x="34290" y="262890"/>
                </a:lnTo>
                <a:lnTo>
                  <a:pt x="57150" y="262890"/>
                </a:lnTo>
                <a:lnTo>
                  <a:pt x="57150" y="285751"/>
                </a:lnTo>
                <a:lnTo>
                  <a:pt x="34290" y="285751"/>
                </a:lnTo>
                <a:moveTo>
                  <a:pt x="171450" y="285751"/>
                </a:moveTo>
                <a:lnTo>
                  <a:pt x="171450" y="262890"/>
                </a:lnTo>
                <a:lnTo>
                  <a:pt x="194310" y="262890"/>
                </a:lnTo>
                <a:lnTo>
                  <a:pt x="194310" y="285751"/>
                </a:lnTo>
                <a:lnTo>
                  <a:pt x="171450" y="285751"/>
                </a:lnTo>
                <a:moveTo>
                  <a:pt x="308610" y="285751"/>
                </a:moveTo>
                <a:lnTo>
                  <a:pt x="308610" y="262890"/>
                </a:lnTo>
                <a:lnTo>
                  <a:pt x="331470" y="262890"/>
                </a:lnTo>
                <a:lnTo>
                  <a:pt x="331470" y="285751"/>
                </a:lnTo>
                <a:lnTo>
                  <a:pt x="308610" y="285751"/>
                </a:lnTo>
                <a:moveTo>
                  <a:pt x="162807" y="154304"/>
                </a:moveTo>
                <a:lnTo>
                  <a:pt x="182880" y="134231"/>
                </a:lnTo>
                <a:lnTo>
                  <a:pt x="202953" y="154304"/>
                </a:lnTo>
                <a:lnTo>
                  <a:pt x="182880" y="174377"/>
                </a:lnTo>
                <a:lnTo>
                  <a:pt x="162807" y="1543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 mathematical model, we can predict the population in 5 years.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model helps in understanding future growth trends.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Prediction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28071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city's population is growing at a rate of 10% per year.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current population is 100,000.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Population Growth Rate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751259" y="1656374"/>
            <a:ext cx="217169" cy="365760"/>
          </a:xfrm>
          <a:custGeom>
            <a:avLst/>
            <a:gdLst/>
            <a:ahLst/>
            <a:cxnLst/>
            <a:rect l="l" t="t" r="r" b="b"/>
            <a:pathLst>
              <a:path w="217169" h="365760">
                <a:moveTo>
                  <a:pt x="74287" y="34290"/>
                </a:moveTo>
                <a:cubicBezTo>
                  <a:pt x="74287" y="15351"/>
                  <a:pt x="89639" y="0"/>
                  <a:pt x="108578" y="0"/>
                </a:cubicBezTo>
                <a:cubicBezTo>
                  <a:pt x="127515" y="0"/>
                  <a:pt x="142869" y="15351"/>
                  <a:pt x="142869" y="34290"/>
                </a:cubicBezTo>
                <a:cubicBezTo>
                  <a:pt x="142869" y="53229"/>
                  <a:pt x="127517" y="68580"/>
                  <a:pt x="108578" y="68580"/>
                </a:cubicBezTo>
                <a:cubicBezTo>
                  <a:pt x="89641" y="68580"/>
                  <a:pt x="74287" y="53229"/>
                  <a:pt x="74287" y="34290"/>
                </a:cubicBezTo>
                <a:lnTo>
                  <a:pt x="74287" y="34290"/>
                </a:lnTo>
                <a:moveTo>
                  <a:pt x="97146" y="125803"/>
                </a:moveTo>
                <a:lnTo>
                  <a:pt x="97146" y="217170"/>
                </a:lnTo>
                <a:lnTo>
                  <a:pt x="120005" y="217170"/>
                </a:lnTo>
                <a:lnTo>
                  <a:pt x="120005" y="125803"/>
                </a:lnTo>
                <a:cubicBezTo>
                  <a:pt x="119506" y="125803"/>
                  <a:pt x="118935" y="125730"/>
                  <a:pt x="118361" y="125730"/>
                </a:cubicBezTo>
                <a:lnTo>
                  <a:pt x="98716" y="125730"/>
                </a:lnTo>
                <a:cubicBezTo>
                  <a:pt x="98145" y="125730"/>
                  <a:pt x="97646" y="125730"/>
                  <a:pt x="97072" y="125803"/>
                </a:cubicBezTo>
                <a:lnTo>
                  <a:pt x="97146" y="125803"/>
                </a:lnTo>
                <a:moveTo>
                  <a:pt x="97146" y="251460"/>
                </a:moveTo>
                <a:lnTo>
                  <a:pt x="97146" y="348617"/>
                </a:lnTo>
                <a:cubicBezTo>
                  <a:pt x="97146" y="358119"/>
                  <a:pt x="89502" y="365764"/>
                  <a:pt x="80001" y="365764"/>
                </a:cubicBezTo>
                <a:cubicBezTo>
                  <a:pt x="70500" y="365764"/>
                  <a:pt x="62855" y="358119"/>
                  <a:pt x="62855" y="348620"/>
                </a:cubicBezTo>
                <a:lnTo>
                  <a:pt x="62855" y="159738"/>
                </a:lnTo>
                <a:lnTo>
                  <a:pt x="32065" y="214174"/>
                </a:lnTo>
                <a:cubicBezTo>
                  <a:pt x="27422" y="222389"/>
                  <a:pt x="16920" y="225319"/>
                  <a:pt x="8704" y="220674"/>
                </a:cubicBezTo>
                <a:cubicBezTo>
                  <a:pt x="489" y="216029"/>
                  <a:pt x="-2441" y="205528"/>
                  <a:pt x="2204" y="197313"/>
                </a:cubicBezTo>
                <a:lnTo>
                  <a:pt x="44066" y="123374"/>
                </a:lnTo>
                <a:cubicBezTo>
                  <a:pt x="55211" y="103656"/>
                  <a:pt x="76142" y="91444"/>
                  <a:pt x="98786" y="91444"/>
                </a:cubicBezTo>
                <a:lnTo>
                  <a:pt x="118431" y="91444"/>
                </a:lnTo>
                <a:cubicBezTo>
                  <a:pt x="141077" y="91444"/>
                  <a:pt x="162008" y="103660"/>
                  <a:pt x="173151" y="123374"/>
                </a:cubicBezTo>
                <a:lnTo>
                  <a:pt x="214943" y="197313"/>
                </a:lnTo>
                <a:cubicBezTo>
                  <a:pt x="219586" y="205528"/>
                  <a:pt x="216728" y="216029"/>
                  <a:pt x="208443" y="220674"/>
                </a:cubicBezTo>
                <a:cubicBezTo>
                  <a:pt x="200156" y="225319"/>
                  <a:pt x="189728" y="222459"/>
                  <a:pt x="185082" y="214174"/>
                </a:cubicBezTo>
                <a:lnTo>
                  <a:pt x="154292" y="159738"/>
                </a:lnTo>
                <a:lnTo>
                  <a:pt x="154292" y="348620"/>
                </a:lnTo>
                <a:cubicBezTo>
                  <a:pt x="154292" y="358123"/>
                  <a:pt x="146648" y="365767"/>
                  <a:pt x="137147" y="365767"/>
                </a:cubicBezTo>
                <a:cubicBezTo>
                  <a:pt x="127646" y="365767"/>
                  <a:pt x="120001" y="358123"/>
                  <a:pt x="120001" y="348624"/>
                </a:cubicBezTo>
                <a:lnTo>
                  <a:pt x="120001" y="251471"/>
                </a:lnTo>
                <a:lnTo>
                  <a:pt x="97146" y="251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Example: Financial Modeling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Mathematical modeling helps evaluate the return on investment.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potential financial outcomes.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Return on Investment Evaluation</a:t>
            </a:r>
            <a:endParaRPr lang="en-US" sz="1263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analyze the risk associated with the investment.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studying number patterns and their implications.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Risk Analysis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investment of $1,000 is expected to grow at a rate of 5% per year.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 mathematical model, we can predict the value of the investment in 10 years.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Investment Growth Projection</a:t>
            </a:r>
            <a:endParaRPr lang="en-US" sz="1359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Scaling Challenges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Struggling with scaling and units.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cause significant errors in calculations and interpretations.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Formula Misapplication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Misusing mathematical formulas and equations.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often results in incorrect or misleading outcomes.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Oversights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Failing to consider the context and constraints of the problem.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solutions that are impractical or irrelevant.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4805" r="-1448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Avoiding Common Errors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2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common pitfalls or errors to avoid when applying number patterns to real-life problems?</a:t>
            </a:r>
            <a:endParaRPr lang="en-US" sz="1165" dirty="0"/>
          </a:p>
          <a:p>
            <a:pPr algn="l" marL="0" indent="0">
              <a:lnSpc>
                <a:spcPct val="90000"/>
              </a:lnSpc>
              <a:spcBef>
                <a:spcPts val="832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Misinterpreting the pattern or applying the wrong model can lead to inaccurate conclusions.</a:t>
            </a:r>
            <a:endParaRPr lang="en-US" sz="1165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Choosing the Right Formula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 I know which mathematical formula or equation to use?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choice depends on the context and the type of relationship between variables.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Linear vs Exponential Models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the difference between a linear and exponential model?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Linear models grow by constant amounts, while exponential models grow by constant factors.</a:t>
            </a:r>
            <a:endParaRPr lang="en-US" sz="12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 and Outcomes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and evaluate the effectiveness of number patterns in solving real-life problems.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analysis helps in understanding the limitations and potential of mathematical models.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6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Effectiveness of Number Patterns</a:t>
            </a:r>
            <a:endParaRPr lang="en-US" sz="1562" dirty="0"/>
          </a:p>
        </p:txBody>
      </p:sp>
      <p:sp>
        <p:nvSpPr>
          <p:cNvPr id="14" name="Text 12"/>
          <p:cNvSpPr/>
          <p:nvPr/>
        </p:nvSpPr>
        <p:spPr>
          <a:xfrm>
            <a:off x="9204960" y="163145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number patterns to solve mathematical modeling problems, such as predicting population growth and calculating interest rates.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enables accurate forecasting and decision-making in various fields.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Problems with Number Patterns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31280" y="163140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describe real-life applications of number patterns, such as population growth and financial modeling.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the practical utility of mathematical concepts in everyday scenarios.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Number Patterns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50903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297180" y="34289"/>
                </a:moveTo>
                <a:cubicBezTo>
                  <a:pt x="303467" y="34289"/>
                  <a:pt x="308610" y="39432"/>
                  <a:pt x="308610" y="45718"/>
                </a:cubicBezTo>
                <a:cubicBezTo>
                  <a:pt x="308610" y="52003"/>
                  <a:pt x="303467" y="57146"/>
                  <a:pt x="297180" y="57146"/>
                </a:cubicBezTo>
                <a:lnTo>
                  <a:pt x="68580" y="57146"/>
                </a:lnTo>
                <a:cubicBezTo>
                  <a:pt x="62293" y="57146"/>
                  <a:pt x="57150" y="52003"/>
                  <a:pt x="57150" y="45718"/>
                </a:cubicBezTo>
                <a:cubicBezTo>
                  <a:pt x="57150" y="39432"/>
                  <a:pt x="62293" y="34289"/>
                  <a:pt x="68580" y="34289"/>
                </a:cubicBezTo>
                <a:lnTo>
                  <a:pt x="297180" y="34289"/>
                </a:lnTo>
                <a:moveTo>
                  <a:pt x="68580" y="0"/>
                </a:moveTo>
                <a:cubicBezTo>
                  <a:pt x="43361" y="0"/>
                  <a:pt x="22860" y="20502"/>
                  <a:pt x="22860" y="45721"/>
                </a:cubicBezTo>
                <a:cubicBezTo>
                  <a:pt x="22860" y="70937"/>
                  <a:pt x="43361" y="91442"/>
                  <a:pt x="68580" y="91442"/>
                </a:cubicBezTo>
                <a:lnTo>
                  <a:pt x="165737" y="91442"/>
                </a:lnTo>
                <a:lnTo>
                  <a:pt x="165737" y="102871"/>
                </a:lnTo>
                <a:lnTo>
                  <a:pt x="158663" y="109943"/>
                </a:lnTo>
                <a:lnTo>
                  <a:pt x="138590" y="130016"/>
                </a:lnTo>
                <a:lnTo>
                  <a:pt x="131447" y="137160"/>
                </a:lnTo>
                <a:lnTo>
                  <a:pt x="91444" y="137160"/>
                </a:lnTo>
                <a:cubicBezTo>
                  <a:pt x="56726" y="137160"/>
                  <a:pt x="28580" y="165307"/>
                  <a:pt x="28580" y="200025"/>
                </a:cubicBezTo>
                <a:lnTo>
                  <a:pt x="28580" y="228601"/>
                </a:lnTo>
                <a:lnTo>
                  <a:pt x="22867" y="228601"/>
                </a:lnTo>
                <a:cubicBezTo>
                  <a:pt x="10223" y="228601"/>
                  <a:pt x="7" y="238817"/>
                  <a:pt x="7" y="251462"/>
                </a:cubicBezTo>
                <a:lnTo>
                  <a:pt x="7" y="297183"/>
                </a:lnTo>
                <a:cubicBezTo>
                  <a:pt x="7" y="309828"/>
                  <a:pt x="10223" y="320043"/>
                  <a:pt x="22867" y="320043"/>
                </a:cubicBezTo>
                <a:lnTo>
                  <a:pt x="68587" y="320043"/>
                </a:lnTo>
                <a:cubicBezTo>
                  <a:pt x="81232" y="320043"/>
                  <a:pt x="91447" y="309828"/>
                  <a:pt x="91447" y="297183"/>
                </a:cubicBezTo>
                <a:lnTo>
                  <a:pt x="91447" y="251462"/>
                </a:lnTo>
                <a:cubicBezTo>
                  <a:pt x="91447" y="238817"/>
                  <a:pt x="81232" y="228601"/>
                  <a:pt x="68587" y="228601"/>
                </a:cubicBezTo>
                <a:lnTo>
                  <a:pt x="62874" y="228601"/>
                </a:lnTo>
                <a:lnTo>
                  <a:pt x="62874" y="200025"/>
                </a:lnTo>
                <a:cubicBezTo>
                  <a:pt x="62874" y="184238"/>
                  <a:pt x="75661" y="171449"/>
                  <a:pt x="91451" y="171449"/>
                </a:cubicBezTo>
                <a:lnTo>
                  <a:pt x="131458" y="171449"/>
                </a:lnTo>
                <a:lnTo>
                  <a:pt x="138532" y="178522"/>
                </a:lnTo>
                <a:lnTo>
                  <a:pt x="158604" y="198595"/>
                </a:lnTo>
                <a:lnTo>
                  <a:pt x="165748" y="205738"/>
                </a:lnTo>
                <a:lnTo>
                  <a:pt x="165748" y="228598"/>
                </a:lnTo>
                <a:lnTo>
                  <a:pt x="160034" y="228598"/>
                </a:lnTo>
                <a:cubicBezTo>
                  <a:pt x="147390" y="228598"/>
                  <a:pt x="137174" y="238814"/>
                  <a:pt x="137174" y="251459"/>
                </a:cubicBezTo>
                <a:lnTo>
                  <a:pt x="137174" y="297180"/>
                </a:lnTo>
                <a:cubicBezTo>
                  <a:pt x="137174" y="309825"/>
                  <a:pt x="147390" y="320040"/>
                  <a:pt x="160034" y="320040"/>
                </a:cubicBezTo>
                <a:lnTo>
                  <a:pt x="205754" y="320040"/>
                </a:lnTo>
                <a:cubicBezTo>
                  <a:pt x="218399" y="320040"/>
                  <a:pt x="228614" y="309825"/>
                  <a:pt x="228614" y="297180"/>
                </a:cubicBezTo>
                <a:lnTo>
                  <a:pt x="228614" y="251459"/>
                </a:lnTo>
                <a:cubicBezTo>
                  <a:pt x="228614" y="238814"/>
                  <a:pt x="218399" y="228598"/>
                  <a:pt x="205754" y="228598"/>
                </a:cubicBezTo>
                <a:lnTo>
                  <a:pt x="200041" y="228598"/>
                </a:lnTo>
                <a:lnTo>
                  <a:pt x="200041" y="205738"/>
                </a:lnTo>
                <a:lnTo>
                  <a:pt x="207115" y="198665"/>
                </a:lnTo>
                <a:lnTo>
                  <a:pt x="227188" y="178592"/>
                </a:lnTo>
                <a:lnTo>
                  <a:pt x="234331" y="171449"/>
                </a:lnTo>
                <a:lnTo>
                  <a:pt x="274338" y="171449"/>
                </a:lnTo>
                <a:cubicBezTo>
                  <a:pt x="290124" y="171449"/>
                  <a:pt x="302915" y="184238"/>
                  <a:pt x="302915" y="200025"/>
                </a:cubicBezTo>
                <a:lnTo>
                  <a:pt x="302915" y="228601"/>
                </a:lnTo>
                <a:lnTo>
                  <a:pt x="297202" y="228601"/>
                </a:lnTo>
                <a:cubicBezTo>
                  <a:pt x="284557" y="228601"/>
                  <a:pt x="274342" y="238817"/>
                  <a:pt x="274342" y="251462"/>
                </a:cubicBezTo>
                <a:lnTo>
                  <a:pt x="274342" y="297183"/>
                </a:lnTo>
                <a:cubicBezTo>
                  <a:pt x="274342" y="309828"/>
                  <a:pt x="284557" y="320043"/>
                  <a:pt x="297202" y="320043"/>
                </a:cubicBezTo>
                <a:lnTo>
                  <a:pt x="342922" y="320043"/>
                </a:lnTo>
                <a:cubicBezTo>
                  <a:pt x="355566" y="320043"/>
                  <a:pt x="365782" y="309828"/>
                  <a:pt x="365782" y="297183"/>
                </a:cubicBezTo>
                <a:lnTo>
                  <a:pt x="365782" y="251462"/>
                </a:lnTo>
                <a:cubicBezTo>
                  <a:pt x="365782" y="238817"/>
                  <a:pt x="355566" y="228601"/>
                  <a:pt x="342922" y="228601"/>
                </a:cubicBezTo>
                <a:lnTo>
                  <a:pt x="337209" y="228601"/>
                </a:lnTo>
                <a:lnTo>
                  <a:pt x="337209" y="200025"/>
                </a:lnTo>
                <a:cubicBezTo>
                  <a:pt x="337209" y="165307"/>
                  <a:pt x="309063" y="137160"/>
                  <a:pt x="274345" y="137160"/>
                </a:cubicBezTo>
                <a:lnTo>
                  <a:pt x="234342" y="137160"/>
                </a:lnTo>
                <a:lnTo>
                  <a:pt x="227268" y="130087"/>
                </a:lnTo>
                <a:lnTo>
                  <a:pt x="207195" y="110014"/>
                </a:lnTo>
                <a:lnTo>
                  <a:pt x="200052" y="102871"/>
                </a:lnTo>
                <a:lnTo>
                  <a:pt x="200052" y="91442"/>
                </a:lnTo>
                <a:lnTo>
                  <a:pt x="297209" y="91442"/>
                </a:lnTo>
                <a:cubicBezTo>
                  <a:pt x="322428" y="91442"/>
                  <a:pt x="342929" y="70940"/>
                  <a:pt x="342929" y="45721"/>
                </a:cubicBezTo>
                <a:cubicBezTo>
                  <a:pt x="342929" y="20505"/>
                  <a:pt x="322428" y="0"/>
                  <a:pt x="297209" y="0"/>
                </a:cubicBezTo>
                <a:lnTo>
                  <a:pt x="68580" y="0"/>
                </a:lnTo>
                <a:moveTo>
                  <a:pt x="34290" y="285751"/>
                </a:moveTo>
                <a:lnTo>
                  <a:pt x="34290" y="262890"/>
                </a:lnTo>
                <a:lnTo>
                  <a:pt x="57150" y="262890"/>
                </a:lnTo>
                <a:lnTo>
                  <a:pt x="57150" y="285751"/>
                </a:lnTo>
                <a:lnTo>
                  <a:pt x="34290" y="285751"/>
                </a:lnTo>
                <a:moveTo>
                  <a:pt x="171450" y="285751"/>
                </a:moveTo>
                <a:lnTo>
                  <a:pt x="171450" y="262890"/>
                </a:lnTo>
                <a:lnTo>
                  <a:pt x="194310" y="262890"/>
                </a:lnTo>
                <a:lnTo>
                  <a:pt x="194310" y="285751"/>
                </a:lnTo>
                <a:lnTo>
                  <a:pt x="171450" y="285751"/>
                </a:lnTo>
                <a:moveTo>
                  <a:pt x="308610" y="285751"/>
                </a:moveTo>
                <a:lnTo>
                  <a:pt x="308610" y="262890"/>
                </a:lnTo>
                <a:lnTo>
                  <a:pt x="331470" y="262890"/>
                </a:lnTo>
                <a:lnTo>
                  <a:pt x="331470" y="285751"/>
                </a:lnTo>
                <a:lnTo>
                  <a:pt x="308610" y="285751"/>
                </a:lnTo>
                <a:moveTo>
                  <a:pt x="162807" y="154304"/>
                </a:moveTo>
                <a:lnTo>
                  <a:pt x="182880" y="134231"/>
                </a:lnTo>
                <a:lnTo>
                  <a:pt x="202953" y="154304"/>
                </a:lnTo>
                <a:lnTo>
                  <a:pt x="182880" y="174377"/>
                </a:lnTo>
                <a:lnTo>
                  <a:pt x="162807" y="1543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Define and explain the concept of number patterns, including arithmetic and geometric sequences.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patterns form the foundation for identifying relationships and trends in numerical data.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Number Patterns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6553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25120" y="30479"/>
                </a:moveTo>
                <a:cubicBezTo>
                  <a:pt x="330709" y="30479"/>
                  <a:pt x="335281" y="35051"/>
                  <a:pt x="335281" y="40638"/>
                </a:cubicBezTo>
                <a:lnTo>
                  <a:pt x="335281" y="111758"/>
                </a:lnTo>
                <a:lnTo>
                  <a:pt x="284481" y="111758"/>
                </a:lnTo>
                <a:lnTo>
                  <a:pt x="284481" y="91438"/>
                </a:lnTo>
                <a:lnTo>
                  <a:pt x="289561" y="91438"/>
                </a:lnTo>
                <a:cubicBezTo>
                  <a:pt x="298007" y="91438"/>
                  <a:pt x="304802" y="84644"/>
                  <a:pt x="304802" y="76198"/>
                </a:cubicBezTo>
                <a:cubicBezTo>
                  <a:pt x="304802" y="67752"/>
                  <a:pt x="298007" y="60958"/>
                  <a:pt x="289561" y="60958"/>
                </a:cubicBezTo>
                <a:lnTo>
                  <a:pt x="284481" y="60958"/>
                </a:lnTo>
                <a:lnTo>
                  <a:pt x="284481" y="30479"/>
                </a:lnTo>
                <a:lnTo>
                  <a:pt x="325120" y="30479"/>
                </a:lnTo>
                <a:moveTo>
                  <a:pt x="264159" y="60961"/>
                </a:moveTo>
                <a:lnTo>
                  <a:pt x="259079" y="60961"/>
                </a:lnTo>
                <a:cubicBezTo>
                  <a:pt x="250633" y="60961"/>
                  <a:pt x="243838" y="67755"/>
                  <a:pt x="243838" y="76201"/>
                </a:cubicBezTo>
                <a:cubicBezTo>
                  <a:pt x="243838" y="84647"/>
                  <a:pt x="250633" y="91440"/>
                  <a:pt x="259079" y="91440"/>
                </a:cubicBezTo>
                <a:lnTo>
                  <a:pt x="264159" y="91440"/>
                </a:lnTo>
                <a:lnTo>
                  <a:pt x="264159" y="111761"/>
                </a:lnTo>
                <a:lnTo>
                  <a:pt x="182880" y="111761"/>
                </a:lnTo>
                <a:lnTo>
                  <a:pt x="182880" y="91440"/>
                </a:lnTo>
                <a:lnTo>
                  <a:pt x="187960" y="91440"/>
                </a:lnTo>
                <a:cubicBezTo>
                  <a:pt x="196406" y="91440"/>
                  <a:pt x="203202" y="84647"/>
                  <a:pt x="203202" y="76201"/>
                </a:cubicBezTo>
                <a:cubicBezTo>
                  <a:pt x="203202" y="67755"/>
                  <a:pt x="196406" y="60961"/>
                  <a:pt x="187960" y="60961"/>
                </a:cubicBezTo>
                <a:lnTo>
                  <a:pt x="182880" y="60961"/>
                </a:lnTo>
                <a:lnTo>
                  <a:pt x="182880" y="30482"/>
                </a:lnTo>
                <a:lnTo>
                  <a:pt x="264159" y="30482"/>
                </a:lnTo>
                <a:lnTo>
                  <a:pt x="264159" y="60961"/>
                </a:lnTo>
                <a:moveTo>
                  <a:pt x="162558" y="60961"/>
                </a:moveTo>
                <a:lnTo>
                  <a:pt x="157478" y="60961"/>
                </a:lnTo>
                <a:cubicBezTo>
                  <a:pt x="149033" y="60961"/>
                  <a:pt x="142237" y="67755"/>
                  <a:pt x="142237" y="76201"/>
                </a:cubicBezTo>
                <a:cubicBezTo>
                  <a:pt x="142237" y="84647"/>
                  <a:pt x="149033" y="91440"/>
                  <a:pt x="157478" y="91440"/>
                </a:cubicBezTo>
                <a:lnTo>
                  <a:pt x="162558" y="91440"/>
                </a:lnTo>
                <a:lnTo>
                  <a:pt x="162558" y="111761"/>
                </a:lnTo>
                <a:lnTo>
                  <a:pt x="101597" y="111761"/>
                </a:lnTo>
                <a:lnTo>
                  <a:pt x="101597" y="91440"/>
                </a:lnTo>
                <a:lnTo>
                  <a:pt x="106678" y="91440"/>
                </a:lnTo>
                <a:cubicBezTo>
                  <a:pt x="115123" y="91440"/>
                  <a:pt x="121919" y="84647"/>
                  <a:pt x="121919" y="76201"/>
                </a:cubicBezTo>
                <a:cubicBezTo>
                  <a:pt x="121919" y="67755"/>
                  <a:pt x="115123" y="60961"/>
                  <a:pt x="106678" y="60961"/>
                </a:cubicBezTo>
                <a:lnTo>
                  <a:pt x="101597" y="60961"/>
                </a:lnTo>
                <a:lnTo>
                  <a:pt x="101597" y="30482"/>
                </a:lnTo>
                <a:lnTo>
                  <a:pt x="162558" y="30482"/>
                </a:lnTo>
                <a:lnTo>
                  <a:pt x="162558" y="60961"/>
                </a:lnTo>
                <a:moveTo>
                  <a:pt x="81279" y="60961"/>
                </a:moveTo>
                <a:lnTo>
                  <a:pt x="76199" y="60961"/>
                </a:lnTo>
                <a:cubicBezTo>
                  <a:pt x="67753" y="60961"/>
                  <a:pt x="60958" y="67755"/>
                  <a:pt x="60958" y="76201"/>
                </a:cubicBezTo>
                <a:cubicBezTo>
                  <a:pt x="60958" y="84647"/>
                  <a:pt x="67753" y="91440"/>
                  <a:pt x="76199" y="91440"/>
                </a:cubicBezTo>
                <a:lnTo>
                  <a:pt x="81279" y="91440"/>
                </a:lnTo>
                <a:lnTo>
                  <a:pt x="81279" y="111761"/>
                </a:lnTo>
                <a:lnTo>
                  <a:pt x="30479" y="111761"/>
                </a:lnTo>
                <a:lnTo>
                  <a:pt x="30479" y="40641"/>
                </a:lnTo>
                <a:cubicBezTo>
                  <a:pt x="30479" y="35054"/>
                  <a:pt x="35051" y="30482"/>
                  <a:pt x="40640" y="30482"/>
                </a:cubicBezTo>
                <a:lnTo>
                  <a:pt x="81279" y="30482"/>
                </a:lnTo>
                <a:lnTo>
                  <a:pt x="81279" y="60961"/>
                </a:lnTo>
                <a:moveTo>
                  <a:pt x="30479" y="243839"/>
                </a:moveTo>
                <a:lnTo>
                  <a:pt x="30479" y="132078"/>
                </a:lnTo>
                <a:lnTo>
                  <a:pt x="81279" y="132078"/>
                </a:lnTo>
                <a:lnTo>
                  <a:pt x="81279" y="147318"/>
                </a:lnTo>
                <a:lnTo>
                  <a:pt x="76199" y="147318"/>
                </a:lnTo>
                <a:cubicBezTo>
                  <a:pt x="67753" y="147318"/>
                  <a:pt x="60958" y="154111"/>
                  <a:pt x="60958" y="162558"/>
                </a:cubicBezTo>
                <a:cubicBezTo>
                  <a:pt x="60958" y="171004"/>
                  <a:pt x="67753" y="177797"/>
                  <a:pt x="76199" y="177797"/>
                </a:cubicBezTo>
                <a:lnTo>
                  <a:pt x="81279" y="177797"/>
                </a:lnTo>
                <a:lnTo>
                  <a:pt x="81279" y="193037"/>
                </a:lnTo>
                <a:lnTo>
                  <a:pt x="76199" y="193037"/>
                </a:lnTo>
                <a:cubicBezTo>
                  <a:pt x="67753" y="193037"/>
                  <a:pt x="60958" y="199830"/>
                  <a:pt x="60958" y="208276"/>
                </a:cubicBezTo>
                <a:cubicBezTo>
                  <a:pt x="60958" y="216723"/>
                  <a:pt x="67753" y="223516"/>
                  <a:pt x="76199" y="223516"/>
                </a:cubicBezTo>
                <a:lnTo>
                  <a:pt x="81279" y="223516"/>
                </a:lnTo>
                <a:lnTo>
                  <a:pt x="81279" y="253995"/>
                </a:lnTo>
                <a:lnTo>
                  <a:pt x="40640" y="253995"/>
                </a:lnTo>
                <a:cubicBezTo>
                  <a:pt x="35051" y="253995"/>
                  <a:pt x="30479" y="249424"/>
                  <a:pt x="30479" y="243836"/>
                </a:cubicBezTo>
                <a:lnTo>
                  <a:pt x="30479" y="243839"/>
                </a:lnTo>
                <a:moveTo>
                  <a:pt x="101601" y="223519"/>
                </a:moveTo>
                <a:lnTo>
                  <a:pt x="106681" y="223519"/>
                </a:lnTo>
                <a:cubicBezTo>
                  <a:pt x="115127" y="223519"/>
                  <a:pt x="121922" y="216725"/>
                  <a:pt x="121922" y="208279"/>
                </a:cubicBezTo>
                <a:cubicBezTo>
                  <a:pt x="121922" y="199833"/>
                  <a:pt x="115127" y="193040"/>
                  <a:pt x="106681" y="193040"/>
                </a:cubicBezTo>
                <a:lnTo>
                  <a:pt x="101601" y="193040"/>
                </a:lnTo>
                <a:lnTo>
                  <a:pt x="101601" y="177800"/>
                </a:lnTo>
                <a:lnTo>
                  <a:pt x="106681" y="177800"/>
                </a:lnTo>
                <a:cubicBezTo>
                  <a:pt x="115127" y="177800"/>
                  <a:pt x="121922" y="171007"/>
                  <a:pt x="121922" y="162560"/>
                </a:cubicBezTo>
                <a:cubicBezTo>
                  <a:pt x="121922" y="154114"/>
                  <a:pt x="115127" y="147321"/>
                  <a:pt x="106681" y="147321"/>
                </a:cubicBezTo>
                <a:lnTo>
                  <a:pt x="101601" y="147321"/>
                </a:lnTo>
                <a:lnTo>
                  <a:pt x="101601" y="132081"/>
                </a:lnTo>
                <a:lnTo>
                  <a:pt x="162562" y="132081"/>
                </a:lnTo>
                <a:lnTo>
                  <a:pt x="162562" y="147321"/>
                </a:lnTo>
                <a:lnTo>
                  <a:pt x="157482" y="147321"/>
                </a:lnTo>
                <a:cubicBezTo>
                  <a:pt x="149036" y="147321"/>
                  <a:pt x="142240" y="154114"/>
                  <a:pt x="142240" y="162560"/>
                </a:cubicBezTo>
                <a:cubicBezTo>
                  <a:pt x="142240" y="171007"/>
                  <a:pt x="149036" y="177800"/>
                  <a:pt x="157482" y="177800"/>
                </a:cubicBezTo>
                <a:lnTo>
                  <a:pt x="162562" y="177800"/>
                </a:lnTo>
                <a:lnTo>
                  <a:pt x="162562" y="193040"/>
                </a:lnTo>
                <a:lnTo>
                  <a:pt x="157482" y="193040"/>
                </a:lnTo>
                <a:cubicBezTo>
                  <a:pt x="149036" y="193040"/>
                  <a:pt x="142240" y="199833"/>
                  <a:pt x="142240" y="208279"/>
                </a:cubicBezTo>
                <a:cubicBezTo>
                  <a:pt x="142240" y="216725"/>
                  <a:pt x="149036" y="223519"/>
                  <a:pt x="157482" y="223519"/>
                </a:cubicBezTo>
                <a:lnTo>
                  <a:pt x="162562" y="223519"/>
                </a:lnTo>
                <a:lnTo>
                  <a:pt x="162562" y="253998"/>
                </a:lnTo>
                <a:lnTo>
                  <a:pt x="101601" y="253998"/>
                </a:lnTo>
                <a:lnTo>
                  <a:pt x="101601" y="223519"/>
                </a:lnTo>
                <a:moveTo>
                  <a:pt x="182880" y="177800"/>
                </a:moveTo>
                <a:lnTo>
                  <a:pt x="187960" y="177800"/>
                </a:lnTo>
                <a:cubicBezTo>
                  <a:pt x="196406" y="177800"/>
                  <a:pt x="203202" y="171007"/>
                  <a:pt x="203202" y="162560"/>
                </a:cubicBezTo>
                <a:cubicBezTo>
                  <a:pt x="203202" y="154114"/>
                  <a:pt x="196406" y="147321"/>
                  <a:pt x="187960" y="147321"/>
                </a:cubicBezTo>
                <a:lnTo>
                  <a:pt x="182880" y="147321"/>
                </a:lnTo>
                <a:lnTo>
                  <a:pt x="182880" y="132081"/>
                </a:lnTo>
                <a:lnTo>
                  <a:pt x="264159" y="132081"/>
                </a:lnTo>
                <a:lnTo>
                  <a:pt x="264159" y="193042"/>
                </a:lnTo>
                <a:lnTo>
                  <a:pt x="259079" y="193042"/>
                </a:lnTo>
                <a:cubicBezTo>
                  <a:pt x="250633" y="193042"/>
                  <a:pt x="243838" y="199836"/>
                  <a:pt x="243838" y="208282"/>
                </a:cubicBezTo>
                <a:cubicBezTo>
                  <a:pt x="243838" y="216728"/>
                  <a:pt x="250633" y="223522"/>
                  <a:pt x="259079" y="223522"/>
                </a:cubicBezTo>
                <a:lnTo>
                  <a:pt x="264159" y="223522"/>
                </a:lnTo>
                <a:lnTo>
                  <a:pt x="264159" y="254001"/>
                </a:lnTo>
                <a:lnTo>
                  <a:pt x="182880" y="254001"/>
                </a:lnTo>
                <a:lnTo>
                  <a:pt x="182880" y="223522"/>
                </a:lnTo>
                <a:lnTo>
                  <a:pt x="187960" y="223522"/>
                </a:lnTo>
                <a:cubicBezTo>
                  <a:pt x="196406" y="223522"/>
                  <a:pt x="203202" y="216728"/>
                  <a:pt x="203202" y="208282"/>
                </a:cubicBezTo>
                <a:cubicBezTo>
                  <a:pt x="203202" y="199836"/>
                  <a:pt x="196406" y="193042"/>
                  <a:pt x="187960" y="193042"/>
                </a:cubicBezTo>
                <a:lnTo>
                  <a:pt x="182880" y="193042"/>
                </a:lnTo>
                <a:lnTo>
                  <a:pt x="182880" y="177800"/>
                </a:lnTo>
                <a:moveTo>
                  <a:pt x="284481" y="223519"/>
                </a:moveTo>
                <a:lnTo>
                  <a:pt x="289561" y="223519"/>
                </a:lnTo>
                <a:cubicBezTo>
                  <a:pt x="298007" y="223519"/>
                  <a:pt x="304802" y="216725"/>
                  <a:pt x="304802" y="208279"/>
                </a:cubicBezTo>
                <a:cubicBezTo>
                  <a:pt x="304802" y="199833"/>
                  <a:pt x="298007" y="193040"/>
                  <a:pt x="289561" y="193040"/>
                </a:cubicBezTo>
                <a:lnTo>
                  <a:pt x="284481" y="193040"/>
                </a:lnTo>
                <a:lnTo>
                  <a:pt x="284481" y="132078"/>
                </a:lnTo>
                <a:lnTo>
                  <a:pt x="335281" y="132078"/>
                </a:ln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284481" y="253998"/>
                </a:lnTo>
                <a:lnTo>
                  <a:pt x="284481" y="223519"/>
                </a:lnTo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symbol or letter that represents a value that can change.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Variables are fundamental in forming equations and expressions.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Variable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process of using mathematical concepts and techniques to describe and analyze real-life phenomena.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widely used in fields like physics, economics, and engineering.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Modeling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sequence of numbers in which each term is obtained by multiplying the previous term by a fixed constant.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constant multiplier is referred to as the common ratio.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Geometric Sequence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sequence of numbers in which each term is obtained by adding a fixed constant to the previous term.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constant difference is known as the common difference.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Arithmetic Sequence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sequence of numbers that follows a specific rule or relationship.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identifying and predicting the next numbers in the sequence.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Pattern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Khan Academy website.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accessible platform for learning and practicing mathematics.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"Mathematics for Life" by [Author].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for understanding mathematical concepts.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GeoGebra software.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versatile tool for mathematical visualization and exploration.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Graphing and data analysis enable the interpretation of complex information.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crucial for making informed decisions based on trends and patterns.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Visualizing Data Effectively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57790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371475" y="42861"/>
                </a:moveTo>
                <a:cubicBezTo>
                  <a:pt x="379334" y="42861"/>
                  <a:pt x="385763" y="49290"/>
                  <a:pt x="385763" y="57147"/>
                </a:cubicBezTo>
                <a:cubicBezTo>
                  <a:pt x="385763" y="65004"/>
                  <a:pt x="379334" y="71433"/>
                  <a:pt x="371475" y="71433"/>
                </a:cubicBezTo>
                <a:lnTo>
                  <a:pt x="85725" y="71433"/>
                </a:lnTo>
                <a:cubicBezTo>
                  <a:pt x="77866" y="71433"/>
                  <a:pt x="71438" y="65004"/>
                  <a:pt x="71438" y="57147"/>
                </a:cubicBezTo>
                <a:cubicBezTo>
                  <a:pt x="71438" y="49290"/>
                  <a:pt x="77866" y="42861"/>
                  <a:pt x="85725" y="42861"/>
                </a:cubicBezTo>
                <a:lnTo>
                  <a:pt x="371475" y="42861"/>
                </a:lnTo>
                <a:moveTo>
                  <a:pt x="85725" y="0"/>
                </a:moveTo>
                <a:cubicBezTo>
                  <a:pt x="54201" y="0"/>
                  <a:pt x="28575" y="25627"/>
                  <a:pt x="28575" y="57151"/>
                </a:cubicBezTo>
                <a:cubicBezTo>
                  <a:pt x="28575" y="88671"/>
                  <a:pt x="54201" y="114302"/>
                  <a:pt x="85725" y="114302"/>
                </a:cubicBezTo>
                <a:lnTo>
                  <a:pt x="207171" y="114302"/>
                </a:lnTo>
                <a:lnTo>
                  <a:pt x="207171" y="128588"/>
                </a:lnTo>
                <a:lnTo>
                  <a:pt x="198329" y="137429"/>
                </a:lnTo>
                <a:lnTo>
                  <a:pt x="173238" y="162520"/>
                </a:lnTo>
                <a:lnTo>
                  <a:pt x="164309" y="171449"/>
                </a:lnTo>
                <a:lnTo>
                  <a:pt x="114305" y="171449"/>
                </a:lnTo>
                <a:cubicBezTo>
                  <a:pt x="70907" y="171449"/>
                  <a:pt x="35726" y="206634"/>
                  <a:pt x="35726" y="250031"/>
                </a:cubicBezTo>
                <a:lnTo>
                  <a:pt x="35726" y="285752"/>
                </a:lnTo>
                <a:lnTo>
                  <a:pt x="28584" y="285752"/>
                </a:lnTo>
                <a:cubicBezTo>
                  <a:pt x="12779" y="285752"/>
                  <a:pt x="9" y="298521"/>
                  <a:pt x="9" y="314327"/>
                </a:cubicBezTo>
                <a:lnTo>
                  <a:pt x="9" y="371478"/>
                </a:lnTo>
                <a:cubicBezTo>
                  <a:pt x="9" y="387284"/>
                  <a:pt x="12779" y="400054"/>
                  <a:pt x="28584" y="400054"/>
                </a:cubicBezTo>
                <a:lnTo>
                  <a:pt x="85734" y="400054"/>
                </a:lnTo>
                <a:cubicBezTo>
                  <a:pt x="101540" y="400054"/>
                  <a:pt x="114309" y="387284"/>
                  <a:pt x="114309" y="371478"/>
                </a:cubicBezTo>
                <a:lnTo>
                  <a:pt x="114309" y="314327"/>
                </a:lnTo>
                <a:cubicBezTo>
                  <a:pt x="114309" y="298521"/>
                  <a:pt x="101540" y="285752"/>
                  <a:pt x="85734" y="285752"/>
                </a:cubicBezTo>
                <a:lnTo>
                  <a:pt x="78593" y="285752"/>
                </a:lnTo>
                <a:lnTo>
                  <a:pt x="78593" y="250031"/>
                </a:lnTo>
                <a:cubicBezTo>
                  <a:pt x="78593" y="230297"/>
                  <a:pt x="94576" y="214311"/>
                  <a:pt x="114314" y="214311"/>
                </a:cubicBezTo>
                <a:lnTo>
                  <a:pt x="164322" y="214311"/>
                </a:lnTo>
                <a:lnTo>
                  <a:pt x="173165" y="223152"/>
                </a:lnTo>
                <a:lnTo>
                  <a:pt x="198256" y="248243"/>
                </a:lnTo>
                <a:lnTo>
                  <a:pt x="207185" y="257172"/>
                </a:lnTo>
                <a:lnTo>
                  <a:pt x="207185" y="285748"/>
                </a:lnTo>
                <a:lnTo>
                  <a:pt x="200043" y="285748"/>
                </a:lnTo>
                <a:cubicBezTo>
                  <a:pt x="184238" y="285748"/>
                  <a:pt x="171468" y="298517"/>
                  <a:pt x="171468" y="314323"/>
                </a:cubicBezTo>
                <a:lnTo>
                  <a:pt x="171468" y="371474"/>
                </a:lnTo>
                <a:cubicBezTo>
                  <a:pt x="171468" y="387280"/>
                  <a:pt x="184238" y="400050"/>
                  <a:pt x="200043" y="400050"/>
                </a:cubicBezTo>
                <a:lnTo>
                  <a:pt x="257193" y="400050"/>
                </a:lnTo>
                <a:cubicBezTo>
                  <a:pt x="272999" y="400050"/>
                  <a:pt x="285768" y="387280"/>
                  <a:pt x="285768" y="371474"/>
                </a:cubicBezTo>
                <a:lnTo>
                  <a:pt x="285768" y="314323"/>
                </a:lnTo>
                <a:cubicBezTo>
                  <a:pt x="285768" y="298517"/>
                  <a:pt x="272999" y="285748"/>
                  <a:pt x="257193" y="285748"/>
                </a:cubicBezTo>
                <a:lnTo>
                  <a:pt x="250052" y="285748"/>
                </a:lnTo>
                <a:lnTo>
                  <a:pt x="250052" y="257172"/>
                </a:lnTo>
                <a:lnTo>
                  <a:pt x="258894" y="248331"/>
                </a:lnTo>
                <a:lnTo>
                  <a:pt x="283985" y="223240"/>
                </a:lnTo>
                <a:lnTo>
                  <a:pt x="292914" y="214311"/>
                </a:lnTo>
                <a:lnTo>
                  <a:pt x="342923" y="214311"/>
                </a:lnTo>
                <a:cubicBezTo>
                  <a:pt x="362656" y="214311"/>
                  <a:pt x="378644" y="230297"/>
                  <a:pt x="378644" y="250031"/>
                </a:cubicBezTo>
                <a:lnTo>
                  <a:pt x="378644" y="285752"/>
                </a:lnTo>
                <a:lnTo>
                  <a:pt x="371502" y="285752"/>
                </a:lnTo>
                <a:cubicBezTo>
                  <a:pt x="355697" y="285752"/>
                  <a:pt x="342927" y="298521"/>
                  <a:pt x="342927" y="314327"/>
                </a:cubicBezTo>
                <a:lnTo>
                  <a:pt x="342927" y="371478"/>
                </a:lnTo>
                <a:cubicBezTo>
                  <a:pt x="342927" y="387284"/>
                  <a:pt x="355697" y="400054"/>
                  <a:pt x="371502" y="400054"/>
                </a:cubicBezTo>
                <a:lnTo>
                  <a:pt x="428652" y="400054"/>
                </a:lnTo>
                <a:cubicBezTo>
                  <a:pt x="444458" y="400054"/>
                  <a:pt x="457227" y="387284"/>
                  <a:pt x="457227" y="371478"/>
                </a:cubicBezTo>
                <a:lnTo>
                  <a:pt x="457227" y="314327"/>
                </a:lnTo>
                <a:cubicBezTo>
                  <a:pt x="457227" y="298521"/>
                  <a:pt x="444458" y="285752"/>
                  <a:pt x="428652" y="285752"/>
                </a:cubicBezTo>
                <a:lnTo>
                  <a:pt x="421511" y="285752"/>
                </a:lnTo>
                <a:lnTo>
                  <a:pt x="421511" y="250031"/>
                </a:lnTo>
                <a:cubicBezTo>
                  <a:pt x="421511" y="206634"/>
                  <a:pt x="386329" y="171449"/>
                  <a:pt x="342932" y="171449"/>
                </a:cubicBezTo>
                <a:lnTo>
                  <a:pt x="292928" y="171449"/>
                </a:lnTo>
                <a:lnTo>
                  <a:pt x="284086" y="162608"/>
                </a:lnTo>
                <a:lnTo>
                  <a:pt x="258995" y="137517"/>
                </a:lnTo>
                <a:lnTo>
                  <a:pt x="250066" y="128588"/>
                </a:lnTo>
                <a:lnTo>
                  <a:pt x="250066" y="114302"/>
                </a:lnTo>
                <a:lnTo>
                  <a:pt x="371512" y="114302"/>
                </a:lnTo>
                <a:cubicBezTo>
                  <a:pt x="403036" y="114302"/>
                  <a:pt x="428662" y="88675"/>
                  <a:pt x="428662" y="57151"/>
                </a:cubicBezTo>
                <a:cubicBezTo>
                  <a:pt x="428662" y="25631"/>
                  <a:pt x="403036" y="0"/>
                  <a:pt x="371512" y="0"/>
                </a:cubicBezTo>
                <a:lnTo>
                  <a:pt x="85725" y="0"/>
                </a:lnTo>
                <a:moveTo>
                  <a:pt x="42863" y="357189"/>
                </a:moveTo>
                <a:lnTo>
                  <a:pt x="42863" y="328613"/>
                </a:lnTo>
                <a:lnTo>
                  <a:pt x="71438" y="328613"/>
                </a:lnTo>
                <a:lnTo>
                  <a:pt x="71438" y="357189"/>
                </a:lnTo>
                <a:lnTo>
                  <a:pt x="42863" y="357189"/>
                </a:lnTo>
                <a:moveTo>
                  <a:pt x="214313" y="357189"/>
                </a:moveTo>
                <a:lnTo>
                  <a:pt x="214313" y="328613"/>
                </a:lnTo>
                <a:lnTo>
                  <a:pt x="242888" y="328613"/>
                </a:lnTo>
                <a:lnTo>
                  <a:pt x="242888" y="357189"/>
                </a:lnTo>
                <a:lnTo>
                  <a:pt x="214313" y="357189"/>
                </a:lnTo>
                <a:moveTo>
                  <a:pt x="385763" y="357189"/>
                </a:moveTo>
                <a:lnTo>
                  <a:pt x="385763" y="328613"/>
                </a:lnTo>
                <a:lnTo>
                  <a:pt x="414338" y="328613"/>
                </a:lnTo>
                <a:lnTo>
                  <a:pt x="414338" y="357189"/>
                </a:lnTo>
                <a:lnTo>
                  <a:pt x="385763" y="357189"/>
                </a:lnTo>
                <a:moveTo>
                  <a:pt x="203509" y="192880"/>
                </a:moveTo>
                <a:lnTo>
                  <a:pt x="228600" y="167789"/>
                </a:lnTo>
                <a:lnTo>
                  <a:pt x="253691" y="192880"/>
                </a:lnTo>
                <a:lnTo>
                  <a:pt x="228600" y="217971"/>
                </a:lnTo>
                <a:lnTo>
                  <a:pt x="203509" y="1928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Geometric sequences and series help in identifying patterns and calculating sums.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are widely used in fields like architecture, finance, and computer science.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Geometric Patterns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035" y="343435"/>
                </a:moveTo>
                <a:cubicBezTo>
                  <a:pt x="43260" y="337660"/>
                  <a:pt x="43260" y="328160"/>
                  <a:pt x="49035" y="322385"/>
                </a:cubicBezTo>
                <a:lnTo>
                  <a:pt x="85730" y="285691"/>
                </a:lnTo>
                <a:lnTo>
                  <a:pt x="113765" y="313726"/>
                </a:lnTo>
                <a:cubicBezTo>
                  <a:pt x="119540" y="319501"/>
                  <a:pt x="129040" y="319501"/>
                  <a:pt x="134815" y="313726"/>
                </a:cubicBezTo>
                <a:cubicBezTo>
                  <a:pt x="140589" y="307952"/>
                  <a:pt x="140589" y="298451"/>
                  <a:pt x="134815" y="292677"/>
                </a:cubicBezTo>
                <a:lnTo>
                  <a:pt x="106779" y="264641"/>
                </a:lnTo>
                <a:lnTo>
                  <a:pt x="145335" y="226085"/>
                </a:lnTo>
                <a:lnTo>
                  <a:pt x="173370" y="254121"/>
                </a:lnTo>
                <a:cubicBezTo>
                  <a:pt x="179145" y="259895"/>
                  <a:pt x="188645" y="259895"/>
                  <a:pt x="194420" y="254121"/>
                </a:cubicBezTo>
                <a:cubicBezTo>
                  <a:pt x="200194" y="248346"/>
                  <a:pt x="200194" y="238846"/>
                  <a:pt x="194420" y="233071"/>
                </a:cubicBezTo>
                <a:lnTo>
                  <a:pt x="166384" y="205036"/>
                </a:lnTo>
                <a:lnTo>
                  <a:pt x="204940" y="166480"/>
                </a:lnTo>
                <a:lnTo>
                  <a:pt x="232975" y="194516"/>
                </a:lnTo>
                <a:cubicBezTo>
                  <a:pt x="238750" y="200290"/>
                  <a:pt x="248250" y="200290"/>
                  <a:pt x="254025" y="194516"/>
                </a:cubicBezTo>
                <a:cubicBezTo>
                  <a:pt x="259799" y="188741"/>
                  <a:pt x="259799" y="179241"/>
                  <a:pt x="254025" y="173466"/>
                </a:cubicBezTo>
                <a:lnTo>
                  <a:pt x="225989" y="145431"/>
                </a:lnTo>
                <a:lnTo>
                  <a:pt x="264545" y="106875"/>
                </a:lnTo>
                <a:lnTo>
                  <a:pt x="292581" y="134911"/>
                </a:lnTo>
                <a:cubicBezTo>
                  <a:pt x="298355" y="140685"/>
                  <a:pt x="307856" y="140685"/>
                  <a:pt x="313630" y="134911"/>
                </a:cubicBezTo>
                <a:cubicBezTo>
                  <a:pt x="319404" y="129136"/>
                  <a:pt x="319404" y="119636"/>
                  <a:pt x="313630" y="113861"/>
                </a:cubicBezTo>
                <a:lnTo>
                  <a:pt x="285595" y="85826"/>
                </a:lnTo>
                <a:lnTo>
                  <a:pt x="322289" y="49131"/>
                </a:lnTo>
                <a:cubicBezTo>
                  <a:pt x="328064" y="43356"/>
                  <a:pt x="337564" y="43356"/>
                  <a:pt x="343339" y="49131"/>
                </a:cubicBezTo>
                <a:lnTo>
                  <a:pt x="408069" y="113861"/>
                </a:lnTo>
                <a:cubicBezTo>
                  <a:pt x="413844" y="119636"/>
                  <a:pt x="413844" y="129136"/>
                  <a:pt x="408069" y="134911"/>
                </a:cubicBezTo>
                <a:lnTo>
                  <a:pt x="134810" y="408170"/>
                </a:lnTo>
                <a:cubicBezTo>
                  <a:pt x="129036" y="413944"/>
                  <a:pt x="119535" y="413944"/>
                  <a:pt x="113761" y="408170"/>
                </a:cubicBezTo>
                <a:lnTo>
                  <a:pt x="49035" y="343435"/>
                </a:lnTo>
                <a:moveTo>
                  <a:pt x="82099" y="439735"/>
                </a:moveTo>
                <a:cubicBezTo>
                  <a:pt x="105385" y="463020"/>
                  <a:pt x="143104" y="463020"/>
                  <a:pt x="166389" y="439735"/>
                </a:cubicBezTo>
                <a:lnTo>
                  <a:pt x="439740" y="166476"/>
                </a:lnTo>
                <a:cubicBezTo>
                  <a:pt x="463025" y="143190"/>
                  <a:pt x="463025" y="105471"/>
                  <a:pt x="439740" y="82186"/>
                </a:cubicBezTo>
                <a:lnTo>
                  <a:pt x="375105" y="17456"/>
                </a:lnTo>
                <a:cubicBezTo>
                  <a:pt x="351820" y="-5829"/>
                  <a:pt x="314101" y="-5829"/>
                  <a:pt x="290816" y="17456"/>
                </a:cubicBezTo>
                <a:lnTo>
                  <a:pt x="17465" y="290715"/>
                </a:lnTo>
                <a:cubicBezTo>
                  <a:pt x="-5820" y="314000"/>
                  <a:pt x="-5820" y="351719"/>
                  <a:pt x="17465" y="375005"/>
                </a:cubicBezTo>
                <a:lnTo>
                  <a:pt x="82195" y="439735"/>
                </a:lnTo>
                <a:lnTo>
                  <a:pt x="82099" y="4397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Algebraic expressions and equations form the basis of mathematical problem-solving.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for understanding relationships between variables and solving real-world problems.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Algebraic Foundations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800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06401" y="38099"/>
                </a:moveTo>
                <a:cubicBezTo>
                  <a:pt x="413387" y="38099"/>
                  <a:pt x="419102" y="43813"/>
                  <a:pt x="419102" y="50797"/>
                </a:cubicBezTo>
                <a:lnTo>
                  <a:pt x="419102" y="139697"/>
                </a:lnTo>
                <a:lnTo>
                  <a:pt x="355601" y="139697"/>
                </a:lnTo>
                <a:lnTo>
                  <a:pt x="355601" y="114297"/>
                </a:lnTo>
                <a:lnTo>
                  <a:pt x="361952" y="114297"/>
                </a:lnTo>
                <a:cubicBezTo>
                  <a:pt x="372508" y="114297"/>
                  <a:pt x="381003" y="105805"/>
                  <a:pt x="381003" y="95247"/>
                </a:cubicBezTo>
                <a:cubicBezTo>
                  <a:pt x="381003" y="84690"/>
                  <a:pt x="372508" y="76198"/>
                  <a:pt x="361952" y="76198"/>
                </a:cubicBezTo>
                <a:lnTo>
                  <a:pt x="355601" y="76198"/>
                </a:lnTo>
                <a:lnTo>
                  <a:pt x="355601" y="38099"/>
                </a:lnTo>
                <a:lnTo>
                  <a:pt x="406401" y="38099"/>
                </a:lnTo>
                <a:moveTo>
                  <a:pt x="330199" y="76202"/>
                </a:moveTo>
                <a:lnTo>
                  <a:pt x="323848" y="76202"/>
                </a:lnTo>
                <a:cubicBezTo>
                  <a:pt x="313292" y="76202"/>
                  <a:pt x="304797" y="84693"/>
                  <a:pt x="304797" y="95251"/>
                </a:cubicBezTo>
                <a:cubicBezTo>
                  <a:pt x="304797" y="105809"/>
                  <a:pt x="313292" y="114301"/>
                  <a:pt x="323848" y="114301"/>
                </a:cubicBezTo>
                <a:lnTo>
                  <a:pt x="330199" y="114301"/>
                </a:lnTo>
                <a:lnTo>
                  <a:pt x="330199" y="139701"/>
                </a:lnTo>
                <a:lnTo>
                  <a:pt x="228600" y="139701"/>
                </a:lnTo>
                <a:lnTo>
                  <a:pt x="228600" y="114301"/>
                </a:lnTo>
                <a:lnTo>
                  <a:pt x="234951" y="114301"/>
                </a:lnTo>
                <a:cubicBezTo>
                  <a:pt x="245507" y="114301"/>
                  <a:pt x="254002" y="105809"/>
                  <a:pt x="254002" y="95251"/>
                </a:cubicBezTo>
                <a:cubicBezTo>
                  <a:pt x="254002" y="84693"/>
                  <a:pt x="245507" y="76202"/>
                  <a:pt x="234951" y="76202"/>
                </a:cubicBezTo>
                <a:lnTo>
                  <a:pt x="228600" y="76202"/>
                </a:lnTo>
                <a:lnTo>
                  <a:pt x="228600" y="38103"/>
                </a:lnTo>
                <a:lnTo>
                  <a:pt x="330199" y="38103"/>
                </a:lnTo>
                <a:lnTo>
                  <a:pt x="330199" y="76202"/>
                </a:lnTo>
                <a:moveTo>
                  <a:pt x="203198" y="76202"/>
                </a:moveTo>
                <a:lnTo>
                  <a:pt x="196847" y="76202"/>
                </a:lnTo>
                <a:cubicBezTo>
                  <a:pt x="186291" y="76202"/>
                  <a:pt x="177796" y="84693"/>
                  <a:pt x="177796" y="95251"/>
                </a:cubicBezTo>
                <a:cubicBezTo>
                  <a:pt x="177796" y="105809"/>
                  <a:pt x="186291" y="114301"/>
                  <a:pt x="196847" y="114301"/>
                </a:cubicBezTo>
                <a:lnTo>
                  <a:pt x="203198" y="114301"/>
                </a:lnTo>
                <a:lnTo>
                  <a:pt x="203198" y="139701"/>
                </a:lnTo>
                <a:lnTo>
                  <a:pt x="126996" y="139701"/>
                </a:lnTo>
                <a:lnTo>
                  <a:pt x="126996" y="114301"/>
                </a:lnTo>
                <a:lnTo>
                  <a:pt x="133347" y="114301"/>
                </a:lnTo>
                <a:cubicBezTo>
                  <a:pt x="143904" y="114301"/>
                  <a:pt x="152398" y="105809"/>
                  <a:pt x="152398" y="95251"/>
                </a:cubicBezTo>
                <a:cubicBezTo>
                  <a:pt x="152398" y="84693"/>
                  <a:pt x="143904" y="76202"/>
                  <a:pt x="133347" y="76202"/>
                </a:cubicBezTo>
                <a:lnTo>
                  <a:pt x="126996" y="76202"/>
                </a:lnTo>
                <a:lnTo>
                  <a:pt x="126996" y="38103"/>
                </a:lnTo>
                <a:lnTo>
                  <a:pt x="203198" y="38103"/>
                </a:lnTo>
                <a:lnTo>
                  <a:pt x="203198" y="76202"/>
                </a:lnTo>
                <a:moveTo>
                  <a:pt x="101599" y="76202"/>
                </a:moveTo>
                <a:lnTo>
                  <a:pt x="95248" y="76202"/>
                </a:lnTo>
                <a:cubicBezTo>
                  <a:pt x="84692" y="76202"/>
                  <a:pt x="76197" y="84693"/>
                  <a:pt x="76197" y="95251"/>
                </a:cubicBezTo>
                <a:cubicBezTo>
                  <a:pt x="76197" y="105809"/>
                  <a:pt x="84692" y="114301"/>
                  <a:pt x="95248" y="114301"/>
                </a:cubicBezTo>
                <a:lnTo>
                  <a:pt x="101599" y="114301"/>
                </a:lnTo>
                <a:lnTo>
                  <a:pt x="101599" y="139701"/>
                </a:lnTo>
                <a:lnTo>
                  <a:pt x="38098" y="139701"/>
                </a:lnTo>
                <a:lnTo>
                  <a:pt x="38098" y="50801"/>
                </a:lnTo>
                <a:cubicBezTo>
                  <a:pt x="38098" y="43817"/>
                  <a:pt x="43813" y="38103"/>
                  <a:pt x="50799" y="38103"/>
                </a:cubicBezTo>
                <a:lnTo>
                  <a:pt x="101599" y="38103"/>
                </a:lnTo>
                <a:lnTo>
                  <a:pt x="101599" y="76202"/>
                </a:lnTo>
                <a:moveTo>
                  <a:pt x="38098" y="304799"/>
                </a:moveTo>
                <a:lnTo>
                  <a:pt x="38098" y="165098"/>
                </a:lnTo>
                <a:lnTo>
                  <a:pt x="101599" y="165098"/>
                </a:lnTo>
                <a:lnTo>
                  <a:pt x="101599" y="184147"/>
                </a:lnTo>
                <a:lnTo>
                  <a:pt x="95248" y="184147"/>
                </a:lnTo>
                <a:cubicBezTo>
                  <a:pt x="84692" y="184147"/>
                  <a:pt x="76197" y="192639"/>
                  <a:pt x="76197" y="203197"/>
                </a:cubicBezTo>
                <a:cubicBezTo>
                  <a:pt x="76197" y="213755"/>
                  <a:pt x="84692" y="222247"/>
                  <a:pt x="95248" y="222247"/>
                </a:cubicBezTo>
                <a:lnTo>
                  <a:pt x="101599" y="222247"/>
                </a:lnTo>
                <a:lnTo>
                  <a:pt x="101599" y="241296"/>
                </a:lnTo>
                <a:lnTo>
                  <a:pt x="95248" y="241296"/>
                </a:lnTo>
                <a:cubicBezTo>
                  <a:pt x="84692" y="241296"/>
                  <a:pt x="76197" y="249788"/>
                  <a:pt x="76197" y="260346"/>
                </a:cubicBezTo>
                <a:cubicBezTo>
                  <a:pt x="76197" y="270903"/>
                  <a:pt x="84692" y="279395"/>
                  <a:pt x="95248" y="279395"/>
                </a:cubicBezTo>
                <a:lnTo>
                  <a:pt x="101599" y="279395"/>
                </a:lnTo>
                <a:lnTo>
                  <a:pt x="101599" y="317494"/>
                </a:lnTo>
                <a:lnTo>
                  <a:pt x="50799" y="317494"/>
                </a:lnTo>
                <a:cubicBezTo>
                  <a:pt x="43813" y="317494"/>
                  <a:pt x="38098" y="311780"/>
                  <a:pt x="38098" y="304796"/>
                </a:cubicBezTo>
                <a:lnTo>
                  <a:pt x="38098" y="304799"/>
                </a:lnTo>
                <a:moveTo>
                  <a:pt x="127001" y="279398"/>
                </a:moveTo>
                <a:lnTo>
                  <a:pt x="133352" y="279398"/>
                </a:lnTo>
                <a:cubicBezTo>
                  <a:pt x="143908" y="279398"/>
                  <a:pt x="152403" y="270907"/>
                  <a:pt x="152403" y="260349"/>
                </a:cubicBezTo>
                <a:cubicBezTo>
                  <a:pt x="152403" y="249791"/>
                  <a:pt x="143908" y="241299"/>
                  <a:pt x="133352" y="241299"/>
                </a:cubicBezTo>
                <a:lnTo>
                  <a:pt x="127001" y="241299"/>
                </a:lnTo>
                <a:lnTo>
                  <a:pt x="127001" y="222250"/>
                </a:lnTo>
                <a:lnTo>
                  <a:pt x="133352" y="222250"/>
                </a:lnTo>
                <a:cubicBezTo>
                  <a:pt x="143908" y="222250"/>
                  <a:pt x="152403" y="213758"/>
                  <a:pt x="152403" y="203200"/>
                </a:cubicBezTo>
                <a:cubicBezTo>
                  <a:pt x="152403" y="192643"/>
                  <a:pt x="143908" y="184151"/>
                  <a:pt x="133352" y="184151"/>
                </a:cubicBezTo>
                <a:lnTo>
                  <a:pt x="127001" y="184151"/>
                </a:lnTo>
                <a:lnTo>
                  <a:pt x="127001" y="165101"/>
                </a:lnTo>
                <a:lnTo>
                  <a:pt x="203203" y="165101"/>
                </a:lnTo>
                <a:lnTo>
                  <a:pt x="203203" y="184151"/>
                </a:lnTo>
                <a:lnTo>
                  <a:pt x="196852" y="184151"/>
                </a:lnTo>
                <a:cubicBezTo>
                  <a:pt x="186295" y="184151"/>
                  <a:pt x="177801" y="192643"/>
                  <a:pt x="177801" y="203200"/>
                </a:cubicBezTo>
                <a:cubicBezTo>
                  <a:pt x="177801" y="213758"/>
                  <a:pt x="186295" y="222250"/>
                  <a:pt x="196852" y="222250"/>
                </a:cubicBezTo>
                <a:lnTo>
                  <a:pt x="203203" y="222250"/>
                </a:lnTo>
                <a:lnTo>
                  <a:pt x="203203" y="241299"/>
                </a:lnTo>
                <a:lnTo>
                  <a:pt x="196852" y="241299"/>
                </a:lnTo>
                <a:cubicBezTo>
                  <a:pt x="186295" y="241299"/>
                  <a:pt x="177801" y="249791"/>
                  <a:pt x="177801" y="260349"/>
                </a:cubicBezTo>
                <a:cubicBezTo>
                  <a:pt x="177801" y="270907"/>
                  <a:pt x="186295" y="279398"/>
                  <a:pt x="196852" y="279398"/>
                </a:cubicBezTo>
                <a:lnTo>
                  <a:pt x="203203" y="279398"/>
                </a:lnTo>
                <a:lnTo>
                  <a:pt x="203203" y="317497"/>
                </a:lnTo>
                <a:lnTo>
                  <a:pt x="127001" y="317497"/>
                </a:lnTo>
                <a:lnTo>
                  <a:pt x="127001" y="279398"/>
                </a:lnTo>
                <a:moveTo>
                  <a:pt x="228600" y="222250"/>
                </a:moveTo>
                <a:lnTo>
                  <a:pt x="234951" y="222250"/>
                </a:lnTo>
                <a:cubicBezTo>
                  <a:pt x="245507" y="222250"/>
                  <a:pt x="254002" y="213758"/>
                  <a:pt x="254002" y="203200"/>
                </a:cubicBezTo>
                <a:cubicBezTo>
                  <a:pt x="254002" y="192643"/>
                  <a:pt x="245507" y="184151"/>
                  <a:pt x="234951" y="184151"/>
                </a:cubicBezTo>
                <a:lnTo>
                  <a:pt x="228600" y="184151"/>
                </a:lnTo>
                <a:lnTo>
                  <a:pt x="228600" y="165101"/>
                </a:lnTo>
                <a:lnTo>
                  <a:pt x="330199" y="165101"/>
                </a:lnTo>
                <a:lnTo>
                  <a:pt x="330199" y="241303"/>
                </a:lnTo>
                <a:lnTo>
                  <a:pt x="323848" y="241303"/>
                </a:lnTo>
                <a:cubicBezTo>
                  <a:pt x="313292" y="241303"/>
                  <a:pt x="304797" y="249795"/>
                  <a:pt x="304797" y="260352"/>
                </a:cubicBezTo>
                <a:cubicBezTo>
                  <a:pt x="304797" y="270910"/>
                  <a:pt x="313292" y="279402"/>
                  <a:pt x="323848" y="279402"/>
                </a:cubicBezTo>
                <a:lnTo>
                  <a:pt x="330199" y="279402"/>
                </a:lnTo>
                <a:lnTo>
                  <a:pt x="330199" y="317501"/>
                </a:lnTo>
                <a:lnTo>
                  <a:pt x="228600" y="317501"/>
                </a:lnTo>
                <a:lnTo>
                  <a:pt x="228600" y="279402"/>
                </a:lnTo>
                <a:lnTo>
                  <a:pt x="234951" y="279402"/>
                </a:lnTo>
                <a:cubicBezTo>
                  <a:pt x="245507" y="279402"/>
                  <a:pt x="254002" y="270910"/>
                  <a:pt x="254002" y="260352"/>
                </a:cubicBezTo>
                <a:cubicBezTo>
                  <a:pt x="254002" y="249795"/>
                  <a:pt x="245507" y="241303"/>
                  <a:pt x="234951" y="241303"/>
                </a:cubicBezTo>
                <a:lnTo>
                  <a:pt x="228600" y="241303"/>
                </a:lnTo>
                <a:lnTo>
                  <a:pt x="228600" y="222250"/>
                </a:lnTo>
                <a:moveTo>
                  <a:pt x="355601" y="279398"/>
                </a:moveTo>
                <a:lnTo>
                  <a:pt x="361952" y="279398"/>
                </a:lnTo>
                <a:cubicBezTo>
                  <a:pt x="372508" y="279398"/>
                  <a:pt x="381003" y="270907"/>
                  <a:pt x="381003" y="260349"/>
                </a:cubicBezTo>
                <a:cubicBezTo>
                  <a:pt x="381003" y="249791"/>
                  <a:pt x="372508" y="241299"/>
                  <a:pt x="361952" y="241299"/>
                </a:cubicBezTo>
                <a:lnTo>
                  <a:pt x="355601" y="241299"/>
                </a:lnTo>
                <a:lnTo>
                  <a:pt x="355601" y="165098"/>
                </a:lnTo>
                <a:lnTo>
                  <a:pt x="419102" y="165098"/>
                </a:lnTo>
                <a:lnTo>
                  <a:pt x="419102" y="304799"/>
                </a:lnTo>
                <a:cubicBezTo>
                  <a:pt x="419102" y="311783"/>
                  <a:pt x="413387" y="317497"/>
                  <a:pt x="406401" y="317497"/>
                </a:cubicBezTo>
                <a:lnTo>
                  <a:pt x="355601" y="317497"/>
                </a:lnTo>
                <a:lnTo>
                  <a:pt x="355601" y="279398"/>
                </a:lnTo>
                <a:moveTo>
                  <a:pt x="50799" y="0"/>
                </a:moveTo>
                <a:cubicBezTo>
                  <a:pt x="22782" y="0"/>
                  <a:pt x="0" y="22780"/>
                  <a:pt x="0" y="50801"/>
                </a:cubicBezTo>
                <a:lnTo>
                  <a:pt x="0" y="304803"/>
                </a:lnTo>
                <a:cubicBezTo>
                  <a:pt x="0" y="332820"/>
                  <a:pt x="22782" y="355604"/>
                  <a:pt x="50799" y="355604"/>
                </a:cubicBezTo>
                <a:lnTo>
                  <a:pt x="406401" y="355604"/>
                </a:lnTo>
                <a:cubicBezTo>
                  <a:pt x="434418" y="355604"/>
                  <a:pt x="457200" y="332824"/>
                  <a:pt x="457200" y="304803"/>
                </a:cubicBezTo>
                <a:lnTo>
                  <a:pt x="457200" y="50801"/>
                </a:lnTo>
                <a:cubicBezTo>
                  <a:pt x="457200" y="22783"/>
                  <a:pt x="434418" y="0"/>
                  <a:pt x="406401" y="0"/>
                </a:cubicBezTo>
                <a:lnTo>
                  <a:pt x="50799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Pattern Charades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a game of charades to identify and create number patterns.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fun activity combines creativity with mathematical thinking.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Modeling Challenge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8"/>
              </a:spcBef>
              <a:buNone/>
            </a:pPr>
            <a:r>
              <a:rPr lang="en-US" sz="127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in small groups to solve a real-world problem using mathematical modeling.</a:t>
            </a:r>
            <a:endParaRPr lang="en-US" sz="1276" dirty="0"/>
          </a:p>
          <a:p>
            <a:pPr algn="l" marL="0" indent="0">
              <a:lnSpc>
                <a:spcPct val="90000"/>
              </a:lnSpc>
              <a:spcBef>
                <a:spcPts val="798"/>
              </a:spcBef>
              <a:buNone/>
            </a:pPr>
            <a:r>
              <a:rPr lang="en-US" sz="127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promotes teamwork and the application of mathematical concepts to practical scenarios.</a:t>
            </a:r>
            <a:endParaRPr lang="en-US" sz="1276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 Puzzles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in pairs to solve puzzles that require identifying and creating number patterns.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collaboration and sharpens pattern recognition skills.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14245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78581"/>
                </a:moveTo>
                <a:lnTo>
                  <a:pt x="150019" y="200025"/>
                </a:lnTo>
                <a:cubicBezTo>
                  <a:pt x="150019" y="203955"/>
                  <a:pt x="146804" y="207169"/>
                  <a:pt x="142874" y="207169"/>
                </a:cubicBezTo>
                <a:lnTo>
                  <a:pt x="28574" y="207169"/>
                </a:lnTo>
                <a:cubicBezTo>
                  <a:pt x="24644" y="207169"/>
                  <a:pt x="21430" y="203955"/>
                  <a:pt x="21430" y="200025"/>
                </a:cubicBezTo>
                <a:lnTo>
                  <a:pt x="21430" y="78581"/>
                </a:lnTo>
                <a:lnTo>
                  <a:pt x="150019" y="78581"/>
                </a:lnTo>
                <a:moveTo>
                  <a:pt x="150019" y="57150"/>
                </a:moveTo>
                <a:lnTo>
                  <a:pt x="21431" y="57150"/>
                </a:lnTo>
                <a:lnTo>
                  <a:pt x="21431" y="28575"/>
                </a:lnTo>
                <a:cubicBezTo>
                  <a:pt x="21431" y="24645"/>
                  <a:pt x="24646" y="21431"/>
                  <a:pt x="28576" y="21431"/>
                </a:cubicBezTo>
                <a:lnTo>
                  <a:pt x="142876" y="21431"/>
                </a:lnTo>
                <a:cubicBezTo>
                  <a:pt x="146806" y="21431"/>
                  <a:pt x="150020" y="24645"/>
                  <a:pt x="150020" y="28575"/>
                </a:cubicBezTo>
                <a:lnTo>
                  <a:pt x="150019" y="57150"/>
                </a:lnTo>
                <a:moveTo>
                  <a:pt x="171450" y="57150"/>
                </a:moveTo>
                <a:lnTo>
                  <a:pt x="171450" y="28575"/>
                </a:lnTo>
                <a:cubicBezTo>
                  <a:pt x="171450" y="12813"/>
                  <a:pt x="158636" y="0"/>
                  <a:pt x="142874" y="0"/>
                </a:cubicBezTo>
                <a:lnTo>
                  <a:pt x="28574" y="0"/>
                </a:lnTo>
                <a:cubicBezTo>
                  <a:pt x="12812" y="0"/>
                  <a:pt x="-2" y="12813"/>
                  <a:pt x="-2" y="28575"/>
                </a:cubicBezTo>
                <a:lnTo>
                  <a:pt x="-2" y="57150"/>
                </a:lnTo>
                <a:lnTo>
                  <a:pt x="-2" y="67867"/>
                </a:lnTo>
                <a:lnTo>
                  <a:pt x="-2" y="78584"/>
                </a:lnTo>
                <a:lnTo>
                  <a:pt x="-2" y="200027"/>
                </a:lnTo>
                <a:cubicBezTo>
                  <a:pt x="-2" y="215789"/>
                  <a:pt x="12812" y="228602"/>
                  <a:pt x="28574" y="228602"/>
                </a:cubicBezTo>
                <a:lnTo>
                  <a:pt x="142874" y="228602"/>
                </a:lnTo>
                <a:cubicBezTo>
                  <a:pt x="158636" y="228602"/>
                  <a:pt x="171450" y="215789"/>
                  <a:pt x="171450" y="200027"/>
                </a:cubicBezTo>
                <a:lnTo>
                  <a:pt x="171450" y="78584"/>
                </a:lnTo>
                <a:lnTo>
                  <a:pt x="171450" y="67869"/>
                </a:lnTo>
                <a:lnTo>
                  <a:pt x="171450" y="57150"/>
                </a:lnTo>
                <a:moveTo>
                  <a:pt x="35718" y="103586"/>
                </a:moveTo>
                <a:cubicBezTo>
                  <a:pt x="35718" y="109504"/>
                  <a:pt x="40515" y="114302"/>
                  <a:pt x="46434" y="114302"/>
                </a:cubicBezTo>
                <a:cubicBezTo>
                  <a:pt x="52352" y="114302"/>
                  <a:pt x="57149" y="109504"/>
                  <a:pt x="57149" y="103588"/>
                </a:cubicBezTo>
                <a:cubicBezTo>
                  <a:pt x="57149" y="97669"/>
                  <a:pt x="52352" y="92873"/>
                  <a:pt x="46434" y="92873"/>
                </a:cubicBezTo>
                <a:cubicBezTo>
                  <a:pt x="40515" y="92873"/>
                  <a:pt x="35718" y="97672"/>
                  <a:pt x="35718" y="103590"/>
                </a:cubicBezTo>
                <a:lnTo>
                  <a:pt x="35718" y="103586"/>
                </a:lnTo>
                <a:moveTo>
                  <a:pt x="46434" y="132161"/>
                </a:moveTo>
                <a:cubicBezTo>
                  <a:pt x="40515" y="132161"/>
                  <a:pt x="35718" y="136959"/>
                  <a:pt x="35718" y="142877"/>
                </a:cubicBezTo>
                <a:cubicBezTo>
                  <a:pt x="35718" y="148796"/>
                  <a:pt x="40515" y="153594"/>
                  <a:pt x="46434" y="153594"/>
                </a:cubicBezTo>
                <a:cubicBezTo>
                  <a:pt x="52352" y="153594"/>
                  <a:pt x="57149" y="148796"/>
                  <a:pt x="57149" y="142880"/>
                </a:cubicBezTo>
                <a:cubicBezTo>
                  <a:pt x="57149" y="136961"/>
                  <a:pt x="52352" y="132165"/>
                  <a:pt x="46434" y="132165"/>
                </a:cubicBezTo>
                <a:lnTo>
                  <a:pt x="46434" y="132161"/>
                </a:lnTo>
                <a:moveTo>
                  <a:pt x="35718" y="182167"/>
                </a:moveTo>
                <a:cubicBezTo>
                  <a:pt x="35718" y="188106"/>
                  <a:pt x="40495" y="192884"/>
                  <a:pt x="46434" y="192884"/>
                </a:cubicBezTo>
                <a:lnTo>
                  <a:pt x="85725" y="192884"/>
                </a:lnTo>
                <a:cubicBezTo>
                  <a:pt x="91664" y="192884"/>
                  <a:pt x="96441" y="188106"/>
                  <a:pt x="96441" y="182169"/>
                </a:cubicBezTo>
                <a:cubicBezTo>
                  <a:pt x="96441" y="176230"/>
                  <a:pt x="91664" y="171455"/>
                  <a:pt x="85725" y="171455"/>
                </a:cubicBezTo>
                <a:lnTo>
                  <a:pt x="46434" y="171455"/>
                </a:lnTo>
                <a:cubicBezTo>
                  <a:pt x="40495" y="171455"/>
                  <a:pt x="35718" y="176232"/>
                  <a:pt x="35718" y="182171"/>
                </a:cubicBezTo>
                <a:lnTo>
                  <a:pt x="35718" y="182167"/>
                </a:lnTo>
                <a:moveTo>
                  <a:pt x="85725" y="92869"/>
                </a:moveTo>
                <a:cubicBezTo>
                  <a:pt x="79807" y="92869"/>
                  <a:pt x="75009" y="97667"/>
                  <a:pt x="75009" y="103586"/>
                </a:cubicBezTo>
                <a:cubicBezTo>
                  <a:pt x="75009" y="109504"/>
                  <a:pt x="79807" y="114302"/>
                  <a:pt x="85725" y="114302"/>
                </a:cubicBezTo>
                <a:cubicBezTo>
                  <a:pt x="91643" y="114302"/>
                  <a:pt x="96441" y="109504"/>
                  <a:pt x="96441" y="103588"/>
                </a:cubicBezTo>
                <a:cubicBezTo>
                  <a:pt x="96441" y="97669"/>
                  <a:pt x="91643" y="92873"/>
                  <a:pt x="85725" y="92873"/>
                </a:cubicBezTo>
                <a:lnTo>
                  <a:pt x="85725" y="92869"/>
                </a:lnTo>
                <a:moveTo>
                  <a:pt x="75009" y="142875"/>
                </a:moveTo>
                <a:cubicBezTo>
                  <a:pt x="75009" y="148793"/>
                  <a:pt x="79807" y="153592"/>
                  <a:pt x="85725" y="153592"/>
                </a:cubicBezTo>
                <a:cubicBezTo>
                  <a:pt x="91643" y="153592"/>
                  <a:pt x="96441" y="148793"/>
                  <a:pt x="96441" y="142877"/>
                </a:cubicBezTo>
                <a:cubicBezTo>
                  <a:pt x="96441" y="136959"/>
                  <a:pt x="91643" y="132163"/>
                  <a:pt x="85725" y="132163"/>
                </a:cubicBezTo>
                <a:cubicBezTo>
                  <a:pt x="79807" y="132163"/>
                  <a:pt x="75009" y="136961"/>
                  <a:pt x="75009" y="142880"/>
                </a:cubicBezTo>
                <a:lnTo>
                  <a:pt x="75009" y="142875"/>
                </a:lnTo>
                <a:moveTo>
                  <a:pt x="125016" y="92869"/>
                </a:moveTo>
                <a:cubicBezTo>
                  <a:pt x="119098" y="92869"/>
                  <a:pt x="114301" y="97667"/>
                  <a:pt x="114301" y="103586"/>
                </a:cubicBezTo>
                <a:cubicBezTo>
                  <a:pt x="114301" y="109504"/>
                  <a:pt x="119098" y="114302"/>
                  <a:pt x="125016" y="114302"/>
                </a:cubicBezTo>
                <a:cubicBezTo>
                  <a:pt x="130935" y="114302"/>
                  <a:pt x="135732" y="109504"/>
                  <a:pt x="135732" y="103588"/>
                </a:cubicBezTo>
                <a:cubicBezTo>
                  <a:pt x="135732" y="97669"/>
                  <a:pt x="130935" y="92873"/>
                  <a:pt x="125016" y="92873"/>
                </a:cubicBezTo>
                <a:lnTo>
                  <a:pt x="125016" y="92869"/>
                </a:lnTo>
                <a:moveTo>
                  <a:pt x="114301" y="142875"/>
                </a:moveTo>
                <a:cubicBezTo>
                  <a:pt x="114301" y="148793"/>
                  <a:pt x="119098" y="153592"/>
                  <a:pt x="125016" y="153592"/>
                </a:cubicBezTo>
                <a:cubicBezTo>
                  <a:pt x="130935" y="153592"/>
                  <a:pt x="135732" y="148793"/>
                  <a:pt x="135732" y="142877"/>
                </a:cubicBezTo>
                <a:cubicBezTo>
                  <a:pt x="135732" y="136959"/>
                  <a:pt x="130935" y="132163"/>
                  <a:pt x="125016" y="132163"/>
                </a:cubicBezTo>
                <a:cubicBezTo>
                  <a:pt x="119098" y="132163"/>
                  <a:pt x="114301" y="136961"/>
                  <a:pt x="114301" y="142880"/>
                </a:cubicBezTo>
                <a:lnTo>
                  <a:pt x="114301" y="142875"/>
                </a:lnTo>
                <a:moveTo>
                  <a:pt x="125016" y="171450"/>
                </a:moveTo>
                <a:cubicBezTo>
                  <a:pt x="119098" y="171450"/>
                  <a:pt x="114301" y="176248"/>
                  <a:pt x="114301" y="182167"/>
                </a:cubicBezTo>
                <a:cubicBezTo>
                  <a:pt x="114301" y="188085"/>
                  <a:pt x="119098" y="192884"/>
                  <a:pt x="125016" y="192884"/>
                </a:cubicBezTo>
                <a:cubicBezTo>
                  <a:pt x="130935" y="192884"/>
                  <a:pt x="135732" y="188085"/>
                  <a:pt x="135732" y="182169"/>
                </a:cubicBezTo>
                <a:cubicBezTo>
                  <a:pt x="135732" y="176251"/>
                  <a:pt x="130935" y="171455"/>
                  <a:pt x="125016" y="171455"/>
                </a:cubicBezTo>
                <a:lnTo>
                  <a:pt x="125016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803003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virtual field trips to explore real-world applications of number patterns and mathematical modeling.</a:t>
            </a:r>
            <a:endParaRPr lang="en-US" sz="1272" dirty="0"/>
          </a:p>
          <a:p>
            <a:pPr algn="ctr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experiences provide insights into how mathematics is applied in various fields.</a:t>
            </a:r>
            <a:endParaRPr lang="en-US" sz="1272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Virtual Field Trips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online resources such as Khan Academy or Math Playground to practice identifying and creating number patterns.</a:t>
            </a:r>
            <a:endParaRPr lang="en-US" sz="1317" dirty="0"/>
          </a:p>
          <a:p>
            <a:pPr algn="ctr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interactive exercises to enhance pattern recognition skills.</a:t>
            </a:r>
            <a:endParaRPr lang="en-US" sz="1317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Pattern Games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software such as GeoGebra or Mathematica to develop and explore mathematical models.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allow for dynamic visualization and deeper understanding of mathematical concepts.</a:t>
            </a:r>
            <a:endParaRPr lang="en-US" sz="1201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Modeling Software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1515" r="-101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number patterns and mathematical modeling, we can make informed decisions and predictions in various fields.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enhances our ability to address challenges and seize opportunities effectively.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and Decision-Making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Mathematical modeling is a powerful tool for solving real-world problems, and number patterns play a critical role in this process.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us to represent complex systems and phenomena in a simplified manner.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Mathematical Modeling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patterns are all around us and are used in various fields, such as science, engineering, and finance.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us understand and interpret the world in a structured way.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Patterns in Everyday Life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technology to create interactive models and simulations of real-world 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enhance understanding and engagement with complex systems.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Simulations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mathematical modeling techniques to solve real-world problems involving number patterns.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bridges theoretical concepts with practical solutions.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more complex number patterns, such as fractals and chaos theory.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reveal intricate structures and behaviors in mathematics.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Advanced Patterns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were provided for students to apply number patterns to real-world problems?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engaging students and promoting their understanding of number patterns and mathematical modeling?</a:t>
            </a:r>
            <a:endParaRPr lang="en-US" sz="913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Demonstrations of Understanding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9"/>
              </a:spcBef>
              <a:buNone/>
            </a:pPr>
            <a:r>
              <a:rPr lang="en-US" sz="124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students demonstrate their understanding of number patterns and mathematical modeling?</a:t>
            </a:r>
            <a:endParaRPr lang="en-US" sz="1245" dirty="0"/>
          </a:p>
          <a:p>
            <a:pPr algn="l" marL="0" indent="0">
              <a:lnSpc>
                <a:spcPct val="90000"/>
              </a:lnSpc>
              <a:spcBef>
                <a:spcPts val="889"/>
              </a:spcBef>
              <a:buNone/>
            </a:pPr>
            <a:r>
              <a:rPr lang="en-US" sz="124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were provided for students to apply number patterns to real-world problems?</a:t>
            </a:r>
            <a:endParaRPr lang="en-US" sz="1245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Engagement Strategies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engaging students and promoting their understanding of number patterns and mathematical modeling?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students demonstrate their understanding of number patterns and mathematical modeling?</a:t>
            </a:r>
            <a:endParaRPr lang="en-US" sz="913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Applying Number Patterns in Mathematical Modeling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collaboration and group work to promote critical thinking and problem-solving skills.</a:t>
            </a:r>
            <a:endParaRPr lang="en-US" sz="1380" dirty="0"/>
          </a:p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 foster teamwork and allow students to learn from diverse perspectives.</a:t>
            </a:r>
            <a:endParaRPr lang="en-US" sz="138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technology to support student learning and engagement.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Tools like educational apps and interactive simulations can make learning more dynamic.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real-world examples to illustrate the concept of number patterns and mathematical modeling.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connect abstract concepts to practical applications.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2025-08-16T10:50:12Z</dcterms:created>
  <dcterms:modified xsi:type="dcterms:W3CDTF">2025-08-16T10:50:12Z</dcterms:modified>
</cp:coreProperties>
</file>