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ef738a560ef423c0c9f62c3d39c3f4fed5645908.png"/><Relationship Id="rId2" Type="http://schemas.openxmlformats.org/officeDocument/2006/relationships/image" Target="../media/e881140fb8d6afb327697d5989701d3831e697dc.png"/><Relationship Id="rId3" Type="http://schemas.openxmlformats.org/officeDocument/2006/relationships/image" Target="../media/e881140fb8d6afb327697d5989701d3831e697dc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ef738a560ef423c0c9f62c3d39c3f4fed5645908.png"/><Relationship Id="rId2" Type="http://schemas.openxmlformats.org/officeDocument/2006/relationships/image" Target="../media/e881140fb8d6afb327697d5989701d3831e697dc.png"/><Relationship Id="rId3" Type="http://schemas.openxmlformats.org/officeDocument/2006/relationships/image" Target="../media/e881140fb8d6afb327697d5989701d3831e697dc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ef738a560ef423c0c9f62c3d39c3f4fed5645908.png"/><Relationship Id="rId2" Type="http://schemas.openxmlformats.org/officeDocument/2006/relationships/image" Target="../media/e881140fb8d6afb327697d5989701d3831e697dc.png"/><Relationship Id="rId3" Type="http://schemas.openxmlformats.org/officeDocument/2006/relationships/image" Target="../media/e881140fb8d6afb327697d5989701d3831e697dc.png"/><Relationship Id="rId4" Type="http://schemas.openxmlformats.org/officeDocument/2006/relationships/image" Target="../media/56a50329d97ea8fef5be9d3fea120a7d2d77c8cf.jp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ef738a560ef423c0c9f62c3d39c3f4fed5645908.png"/><Relationship Id="rId2" Type="http://schemas.openxmlformats.org/officeDocument/2006/relationships/image" Target="../media/e881140fb8d6afb327697d5989701d3831e697dc.png"/><Relationship Id="rId3" Type="http://schemas.openxmlformats.org/officeDocument/2006/relationships/image" Target="../media/e881140fb8d6afb327697d5989701d3831e697dc.png"/><Relationship Id="rId4" Type="http://schemas.openxmlformats.org/officeDocument/2006/relationships/image" Target="../media/f966c6d5a6a65732e1eec4b156c74eaeba8e5885.jp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e881140fb8d6afb327697d5989701d3831e697dc.png"/><Relationship Id="rId2" Type="http://schemas.openxmlformats.org/officeDocument/2006/relationships/image" Target="../media/ef738a560ef423c0c9f62c3d39c3f4fed5645908.png"/><Relationship Id="rId3" Type="http://schemas.openxmlformats.org/officeDocument/2006/relationships/image" Target="../media/e881140fb8d6afb327697d5989701d3831e697dc.png"/><Relationship Id="rId4" Type="http://schemas.openxmlformats.org/officeDocument/2006/relationships/image" Target="../media/a9bb2185b401ef4453b5abeace2f7b2c08e74aca.jp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ef738a560ef423c0c9f62c3d39c3f4fed5645908.png"/><Relationship Id="rId2" Type="http://schemas.openxmlformats.org/officeDocument/2006/relationships/image" Target="../media/e881140fb8d6afb327697d5989701d3831e697dc.png"/><Relationship Id="rId3" Type="http://schemas.openxmlformats.org/officeDocument/2006/relationships/image" Target="../media/e881140fb8d6afb327697d5989701d3831e697dc.png"/><Relationship Id="rId4" Type="http://schemas.openxmlformats.org/officeDocument/2006/relationships/image" Target="../media/e80941991f079d1ec58a48b4a8a944257997d44f.jp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ef738a560ef423c0c9f62c3d39c3f4fed5645908.png"/><Relationship Id="rId2" Type="http://schemas.openxmlformats.org/officeDocument/2006/relationships/image" Target="../media/e881140fb8d6afb327697d5989701d3831e697dc.png"/><Relationship Id="rId3" Type="http://schemas.openxmlformats.org/officeDocument/2006/relationships/image" Target="../media/e881140fb8d6afb327697d5989701d3831e697dc.png"/><Relationship Id="rId4" Type="http://schemas.openxmlformats.org/officeDocument/2006/relationships/image" Target="../media/ef738a560ef423c0c9f62c3d39c3f4fed5645908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e881140fb8d6afb327697d5989701d3831e697dc.png"/><Relationship Id="rId2" Type="http://schemas.openxmlformats.org/officeDocument/2006/relationships/image" Target="../media/ef738a560ef423c0c9f62c3d39c3f4fed5645908.png"/><Relationship Id="rId3" Type="http://schemas.openxmlformats.org/officeDocument/2006/relationships/image" Target="../media/e881140fb8d6afb327697d5989701d3831e697dc.png"/><Relationship Id="rId4" Type="http://schemas.openxmlformats.org/officeDocument/2006/relationships/image" Target="../media/6f9a24bc00d203b7a1a8a9b095885ad6299189fa.jp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ef738a560ef423c0c9f62c3d39c3f4fed5645908.png"/><Relationship Id="rId2" Type="http://schemas.openxmlformats.org/officeDocument/2006/relationships/image" Target="../media/e881140fb8d6afb327697d5989701d3831e697dc.png"/><Relationship Id="rId3" Type="http://schemas.openxmlformats.org/officeDocument/2006/relationships/image" Target="../media/e881140fb8d6afb327697d5989701d3831e697dc.png"/><Relationship Id="rId4" Type="http://schemas.openxmlformats.org/officeDocument/2006/relationships/image" Target="../media/ef738a560ef423c0c9f62c3d39c3f4fed5645908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e881140fb8d6afb327697d5989701d3831e697dc.png"/><Relationship Id="rId2" Type="http://schemas.openxmlformats.org/officeDocument/2006/relationships/image" Target="../media/ef738a560ef423c0c9f62c3d39c3f4fed5645908.png"/><Relationship Id="rId3" Type="http://schemas.openxmlformats.org/officeDocument/2006/relationships/image" Target="../media/e881140fb8d6afb327697d5989701d3831e697dc.png"/><Relationship Id="rId4" Type="http://schemas.openxmlformats.org/officeDocument/2006/relationships/image" Target="../media/6de3c6c381c91ed7c5f5cba9fcbf9ae1d11370ec.jp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ef738a560ef423c0c9f62c3d39c3f4fed5645908.png"/><Relationship Id="rId2" Type="http://schemas.openxmlformats.org/officeDocument/2006/relationships/image" Target="../media/e881140fb8d6afb327697d5989701d3831e697dc.png"/><Relationship Id="rId3" Type="http://schemas.openxmlformats.org/officeDocument/2006/relationships/image" Target="../media/e881140fb8d6afb327697d5989701d3831e697dc.png"/><Relationship Id="rId4" Type="http://schemas.openxmlformats.org/officeDocument/2006/relationships/image" Target="../media/ef738a560ef423c0c9f62c3d39c3f4fed5645908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ef738a560ef423c0c9f62c3d39c3f4fed5645908.png"/><Relationship Id="rId2" Type="http://schemas.openxmlformats.org/officeDocument/2006/relationships/image" Target="../media/e881140fb8d6afb327697d5989701d3831e697dc.png"/><Relationship Id="rId3" Type="http://schemas.openxmlformats.org/officeDocument/2006/relationships/image" Target="../media/e881140fb8d6afb327697d5989701d3831e697dc.png"/><Relationship Id="rId4" Type="http://schemas.openxmlformats.org/officeDocument/2006/relationships/image" Target="../media/5bff83ede50e51261d069d919dd6857a770abc3e.jp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H="1">
            <a:off x="-3877692" y="-1503970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 flipV="1" rot="9088373">
            <a:off x="8959900" y="-2790886"/>
            <a:ext cx="8752039" cy="9310679"/>
          </a:xfrm>
          <a:custGeom>
            <a:avLst/>
            <a:gdLst/>
            <a:ahLst/>
            <a:cxnLst/>
            <a:rect l="l" t="t" r="r" b="b"/>
            <a:pathLst>
              <a:path w="8752039" h="9310679">
                <a:moveTo>
                  <a:pt x="0" y="0"/>
                </a:moveTo>
                <a:lnTo>
                  <a:pt x="8752039" y="0"/>
                </a:lnTo>
                <a:lnTo>
                  <a:pt x="8752039" y="9310679"/>
                </a:lnTo>
                <a:lnTo>
                  <a:pt x="0" y="9310679"/>
                </a:lnTo>
                <a:lnTo>
                  <a:pt x="0" y="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 flipV="1" rot="19805505">
            <a:off x="-3335952" y="2082861"/>
            <a:ext cx="7059515" cy="7510121"/>
          </a:xfrm>
          <a:custGeom>
            <a:avLst/>
            <a:gdLst/>
            <a:ahLst/>
            <a:cxnLst/>
            <a:rect l="l" t="t" r="r" b="b"/>
            <a:pathLst>
              <a:path w="7059515" h="7510121">
                <a:moveTo>
                  <a:pt x="0" y="0"/>
                </a:moveTo>
                <a:lnTo>
                  <a:pt x="7059514" y="0"/>
                </a:lnTo>
                <a:lnTo>
                  <a:pt x="7059514" y="7510122"/>
                </a:lnTo>
                <a:lnTo>
                  <a:pt x="0" y="7510122"/>
                </a:lnTo>
                <a:lnTo>
                  <a:pt x="0" y="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981200" y="2044700"/>
            <a:ext cx="8229600" cy="2451100"/>
          </a:xfrm>
          <a:custGeom>
            <a:avLst/>
            <a:gdLst/>
            <a:ahLst/>
            <a:cxnLst/>
            <a:rect l="l" t="t" r="r" b="b"/>
            <a:pathLst>
              <a:path w="8229600" h="2451100">
                <a:moveTo>
                  <a:pt x="0" y="2451100"/>
                </a:moveTo>
                <a:lnTo>
                  <a:pt x="0" y="0"/>
                </a:lnTo>
                <a:lnTo>
                  <a:pt x="8229600" y="0"/>
                </a:lnTo>
                <a:lnTo>
                  <a:pt x="8229600" y="2451100"/>
                </a:lnTo>
                <a:lnTo>
                  <a:pt x="0" y="24511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spcBef>
                <a:spcPts val="988"/>
              </a:spcBef>
              <a:buNone/>
            </a:pPr>
            <a:r>
              <a:rPr lang="en-US" sz="5334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Enhancing Learning Through Personalized Adaptive Tasks</a:t>
            </a:r>
            <a:endParaRPr lang="en-US" sz="5334" dirty="0"/>
          </a:p>
        </p:txBody>
      </p:sp>
      <p:sp>
        <p:nvSpPr>
          <p:cNvPr id="7" name="Text 5"/>
          <p:cNvSpPr/>
          <p:nvPr/>
        </p:nvSpPr>
        <p:spPr>
          <a:xfrm>
            <a:off x="1981200" y="4635990"/>
            <a:ext cx="8229600" cy="934319"/>
          </a:xfrm>
          <a:custGeom>
            <a:avLst/>
            <a:gdLst/>
            <a:ahLst/>
            <a:cxnLst/>
            <a:rect l="l" t="t" r="r" b="b"/>
            <a:pathLst>
              <a:path w="8229600" h="934319">
                <a:moveTo>
                  <a:pt x="0" y="934319"/>
                </a:moveTo>
                <a:lnTo>
                  <a:pt x="0" y="0"/>
                </a:lnTo>
                <a:lnTo>
                  <a:pt x="8229600" y="0"/>
                </a:lnTo>
                <a:lnTo>
                  <a:pt x="8229600" y="934319"/>
                </a:lnTo>
                <a:lnTo>
                  <a:pt x="0" y="934319"/>
                </a:lnTo>
              </a:path>
            </a:pathLst>
          </a:custGeom>
          <a:noFill/>
          <a:ln/>
        </p:spPr>
        <p:txBody>
          <a:bodyPr wrap="square" lIns="0" tIns="0" rIns="0" bIns="46800" rtlCol="0" anchor="t"/>
          <a:lstStyle/>
          <a:p>
            <a:pPr algn="ctr" marL="0" indent="0">
              <a:lnSpc>
                <a:spcPct val="120000"/>
              </a:lnSpc>
              <a:spcBef>
                <a:spcPts val="994"/>
              </a:spcBef>
              <a:buNone/>
            </a:pPr>
            <a:r>
              <a:rPr lang="en-US" sz="2385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Exploring the Benefits of Personalized Homework Assignments and Adaptive Learning Objectives</a:t>
            </a:r>
            <a:endParaRPr lang="en-US" sz="2385" dirty="0"/>
          </a:p>
        </p:txBody>
      </p:sp>
      <p:sp>
        <p:nvSpPr>
          <p:cNvPr id="8" name="Text 6"/>
          <p:cNvSpPr/>
          <p:nvPr/>
        </p:nvSpPr>
        <p:spPr>
          <a:xfrm>
            <a:off x="5730240" y="822960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212297" y="-2090885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 flipH="1" flipV="1" rot="12511627">
            <a:off x="8471431" y="3102881"/>
            <a:ext cx="5866413" cy="6240864"/>
          </a:xfrm>
          <a:custGeom>
            <a:avLst/>
            <a:gdLst/>
            <a:ahLst/>
            <a:cxnLst/>
            <a:rect l="l" t="t" r="r" b="b"/>
            <a:pathLst>
              <a:path w="5866413" h="6240864">
                <a:moveTo>
                  <a:pt x="0" y="0"/>
                </a:moveTo>
                <a:lnTo>
                  <a:pt x="5866413" y="0"/>
                </a:lnTo>
                <a:lnTo>
                  <a:pt x="5866413" y="6240864"/>
                </a:lnTo>
                <a:lnTo>
                  <a:pt x="0" y="6240864"/>
                </a:lnTo>
                <a:lnTo>
                  <a:pt x="0" y="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 flipV="1" rot="19805505">
            <a:off x="-2877426" y="3359094"/>
            <a:ext cx="7059515" cy="7510121"/>
          </a:xfrm>
          <a:custGeom>
            <a:avLst/>
            <a:gdLst/>
            <a:ahLst/>
            <a:cxnLst/>
            <a:rect l="l" t="t" r="r" b="b"/>
            <a:pathLst>
              <a:path w="7059515" h="7510121">
                <a:moveTo>
                  <a:pt x="0" y="0"/>
                </a:moveTo>
                <a:lnTo>
                  <a:pt x="7059514" y="0"/>
                </a:lnTo>
                <a:lnTo>
                  <a:pt x="7059514" y="7510122"/>
                </a:lnTo>
                <a:lnTo>
                  <a:pt x="0" y="7510122"/>
                </a:lnTo>
                <a:lnTo>
                  <a:pt x="0" y="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08960" cy="6858000"/>
          </a:xfrm>
          <a:custGeom>
            <a:avLst/>
            <a:gdLst/>
            <a:ahLst/>
            <a:cxnLst/>
            <a:rect l="l" t="t" r="r" b="b"/>
            <a:pathLst>
              <a:path w="3108960" h="6858000">
                <a:moveTo>
                  <a:pt x="0" y="6858000"/>
                </a:moveTo>
                <a:lnTo>
                  <a:pt x="0" y="0"/>
                </a:lnTo>
                <a:lnTo>
                  <a:pt x="2549347" y="0"/>
                </a:lnTo>
                <a:cubicBezTo>
                  <a:pt x="2858413" y="0"/>
                  <a:pt x="3108960" y="250547"/>
                  <a:pt x="3108960" y="559613"/>
                </a:cubicBezTo>
                <a:lnTo>
                  <a:pt x="3108960" y="68580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594650" y="861536"/>
            <a:ext cx="7750859" cy="701731"/>
          </a:xfrm>
          <a:custGeom>
            <a:avLst/>
            <a:gdLst/>
            <a:ahLst/>
            <a:cxnLst/>
            <a:rect l="l" t="t" r="r" b="b"/>
            <a:pathLst>
              <a:path w="7750859" h="701731">
                <a:moveTo>
                  <a:pt x="0" y="701731"/>
                </a:moveTo>
                <a:lnTo>
                  <a:pt x="0" y="0"/>
                </a:lnTo>
                <a:lnTo>
                  <a:pt x="7750859" y="0"/>
                </a:lnTo>
                <a:lnTo>
                  <a:pt x="7750859" y="701731"/>
                </a:lnTo>
                <a:lnTo>
                  <a:pt x="0" y="701731"/>
                </a:lnTo>
              </a:path>
            </a:pathLst>
          </a:custGeom>
          <a:noFill/>
          <a:ln/>
        </p:spPr>
        <p:txBody>
          <a:bodyPr wrap="square" lIns="0" tIns="46800" rIns="90000" bIns="46800" rtlCol="0" anchor="t"/>
          <a:lstStyle/>
          <a:p>
            <a:pPr algn="l" marL="0" indent="0">
              <a:lnSpc>
                <a:spcPct val="90000"/>
              </a:lnSpc>
              <a:spcBef>
                <a:spcPts val="990"/>
              </a:spcBef>
              <a:buNone/>
            </a:pPr>
            <a:r>
              <a:rPr lang="en-US" sz="4357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Table of contents</a:t>
            </a:r>
            <a:endParaRPr lang="en-US" sz="4357" dirty="0"/>
          </a:p>
        </p:txBody>
      </p:sp>
      <p:sp>
        <p:nvSpPr>
          <p:cNvPr id="8" name="Text 6"/>
          <p:cNvSpPr/>
          <p:nvPr/>
        </p:nvSpPr>
        <p:spPr>
          <a:xfrm>
            <a:off x="3586643" y="2039390"/>
            <a:ext cx="6945422" cy="4115803"/>
          </a:xfrm>
          <a:custGeom>
            <a:avLst/>
            <a:gdLst/>
            <a:ahLst/>
            <a:cxnLst/>
            <a:rect l="l" t="t" r="r" b="b"/>
            <a:pathLst>
              <a:path w="6945422" h="4115803">
                <a:moveTo>
                  <a:pt x="0" y="4115803"/>
                </a:moveTo>
                <a:lnTo>
                  <a:pt x="0" y="0"/>
                </a:lnTo>
                <a:lnTo>
                  <a:pt x="6945422" y="0"/>
                </a:lnTo>
                <a:lnTo>
                  <a:pt x="6945422" y="4115803"/>
                </a:lnTo>
                <a:lnTo>
                  <a:pt x="0" y="411580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548640"/>
          <a:lstStyle/>
          <a:p>
            <a:pPr algn="l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Introduction</a:t>
            </a:r>
            <a:endParaRPr lang="en-US" sz="1327" dirty="0"/>
          </a:p>
          <a:p>
            <a:pPr algn="l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Personalized Homework Assignment</a:t>
            </a:r>
            <a:endParaRPr lang="en-US" sz="1327" dirty="0"/>
          </a:p>
          <a:p>
            <a:pPr algn="l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Learning Objectives</a:t>
            </a:r>
            <a:endParaRPr lang="en-US" sz="1327" dirty="0"/>
          </a:p>
          <a:p>
            <a:pPr algn="l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Adaptive Tasks</a:t>
            </a:r>
            <a:endParaRPr lang="en-US" sz="1327" dirty="0"/>
          </a:p>
          <a:p>
            <a:pPr algn="l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Slide 5</a:t>
            </a:r>
            <a:endParaRPr lang="en-US" sz="1327" dirty="0"/>
          </a:p>
          <a:p>
            <a:pPr algn="l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Slide 6</a:t>
            </a:r>
            <a:endParaRPr lang="en-US" sz="1327" dirty="0"/>
          </a:p>
          <a:p>
            <a:pPr algn="l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Slide 7</a:t>
            </a:r>
            <a:endParaRPr lang="en-US" sz="1327" dirty="0"/>
          </a:p>
          <a:p>
            <a:pPr algn="l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Slide 8</a:t>
            </a:r>
            <a:endParaRPr lang="en-US" sz="1327" dirty="0"/>
          </a:p>
          <a:p>
            <a:pPr algn="l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Slide 9</a:t>
            </a:r>
            <a:endParaRPr lang="en-US" sz="1327" dirty="0"/>
          </a:p>
          <a:p>
            <a:pPr algn="l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Slide 10</a:t>
            </a:r>
            <a:endParaRPr lang="en-US" sz="1327" dirty="0"/>
          </a:p>
        </p:txBody>
      </p:sp>
      <p:sp>
        <p:nvSpPr>
          <p:cNvPr id="9" name="Text 7"/>
          <p:cNvSpPr/>
          <p:nvPr/>
        </p:nvSpPr>
        <p:spPr>
          <a:xfrm>
            <a:off x="10796869" y="2039390"/>
            <a:ext cx="548640" cy="4115803"/>
          </a:xfrm>
          <a:custGeom>
            <a:avLst/>
            <a:gdLst/>
            <a:ahLst/>
            <a:cxnLst/>
            <a:rect l="l" t="t" r="r" b="b"/>
            <a:pathLst>
              <a:path w="548640" h="4115803">
                <a:moveTo>
                  <a:pt x="0" y="4115803"/>
                </a:moveTo>
                <a:lnTo>
                  <a:pt x="0" y="0"/>
                </a:lnTo>
                <a:lnTo>
                  <a:pt x="548640" y="0"/>
                </a:lnTo>
                <a:lnTo>
                  <a:pt x="548640" y="4115803"/>
                </a:lnTo>
                <a:lnTo>
                  <a:pt x="0" y="4115803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0A8C7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01</a:t>
            </a:r>
            <a:endParaRPr lang="en-US" sz="1327" dirty="0"/>
          </a:p>
          <a:p>
            <a:pPr algn="r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0A8C7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02</a:t>
            </a:r>
            <a:endParaRPr lang="en-US" sz="1327" dirty="0"/>
          </a:p>
          <a:p>
            <a:pPr algn="r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0A8C7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03</a:t>
            </a:r>
            <a:endParaRPr lang="en-US" sz="1327" dirty="0"/>
          </a:p>
          <a:p>
            <a:pPr algn="r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0A8C7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04</a:t>
            </a:r>
            <a:endParaRPr lang="en-US" sz="1327" dirty="0"/>
          </a:p>
          <a:p>
            <a:pPr algn="r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0A8C7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05</a:t>
            </a:r>
            <a:endParaRPr lang="en-US" sz="1327" dirty="0"/>
          </a:p>
          <a:p>
            <a:pPr algn="r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0A8C7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06</a:t>
            </a:r>
            <a:endParaRPr lang="en-US" sz="1327" dirty="0"/>
          </a:p>
          <a:p>
            <a:pPr algn="r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0A8C7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07</a:t>
            </a:r>
            <a:endParaRPr lang="en-US" sz="1327" dirty="0"/>
          </a:p>
          <a:p>
            <a:pPr algn="r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0A8C7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08</a:t>
            </a:r>
            <a:endParaRPr lang="en-US" sz="1327" dirty="0"/>
          </a:p>
          <a:p>
            <a:pPr algn="r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0A8C7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09</a:t>
            </a:r>
            <a:endParaRPr lang="en-US" sz="1327" dirty="0"/>
          </a:p>
          <a:p>
            <a:pPr algn="r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0A8C7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10</a:t>
            </a:r>
            <a:endParaRPr lang="en-US" sz="1327" dirty="0"/>
          </a:p>
        </p:txBody>
      </p:sp>
      <p:sp>
        <p:nvSpPr>
          <p:cNvPr id="10" name="Text 8"/>
          <p:cNvSpPr/>
          <p:nvPr/>
        </p:nvSpPr>
        <p:spPr>
          <a:xfrm>
            <a:off x="685800" y="367329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V="1">
            <a:off x="4830744" y="-3995411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 flipV="1" rot="7200000">
            <a:off x="10294778" y="-693302"/>
            <a:ext cx="5866413" cy="6240864"/>
          </a:xfrm>
          <a:custGeom>
            <a:avLst/>
            <a:gdLst/>
            <a:ahLst/>
            <a:cxnLst/>
            <a:rect l="l" t="t" r="r" b="b"/>
            <a:pathLst>
              <a:path w="5866413" h="6240864">
                <a:moveTo>
                  <a:pt x="0" y="0"/>
                </a:moveTo>
                <a:lnTo>
                  <a:pt x="5866413" y="0"/>
                </a:lnTo>
                <a:lnTo>
                  <a:pt x="5866413" y="6240864"/>
                </a:lnTo>
                <a:lnTo>
                  <a:pt x="0" y="6240864"/>
                </a:lnTo>
                <a:lnTo>
                  <a:pt x="0" y="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 flipV="1" rot="18000000">
            <a:off x="-5140472" y="2710963"/>
            <a:ext cx="7059515" cy="7510121"/>
          </a:xfrm>
          <a:custGeom>
            <a:avLst/>
            <a:gdLst/>
            <a:ahLst/>
            <a:cxnLst/>
            <a:rect l="l" t="t" r="r" b="b"/>
            <a:pathLst>
              <a:path w="7059515" h="7510121">
                <a:moveTo>
                  <a:pt x="0" y="0"/>
                </a:moveTo>
                <a:lnTo>
                  <a:pt x="7059514" y="0"/>
                </a:lnTo>
                <a:lnTo>
                  <a:pt x="7059514" y="7510122"/>
                </a:lnTo>
                <a:lnTo>
                  <a:pt x="0" y="7510122"/>
                </a:lnTo>
                <a:lnTo>
                  <a:pt x="0" y="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3703320" y="2407809"/>
            <a:ext cx="3657600" cy="1371600"/>
          </a:xfrm>
          <a:custGeom>
            <a:avLst/>
            <a:gdLst/>
            <a:ahLst/>
            <a:cxnLst/>
            <a:rect l="l" t="t" r="r" b="b"/>
            <a:pathLst>
              <a:path w="3657600" h="1371600">
                <a:moveTo>
                  <a:pt x="0" y="13716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20"/>
              </a:spcBef>
              <a:buNone/>
            </a:pPr>
            <a:r>
              <a:rPr lang="en-US" sz="843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Adaptive Homework: Empowering Personalized Learning</a:t>
            </a:r>
            <a:endParaRPr lang="en-US" sz="843" dirty="0"/>
          </a:p>
          <a:p>
            <a:pPr algn="l" marL="0" indent="0">
              <a:lnSpc>
                <a:spcPct val="100000"/>
              </a:lnSpc>
              <a:spcBef>
                <a:spcPts val="920"/>
              </a:spcBef>
              <a:buNone/>
            </a:pPr>
            <a:r>
              <a:rPr lang="en-US" sz="843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Adaptive homework assignments are a powerful tool for enhancing student learning and engagement.</a:t>
            </a:r>
            <a:endParaRPr lang="en-US" sz="843" dirty="0"/>
          </a:p>
          <a:p>
            <a:pPr algn="l" marL="0" indent="0">
              <a:lnSpc>
                <a:spcPct val="100000"/>
              </a:lnSpc>
              <a:spcBef>
                <a:spcPts val="920"/>
              </a:spcBef>
              <a:buNone/>
            </a:pPr>
            <a:r>
              <a:rPr lang="en-US" sz="843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By tailoring the content, difficulty, and delivery to the individual student's needs, we can create a more effective and enjoyable learning experience.</a:t>
            </a:r>
            <a:endParaRPr lang="en-US" sz="843" dirty="0"/>
          </a:p>
          <a:p>
            <a:pPr algn="l" marL="0" indent="0">
              <a:lnSpc>
                <a:spcPct val="100000"/>
              </a:lnSpc>
              <a:spcBef>
                <a:spcPts val="920"/>
              </a:spcBef>
              <a:buNone/>
            </a:pPr>
            <a:r>
              <a:rPr lang="en-US" sz="843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This approach not only helps students master the material but also fosters a positive attitude towards learning outside the classroom.</a:t>
            </a:r>
            <a:endParaRPr lang="en-US" sz="843" dirty="0"/>
          </a:p>
        </p:txBody>
      </p:sp>
      <p:sp>
        <p:nvSpPr>
          <p:cNvPr id="7" name="Text 5"/>
          <p:cNvSpPr/>
          <p:nvPr/>
        </p:nvSpPr>
        <p:spPr>
          <a:xfrm>
            <a:off x="3703320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Enhancing Learning Through Personalized Adaptive Tasks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703320" y="2067882"/>
            <a:ext cx="3657600" cy="194990"/>
          </a:xfrm>
          <a:custGeom>
            <a:avLst/>
            <a:gdLst/>
            <a:ahLst/>
            <a:cxnLst/>
            <a:rect l="l" t="t" r="r" b="b"/>
            <a:pathLst>
              <a:path w="3657600" h="194990">
                <a:moveTo>
                  <a:pt x="0" y="19499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94990"/>
                </a:lnTo>
                <a:lnTo>
                  <a:pt x="0" y="194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99" b="1" dirty="0">
                <a:solidFill>
                  <a:srgbClr val="D92773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Introduction</a:t>
            </a:r>
            <a:endParaRPr lang="en-US" sz="1399" dirty="0"/>
          </a:p>
        </p:txBody>
      </p:sp>
      <p:sp>
        <p:nvSpPr>
          <p:cNvPr id="9" name="Text 7"/>
          <p:cNvSpPr/>
          <p:nvPr/>
        </p:nvSpPr>
        <p:spPr>
          <a:xfrm>
            <a:off x="7848600" y="2407809"/>
            <a:ext cx="3657600" cy="1371600"/>
          </a:xfrm>
          <a:custGeom>
            <a:avLst/>
            <a:gdLst/>
            <a:ahLst/>
            <a:cxnLst/>
            <a:rect l="l" t="t" r="r" b="b"/>
            <a:pathLst>
              <a:path w="3657600" h="1371600">
                <a:moveTo>
                  <a:pt x="0" y="13716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"Exploring Geometric Shapes in the Real World"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7848600" y="2067882"/>
            <a:ext cx="3657600" cy="194990"/>
          </a:xfrm>
          <a:custGeom>
            <a:avLst/>
            <a:gdLst/>
            <a:ahLst/>
            <a:cxnLst/>
            <a:rect l="l" t="t" r="r" b="b"/>
            <a:pathLst>
              <a:path w="3657600" h="194990">
                <a:moveTo>
                  <a:pt x="0" y="19499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94990"/>
                </a:lnTo>
                <a:lnTo>
                  <a:pt x="0" y="194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99" b="1" dirty="0">
                <a:solidFill>
                  <a:srgbClr val="D92773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Personalized Homework Assignment</a:t>
            </a:r>
            <a:endParaRPr lang="en-US" sz="1399" dirty="0"/>
          </a:p>
        </p:txBody>
      </p:sp>
      <p:sp>
        <p:nvSpPr>
          <p:cNvPr id="11" name="Text 9"/>
          <p:cNvSpPr/>
          <p:nvPr/>
        </p:nvSpPr>
        <p:spPr>
          <a:xfrm>
            <a:off x="3703320" y="4532468"/>
            <a:ext cx="3657600" cy="1371600"/>
          </a:xfrm>
          <a:custGeom>
            <a:avLst/>
            <a:gdLst/>
            <a:ahLst/>
            <a:cxnLst/>
            <a:rect l="l" t="t" r="r" b="b"/>
            <a:pathLst>
              <a:path w="3657600" h="1371600">
                <a:moveTo>
                  <a:pt x="0" y="13716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Identify and classify different geometric shapes in the environment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Understand the properties and characteristics of 2D and 3D shapes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Apply knowledge of shapes to solve real-world problems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3703320" y="4192541"/>
            <a:ext cx="3657600" cy="194990"/>
          </a:xfrm>
          <a:custGeom>
            <a:avLst/>
            <a:gdLst/>
            <a:ahLst/>
            <a:cxnLst/>
            <a:rect l="l" t="t" r="r" b="b"/>
            <a:pathLst>
              <a:path w="3657600" h="194990">
                <a:moveTo>
                  <a:pt x="0" y="19499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94990"/>
                </a:lnTo>
                <a:lnTo>
                  <a:pt x="0" y="194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99" b="1" dirty="0">
                <a:solidFill>
                  <a:srgbClr val="D92773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Learning Objectives</a:t>
            </a:r>
            <a:endParaRPr lang="en-US" sz="1399" dirty="0"/>
          </a:p>
        </p:txBody>
      </p:sp>
      <p:sp>
        <p:nvSpPr>
          <p:cNvPr id="13" name="Text 11"/>
          <p:cNvSpPr/>
          <p:nvPr/>
        </p:nvSpPr>
        <p:spPr>
          <a:xfrm>
            <a:off x="7848600" y="4532468"/>
            <a:ext cx="3657600" cy="1371600"/>
          </a:xfrm>
          <a:custGeom>
            <a:avLst/>
            <a:gdLst/>
            <a:ahLst/>
            <a:cxnLst/>
            <a:rect l="l" t="t" r="r" b="b"/>
            <a:pathLst>
              <a:path w="3657600" h="1371600">
                <a:moveTo>
                  <a:pt x="0" y="13716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64"/>
              </a:spcBef>
              <a:buNone/>
            </a:pPr>
            <a:r>
              <a:rPr lang="en-US" sz="1067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Shape Scavenger Hunt (15 mins)</a:t>
            </a:r>
            <a:endParaRPr lang="en-US" sz="1067" dirty="0"/>
          </a:p>
          <a:p>
            <a:pPr algn="l" marL="0" indent="0">
              <a:lnSpc>
                <a:spcPct val="100000"/>
              </a:lnSpc>
              <a:spcBef>
                <a:spcPts val="1164"/>
              </a:spcBef>
              <a:buNone/>
            </a:pPr>
            <a:r>
              <a:rPr lang="en-US" sz="1067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Explore your surroundings and identify 3 different 2D shapes (e.g., circle, square, triangle)</a:t>
            </a:r>
            <a:endParaRPr lang="en-US" sz="1067" dirty="0"/>
          </a:p>
          <a:p>
            <a:pPr algn="l" marL="0" indent="0">
              <a:lnSpc>
                <a:spcPct val="100000"/>
              </a:lnSpc>
              <a:spcBef>
                <a:spcPts val="1164"/>
              </a:spcBef>
              <a:buNone/>
            </a:pPr>
            <a:r>
              <a:rPr lang="en-US" sz="1067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Describe the properties of each shape and how you found them</a:t>
            </a:r>
            <a:endParaRPr lang="en-US" sz="1067" dirty="0"/>
          </a:p>
          <a:p>
            <a:pPr algn="l" marL="0" indent="0">
              <a:lnSpc>
                <a:spcPct val="100000"/>
              </a:lnSpc>
              <a:spcBef>
                <a:spcPts val="1164"/>
              </a:spcBef>
              <a:buNone/>
            </a:pPr>
            <a:r>
              <a:rPr lang="en-US" sz="1067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Difficulty level: Easy</a:t>
            </a:r>
            <a:endParaRPr lang="en-US" sz="1067" dirty="0"/>
          </a:p>
        </p:txBody>
      </p:sp>
      <p:sp>
        <p:nvSpPr>
          <p:cNvPr id="14" name="Text 12"/>
          <p:cNvSpPr/>
          <p:nvPr/>
        </p:nvSpPr>
        <p:spPr>
          <a:xfrm>
            <a:off x="7848600" y="4192541"/>
            <a:ext cx="3657600" cy="194990"/>
          </a:xfrm>
          <a:custGeom>
            <a:avLst/>
            <a:gdLst/>
            <a:ahLst/>
            <a:cxnLst/>
            <a:rect l="l" t="t" r="r" b="b"/>
            <a:pathLst>
              <a:path w="3657600" h="194990">
                <a:moveTo>
                  <a:pt x="0" y="19499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94990"/>
                </a:lnTo>
                <a:lnTo>
                  <a:pt x="0" y="194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99" b="1" dirty="0">
                <a:solidFill>
                  <a:srgbClr val="D92773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Adaptive Tasks</a:t>
            </a:r>
            <a:endParaRPr lang="en-US" sz="1399" dirty="0"/>
          </a:p>
        </p:txBody>
      </p:sp>
      <p:sp>
        <p:nvSpPr>
          <p:cNvPr id="15" name="Text 13"/>
          <p:cNvSpPr/>
          <p:nvPr/>
        </p:nvSpPr>
        <p:spPr>
          <a:xfrm>
            <a:off x="1123600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1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3703320" y="930524"/>
            <a:ext cx="7802880" cy="790122"/>
          </a:xfrm>
          <a:custGeom>
            <a:avLst/>
            <a:gdLst/>
            <a:ahLst/>
            <a:cxnLst/>
            <a:rect l="l" t="t" r="r" b="b"/>
            <a:pathLst>
              <a:path w="7802880" h="790122">
                <a:moveTo>
                  <a:pt x="0" y="790122"/>
                </a:moveTo>
                <a:lnTo>
                  <a:pt x="0" y="0"/>
                </a:lnTo>
                <a:lnTo>
                  <a:pt x="7802880" y="0"/>
                </a:lnTo>
                <a:lnTo>
                  <a:pt x="7802880" y="790122"/>
                </a:lnTo>
                <a:lnTo>
                  <a:pt x="0" y="79012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Introduction</a:t>
            </a:r>
            <a:endParaRPr lang="en-US" sz="4400" dirty="0"/>
          </a:p>
        </p:txBody>
      </p:sp>
      <p:sp>
        <p:nvSpPr>
          <p:cNvPr id="17" name="Text 15"/>
          <p:cNvSpPr/>
          <p:nvPr/>
        </p:nvSpPr>
        <p:spPr>
          <a:xfrm>
            <a:off x="685800" y="367329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0" y="0"/>
            <a:ext cx="3108960" cy="6858000"/>
          </a:xfrm>
          <a:custGeom>
            <a:avLst/>
            <a:gdLst/>
            <a:ahLst/>
            <a:cxnLst/>
            <a:rect l="l" t="t" r="r" b="b"/>
            <a:pathLst>
              <a:path w="3108960" h="6858000">
                <a:moveTo>
                  <a:pt x="0" y="6858000"/>
                </a:moveTo>
                <a:lnTo>
                  <a:pt x="0" y="0"/>
                </a:lnTo>
                <a:lnTo>
                  <a:pt x="2549347" y="0"/>
                </a:lnTo>
                <a:cubicBezTo>
                  <a:pt x="2858413" y="0"/>
                  <a:pt x="3108960" y="250547"/>
                  <a:pt x="3108960" y="559613"/>
                </a:cubicBezTo>
                <a:lnTo>
                  <a:pt x="3108960" y="6858000"/>
                </a:lnTo>
              </a:path>
            </a:pathLst>
          </a:custGeom>
          <a:blipFill>
            <a:blip r:embed="rId4"/>
            <a:srcRect l="34417" r="3441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V="1">
            <a:off x="5145240" y="-3082417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 flipH="1" rot="9088373">
            <a:off x="9527435" y="308568"/>
            <a:ext cx="5866413" cy="6240864"/>
          </a:xfrm>
          <a:custGeom>
            <a:avLst/>
            <a:gdLst/>
            <a:ahLst/>
            <a:cxnLst/>
            <a:rect l="l" t="t" r="r" b="b"/>
            <a:pathLst>
              <a:path w="5866413" h="6240864">
                <a:moveTo>
                  <a:pt x="0" y="0"/>
                </a:moveTo>
                <a:lnTo>
                  <a:pt x="5866413" y="0"/>
                </a:lnTo>
                <a:lnTo>
                  <a:pt x="5866413" y="6240864"/>
                </a:lnTo>
                <a:lnTo>
                  <a:pt x="0" y="6240864"/>
                </a:lnTo>
                <a:lnTo>
                  <a:pt x="0" y="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 flipH="1" flipV="1" rot="1794495">
            <a:off x="-2877426" y="3359094"/>
            <a:ext cx="7059515" cy="7510121"/>
          </a:xfrm>
          <a:custGeom>
            <a:avLst/>
            <a:gdLst/>
            <a:ahLst/>
            <a:cxnLst/>
            <a:rect l="l" t="t" r="r" b="b"/>
            <a:pathLst>
              <a:path w="7059515" h="7510121">
                <a:moveTo>
                  <a:pt x="0" y="0"/>
                </a:moveTo>
                <a:lnTo>
                  <a:pt x="7059514" y="0"/>
                </a:lnTo>
                <a:lnTo>
                  <a:pt x="7059514" y="7510122"/>
                </a:lnTo>
                <a:lnTo>
                  <a:pt x="0" y="7510122"/>
                </a:lnTo>
                <a:lnTo>
                  <a:pt x="0" y="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0" y="1275012"/>
            <a:ext cx="4114800" cy="4389120"/>
          </a:xfrm>
          <a:custGeom>
            <a:avLst/>
            <a:gdLst/>
            <a:ahLst/>
            <a:cxnLst/>
            <a:rect l="l" t="t" r="r" b="b"/>
            <a:pathLst>
              <a:path w="4114800" h="4389120">
                <a:moveTo>
                  <a:pt x="0" y="438912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4389120"/>
                </a:lnTo>
                <a:lnTo>
                  <a:pt x="0" y="4389120"/>
                </a:lnTo>
              </a:path>
            </a:pathLst>
          </a:custGeom>
          <a:blipFill>
            <a:blip r:embed="rId4"/>
            <a:srcRect l="18762" r="1876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96031" y="1017281"/>
            <a:ext cx="6953120" cy="1247927"/>
          </a:xfrm>
          <a:custGeom>
            <a:avLst/>
            <a:gdLst/>
            <a:ahLst/>
            <a:cxnLst/>
            <a:rect l="l" t="t" r="r" b="b"/>
            <a:pathLst>
              <a:path w="6953120" h="1247927">
                <a:moveTo>
                  <a:pt x="0" y="1247927"/>
                </a:moveTo>
                <a:lnTo>
                  <a:pt x="0" y="0"/>
                </a:lnTo>
                <a:lnTo>
                  <a:pt x="6953120" y="0"/>
                </a:lnTo>
                <a:lnTo>
                  <a:pt x="6953120" y="1247927"/>
                </a:lnTo>
                <a:lnTo>
                  <a:pt x="0" y="12479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15"/>
              </a:spcBef>
              <a:buNone/>
            </a:pPr>
            <a:r>
              <a:rPr lang="en-US" sz="4024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Personalized Homework Assignment</a:t>
            </a:r>
            <a:endParaRPr lang="en-US" sz="4024" dirty="0"/>
          </a:p>
        </p:txBody>
      </p:sp>
      <p:sp>
        <p:nvSpPr>
          <p:cNvPr id="8" name="Text 6"/>
          <p:cNvSpPr/>
          <p:nvPr/>
        </p:nvSpPr>
        <p:spPr>
          <a:xfrm>
            <a:off x="685800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Enhancing Learning Through Personalized Adaptive Tasks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4600107" y="3276747"/>
            <a:ext cx="3291840" cy="2368503"/>
          </a:xfrm>
          <a:custGeom>
            <a:avLst/>
            <a:gdLst/>
            <a:ahLst/>
            <a:cxnLst/>
            <a:rect l="l" t="t" r="r" b="b"/>
            <a:pathLst>
              <a:path w="3291840" h="2368503">
                <a:moveTo>
                  <a:pt x="0" y="2368503"/>
                </a:moveTo>
                <a:lnTo>
                  <a:pt x="0" y="0"/>
                </a:lnTo>
                <a:lnTo>
                  <a:pt x="3291840" y="0"/>
                </a:lnTo>
                <a:lnTo>
                  <a:pt x="3291840" y="2368503"/>
                </a:lnTo>
                <a:lnTo>
                  <a:pt x="0" y="2368503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Identify and classify different geometric shapes in the environment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Understand the properties and characteristics of 2D and 3D shapes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Apply knowledge of shapes to solve real-world problems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4600107" y="2657186"/>
            <a:ext cx="3291840" cy="365760"/>
          </a:xfrm>
          <a:custGeom>
            <a:avLst/>
            <a:gdLst/>
            <a:ahLst/>
            <a:cxnLst/>
            <a:rect l="l" t="t" r="r" b="b"/>
            <a:pathLst>
              <a:path w="3291840" h="365760">
                <a:moveTo>
                  <a:pt x="0" y="365760"/>
                </a:moveTo>
                <a:lnTo>
                  <a:pt x="0" y="0"/>
                </a:lnTo>
                <a:lnTo>
                  <a:pt x="3291840" y="0"/>
                </a:lnTo>
                <a:lnTo>
                  <a:pt x="32918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92773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Learning Objectives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8257311" y="3276747"/>
            <a:ext cx="3291840" cy="2368503"/>
          </a:xfrm>
          <a:custGeom>
            <a:avLst/>
            <a:gdLst/>
            <a:ahLst/>
            <a:cxnLst/>
            <a:rect l="l" t="t" r="r" b="b"/>
            <a:pathLst>
              <a:path w="3291840" h="2368503">
                <a:moveTo>
                  <a:pt x="0" y="2368503"/>
                </a:moveTo>
                <a:lnTo>
                  <a:pt x="0" y="0"/>
                </a:lnTo>
                <a:lnTo>
                  <a:pt x="3291840" y="0"/>
                </a:lnTo>
                <a:lnTo>
                  <a:pt x="3291840" y="2368503"/>
                </a:lnTo>
                <a:lnTo>
                  <a:pt x="0" y="2368503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Explore your surroundings and identify 3 different 2D shapes (e.g., circle, square, triangle)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Describe the properties of each shape and how you found them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Difficulty level: Easy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257311" y="2657186"/>
            <a:ext cx="3291840" cy="365760"/>
          </a:xfrm>
          <a:custGeom>
            <a:avLst/>
            <a:gdLst/>
            <a:ahLst/>
            <a:cxnLst/>
            <a:rect l="l" t="t" r="r" b="b"/>
            <a:pathLst>
              <a:path w="3291840" h="365760">
                <a:moveTo>
                  <a:pt x="0" y="365760"/>
                </a:moveTo>
                <a:lnTo>
                  <a:pt x="0" y="0"/>
                </a:lnTo>
                <a:lnTo>
                  <a:pt x="3291840" y="0"/>
                </a:lnTo>
                <a:lnTo>
                  <a:pt x="32918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92773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Adaptive Task: Shape Scavenger Hunt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685800" y="367329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11190287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H="1" rot="9088373">
            <a:off x="9527435" y="308568"/>
            <a:ext cx="5866413" cy="6240864"/>
          </a:xfrm>
          <a:custGeom>
            <a:avLst/>
            <a:gdLst/>
            <a:ahLst/>
            <a:cxnLst/>
            <a:rect l="l" t="t" r="r" b="b"/>
            <a:pathLst>
              <a:path w="5866413" h="6240864">
                <a:moveTo>
                  <a:pt x="0" y="0"/>
                </a:moveTo>
                <a:lnTo>
                  <a:pt x="5866413" y="0"/>
                </a:lnTo>
                <a:lnTo>
                  <a:pt x="5866413" y="6240864"/>
                </a:lnTo>
                <a:lnTo>
                  <a:pt x="0" y="6240864"/>
                </a:lnTo>
                <a:lnTo>
                  <a:pt x="0" y="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 flipV="1">
            <a:off x="5145240" y="-3082417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 flipH="1" flipV="1" rot="1794495">
            <a:off x="-2877426" y="3359094"/>
            <a:ext cx="7059515" cy="7510121"/>
          </a:xfrm>
          <a:custGeom>
            <a:avLst/>
            <a:gdLst/>
            <a:ahLst/>
            <a:cxnLst/>
            <a:rect l="l" t="t" r="r" b="b"/>
            <a:pathLst>
              <a:path w="7059515" h="7510121">
                <a:moveTo>
                  <a:pt x="0" y="0"/>
                </a:moveTo>
                <a:lnTo>
                  <a:pt x="7059514" y="0"/>
                </a:lnTo>
                <a:lnTo>
                  <a:pt x="7059514" y="7510122"/>
                </a:lnTo>
                <a:lnTo>
                  <a:pt x="0" y="7510122"/>
                </a:lnTo>
                <a:lnTo>
                  <a:pt x="0" y="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85800" y="2595644"/>
            <a:ext cx="2468880" cy="3383280"/>
          </a:xfrm>
          <a:custGeom>
            <a:avLst/>
            <a:gdLst/>
            <a:ahLst/>
            <a:cxnLst/>
            <a:rect l="l" t="t" r="r" b="b"/>
            <a:pathLst>
              <a:path w="2468880" h="3383280">
                <a:moveTo>
                  <a:pt x="0" y="3383280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3383280"/>
                </a:lnTo>
                <a:lnTo>
                  <a:pt x="0" y="3383280"/>
                </a:lnTo>
              </a:path>
            </a:pathLst>
          </a:custGeom>
          <a:solidFill>
            <a:srgbClr val="F7D5E3">
              <a:alpha val="20000"/>
            </a:srgbClr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3373968" y="2595644"/>
            <a:ext cx="2468880" cy="3383280"/>
          </a:xfrm>
          <a:custGeom>
            <a:avLst/>
            <a:gdLst/>
            <a:ahLst/>
            <a:cxnLst/>
            <a:rect l="l" t="t" r="r" b="b"/>
            <a:pathLst>
              <a:path w="2468880" h="3383280">
                <a:moveTo>
                  <a:pt x="0" y="3383280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3383280"/>
                </a:lnTo>
                <a:lnTo>
                  <a:pt x="0" y="3383280"/>
                </a:lnTo>
              </a:path>
            </a:pathLst>
          </a:custGeom>
          <a:solidFill>
            <a:srgbClr val="F7D5E3">
              <a:alpha val="20000"/>
            </a:srgbClr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6062135" y="2595644"/>
            <a:ext cx="2468880" cy="3383280"/>
          </a:xfrm>
          <a:custGeom>
            <a:avLst/>
            <a:gdLst/>
            <a:ahLst/>
            <a:cxnLst/>
            <a:rect l="l" t="t" r="r" b="b"/>
            <a:pathLst>
              <a:path w="2468880" h="3383280">
                <a:moveTo>
                  <a:pt x="0" y="3383280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3383280"/>
                </a:lnTo>
                <a:lnTo>
                  <a:pt x="0" y="3383280"/>
                </a:lnTo>
              </a:path>
            </a:pathLst>
          </a:custGeom>
          <a:solidFill>
            <a:srgbClr val="F7D5E3">
              <a:alpha val="20000"/>
            </a:srgbClr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914399" y="3404710"/>
            <a:ext cx="2011680" cy="2377440"/>
          </a:xfrm>
          <a:custGeom>
            <a:avLst/>
            <a:gdLst/>
            <a:ahLst/>
            <a:cxnLst/>
            <a:rect l="l" t="t" r="r" b="b"/>
            <a:pathLst>
              <a:path w="2011680" h="2377440">
                <a:moveTo>
                  <a:pt x="0" y="2377440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81818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Recognize common shapes such as circles, squares, and triangles</a:t>
            </a:r>
            <a:endParaRPr lang="en-US" sz="1100" dirty="0"/>
          </a:p>
          <a:p>
            <a:pPr algn="l" marL="0" indent="0">
              <a:lnSpc>
                <a:spcPct val="181818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Classify shapes based on their properties</a:t>
            </a:r>
            <a:endParaRPr lang="en-US" sz="1100" dirty="0"/>
          </a:p>
          <a:p>
            <a:pPr algn="l" marL="0" indent="0">
              <a:lnSpc>
                <a:spcPct val="181818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Identify shapes in everyday objects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6290735" y="3404710"/>
            <a:ext cx="2011680" cy="2377440"/>
          </a:xfrm>
          <a:custGeom>
            <a:avLst/>
            <a:gdLst/>
            <a:ahLst/>
            <a:cxnLst/>
            <a:rect l="l" t="t" r="r" b="b"/>
            <a:pathLst>
              <a:path w="2011680" h="2377440">
                <a:moveTo>
                  <a:pt x="0" y="2377440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81818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Differentiate between 2D and 3D shapes</a:t>
            </a:r>
            <a:endParaRPr lang="en-US" sz="1100" dirty="0"/>
          </a:p>
          <a:p>
            <a:pPr algn="l" marL="0" indent="0">
              <a:lnSpc>
                <a:spcPct val="181818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Understand properties such as edges, vertices, and faces</a:t>
            </a:r>
            <a:endParaRPr lang="en-US" sz="1100" dirty="0"/>
          </a:p>
          <a:p>
            <a:pPr algn="l" marL="0" indent="0">
              <a:lnSpc>
                <a:spcPct val="181818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Explore examples of 2D and 3D shapes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914399" y="2878508"/>
            <a:ext cx="2011680" cy="360099"/>
          </a:xfrm>
          <a:custGeom>
            <a:avLst/>
            <a:gdLst/>
            <a:ahLst/>
            <a:cxnLst/>
            <a:rect l="l" t="t" r="r" b="b"/>
            <a:pathLst>
              <a:path w="2011680" h="360099">
                <a:moveTo>
                  <a:pt x="0" y="360099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360099"/>
                </a:lnTo>
                <a:lnTo>
                  <a:pt x="0" y="3600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032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Identify and classify different geometric shapes in the environment</a:t>
            </a:r>
            <a:endParaRPr lang="en-US" sz="1032" dirty="0"/>
          </a:p>
        </p:txBody>
      </p:sp>
      <p:sp>
        <p:nvSpPr>
          <p:cNvPr id="12" name="Text 10"/>
          <p:cNvSpPr/>
          <p:nvPr/>
        </p:nvSpPr>
        <p:spPr>
          <a:xfrm>
            <a:off x="3602568" y="3404710"/>
            <a:ext cx="2011680" cy="2377440"/>
          </a:xfrm>
          <a:custGeom>
            <a:avLst/>
            <a:gdLst/>
            <a:ahLst/>
            <a:cxnLst/>
            <a:rect l="l" t="t" r="r" b="b"/>
            <a:pathLst>
              <a:path w="2011680" h="2377440">
                <a:moveTo>
                  <a:pt x="0" y="2377440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81818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Use geometric shapes in design and architecture</a:t>
            </a:r>
            <a:endParaRPr lang="en-US" sz="1100" dirty="0"/>
          </a:p>
          <a:p>
            <a:pPr algn="l" marL="0" indent="0">
              <a:lnSpc>
                <a:spcPct val="181818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Solve problems involving area and volume</a:t>
            </a:r>
            <a:endParaRPr lang="en-US" sz="1100" dirty="0"/>
          </a:p>
          <a:p>
            <a:pPr algn="l" marL="0" indent="0">
              <a:lnSpc>
                <a:spcPct val="181818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Apply shapes to create art and patterns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6290735" y="2878508"/>
            <a:ext cx="2011680" cy="180049"/>
          </a:xfrm>
          <a:custGeom>
            <a:avLst/>
            <a:gdLst/>
            <a:ahLst/>
            <a:cxnLst/>
            <a:rect l="l" t="t" r="r" b="b"/>
            <a:pathLst>
              <a:path w="2011680" h="180049">
                <a:moveTo>
                  <a:pt x="0" y="180049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180049"/>
                </a:lnTo>
                <a:lnTo>
                  <a:pt x="0" y="18004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644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Understand the properties and characteristics of 2D and 3D shapes</a:t>
            </a:r>
            <a:endParaRPr lang="en-US" sz="644" dirty="0"/>
          </a:p>
        </p:txBody>
      </p:sp>
      <p:sp>
        <p:nvSpPr>
          <p:cNvPr id="14" name="Text 12"/>
          <p:cNvSpPr/>
          <p:nvPr/>
        </p:nvSpPr>
        <p:spPr>
          <a:xfrm>
            <a:off x="3602568" y="2878508"/>
            <a:ext cx="2011680" cy="180049"/>
          </a:xfrm>
          <a:custGeom>
            <a:avLst/>
            <a:gdLst/>
            <a:ahLst/>
            <a:cxnLst/>
            <a:rect l="l" t="t" r="r" b="b"/>
            <a:pathLst>
              <a:path w="2011680" h="180049">
                <a:moveTo>
                  <a:pt x="0" y="180049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180049"/>
                </a:lnTo>
                <a:lnTo>
                  <a:pt x="0" y="18004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655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Apply knowledge of shapes to solve real-world problems</a:t>
            </a:r>
            <a:endParaRPr lang="en-US" sz="655" dirty="0"/>
          </a:p>
        </p:txBody>
      </p:sp>
      <p:sp>
        <p:nvSpPr>
          <p:cNvPr id="15" name="Text 13"/>
          <p:cNvSpPr/>
          <p:nvPr/>
        </p:nvSpPr>
        <p:spPr>
          <a:xfrm>
            <a:off x="685800" y="1017281"/>
            <a:ext cx="7848600" cy="1247927"/>
          </a:xfrm>
          <a:custGeom>
            <a:avLst/>
            <a:gdLst/>
            <a:ahLst/>
            <a:cxnLst/>
            <a:rect l="l" t="t" r="r" b="b"/>
            <a:pathLst>
              <a:path w="7848600" h="1247927">
                <a:moveTo>
                  <a:pt x="0" y="1247927"/>
                </a:moveTo>
                <a:lnTo>
                  <a:pt x="0" y="0"/>
                </a:lnTo>
                <a:lnTo>
                  <a:pt x="7848600" y="0"/>
                </a:lnTo>
                <a:lnTo>
                  <a:pt x="7848600" y="1247927"/>
                </a:lnTo>
                <a:lnTo>
                  <a:pt x="0" y="12479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Learning Objectives</a:t>
            </a:r>
            <a:endParaRPr lang="en-US" sz="4400" dirty="0"/>
          </a:p>
        </p:txBody>
      </p:sp>
      <p:sp>
        <p:nvSpPr>
          <p:cNvPr id="16" name="Text 14"/>
          <p:cNvSpPr/>
          <p:nvPr/>
        </p:nvSpPr>
        <p:spPr>
          <a:xfrm>
            <a:off x="685800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Enhancing Learning Through Personalized Adaptive Tasks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685800" y="367329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8215102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3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8991600" y="0"/>
            <a:ext cx="3200400" cy="6858000"/>
          </a:xfrm>
          <a:custGeom>
            <a:avLst/>
            <a:gdLst/>
            <a:ahLst/>
            <a:cxnLst/>
            <a:rect l="l" t="t" r="r" b="b"/>
            <a:pathLst>
              <a:path w="3200400" h="6858000">
                <a:moveTo>
                  <a:pt x="0" y="68580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6858000"/>
                </a:lnTo>
              </a:path>
            </a:pathLst>
          </a:custGeom>
          <a:blipFill>
            <a:blip r:embed="rId4"/>
            <a:srcRect l="33885" r="33885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V="1">
            <a:off x="5145240" y="-3082417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 flipH="1" rot="9088373">
            <a:off x="9527435" y="308568"/>
            <a:ext cx="5866413" cy="6240864"/>
          </a:xfrm>
          <a:custGeom>
            <a:avLst/>
            <a:gdLst/>
            <a:ahLst/>
            <a:cxnLst/>
            <a:rect l="l" t="t" r="r" b="b"/>
            <a:pathLst>
              <a:path w="5866413" h="6240864">
                <a:moveTo>
                  <a:pt x="0" y="0"/>
                </a:moveTo>
                <a:lnTo>
                  <a:pt x="5866413" y="0"/>
                </a:lnTo>
                <a:lnTo>
                  <a:pt x="5866413" y="6240864"/>
                </a:lnTo>
                <a:lnTo>
                  <a:pt x="0" y="6240864"/>
                </a:lnTo>
                <a:lnTo>
                  <a:pt x="0" y="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 flipH="1" flipV="1" rot="1794495">
            <a:off x="-2877426" y="3359094"/>
            <a:ext cx="7059515" cy="7510121"/>
          </a:xfrm>
          <a:custGeom>
            <a:avLst/>
            <a:gdLst/>
            <a:ahLst/>
            <a:cxnLst/>
            <a:rect l="l" t="t" r="r" b="b"/>
            <a:pathLst>
              <a:path w="7059515" h="7510121">
                <a:moveTo>
                  <a:pt x="0" y="0"/>
                </a:moveTo>
                <a:lnTo>
                  <a:pt x="7059514" y="0"/>
                </a:lnTo>
                <a:lnTo>
                  <a:pt x="7059514" y="7510122"/>
                </a:lnTo>
                <a:lnTo>
                  <a:pt x="0" y="7510122"/>
                </a:lnTo>
                <a:lnTo>
                  <a:pt x="0" y="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4184508" y="702802"/>
            <a:ext cx="7321692" cy="1287365"/>
          </a:xfrm>
          <a:custGeom>
            <a:avLst/>
            <a:gdLst/>
            <a:ahLst/>
            <a:cxnLst/>
            <a:rect l="l" t="t" r="r" b="b"/>
            <a:pathLst>
              <a:path w="7321692" h="1287365">
                <a:moveTo>
                  <a:pt x="0" y="1287365"/>
                </a:moveTo>
                <a:lnTo>
                  <a:pt x="0" y="0"/>
                </a:lnTo>
                <a:lnTo>
                  <a:pt x="7321692" y="0"/>
                </a:lnTo>
                <a:lnTo>
                  <a:pt x="7321692" y="1287365"/>
                </a:lnTo>
                <a:lnTo>
                  <a:pt x="0" y="12873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400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Adaptive Tasks</a:t>
            </a:r>
            <a:endParaRPr lang="en-US" sz="4400" dirty="0"/>
          </a:p>
        </p:txBody>
      </p:sp>
      <p:sp>
        <p:nvSpPr>
          <p:cNvPr id="7" name="Text 5"/>
          <p:cNvSpPr/>
          <p:nvPr/>
        </p:nvSpPr>
        <p:spPr>
          <a:xfrm>
            <a:off x="4184508" y="2293257"/>
            <a:ext cx="7321692" cy="3713014"/>
          </a:xfrm>
          <a:custGeom>
            <a:avLst/>
            <a:gdLst/>
            <a:ahLst/>
            <a:cxnLst/>
            <a:rect l="l" t="t" r="r" b="b"/>
            <a:pathLst>
              <a:path w="7321692" h="3713014">
                <a:moveTo>
                  <a:pt x="0" y="3713014"/>
                </a:moveTo>
                <a:lnTo>
                  <a:pt x="0" y="0"/>
                </a:lnTo>
                <a:lnTo>
                  <a:pt x="7321692" y="0"/>
                </a:lnTo>
                <a:lnTo>
                  <a:pt x="7321692" y="3713014"/>
                </a:lnTo>
                <a:lnTo>
                  <a:pt x="0" y="3713014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04800"/>
          <a:lstStyle/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Shape Scavenger Hunt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Explore your surroundings and identify 3 different 2D shapes (e.g., circle, square, triangle)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Describe the properties of each shape and how you found them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Difficulty level: Easy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Shape Sorting Challenge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Given a set of mixed 2D and 3D shapes, categorize them accordingly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Justify your classification based on shape properties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Difficulty level: Moderate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Real-World Geometry Puzzles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Solve practical problems involving geometric shapes in everyday scenarios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Present your solutions with clear explanations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Difficulty level: Challenging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85800" y="367329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189564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Enhancing Learning Through Personalized Adaptive Tasks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1190287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6858000"/>
                </a:moveTo>
                <a:lnTo>
                  <a:pt x="0" y="0"/>
                </a:lnTo>
                <a:lnTo>
                  <a:pt x="2999232" y="0"/>
                </a:lnTo>
                <a:cubicBezTo>
                  <a:pt x="3362839" y="0"/>
                  <a:pt x="3657600" y="294761"/>
                  <a:pt x="3657600" y="658368"/>
                </a:cubicBezTo>
                <a:lnTo>
                  <a:pt x="3657600" y="6858000"/>
                </a:lnTo>
              </a:path>
            </a:pathLst>
          </a:custGeom>
          <a:blipFill>
            <a:blip r:embed="rId4"/>
            <a:srcRect l="32229" r="3222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H="1" flipV="1">
            <a:off x="-6810452" y="-3057769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 flipV="1" rot="7200000">
            <a:off x="10171491" y="-2341623"/>
            <a:ext cx="5866413" cy="6240864"/>
          </a:xfrm>
          <a:custGeom>
            <a:avLst/>
            <a:gdLst/>
            <a:ahLst/>
            <a:cxnLst/>
            <a:rect l="l" t="t" r="r" b="b"/>
            <a:pathLst>
              <a:path w="5866413" h="6240864">
                <a:moveTo>
                  <a:pt x="0" y="0"/>
                </a:moveTo>
                <a:lnTo>
                  <a:pt x="5866413" y="0"/>
                </a:lnTo>
                <a:lnTo>
                  <a:pt x="5866413" y="6240864"/>
                </a:lnTo>
                <a:lnTo>
                  <a:pt x="0" y="6240864"/>
                </a:lnTo>
                <a:lnTo>
                  <a:pt x="0" y="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 flipH="1" flipV="1" rot="3600000">
            <a:off x="-5626447" y="635422"/>
            <a:ext cx="7059515" cy="7510121"/>
          </a:xfrm>
          <a:custGeom>
            <a:avLst/>
            <a:gdLst/>
            <a:ahLst/>
            <a:cxnLst/>
            <a:rect l="l" t="t" r="r" b="b"/>
            <a:pathLst>
              <a:path w="7059515" h="7510121">
                <a:moveTo>
                  <a:pt x="0" y="0"/>
                </a:moveTo>
                <a:lnTo>
                  <a:pt x="7059514" y="0"/>
                </a:lnTo>
                <a:lnTo>
                  <a:pt x="7059514" y="7510122"/>
                </a:lnTo>
                <a:lnTo>
                  <a:pt x="0" y="7510122"/>
                </a:lnTo>
                <a:lnTo>
                  <a:pt x="0" y="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 flipV="1">
            <a:off x="8553905" y="2243777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169431" y="1523425"/>
            <a:ext cx="3382487" cy="1005840"/>
          </a:xfrm>
          <a:custGeom>
            <a:avLst/>
            <a:gdLst/>
            <a:ahLst/>
            <a:cxnLst/>
            <a:rect l="l" t="t" r="r" b="b"/>
            <a:pathLst>
              <a:path w="3382487" h="1005840">
                <a:moveTo>
                  <a:pt x="0" y="1005840"/>
                </a:moveTo>
                <a:lnTo>
                  <a:pt x="0" y="0"/>
                </a:lnTo>
                <a:lnTo>
                  <a:pt x="3382487" y="0"/>
                </a:lnTo>
                <a:lnTo>
                  <a:pt x="3382487" y="1005840"/>
                </a:lnTo>
                <a:lnTo>
                  <a:pt x="0" y="100584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821"/>
              </a:spcAft>
              <a:buNone/>
            </a:pPr>
            <a:r>
              <a:rPr lang="en-US" sz="985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Explore your surroundings and identify 3 different 2D shapes (e.g., circle, square, triangle)</a:t>
            </a:r>
            <a:endParaRPr lang="en-US" sz="985" dirty="0"/>
          </a:p>
          <a:p>
            <a:pPr algn="l" marL="0" indent="0">
              <a:lnSpc>
                <a:spcPct val="125000"/>
              </a:lnSpc>
              <a:spcAft>
                <a:spcPts val="821"/>
              </a:spcAft>
              <a:buNone/>
            </a:pPr>
            <a:r>
              <a:rPr lang="en-US" sz="985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Describe the properties of each shape and how you found them</a:t>
            </a:r>
            <a:endParaRPr lang="en-US" sz="985" dirty="0"/>
          </a:p>
          <a:p>
            <a:pPr algn="l" marL="0" indent="0">
              <a:lnSpc>
                <a:spcPct val="125000"/>
              </a:lnSpc>
              <a:spcAft>
                <a:spcPts val="821"/>
              </a:spcAft>
              <a:buNone/>
            </a:pPr>
            <a:r>
              <a:rPr lang="en-US" sz="985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Difficulty level: Easy</a:t>
            </a:r>
            <a:endParaRPr lang="en-US" sz="985" dirty="0"/>
          </a:p>
        </p:txBody>
      </p:sp>
      <p:sp>
        <p:nvSpPr>
          <p:cNvPr id="8" name="Text 6"/>
          <p:cNvSpPr/>
          <p:nvPr/>
        </p:nvSpPr>
        <p:spPr>
          <a:xfrm>
            <a:off x="8169432" y="1026552"/>
            <a:ext cx="3382486" cy="411653"/>
          </a:xfrm>
          <a:custGeom>
            <a:avLst/>
            <a:gdLst/>
            <a:ahLst/>
            <a:cxnLst/>
            <a:rect l="l" t="t" r="r" b="b"/>
            <a:pathLst>
              <a:path w="3382486" h="411653">
                <a:moveTo>
                  <a:pt x="0" y="411653"/>
                </a:moveTo>
                <a:lnTo>
                  <a:pt x="0" y="0"/>
                </a:lnTo>
                <a:lnTo>
                  <a:pt x="3382486" y="0"/>
                </a:lnTo>
                <a:lnTo>
                  <a:pt x="3382486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D92773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Shape Scavenger Hunt (15 mins)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1123600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731519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Enhancing Learning Through Personalized Adaptive Tasks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6612083" y="3346974"/>
            <a:ext cx="3383280" cy="1005840"/>
          </a:xfrm>
          <a:custGeom>
            <a:avLst/>
            <a:gdLst/>
            <a:ahLst/>
            <a:cxnLst/>
            <a:rect l="l" t="t" r="r" b="b"/>
            <a:pathLst>
              <a:path w="3383280" h="1005840">
                <a:moveTo>
                  <a:pt x="0" y="100584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005840"/>
                </a:lnTo>
                <a:lnTo>
                  <a:pt x="0" y="100584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849"/>
              </a:spcAft>
              <a:buNone/>
            </a:pPr>
            <a:r>
              <a:rPr lang="en-US" sz="1019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Given a set of 2D and 3D shapes, categorize them based on their properties</a:t>
            </a:r>
            <a:endParaRPr lang="en-US" sz="1019" dirty="0"/>
          </a:p>
          <a:p>
            <a:pPr algn="l" marL="0" indent="0">
              <a:lnSpc>
                <a:spcPct val="125000"/>
              </a:lnSpc>
              <a:spcAft>
                <a:spcPts val="849"/>
              </a:spcAft>
              <a:buNone/>
            </a:pPr>
            <a:r>
              <a:rPr lang="en-US" sz="1019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Explain your reasoning for each classification</a:t>
            </a:r>
            <a:endParaRPr lang="en-US" sz="1019" dirty="0"/>
          </a:p>
          <a:p>
            <a:pPr algn="l" marL="0" indent="0">
              <a:lnSpc>
                <a:spcPct val="125000"/>
              </a:lnSpc>
              <a:spcAft>
                <a:spcPts val="849"/>
              </a:spcAft>
              <a:buNone/>
            </a:pPr>
            <a:r>
              <a:rPr lang="en-US" sz="1019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Difficulty level: Medium</a:t>
            </a:r>
            <a:endParaRPr lang="en-US" sz="1019" dirty="0"/>
          </a:p>
        </p:txBody>
      </p:sp>
      <p:sp>
        <p:nvSpPr>
          <p:cNvPr id="12" name="Text 10"/>
          <p:cNvSpPr/>
          <p:nvPr/>
        </p:nvSpPr>
        <p:spPr>
          <a:xfrm>
            <a:off x="6612081" y="2824050"/>
            <a:ext cx="3383280" cy="411653"/>
          </a:xfrm>
          <a:custGeom>
            <a:avLst/>
            <a:gdLst/>
            <a:ahLst/>
            <a:cxnLst/>
            <a:rect l="l" t="t" r="r" b="b"/>
            <a:pathLst>
              <a:path w="3383280" h="411653">
                <a:moveTo>
                  <a:pt x="0" y="411653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793" b="1" dirty="0">
                <a:solidFill>
                  <a:srgbClr val="D92773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Shape Sorting Challenge (20 mins)</a:t>
            </a:r>
            <a:endParaRPr lang="en-US" sz="1793" dirty="0"/>
          </a:p>
        </p:txBody>
      </p:sp>
      <p:sp>
        <p:nvSpPr>
          <p:cNvPr id="13" name="Text 11"/>
          <p:cNvSpPr/>
          <p:nvPr/>
        </p:nvSpPr>
        <p:spPr>
          <a:xfrm>
            <a:off x="5044379" y="5135525"/>
            <a:ext cx="3383280" cy="1005840"/>
          </a:xfrm>
          <a:custGeom>
            <a:avLst/>
            <a:gdLst/>
            <a:ahLst/>
            <a:cxnLst/>
            <a:rect l="l" t="t" r="r" b="b"/>
            <a:pathLst>
              <a:path w="3383280" h="1005840">
                <a:moveTo>
                  <a:pt x="0" y="100584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005840"/>
                </a:lnTo>
                <a:lnTo>
                  <a:pt x="0" y="100584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717"/>
              </a:spcAft>
              <a:buNone/>
            </a:pPr>
            <a:r>
              <a:rPr lang="en-US" sz="86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Solve practical problems using geometric shapes encountered in daily life</a:t>
            </a:r>
            <a:endParaRPr lang="en-US" sz="860" dirty="0"/>
          </a:p>
          <a:p>
            <a:pPr algn="l" marL="0" indent="0">
              <a:lnSpc>
                <a:spcPct val="125000"/>
              </a:lnSpc>
              <a:spcAft>
                <a:spcPts val="717"/>
              </a:spcAft>
              <a:buNone/>
            </a:pPr>
            <a:r>
              <a:rPr lang="en-US" sz="86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Present your solutions creatively, such as through drawings or models</a:t>
            </a:r>
            <a:endParaRPr lang="en-US" sz="860" dirty="0"/>
          </a:p>
          <a:p>
            <a:pPr algn="l" marL="0" indent="0">
              <a:lnSpc>
                <a:spcPct val="125000"/>
              </a:lnSpc>
              <a:spcAft>
                <a:spcPts val="717"/>
              </a:spcAft>
              <a:buNone/>
            </a:pPr>
            <a:r>
              <a:rPr lang="en-US" sz="86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Difficulty level: Challenging</a:t>
            </a:r>
            <a:endParaRPr lang="en-US" sz="860" dirty="0"/>
          </a:p>
        </p:txBody>
      </p:sp>
      <p:sp>
        <p:nvSpPr>
          <p:cNvPr id="14" name="Text 12"/>
          <p:cNvSpPr/>
          <p:nvPr/>
        </p:nvSpPr>
        <p:spPr>
          <a:xfrm>
            <a:off x="5044379" y="4612601"/>
            <a:ext cx="3383280" cy="411653"/>
          </a:xfrm>
          <a:custGeom>
            <a:avLst/>
            <a:gdLst/>
            <a:ahLst/>
            <a:cxnLst/>
            <a:rect l="l" t="t" r="r" b="b"/>
            <a:pathLst>
              <a:path w="3383280" h="411653">
                <a:moveTo>
                  <a:pt x="0" y="411653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745" b="1" dirty="0">
                <a:solidFill>
                  <a:srgbClr val="D92773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Real-World Shape Puzzles (30 mins)</a:t>
            </a:r>
            <a:endParaRPr lang="en-US" sz="1745" dirty="0"/>
          </a:p>
        </p:txBody>
      </p:sp>
      <p:sp>
        <p:nvSpPr>
          <p:cNvPr id="15" name="Text 13"/>
          <p:cNvSpPr/>
          <p:nvPr/>
        </p:nvSpPr>
        <p:spPr>
          <a:xfrm>
            <a:off x="685800" y="1304970"/>
            <a:ext cx="3603231" cy="2042003"/>
          </a:xfrm>
          <a:custGeom>
            <a:avLst/>
            <a:gdLst/>
            <a:ahLst/>
            <a:cxnLst/>
            <a:rect l="l" t="t" r="r" b="b"/>
            <a:pathLst>
              <a:path w="3603231" h="2042003">
                <a:moveTo>
                  <a:pt x="0" y="2042003"/>
                </a:moveTo>
                <a:lnTo>
                  <a:pt x="0" y="0"/>
                </a:lnTo>
                <a:lnTo>
                  <a:pt x="3603231" y="0"/>
                </a:lnTo>
                <a:lnTo>
                  <a:pt x="3603231" y="2042003"/>
                </a:lnTo>
                <a:lnTo>
                  <a:pt x="0" y="2042003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Slide 5</a:t>
            </a:r>
            <a:endParaRPr lang="en-US" sz="4000" dirty="0"/>
          </a:p>
        </p:txBody>
      </p:sp>
      <p:sp>
        <p:nvSpPr>
          <p:cNvPr id="16" name="Text 14"/>
          <p:cNvSpPr/>
          <p:nvPr/>
        </p:nvSpPr>
        <p:spPr>
          <a:xfrm>
            <a:off x="685800" y="367329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5933923" y="677350"/>
            <a:ext cx="1915690" cy="1915690"/>
          </a:xfrm>
          <a:custGeom>
            <a:avLst/>
            <a:gdLst/>
            <a:ahLst/>
            <a:cxnLst/>
            <a:rect l="l" t="t" r="r" b="b"/>
            <a:pathLst>
              <a:path w="1915690" h="1915690">
                <a:moveTo>
                  <a:pt x="957845" y="0"/>
                </a:moveTo>
                <a:cubicBezTo>
                  <a:pt x="428841" y="0"/>
                  <a:pt x="0" y="428841"/>
                  <a:pt x="0" y="957845"/>
                </a:cubicBezTo>
                <a:cubicBezTo>
                  <a:pt x="0" y="1486849"/>
                  <a:pt x="428841" y="1915690"/>
                  <a:pt x="957845" y="1915690"/>
                </a:cubicBezTo>
                <a:cubicBezTo>
                  <a:pt x="1486849" y="1915690"/>
                  <a:pt x="1915690" y="1486849"/>
                  <a:pt x="1915690" y="957845"/>
                </a:cubicBezTo>
                <a:cubicBezTo>
                  <a:pt x="1915690" y="428841"/>
                  <a:pt x="1486849" y="0"/>
                  <a:pt x="957845" y="0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4366280" y="2472522"/>
            <a:ext cx="1915690" cy="1915690"/>
          </a:xfrm>
          <a:custGeom>
            <a:avLst/>
            <a:gdLst/>
            <a:ahLst/>
            <a:cxnLst/>
            <a:rect l="l" t="t" r="r" b="b"/>
            <a:pathLst>
              <a:path w="1915690" h="1915690">
                <a:moveTo>
                  <a:pt x="957845" y="0"/>
                </a:moveTo>
                <a:cubicBezTo>
                  <a:pt x="428841" y="0"/>
                  <a:pt x="0" y="428841"/>
                  <a:pt x="0" y="957845"/>
                </a:cubicBezTo>
                <a:cubicBezTo>
                  <a:pt x="0" y="1486849"/>
                  <a:pt x="428841" y="1915690"/>
                  <a:pt x="957845" y="1915690"/>
                </a:cubicBezTo>
                <a:cubicBezTo>
                  <a:pt x="1486849" y="1915690"/>
                  <a:pt x="1915690" y="1486849"/>
                  <a:pt x="1915690" y="957845"/>
                </a:cubicBezTo>
                <a:cubicBezTo>
                  <a:pt x="1915690" y="428841"/>
                  <a:pt x="1486849" y="0"/>
                  <a:pt x="957845" y="0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2798637" y="4267635"/>
            <a:ext cx="1915690" cy="1915690"/>
          </a:xfrm>
          <a:custGeom>
            <a:avLst/>
            <a:gdLst/>
            <a:ahLst/>
            <a:cxnLst/>
            <a:rect l="l" t="t" r="r" b="b"/>
            <a:pathLst>
              <a:path w="1915690" h="1915690">
                <a:moveTo>
                  <a:pt x="957845" y="0"/>
                </a:moveTo>
                <a:cubicBezTo>
                  <a:pt x="428841" y="0"/>
                  <a:pt x="0" y="428841"/>
                  <a:pt x="0" y="957845"/>
                </a:cubicBezTo>
                <a:cubicBezTo>
                  <a:pt x="0" y="1486849"/>
                  <a:pt x="428841" y="1915690"/>
                  <a:pt x="957845" y="1915690"/>
                </a:cubicBezTo>
                <a:cubicBezTo>
                  <a:pt x="1486849" y="1915690"/>
                  <a:pt x="1915690" y="1486849"/>
                  <a:pt x="1915690" y="957845"/>
                </a:cubicBezTo>
                <a:cubicBezTo>
                  <a:pt x="1915690" y="428841"/>
                  <a:pt x="1486849" y="0"/>
                  <a:pt x="957845" y="0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3147839" y="4616898"/>
            <a:ext cx="1217225" cy="1217225"/>
          </a:xfrm>
          <a:custGeom>
            <a:avLst/>
            <a:gdLst/>
            <a:ahLst/>
            <a:cxnLst/>
            <a:rect l="l" t="t" r="r" b="b"/>
            <a:pathLst>
              <a:path w="1217225" h="1217225">
                <a:moveTo>
                  <a:pt x="0" y="1217225"/>
                </a:moveTo>
                <a:lnTo>
                  <a:pt x="0" y="0"/>
                </a:lnTo>
                <a:lnTo>
                  <a:pt x="1217225" y="0"/>
                </a:lnTo>
                <a:lnTo>
                  <a:pt x="1217225" y="1217225"/>
                </a:lnTo>
                <a:lnTo>
                  <a:pt x="0" y="1217225"/>
                </a:lnTo>
              </a:path>
            </a:pathLst>
          </a:custGeom>
          <a:solidFill>
            <a:srgbClr val="D9277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03</a:t>
            </a:r>
            <a:endParaRPr lang="en-US" sz="2800" dirty="0"/>
          </a:p>
        </p:txBody>
      </p:sp>
      <p:sp>
        <p:nvSpPr>
          <p:cNvPr id="21" name="Text 19"/>
          <p:cNvSpPr/>
          <p:nvPr/>
        </p:nvSpPr>
        <p:spPr>
          <a:xfrm>
            <a:off x="4715482" y="2821725"/>
            <a:ext cx="1217225" cy="1217225"/>
          </a:xfrm>
          <a:custGeom>
            <a:avLst/>
            <a:gdLst/>
            <a:ahLst/>
            <a:cxnLst/>
            <a:rect l="l" t="t" r="r" b="b"/>
            <a:pathLst>
              <a:path w="1217225" h="1217225">
                <a:moveTo>
                  <a:pt x="0" y="1217225"/>
                </a:moveTo>
                <a:lnTo>
                  <a:pt x="0" y="0"/>
                </a:lnTo>
                <a:lnTo>
                  <a:pt x="1217225" y="0"/>
                </a:lnTo>
                <a:lnTo>
                  <a:pt x="1217225" y="1217225"/>
                </a:lnTo>
                <a:lnTo>
                  <a:pt x="0" y="1217225"/>
                </a:lnTo>
              </a:path>
            </a:pathLst>
          </a:custGeom>
          <a:solidFill>
            <a:srgbClr val="D9277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02</a:t>
            </a:r>
            <a:endParaRPr lang="en-US" sz="2800" dirty="0"/>
          </a:p>
        </p:txBody>
      </p:sp>
      <p:sp>
        <p:nvSpPr>
          <p:cNvPr id="22" name="Text 20"/>
          <p:cNvSpPr/>
          <p:nvPr/>
        </p:nvSpPr>
        <p:spPr>
          <a:xfrm>
            <a:off x="6283126" y="1026552"/>
            <a:ext cx="1217225" cy="1217225"/>
          </a:xfrm>
          <a:custGeom>
            <a:avLst/>
            <a:gdLst/>
            <a:ahLst/>
            <a:cxnLst/>
            <a:rect l="l" t="t" r="r" b="b"/>
            <a:pathLst>
              <a:path w="1217225" h="1217225">
                <a:moveTo>
                  <a:pt x="0" y="1217225"/>
                </a:moveTo>
                <a:lnTo>
                  <a:pt x="0" y="0"/>
                </a:lnTo>
                <a:lnTo>
                  <a:pt x="1217225" y="0"/>
                </a:lnTo>
                <a:lnTo>
                  <a:pt x="1217225" y="1217225"/>
                </a:lnTo>
                <a:lnTo>
                  <a:pt x="0" y="1217225"/>
                </a:lnTo>
              </a:path>
            </a:pathLst>
          </a:custGeom>
          <a:solidFill>
            <a:srgbClr val="D9277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01</a:t>
            </a:r>
            <a:endParaRPr lang="en-US" sz="2800" dirty="0"/>
          </a:p>
        </p:txBody>
      </p:sp>
      <p:sp>
        <p:nvSpPr>
          <p:cNvPr id="23" name="Text 21"/>
          <p:cNvSpPr/>
          <p:nvPr/>
        </p:nvSpPr>
        <p:spPr>
          <a:xfrm>
            <a:off x="4366279" y="3430337"/>
            <a:ext cx="347987" cy="1795173"/>
          </a:xfrm>
          <a:custGeom>
            <a:avLst/>
            <a:gdLst/>
            <a:ahLst/>
            <a:cxnLst/>
            <a:rect l="l" t="t" r="r" b="b"/>
            <a:pathLst>
              <a:path w="347987" h="1795173">
                <a:moveTo>
                  <a:pt x="0" y="0"/>
                </a:moveTo>
                <a:lnTo>
                  <a:pt x="347987" y="0"/>
                </a:lnTo>
                <a:lnTo>
                  <a:pt x="347987" y="1795173"/>
                </a:lnTo>
                <a:lnTo>
                  <a:pt x="0" y="1795173"/>
                </a:lnTo>
                <a:lnTo>
                  <a:pt x="0" y="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4" name="Text 22"/>
          <p:cNvSpPr/>
          <p:nvPr/>
        </p:nvSpPr>
        <p:spPr>
          <a:xfrm>
            <a:off x="5933923" y="1635164"/>
            <a:ext cx="347987" cy="1795173"/>
          </a:xfrm>
          <a:custGeom>
            <a:avLst/>
            <a:gdLst/>
            <a:ahLst/>
            <a:cxnLst/>
            <a:rect l="l" t="t" r="r" b="b"/>
            <a:pathLst>
              <a:path w="347987" h="1795173">
                <a:moveTo>
                  <a:pt x="0" y="0"/>
                </a:moveTo>
                <a:lnTo>
                  <a:pt x="347987" y="0"/>
                </a:lnTo>
                <a:lnTo>
                  <a:pt x="347987" y="1795173"/>
                </a:lnTo>
                <a:lnTo>
                  <a:pt x="0" y="1795173"/>
                </a:lnTo>
                <a:lnTo>
                  <a:pt x="0" y="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7501566" y="-172696"/>
            <a:ext cx="347987" cy="1807860"/>
          </a:xfrm>
          <a:custGeom>
            <a:avLst/>
            <a:gdLst/>
            <a:ahLst/>
            <a:cxnLst/>
            <a:rect l="l" t="t" r="r" b="b"/>
            <a:pathLst>
              <a:path w="347987" h="1807860">
                <a:moveTo>
                  <a:pt x="0" y="0"/>
                </a:moveTo>
                <a:lnTo>
                  <a:pt x="347987" y="0"/>
                </a:lnTo>
                <a:lnTo>
                  <a:pt x="347987" y="1807860"/>
                </a:lnTo>
                <a:lnTo>
                  <a:pt x="0" y="1807860"/>
                </a:lnTo>
                <a:lnTo>
                  <a:pt x="0" y="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6" name="Text 24"/>
          <p:cNvSpPr/>
          <p:nvPr/>
        </p:nvSpPr>
        <p:spPr>
          <a:xfrm>
            <a:off x="2799853" y="5225510"/>
            <a:ext cx="347987" cy="1817298"/>
          </a:xfrm>
          <a:custGeom>
            <a:avLst/>
            <a:gdLst/>
            <a:ahLst/>
            <a:cxnLst/>
            <a:rect l="l" t="t" r="r" b="b"/>
            <a:pathLst>
              <a:path w="347987" h="1817298">
                <a:moveTo>
                  <a:pt x="0" y="0"/>
                </a:moveTo>
                <a:lnTo>
                  <a:pt x="347987" y="0"/>
                </a:lnTo>
                <a:lnTo>
                  <a:pt x="347987" y="1817298"/>
                </a:lnTo>
                <a:lnTo>
                  <a:pt x="0" y="1817298"/>
                </a:lnTo>
                <a:lnTo>
                  <a:pt x="0" y="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H="1" rot="9088373">
            <a:off x="9527435" y="308568"/>
            <a:ext cx="5866413" cy="6240864"/>
          </a:xfrm>
          <a:custGeom>
            <a:avLst/>
            <a:gdLst/>
            <a:ahLst/>
            <a:cxnLst/>
            <a:rect l="l" t="t" r="r" b="b"/>
            <a:pathLst>
              <a:path w="5866413" h="6240864">
                <a:moveTo>
                  <a:pt x="0" y="0"/>
                </a:moveTo>
                <a:lnTo>
                  <a:pt x="5866413" y="0"/>
                </a:lnTo>
                <a:lnTo>
                  <a:pt x="5866413" y="6240864"/>
                </a:lnTo>
                <a:lnTo>
                  <a:pt x="0" y="6240864"/>
                </a:lnTo>
                <a:lnTo>
                  <a:pt x="0" y="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 flipV="1">
            <a:off x="5145240" y="-3082417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 flipH="1" flipV="1" rot="1794495">
            <a:off x="-2877426" y="3359094"/>
            <a:ext cx="7059515" cy="7510121"/>
          </a:xfrm>
          <a:custGeom>
            <a:avLst/>
            <a:gdLst/>
            <a:ahLst/>
            <a:cxnLst/>
            <a:rect l="l" t="t" r="r" b="b"/>
            <a:pathLst>
              <a:path w="7059515" h="7510121">
                <a:moveTo>
                  <a:pt x="0" y="0"/>
                </a:moveTo>
                <a:lnTo>
                  <a:pt x="7059514" y="0"/>
                </a:lnTo>
                <a:lnTo>
                  <a:pt x="7059514" y="7510122"/>
                </a:lnTo>
                <a:lnTo>
                  <a:pt x="0" y="7510122"/>
                </a:lnTo>
                <a:lnTo>
                  <a:pt x="0" y="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85800" y="2595644"/>
            <a:ext cx="2468880" cy="3383280"/>
          </a:xfrm>
          <a:custGeom>
            <a:avLst/>
            <a:gdLst/>
            <a:ahLst/>
            <a:cxnLst/>
            <a:rect l="l" t="t" r="r" b="b"/>
            <a:pathLst>
              <a:path w="2468880" h="3383280">
                <a:moveTo>
                  <a:pt x="0" y="3383280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3383280"/>
                </a:lnTo>
                <a:lnTo>
                  <a:pt x="0" y="3383280"/>
                </a:lnTo>
              </a:path>
            </a:pathLst>
          </a:custGeom>
          <a:solidFill>
            <a:srgbClr val="F7D5E3">
              <a:alpha val="20000"/>
            </a:srgbClr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3373968" y="2595644"/>
            <a:ext cx="2468880" cy="3383280"/>
          </a:xfrm>
          <a:custGeom>
            <a:avLst/>
            <a:gdLst/>
            <a:ahLst/>
            <a:cxnLst/>
            <a:rect l="l" t="t" r="r" b="b"/>
            <a:pathLst>
              <a:path w="2468880" h="3383280">
                <a:moveTo>
                  <a:pt x="0" y="3383280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3383280"/>
                </a:lnTo>
                <a:lnTo>
                  <a:pt x="0" y="3383280"/>
                </a:lnTo>
              </a:path>
            </a:pathLst>
          </a:custGeom>
          <a:solidFill>
            <a:srgbClr val="F7D5E3">
              <a:alpha val="20000"/>
            </a:srgbClr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6062135" y="2595644"/>
            <a:ext cx="2468880" cy="3383280"/>
          </a:xfrm>
          <a:custGeom>
            <a:avLst/>
            <a:gdLst/>
            <a:ahLst/>
            <a:cxnLst/>
            <a:rect l="l" t="t" r="r" b="b"/>
            <a:pathLst>
              <a:path w="2468880" h="3383280">
                <a:moveTo>
                  <a:pt x="0" y="3383280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3383280"/>
                </a:lnTo>
                <a:lnTo>
                  <a:pt x="0" y="3383280"/>
                </a:lnTo>
              </a:path>
            </a:pathLst>
          </a:custGeom>
          <a:solidFill>
            <a:srgbClr val="F7D5E3">
              <a:alpha val="20000"/>
            </a:srgbClr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914399" y="3404710"/>
            <a:ext cx="2011680" cy="2377440"/>
          </a:xfrm>
          <a:custGeom>
            <a:avLst/>
            <a:gdLst/>
            <a:ahLst/>
            <a:cxnLst/>
            <a:rect l="l" t="t" r="r" b="b"/>
            <a:pathLst>
              <a:path w="2011680" h="2377440">
                <a:moveTo>
                  <a:pt x="0" y="2377440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81818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Explore your surroundings and identify 3 different 2D shapes (e.g., circle, square, triangle)</a:t>
            </a:r>
            <a:endParaRPr lang="en-US" sz="1100" dirty="0"/>
          </a:p>
          <a:p>
            <a:pPr algn="l" marL="0" indent="0">
              <a:lnSpc>
                <a:spcPct val="181818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Describe the properties of each shape and how you found them</a:t>
            </a:r>
            <a:endParaRPr lang="en-US" sz="1100" dirty="0"/>
          </a:p>
          <a:p>
            <a:pPr algn="l" marL="0" indent="0">
              <a:lnSpc>
                <a:spcPct val="181818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Difficulty level: Easy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6290735" y="3404710"/>
            <a:ext cx="2011680" cy="2377440"/>
          </a:xfrm>
          <a:custGeom>
            <a:avLst/>
            <a:gdLst/>
            <a:ahLst/>
            <a:cxnLst/>
            <a:rect l="l" t="t" r="r" b="b"/>
            <a:pathLst>
              <a:path w="2011680" h="2377440">
                <a:moveTo>
                  <a:pt x="0" y="2377440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81818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Given a set of 2D and 3D shapes, categorize them based on their properties</a:t>
            </a:r>
            <a:endParaRPr lang="en-US" sz="1100" dirty="0"/>
          </a:p>
          <a:p>
            <a:pPr algn="l" marL="0" indent="0">
              <a:lnSpc>
                <a:spcPct val="181818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Explain your reasoning for each classification</a:t>
            </a:r>
            <a:endParaRPr lang="en-US" sz="1100" dirty="0"/>
          </a:p>
          <a:p>
            <a:pPr algn="l" marL="0" indent="0">
              <a:lnSpc>
                <a:spcPct val="181818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Difficulty level: Medium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914399" y="2878508"/>
            <a:ext cx="2011680" cy="360099"/>
          </a:xfrm>
          <a:custGeom>
            <a:avLst/>
            <a:gdLst/>
            <a:ahLst/>
            <a:cxnLst/>
            <a:rect l="l" t="t" r="r" b="b"/>
            <a:pathLst>
              <a:path w="2011680" h="360099">
                <a:moveTo>
                  <a:pt x="0" y="360099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360099"/>
                </a:lnTo>
                <a:lnTo>
                  <a:pt x="0" y="3600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9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Shape Scavenger Hunt (15 mins)</a:t>
            </a:r>
            <a:endParaRPr lang="en-US" sz="1290" dirty="0"/>
          </a:p>
        </p:txBody>
      </p:sp>
      <p:sp>
        <p:nvSpPr>
          <p:cNvPr id="12" name="Text 10"/>
          <p:cNvSpPr/>
          <p:nvPr/>
        </p:nvSpPr>
        <p:spPr>
          <a:xfrm>
            <a:off x="3602568" y="3404710"/>
            <a:ext cx="2011680" cy="2377440"/>
          </a:xfrm>
          <a:custGeom>
            <a:avLst/>
            <a:gdLst/>
            <a:ahLst/>
            <a:cxnLst/>
            <a:rect l="l" t="t" r="r" b="b"/>
            <a:pathLst>
              <a:path w="2011680" h="2377440">
                <a:moveTo>
                  <a:pt x="0" y="2377440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81818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Solve practical problems involving geometric shapes in everyday scenarios</a:t>
            </a:r>
            <a:endParaRPr lang="en-US" sz="1100" dirty="0"/>
          </a:p>
          <a:p>
            <a:pPr algn="l" marL="0" indent="0">
              <a:lnSpc>
                <a:spcPct val="181818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Present your solutions and discuss the applications of geometry</a:t>
            </a:r>
            <a:endParaRPr lang="en-US" sz="1100" dirty="0"/>
          </a:p>
          <a:p>
            <a:pPr algn="l" marL="0" indent="0">
              <a:lnSpc>
                <a:spcPct val="181818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Difficulty level: Hard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6290735" y="2878508"/>
            <a:ext cx="2011680" cy="180049"/>
          </a:xfrm>
          <a:custGeom>
            <a:avLst/>
            <a:gdLst/>
            <a:ahLst/>
            <a:cxnLst/>
            <a:rect l="l" t="t" r="r" b="b"/>
            <a:pathLst>
              <a:path w="2011680" h="180049">
                <a:moveTo>
                  <a:pt x="0" y="180049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180049"/>
                </a:lnTo>
                <a:lnTo>
                  <a:pt x="0" y="18004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065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Shape Sorting Challenge (20 mins)</a:t>
            </a:r>
            <a:endParaRPr lang="en-US" sz="1065" dirty="0"/>
          </a:p>
        </p:txBody>
      </p:sp>
      <p:sp>
        <p:nvSpPr>
          <p:cNvPr id="14" name="Text 12"/>
          <p:cNvSpPr/>
          <p:nvPr/>
        </p:nvSpPr>
        <p:spPr>
          <a:xfrm>
            <a:off x="3602568" y="2878508"/>
            <a:ext cx="2011680" cy="180049"/>
          </a:xfrm>
          <a:custGeom>
            <a:avLst/>
            <a:gdLst/>
            <a:ahLst/>
            <a:cxnLst/>
            <a:rect l="l" t="t" r="r" b="b"/>
            <a:pathLst>
              <a:path w="2011680" h="180049">
                <a:moveTo>
                  <a:pt x="0" y="180049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180049"/>
                </a:lnTo>
                <a:lnTo>
                  <a:pt x="0" y="18004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947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Real-World Geometry Puzzles (30 mins)</a:t>
            </a:r>
            <a:endParaRPr lang="en-US" sz="947" dirty="0"/>
          </a:p>
        </p:txBody>
      </p:sp>
      <p:sp>
        <p:nvSpPr>
          <p:cNvPr id="15" name="Text 13"/>
          <p:cNvSpPr/>
          <p:nvPr/>
        </p:nvSpPr>
        <p:spPr>
          <a:xfrm>
            <a:off x="685800" y="1017281"/>
            <a:ext cx="7848600" cy="1247927"/>
          </a:xfrm>
          <a:custGeom>
            <a:avLst/>
            <a:gdLst/>
            <a:ahLst/>
            <a:cxnLst/>
            <a:rect l="l" t="t" r="r" b="b"/>
            <a:pathLst>
              <a:path w="7848600" h="1247927">
                <a:moveTo>
                  <a:pt x="0" y="1247927"/>
                </a:moveTo>
                <a:lnTo>
                  <a:pt x="0" y="0"/>
                </a:lnTo>
                <a:lnTo>
                  <a:pt x="7848600" y="0"/>
                </a:lnTo>
                <a:lnTo>
                  <a:pt x="7848600" y="1247927"/>
                </a:lnTo>
                <a:lnTo>
                  <a:pt x="0" y="12479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Slide 6</a:t>
            </a:r>
            <a:endParaRPr lang="en-US" sz="4400" dirty="0"/>
          </a:p>
        </p:txBody>
      </p:sp>
      <p:sp>
        <p:nvSpPr>
          <p:cNvPr id="16" name="Text 14"/>
          <p:cNvSpPr/>
          <p:nvPr/>
        </p:nvSpPr>
        <p:spPr>
          <a:xfrm>
            <a:off x="685800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Enhancing Learning Through Personalized Adaptive Tasks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685800" y="367329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8215102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6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8991600" y="0"/>
            <a:ext cx="3200400" cy="6858000"/>
          </a:xfrm>
          <a:custGeom>
            <a:avLst/>
            <a:gdLst/>
            <a:ahLst/>
            <a:cxnLst/>
            <a:rect l="l" t="t" r="r" b="b"/>
            <a:pathLst>
              <a:path w="3200400" h="6858000">
                <a:moveTo>
                  <a:pt x="0" y="68580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6858000"/>
                </a:lnTo>
              </a:path>
            </a:pathLst>
          </a:custGeom>
          <a:blipFill>
            <a:blip r:embed="rId4"/>
            <a:srcRect l="35526" r="35526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H="1" flipV="1">
            <a:off x="-6810452" y="-3057769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 flipV="1" rot="7200000">
            <a:off x="10171491" y="-2341623"/>
            <a:ext cx="5866413" cy="6240864"/>
          </a:xfrm>
          <a:custGeom>
            <a:avLst/>
            <a:gdLst/>
            <a:ahLst/>
            <a:cxnLst/>
            <a:rect l="l" t="t" r="r" b="b"/>
            <a:pathLst>
              <a:path w="5866413" h="6240864">
                <a:moveTo>
                  <a:pt x="0" y="0"/>
                </a:moveTo>
                <a:lnTo>
                  <a:pt x="5866413" y="0"/>
                </a:lnTo>
                <a:lnTo>
                  <a:pt x="5866413" y="6240864"/>
                </a:lnTo>
                <a:lnTo>
                  <a:pt x="0" y="6240864"/>
                </a:lnTo>
                <a:lnTo>
                  <a:pt x="0" y="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 flipH="1" flipV="1" rot="3600000">
            <a:off x="-5626447" y="635422"/>
            <a:ext cx="7059515" cy="7510121"/>
          </a:xfrm>
          <a:custGeom>
            <a:avLst/>
            <a:gdLst/>
            <a:ahLst/>
            <a:cxnLst/>
            <a:rect l="l" t="t" r="r" b="b"/>
            <a:pathLst>
              <a:path w="7059515" h="7510121">
                <a:moveTo>
                  <a:pt x="0" y="0"/>
                </a:moveTo>
                <a:lnTo>
                  <a:pt x="7059514" y="0"/>
                </a:lnTo>
                <a:lnTo>
                  <a:pt x="7059514" y="7510122"/>
                </a:lnTo>
                <a:lnTo>
                  <a:pt x="0" y="7510122"/>
                </a:lnTo>
                <a:lnTo>
                  <a:pt x="0" y="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 flipV="1">
            <a:off x="8553905" y="2243777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169431" y="1523425"/>
            <a:ext cx="3382487" cy="1005840"/>
          </a:xfrm>
          <a:custGeom>
            <a:avLst/>
            <a:gdLst/>
            <a:ahLst/>
            <a:cxnLst/>
            <a:rect l="l" t="t" r="r" b="b"/>
            <a:pathLst>
              <a:path w="3382487" h="1005840">
                <a:moveTo>
                  <a:pt x="0" y="1005840"/>
                </a:moveTo>
                <a:lnTo>
                  <a:pt x="0" y="0"/>
                </a:lnTo>
                <a:lnTo>
                  <a:pt x="3382487" y="0"/>
                </a:lnTo>
                <a:lnTo>
                  <a:pt x="3382487" y="1005840"/>
                </a:lnTo>
                <a:lnTo>
                  <a:pt x="0" y="100584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821"/>
              </a:spcAft>
              <a:buNone/>
            </a:pPr>
            <a:r>
              <a:rPr lang="en-US" sz="985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Explore your surroundings and identify 3 different 2D shapes (e.g., circle, square, triangle)</a:t>
            </a:r>
            <a:endParaRPr lang="en-US" sz="985" dirty="0"/>
          </a:p>
          <a:p>
            <a:pPr algn="l" marL="0" indent="0">
              <a:lnSpc>
                <a:spcPct val="125000"/>
              </a:lnSpc>
              <a:spcAft>
                <a:spcPts val="821"/>
              </a:spcAft>
              <a:buNone/>
            </a:pPr>
            <a:r>
              <a:rPr lang="en-US" sz="985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Describe the properties of each shape and how you found them</a:t>
            </a:r>
            <a:endParaRPr lang="en-US" sz="985" dirty="0"/>
          </a:p>
          <a:p>
            <a:pPr algn="l" marL="0" indent="0">
              <a:lnSpc>
                <a:spcPct val="125000"/>
              </a:lnSpc>
              <a:spcAft>
                <a:spcPts val="821"/>
              </a:spcAft>
              <a:buNone/>
            </a:pPr>
            <a:r>
              <a:rPr lang="en-US" sz="985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Difficulty level: Easy</a:t>
            </a:r>
            <a:endParaRPr lang="en-US" sz="985" dirty="0"/>
          </a:p>
        </p:txBody>
      </p:sp>
      <p:sp>
        <p:nvSpPr>
          <p:cNvPr id="8" name="Text 6"/>
          <p:cNvSpPr/>
          <p:nvPr/>
        </p:nvSpPr>
        <p:spPr>
          <a:xfrm>
            <a:off x="8169432" y="1026552"/>
            <a:ext cx="3382486" cy="411653"/>
          </a:xfrm>
          <a:custGeom>
            <a:avLst/>
            <a:gdLst/>
            <a:ahLst/>
            <a:cxnLst/>
            <a:rect l="l" t="t" r="r" b="b"/>
            <a:pathLst>
              <a:path w="3382486" h="411653">
                <a:moveTo>
                  <a:pt x="0" y="411653"/>
                </a:moveTo>
                <a:lnTo>
                  <a:pt x="0" y="0"/>
                </a:lnTo>
                <a:lnTo>
                  <a:pt x="3382486" y="0"/>
                </a:lnTo>
                <a:lnTo>
                  <a:pt x="3382486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D92773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Shape Scavenger Hunt (15 mins)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1123600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731519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Enhancing Learning Through Personalized Adaptive Tasks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6612083" y="3346974"/>
            <a:ext cx="3383280" cy="1005840"/>
          </a:xfrm>
          <a:custGeom>
            <a:avLst/>
            <a:gdLst/>
            <a:ahLst/>
            <a:cxnLst/>
            <a:rect l="l" t="t" r="r" b="b"/>
            <a:pathLst>
              <a:path w="3383280" h="1005840">
                <a:moveTo>
                  <a:pt x="0" y="100584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005840"/>
                </a:lnTo>
                <a:lnTo>
                  <a:pt x="0" y="100584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849"/>
              </a:spcAft>
              <a:buNone/>
            </a:pPr>
            <a:r>
              <a:rPr lang="en-US" sz="1019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Given a set of 2D and 3D shapes, categorize them based on their properties</a:t>
            </a:r>
            <a:endParaRPr lang="en-US" sz="1019" dirty="0"/>
          </a:p>
          <a:p>
            <a:pPr algn="l" marL="0" indent="0">
              <a:lnSpc>
                <a:spcPct val="125000"/>
              </a:lnSpc>
              <a:spcAft>
                <a:spcPts val="849"/>
              </a:spcAft>
              <a:buNone/>
            </a:pPr>
            <a:r>
              <a:rPr lang="en-US" sz="1019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Explain your reasoning for each classification</a:t>
            </a:r>
            <a:endParaRPr lang="en-US" sz="1019" dirty="0"/>
          </a:p>
          <a:p>
            <a:pPr algn="l" marL="0" indent="0">
              <a:lnSpc>
                <a:spcPct val="125000"/>
              </a:lnSpc>
              <a:spcAft>
                <a:spcPts val="849"/>
              </a:spcAft>
              <a:buNone/>
            </a:pPr>
            <a:r>
              <a:rPr lang="en-US" sz="1019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Difficulty level: Medium</a:t>
            </a:r>
            <a:endParaRPr lang="en-US" sz="1019" dirty="0"/>
          </a:p>
        </p:txBody>
      </p:sp>
      <p:sp>
        <p:nvSpPr>
          <p:cNvPr id="12" name="Text 10"/>
          <p:cNvSpPr/>
          <p:nvPr/>
        </p:nvSpPr>
        <p:spPr>
          <a:xfrm>
            <a:off x="6612081" y="2824050"/>
            <a:ext cx="3383280" cy="411653"/>
          </a:xfrm>
          <a:custGeom>
            <a:avLst/>
            <a:gdLst/>
            <a:ahLst/>
            <a:cxnLst/>
            <a:rect l="l" t="t" r="r" b="b"/>
            <a:pathLst>
              <a:path w="3383280" h="411653">
                <a:moveTo>
                  <a:pt x="0" y="411653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793" b="1" dirty="0">
                <a:solidFill>
                  <a:srgbClr val="D92773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Shape Sorting Challenge (20 mins)</a:t>
            </a:r>
            <a:endParaRPr lang="en-US" sz="1793" dirty="0"/>
          </a:p>
        </p:txBody>
      </p:sp>
      <p:sp>
        <p:nvSpPr>
          <p:cNvPr id="13" name="Text 11"/>
          <p:cNvSpPr/>
          <p:nvPr/>
        </p:nvSpPr>
        <p:spPr>
          <a:xfrm>
            <a:off x="5044379" y="5135525"/>
            <a:ext cx="3383280" cy="1005840"/>
          </a:xfrm>
          <a:custGeom>
            <a:avLst/>
            <a:gdLst/>
            <a:ahLst/>
            <a:cxnLst/>
            <a:rect l="l" t="t" r="r" b="b"/>
            <a:pathLst>
              <a:path w="3383280" h="1005840">
                <a:moveTo>
                  <a:pt x="0" y="100584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005840"/>
                </a:lnTo>
                <a:lnTo>
                  <a:pt x="0" y="100584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782"/>
              </a:spcAft>
              <a:buNone/>
            </a:pPr>
            <a:r>
              <a:rPr lang="en-US" sz="939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Solve practical problems involving geometric shapes in everyday scenarios</a:t>
            </a:r>
            <a:endParaRPr lang="en-US" sz="939" dirty="0"/>
          </a:p>
          <a:p>
            <a:pPr algn="l" marL="0" indent="0">
              <a:lnSpc>
                <a:spcPct val="125000"/>
              </a:lnSpc>
              <a:spcAft>
                <a:spcPts val="782"/>
              </a:spcAft>
              <a:buNone/>
            </a:pPr>
            <a:r>
              <a:rPr lang="en-US" sz="939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Present your solutions and discuss the applications of geometry</a:t>
            </a:r>
            <a:endParaRPr lang="en-US" sz="939" dirty="0"/>
          </a:p>
          <a:p>
            <a:pPr algn="l" marL="0" indent="0">
              <a:lnSpc>
                <a:spcPct val="125000"/>
              </a:lnSpc>
              <a:spcAft>
                <a:spcPts val="782"/>
              </a:spcAft>
              <a:buNone/>
            </a:pPr>
            <a:r>
              <a:rPr lang="en-US" sz="939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Difficulty level: Challenging</a:t>
            </a:r>
            <a:endParaRPr lang="en-US" sz="939" dirty="0"/>
          </a:p>
        </p:txBody>
      </p:sp>
      <p:sp>
        <p:nvSpPr>
          <p:cNvPr id="14" name="Text 12"/>
          <p:cNvSpPr/>
          <p:nvPr/>
        </p:nvSpPr>
        <p:spPr>
          <a:xfrm>
            <a:off x="5044379" y="4612601"/>
            <a:ext cx="3383280" cy="411653"/>
          </a:xfrm>
          <a:custGeom>
            <a:avLst/>
            <a:gdLst/>
            <a:ahLst/>
            <a:cxnLst/>
            <a:rect l="l" t="t" r="r" b="b"/>
            <a:pathLst>
              <a:path w="3383280" h="411653">
                <a:moveTo>
                  <a:pt x="0" y="411653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1" b="1" dirty="0">
                <a:solidFill>
                  <a:srgbClr val="D92773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Real-World Geometry Puzzles (30 mins)</a:t>
            </a:r>
            <a:endParaRPr lang="en-US" sz="1601" dirty="0"/>
          </a:p>
        </p:txBody>
      </p:sp>
      <p:sp>
        <p:nvSpPr>
          <p:cNvPr id="15" name="Text 13"/>
          <p:cNvSpPr/>
          <p:nvPr/>
        </p:nvSpPr>
        <p:spPr>
          <a:xfrm>
            <a:off x="685800" y="1304970"/>
            <a:ext cx="3603231" cy="2042003"/>
          </a:xfrm>
          <a:custGeom>
            <a:avLst/>
            <a:gdLst/>
            <a:ahLst/>
            <a:cxnLst/>
            <a:rect l="l" t="t" r="r" b="b"/>
            <a:pathLst>
              <a:path w="3603231" h="2042003">
                <a:moveTo>
                  <a:pt x="0" y="2042003"/>
                </a:moveTo>
                <a:lnTo>
                  <a:pt x="0" y="0"/>
                </a:lnTo>
                <a:lnTo>
                  <a:pt x="3603231" y="0"/>
                </a:lnTo>
                <a:lnTo>
                  <a:pt x="3603231" y="2042003"/>
                </a:lnTo>
                <a:lnTo>
                  <a:pt x="0" y="2042003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Slide 7</a:t>
            </a:r>
            <a:endParaRPr lang="en-US" sz="4000" dirty="0"/>
          </a:p>
        </p:txBody>
      </p:sp>
      <p:sp>
        <p:nvSpPr>
          <p:cNvPr id="16" name="Text 14"/>
          <p:cNvSpPr/>
          <p:nvPr/>
        </p:nvSpPr>
        <p:spPr>
          <a:xfrm>
            <a:off x="685800" y="367329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5933923" y="677350"/>
            <a:ext cx="1915690" cy="1915690"/>
          </a:xfrm>
          <a:custGeom>
            <a:avLst/>
            <a:gdLst/>
            <a:ahLst/>
            <a:cxnLst/>
            <a:rect l="l" t="t" r="r" b="b"/>
            <a:pathLst>
              <a:path w="1915690" h="1915690">
                <a:moveTo>
                  <a:pt x="957845" y="0"/>
                </a:moveTo>
                <a:cubicBezTo>
                  <a:pt x="428841" y="0"/>
                  <a:pt x="0" y="428841"/>
                  <a:pt x="0" y="957845"/>
                </a:cubicBezTo>
                <a:cubicBezTo>
                  <a:pt x="0" y="1486849"/>
                  <a:pt x="428841" y="1915690"/>
                  <a:pt x="957845" y="1915690"/>
                </a:cubicBezTo>
                <a:cubicBezTo>
                  <a:pt x="1486849" y="1915690"/>
                  <a:pt x="1915690" y="1486849"/>
                  <a:pt x="1915690" y="957845"/>
                </a:cubicBezTo>
                <a:cubicBezTo>
                  <a:pt x="1915690" y="428841"/>
                  <a:pt x="1486849" y="0"/>
                  <a:pt x="957845" y="0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4366280" y="2472522"/>
            <a:ext cx="1915690" cy="1915690"/>
          </a:xfrm>
          <a:custGeom>
            <a:avLst/>
            <a:gdLst/>
            <a:ahLst/>
            <a:cxnLst/>
            <a:rect l="l" t="t" r="r" b="b"/>
            <a:pathLst>
              <a:path w="1915690" h="1915690">
                <a:moveTo>
                  <a:pt x="957845" y="0"/>
                </a:moveTo>
                <a:cubicBezTo>
                  <a:pt x="428841" y="0"/>
                  <a:pt x="0" y="428841"/>
                  <a:pt x="0" y="957845"/>
                </a:cubicBezTo>
                <a:cubicBezTo>
                  <a:pt x="0" y="1486849"/>
                  <a:pt x="428841" y="1915690"/>
                  <a:pt x="957845" y="1915690"/>
                </a:cubicBezTo>
                <a:cubicBezTo>
                  <a:pt x="1486849" y="1915690"/>
                  <a:pt x="1915690" y="1486849"/>
                  <a:pt x="1915690" y="957845"/>
                </a:cubicBezTo>
                <a:cubicBezTo>
                  <a:pt x="1915690" y="428841"/>
                  <a:pt x="1486849" y="0"/>
                  <a:pt x="957845" y="0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2798637" y="4267635"/>
            <a:ext cx="1915690" cy="1915690"/>
          </a:xfrm>
          <a:custGeom>
            <a:avLst/>
            <a:gdLst/>
            <a:ahLst/>
            <a:cxnLst/>
            <a:rect l="l" t="t" r="r" b="b"/>
            <a:pathLst>
              <a:path w="1915690" h="1915690">
                <a:moveTo>
                  <a:pt x="957845" y="0"/>
                </a:moveTo>
                <a:cubicBezTo>
                  <a:pt x="428841" y="0"/>
                  <a:pt x="0" y="428841"/>
                  <a:pt x="0" y="957845"/>
                </a:cubicBezTo>
                <a:cubicBezTo>
                  <a:pt x="0" y="1486849"/>
                  <a:pt x="428841" y="1915690"/>
                  <a:pt x="957845" y="1915690"/>
                </a:cubicBezTo>
                <a:cubicBezTo>
                  <a:pt x="1486849" y="1915690"/>
                  <a:pt x="1915690" y="1486849"/>
                  <a:pt x="1915690" y="957845"/>
                </a:cubicBezTo>
                <a:cubicBezTo>
                  <a:pt x="1915690" y="428841"/>
                  <a:pt x="1486849" y="0"/>
                  <a:pt x="957845" y="0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3147839" y="4616898"/>
            <a:ext cx="1217225" cy="1217225"/>
          </a:xfrm>
          <a:custGeom>
            <a:avLst/>
            <a:gdLst/>
            <a:ahLst/>
            <a:cxnLst/>
            <a:rect l="l" t="t" r="r" b="b"/>
            <a:pathLst>
              <a:path w="1217225" h="1217225">
                <a:moveTo>
                  <a:pt x="0" y="1217225"/>
                </a:moveTo>
                <a:lnTo>
                  <a:pt x="0" y="0"/>
                </a:lnTo>
                <a:lnTo>
                  <a:pt x="1217225" y="0"/>
                </a:lnTo>
                <a:lnTo>
                  <a:pt x="1217225" y="1217225"/>
                </a:lnTo>
                <a:lnTo>
                  <a:pt x="0" y="1217225"/>
                </a:lnTo>
              </a:path>
            </a:pathLst>
          </a:custGeom>
          <a:solidFill>
            <a:srgbClr val="D9277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03</a:t>
            </a:r>
            <a:endParaRPr lang="en-US" sz="2800" dirty="0"/>
          </a:p>
        </p:txBody>
      </p:sp>
      <p:sp>
        <p:nvSpPr>
          <p:cNvPr id="21" name="Text 19"/>
          <p:cNvSpPr/>
          <p:nvPr/>
        </p:nvSpPr>
        <p:spPr>
          <a:xfrm>
            <a:off x="4715482" y="2821725"/>
            <a:ext cx="1217225" cy="1217225"/>
          </a:xfrm>
          <a:custGeom>
            <a:avLst/>
            <a:gdLst/>
            <a:ahLst/>
            <a:cxnLst/>
            <a:rect l="l" t="t" r="r" b="b"/>
            <a:pathLst>
              <a:path w="1217225" h="1217225">
                <a:moveTo>
                  <a:pt x="0" y="1217225"/>
                </a:moveTo>
                <a:lnTo>
                  <a:pt x="0" y="0"/>
                </a:lnTo>
                <a:lnTo>
                  <a:pt x="1217225" y="0"/>
                </a:lnTo>
                <a:lnTo>
                  <a:pt x="1217225" y="1217225"/>
                </a:lnTo>
                <a:lnTo>
                  <a:pt x="0" y="1217225"/>
                </a:lnTo>
              </a:path>
            </a:pathLst>
          </a:custGeom>
          <a:solidFill>
            <a:srgbClr val="D9277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02</a:t>
            </a:r>
            <a:endParaRPr lang="en-US" sz="2800" dirty="0"/>
          </a:p>
        </p:txBody>
      </p:sp>
      <p:sp>
        <p:nvSpPr>
          <p:cNvPr id="22" name="Text 20"/>
          <p:cNvSpPr/>
          <p:nvPr/>
        </p:nvSpPr>
        <p:spPr>
          <a:xfrm>
            <a:off x="6283126" y="1026552"/>
            <a:ext cx="1217225" cy="1217225"/>
          </a:xfrm>
          <a:custGeom>
            <a:avLst/>
            <a:gdLst/>
            <a:ahLst/>
            <a:cxnLst/>
            <a:rect l="l" t="t" r="r" b="b"/>
            <a:pathLst>
              <a:path w="1217225" h="1217225">
                <a:moveTo>
                  <a:pt x="0" y="1217225"/>
                </a:moveTo>
                <a:lnTo>
                  <a:pt x="0" y="0"/>
                </a:lnTo>
                <a:lnTo>
                  <a:pt x="1217225" y="0"/>
                </a:lnTo>
                <a:lnTo>
                  <a:pt x="1217225" y="1217225"/>
                </a:lnTo>
                <a:lnTo>
                  <a:pt x="0" y="1217225"/>
                </a:lnTo>
              </a:path>
            </a:pathLst>
          </a:custGeom>
          <a:solidFill>
            <a:srgbClr val="D9277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01</a:t>
            </a:r>
            <a:endParaRPr lang="en-US" sz="2800" dirty="0"/>
          </a:p>
        </p:txBody>
      </p:sp>
      <p:sp>
        <p:nvSpPr>
          <p:cNvPr id="23" name="Text 21"/>
          <p:cNvSpPr/>
          <p:nvPr/>
        </p:nvSpPr>
        <p:spPr>
          <a:xfrm>
            <a:off x="4366279" y="3430337"/>
            <a:ext cx="347987" cy="1795173"/>
          </a:xfrm>
          <a:custGeom>
            <a:avLst/>
            <a:gdLst/>
            <a:ahLst/>
            <a:cxnLst/>
            <a:rect l="l" t="t" r="r" b="b"/>
            <a:pathLst>
              <a:path w="347987" h="1795173">
                <a:moveTo>
                  <a:pt x="0" y="0"/>
                </a:moveTo>
                <a:lnTo>
                  <a:pt x="347987" y="0"/>
                </a:lnTo>
                <a:lnTo>
                  <a:pt x="347987" y="1795173"/>
                </a:lnTo>
                <a:lnTo>
                  <a:pt x="0" y="1795173"/>
                </a:lnTo>
                <a:lnTo>
                  <a:pt x="0" y="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4" name="Text 22"/>
          <p:cNvSpPr/>
          <p:nvPr/>
        </p:nvSpPr>
        <p:spPr>
          <a:xfrm>
            <a:off x="5933923" y="1635164"/>
            <a:ext cx="347987" cy="1795173"/>
          </a:xfrm>
          <a:custGeom>
            <a:avLst/>
            <a:gdLst/>
            <a:ahLst/>
            <a:cxnLst/>
            <a:rect l="l" t="t" r="r" b="b"/>
            <a:pathLst>
              <a:path w="347987" h="1795173">
                <a:moveTo>
                  <a:pt x="0" y="0"/>
                </a:moveTo>
                <a:lnTo>
                  <a:pt x="347987" y="0"/>
                </a:lnTo>
                <a:lnTo>
                  <a:pt x="347987" y="1795173"/>
                </a:lnTo>
                <a:lnTo>
                  <a:pt x="0" y="1795173"/>
                </a:lnTo>
                <a:lnTo>
                  <a:pt x="0" y="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7501566" y="-172696"/>
            <a:ext cx="347987" cy="1807860"/>
          </a:xfrm>
          <a:custGeom>
            <a:avLst/>
            <a:gdLst/>
            <a:ahLst/>
            <a:cxnLst/>
            <a:rect l="l" t="t" r="r" b="b"/>
            <a:pathLst>
              <a:path w="347987" h="1807860">
                <a:moveTo>
                  <a:pt x="0" y="0"/>
                </a:moveTo>
                <a:lnTo>
                  <a:pt x="347987" y="0"/>
                </a:lnTo>
                <a:lnTo>
                  <a:pt x="347987" y="1807860"/>
                </a:lnTo>
                <a:lnTo>
                  <a:pt x="0" y="1807860"/>
                </a:lnTo>
                <a:lnTo>
                  <a:pt x="0" y="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6" name="Text 24"/>
          <p:cNvSpPr/>
          <p:nvPr/>
        </p:nvSpPr>
        <p:spPr>
          <a:xfrm>
            <a:off x="2799853" y="5225510"/>
            <a:ext cx="347987" cy="1817298"/>
          </a:xfrm>
          <a:custGeom>
            <a:avLst/>
            <a:gdLst/>
            <a:ahLst/>
            <a:cxnLst/>
            <a:rect l="l" t="t" r="r" b="b"/>
            <a:pathLst>
              <a:path w="347987" h="1817298">
                <a:moveTo>
                  <a:pt x="0" y="0"/>
                </a:moveTo>
                <a:lnTo>
                  <a:pt x="347987" y="0"/>
                </a:lnTo>
                <a:lnTo>
                  <a:pt x="347987" y="1817298"/>
                </a:lnTo>
                <a:lnTo>
                  <a:pt x="0" y="1817298"/>
                </a:lnTo>
                <a:lnTo>
                  <a:pt x="0" y="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H="1" rot="9088373">
            <a:off x="9527435" y="308568"/>
            <a:ext cx="5866413" cy="6240864"/>
          </a:xfrm>
          <a:custGeom>
            <a:avLst/>
            <a:gdLst/>
            <a:ahLst/>
            <a:cxnLst/>
            <a:rect l="l" t="t" r="r" b="b"/>
            <a:pathLst>
              <a:path w="5866413" h="6240864">
                <a:moveTo>
                  <a:pt x="0" y="0"/>
                </a:moveTo>
                <a:lnTo>
                  <a:pt x="5866413" y="0"/>
                </a:lnTo>
                <a:lnTo>
                  <a:pt x="5866413" y="6240864"/>
                </a:lnTo>
                <a:lnTo>
                  <a:pt x="0" y="6240864"/>
                </a:lnTo>
                <a:lnTo>
                  <a:pt x="0" y="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 flipV="1">
            <a:off x="5145240" y="-3082417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 flipH="1" flipV="1" rot="1794495">
            <a:off x="-2877426" y="3359094"/>
            <a:ext cx="7059515" cy="7510121"/>
          </a:xfrm>
          <a:custGeom>
            <a:avLst/>
            <a:gdLst/>
            <a:ahLst/>
            <a:cxnLst/>
            <a:rect l="l" t="t" r="r" b="b"/>
            <a:pathLst>
              <a:path w="7059515" h="7510121">
                <a:moveTo>
                  <a:pt x="0" y="0"/>
                </a:moveTo>
                <a:lnTo>
                  <a:pt x="7059514" y="0"/>
                </a:lnTo>
                <a:lnTo>
                  <a:pt x="7059514" y="7510122"/>
                </a:lnTo>
                <a:lnTo>
                  <a:pt x="0" y="7510122"/>
                </a:lnTo>
                <a:lnTo>
                  <a:pt x="0" y="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85800" y="2595644"/>
            <a:ext cx="2468880" cy="3383280"/>
          </a:xfrm>
          <a:custGeom>
            <a:avLst/>
            <a:gdLst/>
            <a:ahLst/>
            <a:cxnLst/>
            <a:rect l="l" t="t" r="r" b="b"/>
            <a:pathLst>
              <a:path w="2468880" h="3383280">
                <a:moveTo>
                  <a:pt x="0" y="3383280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3383280"/>
                </a:lnTo>
                <a:lnTo>
                  <a:pt x="0" y="3383280"/>
                </a:lnTo>
              </a:path>
            </a:pathLst>
          </a:custGeom>
          <a:solidFill>
            <a:srgbClr val="F7D5E3">
              <a:alpha val="20000"/>
            </a:srgbClr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3373968" y="2595644"/>
            <a:ext cx="2468880" cy="3383280"/>
          </a:xfrm>
          <a:custGeom>
            <a:avLst/>
            <a:gdLst/>
            <a:ahLst/>
            <a:cxnLst/>
            <a:rect l="l" t="t" r="r" b="b"/>
            <a:pathLst>
              <a:path w="2468880" h="3383280">
                <a:moveTo>
                  <a:pt x="0" y="3383280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3383280"/>
                </a:lnTo>
                <a:lnTo>
                  <a:pt x="0" y="3383280"/>
                </a:lnTo>
              </a:path>
            </a:pathLst>
          </a:custGeom>
          <a:solidFill>
            <a:srgbClr val="F7D5E3">
              <a:alpha val="20000"/>
            </a:srgbClr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6062135" y="2595644"/>
            <a:ext cx="2468880" cy="3383280"/>
          </a:xfrm>
          <a:custGeom>
            <a:avLst/>
            <a:gdLst/>
            <a:ahLst/>
            <a:cxnLst/>
            <a:rect l="l" t="t" r="r" b="b"/>
            <a:pathLst>
              <a:path w="2468880" h="3383280">
                <a:moveTo>
                  <a:pt x="0" y="3383280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3383280"/>
                </a:lnTo>
                <a:lnTo>
                  <a:pt x="0" y="3383280"/>
                </a:lnTo>
              </a:path>
            </a:pathLst>
          </a:custGeom>
          <a:solidFill>
            <a:srgbClr val="F7D5E3">
              <a:alpha val="20000"/>
            </a:srgbClr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914399" y="3404710"/>
            <a:ext cx="2011680" cy="2377440"/>
          </a:xfrm>
          <a:custGeom>
            <a:avLst/>
            <a:gdLst/>
            <a:ahLst/>
            <a:cxnLst/>
            <a:rect l="l" t="t" r="r" b="b"/>
            <a:pathLst>
              <a:path w="2011680" h="2377440">
                <a:moveTo>
                  <a:pt x="0" y="2377440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81818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Explore your surroundings and identify 3 different 2D shapes (e.g., circle, square, triangle)</a:t>
            </a:r>
            <a:endParaRPr lang="en-US" sz="1100" dirty="0"/>
          </a:p>
          <a:p>
            <a:pPr algn="l" marL="0" indent="0">
              <a:lnSpc>
                <a:spcPct val="181818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Describe the properties of each shape and how you found them</a:t>
            </a:r>
            <a:endParaRPr lang="en-US" sz="1100" dirty="0"/>
          </a:p>
          <a:p>
            <a:pPr algn="l" marL="0" indent="0">
              <a:lnSpc>
                <a:spcPct val="181818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Difficulty level: Easy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6290735" y="3404710"/>
            <a:ext cx="2011680" cy="2377440"/>
          </a:xfrm>
          <a:custGeom>
            <a:avLst/>
            <a:gdLst/>
            <a:ahLst/>
            <a:cxnLst/>
            <a:rect l="l" t="t" r="r" b="b"/>
            <a:pathLst>
              <a:path w="2011680" h="2377440">
                <a:moveTo>
                  <a:pt x="0" y="2377440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81818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Given a set of 2D and 3D shapes, categorize them based on their properties</a:t>
            </a:r>
            <a:endParaRPr lang="en-US" sz="1100" dirty="0"/>
          </a:p>
          <a:p>
            <a:pPr algn="l" marL="0" indent="0">
              <a:lnSpc>
                <a:spcPct val="181818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Explain your reasoning behind each classification</a:t>
            </a:r>
            <a:endParaRPr lang="en-US" sz="1100" dirty="0"/>
          </a:p>
          <a:p>
            <a:pPr algn="l" marL="0" indent="0">
              <a:lnSpc>
                <a:spcPct val="181818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Difficulty level: Medium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914399" y="2878508"/>
            <a:ext cx="2011680" cy="360099"/>
          </a:xfrm>
          <a:custGeom>
            <a:avLst/>
            <a:gdLst/>
            <a:ahLst/>
            <a:cxnLst/>
            <a:rect l="l" t="t" r="r" b="b"/>
            <a:pathLst>
              <a:path w="2011680" h="360099">
                <a:moveTo>
                  <a:pt x="0" y="360099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360099"/>
                </a:lnTo>
                <a:lnTo>
                  <a:pt x="0" y="3600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9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Shape Scavenger Hunt (15 mins)</a:t>
            </a:r>
            <a:endParaRPr lang="en-US" sz="1290" dirty="0"/>
          </a:p>
        </p:txBody>
      </p:sp>
      <p:sp>
        <p:nvSpPr>
          <p:cNvPr id="12" name="Text 10"/>
          <p:cNvSpPr/>
          <p:nvPr/>
        </p:nvSpPr>
        <p:spPr>
          <a:xfrm>
            <a:off x="3602568" y="3404710"/>
            <a:ext cx="2011680" cy="2377440"/>
          </a:xfrm>
          <a:custGeom>
            <a:avLst/>
            <a:gdLst/>
            <a:ahLst/>
            <a:cxnLst/>
            <a:rect l="l" t="t" r="r" b="b"/>
            <a:pathLst>
              <a:path w="2011680" h="2377440">
                <a:moveTo>
                  <a:pt x="0" y="2377440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81818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Find examples of geometric shapes in everyday objects or structures</a:t>
            </a:r>
            <a:endParaRPr lang="en-US" sz="1100" dirty="0"/>
          </a:p>
          <a:p>
            <a:pPr algn="l" marL="0" indent="0">
              <a:lnSpc>
                <a:spcPct val="181818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Analyze how these shapes are used in practical scenarios</a:t>
            </a:r>
            <a:endParaRPr lang="en-US" sz="1100" dirty="0"/>
          </a:p>
          <a:p>
            <a:pPr algn="l" marL="0" indent="0">
              <a:lnSpc>
                <a:spcPct val="181818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Difficulty level: Advanced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6290735" y="2878508"/>
            <a:ext cx="2011680" cy="180049"/>
          </a:xfrm>
          <a:custGeom>
            <a:avLst/>
            <a:gdLst/>
            <a:ahLst/>
            <a:cxnLst/>
            <a:rect l="l" t="t" r="r" b="b"/>
            <a:pathLst>
              <a:path w="2011680" h="180049">
                <a:moveTo>
                  <a:pt x="0" y="180049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180049"/>
                </a:lnTo>
                <a:lnTo>
                  <a:pt x="0" y="18004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065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Shape Sorting Challenge (20 mins)</a:t>
            </a:r>
            <a:endParaRPr lang="en-US" sz="1065" dirty="0"/>
          </a:p>
        </p:txBody>
      </p:sp>
      <p:sp>
        <p:nvSpPr>
          <p:cNvPr id="14" name="Text 12"/>
          <p:cNvSpPr/>
          <p:nvPr/>
        </p:nvSpPr>
        <p:spPr>
          <a:xfrm>
            <a:off x="3602568" y="2878508"/>
            <a:ext cx="2011680" cy="180049"/>
          </a:xfrm>
          <a:custGeom>
            <a:avLst/>
            <a:gdLst/>
            <a:ahLst/>
            <a:cxnLst/>
            <a:rect l="l" t="t" r="r" b="b"/>
            <a:pathLst>
              <a:path w="2011680" h="180049">
                <a:moveTo>
                  <a:pt x="0" y="180049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180049"/>
                </a:lnTo>
                <a:lnTo>
                  <a:pt x="0" y="18004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901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Real-World Shape Applications (30 mins)</a:t>
            </a:r>
            <a:endParaRPr lang="en-US" sz="901" dirty="0"/>
          </a:p>
        </p:txBody>
      </p:sp>
      <p:sp>
        <p:nvSpPr>
          <p:cNvPr id="15" name="Text 13"/>
          <p:cNvSpPr/>
          <p:nvPr/>
        </p:nvSpPr>
        <p:spPr>
          <a:xfrm>
            <a:off x="685800" y="1017281"/>
            <a:ext cx="7848600" cy="1247927"/>
          </a:xfrm>
          <a:custGeom>
            <a:avLst/>
            <a:gdLst/>
            <a:ahLst/>
            <a:cxnLst/>
            <a:rect l="l" t="t" r="r" b="b"/>
            <a:pathLst>
              <a:path w="7848600" h="1247927">
                <a:moveTo>
                  <a:pt x="0" y="1247927"/>
                </a:moveTo>
                <a:lnTo>
                  <a:pt x="0" y="0"/>
                </a:lnTo>
                <a:lnTo>
                  <a:pt x="7848600" y="0"/>
                </a:lnTo>
                <a:lnTo>
                  <a:pt x="7848600" y="1247927"/>
                </a:lnTo>
                <a:lnTo>
                  <a:pt x="0" y="12479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Slide 8</a:t>
            </a:r>
            <a:endParaRPr lang="en-US" sz="4400" dirty="0"/>
          </a:p>
        </p:txBody>
      </p:sp>
      <p:sp>
        <p:nvSpPr>
          <p:cNvPr id="16" name="Text 14"/>
          <p:cNvSpPr/>
          <p:nvPr/>
        </p:nvSpPr>
        <p:spPr>
          <a:xfrm>
            <a:off x="685800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Enhancing Learning Through Personalized Adaptive Tasks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685800" y="367329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8215102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8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8991600" y="0"/>
            <a:ext cx="3200400" cy="6858000"/>
          </a:xfrm>
          <a:custGeom>
            <a:avLst/>
            <a:gdLst/>
            <a:ahLst/>
            <a:cxnLst/>
            <a:rect l="l" t="t" r="r" b="b"/>
            <a:pathLst>
              <a:path w="3200400" h="6858000">
                <a:moveTo>
                  <a:pt x="0" y="68580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6858000"/>
                </a:lnTo>
              </a:path>
            </a:pathLst>
          </a:custGeom>
          <a:blipFill>
            <a:blip r:embed="rId4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H="1" flipV="1">
            <a:off x="-6810452" y="-3057769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 flipV="1" rot="7200000">
            <a:off x="10171491" y="-2341623"/>
            <a:ext cx="5866413" cy="6240864"/>
          </a:xfrm>
          <a:custGeom>
            <a:avLst/>
            <a:gdLst/>
            <a:ahLst/>
            <a:cxnLst/>
            <a:rect l="l" t="t" r="r" b="b"/>
            <a:pathLst>
              <a:path w="5866413" h="6240864">
                <a:moveTo>
                  <a:pt x="0" y="0"/>
                </a:moveTo>
                <a:lnTo>
                  <a:pt x="5866413" y="0"/>
                </a:lnTo>
                <a:lnTo>
                  <a:pt x="5866413" y="6240864"/>
                </a:lnTo>
                <a:lnTo>
                  <a:pt x="0" y="6240864"/>
                </a:lnTo>
                <a:lnTo>
                  <a:pt x="0" y="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 flipH="1" flipV="1" rot="3600000">
            <a:off x="-5626447" y="635422"/>
            <a:ext cx="7059515" cy="7510121"/>
          </a:xfrm>
          <a:custGeom>
            <a:avLst/>
            <a:gdLst/>
            <a:ahLst/>
            <a:cxnLst/>
            <a:rect l="l" t="t" r="r" b="b"/>
            <a:pathLst>
              <a:path w="7059515" h="7510121">
                <a:moveTo>
                  <a:pt x="0" y="0"/>
                </a:moveTo>
                <a:lnTo>
                  <a:pt x="7059514" y="0"/>
                </a:lnTo>
                <a:lnTo>
                  <a:pt x="7059514" y="7510122"/>
                </a:lnTo>
                <a:lnTo>
                  <a:pt x="0" y="7510122"/>
                </a:lnTo>
                <a:lnTo>
                  <a:pt x="0" y="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 flipV="1">
            <a:off x="8553905" y="2243777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169431" y="1523425"/>
            <a:ext cx="3382487" cy="1005840"/>
          </a:xfrm>
          <a:custGeom>
            <a:avLst/>
            <a:gdLst/>
            <a:ahLst/>
            <a:cxnLst/>
            <a:rect l="l" t="t" r="r" b="b"/>
            <a:pathLst>
              <a:path w="3382487" h="1005840">
                <a:moveTo>
                  <a:pt x="0" y="1005840"/>
                </a:moveTo>
                <a:lnTo>
                  <a:pt x="0" y="0"/>
                </a:lnTo>
                <a:lnTo>
                  <a:pt x="3382487" y="0"/>
                </a:lnTo>
                <a:lnTo>
                  <a:pt x="3382487" y="1005840"/>
                </a:lnTo>
                <a:lnTo>
                  <a:pt x="0" y="100584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821"/>
              </a:spcAft>
              <a:buNone/>
            </a:pPr>
            <a:r>
              <a:rPr lang="en-US" sz="985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Explore your surroundings and identify 3 different 2D shapes (e.g., circle, square, triangle)</a:t>
            </a:r>
            <a:endParaRPr lang="en-US" sz="985" dirty="0"/>
          </a:p>
          <a:p>
            <a:pPr algn="l" marL="0" indent="0">
              <a:lnSpc>
                <a:spcPct val="125000"/>
              </a:lnSpc>
              <a:spcAft>
                <a:spcPts val="821"/>
              </a:spcAft>
              <a:buNone/>
            </a:pPr>
            <a:r>
              <a:rPr lang="en-US" sz="985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Describe the properties of each shape and how you found them</a:t>
            </a:r>
            <a:endParaRPr lang="en-US" sz="985" dirty="0"/>
          </a:p>
          <a:p>
            <a:pPr algn="l" marL="0" indent="0">
              <a:lnSpc>
                <a:spcPct val="125000"/>
              </a:lnSpc>
              <a:spcAft>
                <a:spcPts val="821"/>
              </a:spcAft>
              <a:buNone/>
            </a:pPr>
            <a:r>
              <a:rPr lang="en-US" sz="985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Difficulty level: Easy</a:t>
            </a:r>
            <a:endParaRPr lang="en-US" sz="985" dirty="0"/>
          </a:p>
        </p:txBody>
      </p:sp>
      <p:sp>
        <p:nvSpPr>
          <p:cNvPr id="8" name="Text 6"/>
          <p:cNvSpPr/>
          <p:nvPr/>
        </p:nvSpPr>
        <p:spPr>
          <a:xfrm>
            <a:off x="8169432" y="1026552"/>
            <a:ext cx="3382486" cy="411653"/>
          </a:xfrm>
          <a:custGeom>
            <a:avLst/>
            <a:gdLst/>
            <a:ahLst/>
            <a:cxnLst/>
            <a:rect l="l" t="t" r="r" b="b"/>
            <a:pathLst>
              <a:path w="3382486" h="411653">
                <a:moveTo>
                  <a:pt x="0" y="411653"/>
                </a:moveTo>
                <a:lnTo>
                  <a:pt x="0" y="0"/>
                </a:lnTo>
                <a:lnTo>
                  <a:pt x="3382486" y="0"/>
                </a:lnTo>
                <a:lnTo>
                  <a:pt x="3382486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D92773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Shape Scavenger Hunt (15 mins)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1123600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731519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Enhancing Learning Through Personalized Adaptive Tasks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6612083" y="3346974"/>
            <a:ext cx="3383280" cy="1005840"/>
          </a:xfrm>
          <a:custGeom>
            <a:avLst/>
            <a:gdLst/>
            <a:ahLst/>
            <a:cxnLst/>
            <a:rect l="l" t="t" r="r" b="b"/>
            <a:pathLst>
              <a:path w="3383280" h="1005840">
                <a:moveTo>
                  <a:pt x="0" y="100584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005840"/>
                </a:lnTo>
                <a:lnTo>
                  <a:pt x="0" y="100584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849"/>
              </a:spcAft>
              <a:buNone/>
            </a:pPr>
            <a:r>
              <a:rPr lang="en-US" sz="1019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Given a set of 2D and 3D shapes, categorize them based on their properties</a:t>
            </a:r>
            <a:endParaRPr lang="en-US" sz="1019" dirty="0"/>
          </a:p>
          <a:p>
            <a:pPr algn="l" marL="0" indent="0">
              <a:lnSpc>
                <a:spcPct val="125000"/>
              </a:lnSpc>
              <a:spcAft>
                <a:spcPts val="849"/>
              </a:spcAft>
              <a:buNone/>
            </a:pPr>
            <a:r>
              <a:rPr lang="en-US" sz="1019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Explain your reasoning behind each classification</a:t>
            </a:r>
            <a:endParaRPr lang="en-US" sz="1019" dirty="0"/>
          </a:p>
          <a:p>
            <a:pPr algn="l" marL="0" indent="0">
              <a:lnSpc>
                <a:spcPct val="125000"/>
              </a:lnSpc>
              <a:spcAft>
                <a:spcPts val="849"/>
              </a:spcAft>
              <a:buNone/>
            </a:pPr>
            <a:r>
              <a:rPr lang="en-US" sz="1019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Difficulty level: Medium</a:t>
            </a:r>
            <a:endParaRPr lang="en-US" sz="1019" dirty="0"/>
          </a:p>
        </p:txBody>
      </p:sp>
      <p:sp>
        <p:nvSpPr>
          <p:cNvPr id="12" name="Text 10"/>
          <p:cNvSpPr/>
          <p:nvPr/>
        </p:nvSpPr>
        <p:spPr>
          <a:xfrm>
            <a:off x="6612081" y="2824050"/>
            <a:ext cx="3383280" cy="411653"/>
          </a:xfrm>
          <a:custGeom>
            <a:avLst/>
            <a:gdLst/>
            <a:ahLst/>
            <a:cxnLst/>
            <a:rect l="l" t="t" r="r" b="b"/>
            <a:pathLst>
              <a:path w="3383280" h="411653">
                <a:moveTo>
                  <a:pt x="0" y="411653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793" b="1" dirty="0">
                <a:solidFill>
                  <a:srgbClr val="D92773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Shape Sorting Challenge (20 mins)</a:t>
            </a:r>
            <a:endParaRPr lang="en-US" sz="1793" dirty="0"/>
          </a:p>
        </p:txBody>
      </p:sp>
      <p:sp>
        <p:nvSpPr>
          <p:cNvPr id="13" name="Text 11"/>
          <p:cNvSpPr/>
          <p:nvPr/>
        </p:nvSpPr>
        <p:spPr>
          <a:xfrm>
            <a:off x="5044379" y="5135525"/>
            <a:ext cx="3383280" cy="1005840"/>
          </a:xfrm>
          <a:custGeom>
            <a:avLst/>
            <a:gdLst/>
            <a:ahLst/>
            <a:cxnLst/>
            <a:rect l="l" t="t" r="r" b="b"/>
            <a:pathLst>
              <a:path w="3383280" h="1005840">
                <a:moveTo>
                  <a:pt x="0" y="100584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005840"/>
                </a:lnTo>
                <a:lnTo>
                  <a:pt x="0" y="100584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710"/>
              </a:spcAft>
              <a:buNone/>
            </a:pPr>
            <a:r>
              <a:rPr lang="en-US" sz="852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Solve practical problems involving geometric shapes in everyday scenarios</a:t>
            </a:r>
            <a:endParaRPr lang="en-US" sz="852" dirty="0"/>
          </a:p>
          <a:p>
            <a:pPr algn="l" marL="0" indent="0">
              <a:lnSpc>
                <a:spcPct val="125000"/>
              </a:lnSpc>
              <a:spcAft>
                <a:spcPts val="710"/>
              </a:spcAft>
              <a:buNone/>
            </a:pPr>
            <a:r>
              <a:rPr lang="en-US" sz="852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Present your solutions and discuss the applications of geometry in real life</a:t>
            </a:r>
            <a:endParaRPr lang="en-US" sz="852" dirty="0"/>
          </a:p>
          <a:p>
            <a:pPr algn="l" marL="0" indent="0">
              <a:lnSpc>
                <a:spcPct val="125000"/>
              </a:lnSpc>
              <a:spcAft>
                <a:spcPts val="710"/>
              </a:spcAft>
              <a:buNone/>
            </a:pPr>
            <a:r>
              <a:rPr lang="en-US" sz="852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Difficulty level: Advanced</a:t>
            </a:r>
            <a:endParaRPr lang="en-US" sz="852" dirty="0"/>
          </a:p>
        </p:txBody>
      </p:sp>
      <p:sp>
        <p:nvSpPr>
          <p:cNvPr id="14" name="Text 12"/>
          <p:cNvSpPr/>
          <p:nvPr/>
        </p:nvSpPr>
        <p:spPr>
          <a:xfrm>
            <a:off x="5044379" y="4612601"/>
            <a:ext cx="3383280" cy="411653"/>
          </a:xfrm>
          <a:custGeom>
            <a:avLst/>
            <a:gdLst/>
            <a:ahLst/>
            <a:cxnLst/>
            <a:rect l="l" t="t" r="r" b="b"/>
            <a:pathLst>
              <a:path w="3383280" h="411653">
                <a:moveTo>
                  <a:pt x="0" y="411653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1" b="1" dirty="0">
                <a:solidFill>
                  <a:srgbClr val="D92773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Real-World Geometry Puzzles (30 mins)</a:t>
            </a:r>
            <a:endParaRPr lang="en-US" sz="1601" dirty="0"/>
          </a:p>
        </p:txBody>
      </p:sp>
      <p:sp>
        <p:nvSpPr>
          <p:cNvPr id="15" name="Text 13"/>
          <p:cNvSpPr/>
          <p:nvPr/>
        </p:nvSpPr>
        <p:spPr>
          <a:xfrm>
            <a:off x="685800" y="1304970"/>
            <a:ext cx="3603231" cy="2042003"/>
          </a:xfrm>
          <a:custGeom>
            <a:avLst/>
            <a:gdLst/>
            <a:ahLst/>
            <a:cxnLst/>
            <a:rect l="l" t="t" r="r" b="b"/>
            <a:pathLst>
              <a:path w="3603231" h="2042003">
                <a:moveTo>
                  <a:pt x="0" y="2042003"/>
                </a:moveTo>
                <a:lnTo>
                  <a:pt x="0" y="0"/>
                </a:lnTo>
                <a:lnTo>
                  <a:pt x="3603231" y="0"/>
                </a:lnTo>
                <a:lnTo>
                  <a:pt x="3603231" y="2042003"/>
                </a:lnTo>
                <a:lnTo>
                  <a:pt x="0" y="2042003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Slide 9</a:t>
            </a:r>
            <a:endParaRPr lang="en-US" sz="4000" dirty="0"/>
          </a:p>
        </p:txBody>
      </p:sp>
      <p:sp>
        <p:nvSpPr>
          <p:cNvPr id="16" name="Text 14"/>
          <p:cNvSpPr/>
          <p:nvPr/>
        </p:nvSpPr>
        <p:spPr>
          <a:xfrm>
            <a:off x="685800" y="367329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5933923" y="677350"/>
            <a:ext cx="1915690" cy="1915690"/>
          </a:xfrm>
          <a:custGeom>
            <a:avLst/>
            <a:gdLst/>
            <a:ahLst/>
            <a:cxnLst/>
            <a:rect l="l" t="t" r="r" b="b"/>
            <a:pathLst>
              <a:path w="1915690" h="1915690">
                <a:moveTo>
                  <a:pt x="957845" y="0"/>
                </a:moveTo>
                <a:cubicBezTo>
                  <a:pt x="428841" y="0"/>
                  <a:pt x="0" y="428841"/>
                  <a:pt x="0" y="957845"/>
                </a:cubicBezTo>
                <a:cubicBezTo>
                  <a:pt x="0" y="1486849"/>
                  <a:pt x="428841" y="1915690"/>
                  <a:pt x="957845" y="1915690"/>
                </a:cubicBezTo>
                <a:cubicBezTo>
                  <a:pt x="1486849" y="1915690"/>
                  <a:pt x="1915690" y="1486849"/>
                  <a:pt x="1915690" y="957845"/>
                </a:cubicBezTo>
                <a:cubicBezTo>
                  <a:pt x="1915690" y="428841"/>
                  <a:pt x="1486849" y="0"/>
                  <a:pt x="957845" y="0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4366280" y="2472522"/>
            <a:ext cx="1915690" cy="1915690"/>
          </a:xfrm>
          <a:custGeom>
            <a:avLst/>
            <a:gdLst/>
            <a:ahLst/>
            <a:cxnLst/>
            <a:rect l="l" t="t" r="r" b="b"/>
            <a:pathLst>
              <a:path w="1915690" h="1915690">
                <a:moveTo>
                  <a:pt x="957845" y="0"/>
                </a:moveTo>
                <a:cubicBezTo>
                  <a:pt x="428841" y="0"/>
                  <a:pt x="0" y="428841"/>
                  <a:pt x="0" y="957845"/>
                </a:cubicBezTo>
                <a:cubicBezTo>
                  <a:pt x="0" y="1486849"/>
                  <a:pt x="428841" y="1915690"/>
                  <a:pt x="957845" y="1915690"/>
                </a:cubicBezTo>
                <a:cubicBezTo>
                  <a:pt x="1486849" y="1915690"/>
                  <a:pt x="1915690" y="1486849"/>
                  <a:pt x="1915690" y="957845"/>
                </a:cubicBezTo>
                <a:cubicBezTo>
                  <a:pt x="1915690" y="428841"/>
                  <a:pt x="1486849" y="0"/>
                  <a:pt x="957845" y="0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2798637" y="4267635"/>
            <a:ext cx="1915690" cy="1915690"/>
          </a:xfrm>
          <a:custGeom>
            <a:avLst/>
            <a:gdLst/>
            <a:ahLst/>
            <a:cxnLst/>
            <a:rect l="l" t="t" r="r" b="b"/>
            <a:pathLst>
              <a:path w="1915690" h="1915690">
                <a:moveTo>
                  <a:pt x="957845" y="0"/>
                </a:moveTo>
                <a:cubicBezTo>
                  <a:pt x="428841" y="0"/>
                  <a:pt x="0" y="428841"/>
                  <a:pt x="0" y="957845"/>
                </a:cubicBezTo>
                <a:cubicBezTo>
                  <a:pt x="0" y="1486849"/>
                  <a:pt x="428841" y="1915690"/>
                  <a:pt x="957845" y="1915690"/>
                </a:cubicBezTo>
                <a:cubicBezTo>
                  <a:pt x="1486849" y="1915690"/>
                  <a:pt x="1915690" y="1486849"/>
                  <a:pt x="1915690" y="957845"/>
                </a:cubicBezTo>
                <a:cubicBezTo>
                  <a:pt x="1915690" y="428841"/>
                  <a:pt x="1486849" y="0"/>
                  <a:pt x="957845" y="0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3147839" y="4616898"/>
            <a:ext cx="1217225" cy="1217225"/>
          </a:xfrm>
          <a:custGeom>
            <a:avLst/>
            <a:gdLst/>
            <a:ahLst/>
            <a:cxnLst/>
            <a:rect l="l" t="t" r="r" b="b"/>
            <a:pathLst>
              <a:path w="1217225" h="1217225">
                <a:moveTo>
                  <a:pt x="0" y="1217225"/>
                </a:moveTo>
                <a:lnTo>
                  <a:pt x="0" y="0"/>
                </a:lnTo>
                <a:lnTo>
                  <a:pt x="1217225" y="0"/>
                </a:lnTo>
                <a:lnTo>
                  <a:pt x="1217225" y="1217225"/>
                </a:lnTo>
                <a:lnTo>
                  <a:pt x="0" y="1217225"/>
                </a:lnTo>
              </a:path>
            </a:pathLst>
          </a:custGeom>
          <a:solidFill>
            <a:srgbClr val="D9277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03</a:t>
            </a:r>
            <a:endParaRPr lang="en-US" sz="2800" dirty="0"/>
          </a:p>
        </p:txBody>
      </p:sp>
      <p:sp>
        <p:nvSpPr>
          <p:cNvPr id="21" name="Text 19"/>
          <p:cNvSpPr/>
          <p:nvPr/>
        </p:nvSpPr>
        <p:spPr>
          <a:xfrm>
            <a:off x="4715482" y="2821725"/>
            <a:ext cx="1217225" cy="1217225"/>
          </a:xfrm>
          <a:custGeom>
            <a:avLst/>
            <a:gdLst/>
            <a:ahLst/>
            <a:cxnLst/>
            <a:rect l="l" t="t" r="r" b="b"/>
            <a:pathLst>
              <a:path w="1217225" h="1217225">
                <a:moveTo>
                  <a:pt x="0" y="1217225"/>
                </a:moveTo>
                <a:lnTo>
                  <a:pt x="0" y="0"/>
                </a:lnTo>
                <a:lnTo>
                  <a:pt x="1217225" y="0"/>
                </a:lnTo>
                <a:lnTo>
                  <a:pt x="1217225" y="1217225"/>
                </a:lnTo>
                <a:lnTo>
                  <a:pt x="0" y="1217225"/>
                </a:lnTo>
              </a:path>
            </a:pathLst>
          </a:custGeom>
          <a:solidFill>
            <a:srgbClr val="D9277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02</a:t>
            </a:r>
            <a:endParaRPr lang="en-US" sz="2800" dirty="0"/>
          </a:p>
        </p:txBody>
      </p:sp>
      <p:sp>
        <p:nvSpPr>
          <p:cNvPr id="22" name="Text 20"/>
          <p:cNvSpPr/>
          <p:nvPr/>
        </p:nvSpPr>
        <p:spPr>
          <a:xfrm>
            <a:off x="6283126" y="1026552"/>
            <a:ext cx="1217225" cy="1217225"/>
          </a:xfrm>
          <a:custGeom>
            <a:avLst/>
            <a:gdLst/>
            <a:ahLst/>
            <a:cxnLst/>
            <a:rect l="l" t="t" r="r" b="b"/>
            <a:pathLst>
              <a:path w="1217225" h="1217225">
                <a:moveTo>
                  <a:pt x="0" y="1217225"/>
                </a:moveTo>
                <a:lnTo>
                  <a:pt x="0" y="0"/>
                </a:lnTo>
                <a:lnTo>
                  <a:pt x="1217225" y="0"/>
                </a:lnTo>
                <a:lnTo>
                  <a:pt x="1217225" y="1217225"/>
                </a:lnTo>
                <a:lnTo>
                  <a:pt x="0" y="1217225"/>
                </a:lnTo>
              </a:path>
            </a:pathLst>
          </a:custGeom>
          <a:solidFill>
            <a:srgbClr val="D9277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01</a:t>
            </a:r>
            <a:endParaRPr lang="en-US" sz="2800" dirty="0"/>
          </a:p>
        </p:txBody>
      </p:sp>
      <p:sp>
        <p:nvSpPr>
          <p:cNvPr id="23" name="Text 21"/>
          <p:cNvSpPr/>
          <p:nvPr/>
        </p:nvSpPr>
        <p:spPr>
          <a:xfrm>
            <a:off x="4366279" y="3430337"/>
            <a:ext cx="347987" cy="1795173"/>
          </a:xfrm>
          <a:custGeom>
            <a:avLst/>
            <a:gdLst/>
            <a:ahLst/>
            <a:cxnLst/>
            <a:rect l="l" t="t" r="r" b="b"/>
            <a:pathLst>
              <a:path w="347987" h="1795173">
                <a:moveTo>
                  <a:pt x="0" y="0"/>
                </a:moveTo>
                <a:lnTo>
                  <a:pt x="347987" y="0"/>
                </a:lnTo>
                <a:lnTo>
                  <a:pt x="347987" y="1795173"/>
                </a:lnTo>
                <a:lnTo>
                  <a:pt x="0" y="1795173"/>
                </a:lnTo>
                <a:lnTo>
                  <a:pt x="0" y="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4" name="Text 22"/>
          <p:cNvSpPr/>
          <p:nvPr/>
        </p:nvSpPr>
        <p:spPr>
          <a:xfrm>
            <a:off x="5933923" y="1635164"/>
            <a:ext cx="347987" cy="1795173"/>
          </a:xfrm>
          <a:custGeom>
            <a:avLst/>
            <a:gdLst/>
            <a:ahLst/>
            <a:cxnLst/>
            <a:rect l="l" t="t" r="r" b="b"/>
            <a:pathLst>
              <a:path w="347987" h="1795173">
                <a:moveTo>
                  <a:pt x="0" y="0"/>
                </a:moveTo>
                <a:lnTo>
                  <a:pt x="347987" y="0"/>
                </a:lnTo>
                <a:lnTo>
                  <a:pt x="347987" y="1795173"/>
                </a:lnTo>
                <a:lnTo>
                  <a:pt x="0" y="1795173"/>
                </a:lnTo>
                <a:lnTo>
                  <a:pt x="0" y="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7501566" y="-172696"/>
            <a:ext cx="347987" cy="1807860"/>
          </a:xfrm>
          <a:custGeom>
            <a:avLst/>
            <a:gdLst/>
            <a:ahLst/>
            <a:cxnLst/>
            <a:rect l="l" t="t" r="r" b="b"/>
            <a:pathLst>
              <a:path w="347987" h="1807860">
                <a:moveTo>
                  <a:pt x="0" y="0"/>
                </a:moveTo>
                <a:lnTo>
                  <a:pt x="347987" y="0"/>
                </a:lnTo>
                <a:lnTo>
                  <a:pt x="347987" y="1807860"/>
                </a:lnTo>
                <a:lnTo>
                  <a:pt x="0" y="1807860"/>
                </a:lnTo>
                <a:lnTo>
                  <a:pt x="0" y="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6" name="Text 24"/>
          <p:cNvSpPr/>
          <p:nvPr/>
        </p:nvSpPr>
        <p:spPr>
          <a:xfrm>
            <a:off x="2799853" y="5225510"/>
            <a:ext cx="347987" cy="1817298"/>
          </a:xfrm>
          <a:custGeom>
            <a:avLst/>
            <a:gdLst/>
            <a:ahLst/>
            <a:cxnLst/>
            <a:rect l="l" t="t" r="r" b="b"/>
            <a:pathLst>
              <a:path w="347987" h="1817298">
                <a:moveTo>
                  <a:pt x="0" y="0"/>
                </a:moveTo>
                <a:lnTo>
                  <a:pt x="347987" y="0"/>
                </a:lnTo>
                <a:lnTo>
                  <a:pt x="347987" y="1817298"/>
                </a:lnTo>
                <a:lnTo>
                  <a:pt x="0" y="1817298"/>
                </a:lnTo>
                <a:lnTo>
                  <a:pt x="0" y="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V="1">
            <a:off x="4830744" y="-3995411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 flipV="1" rot="7200000">
            <a:off x="10294778" y="-693302"/>
            <a:ext cx="5866413" cy="6240864"/>
          </a:xfrm>
          <a:custGeom>
            <a:avLst/>
            <a:gdLst/>
            <a:ahLst/>
            <a:cxnLst/>
            <a:rect l="l" t="t" r="r" b="b"/>
            <a:pathLst>
              <a:path w="5866413" h="6240864">
                <a:moveTo>
                  <a:pt x="0" y="0"/>
                </a:moveTo>
                <a:lnTo>
                  <a:pt x="5866413" y="0"/>
                </a:lnTo>
                <a:lnTo>
                  <a:pt x="5866413" y="6240864"/>
                </a:lnTo>
                <a:lnTo>
                  <a:pt x="0" y="6240864"/>
                </a:lnTo>
                <a:lnTo>
                  <a:pt x="0" y="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 flipV="1" rot="18000000">
            <a:off x="-5140472" y="2710963"/>
            <a:ext cx="7059515" cy="7510121"/>
          </a:xfrm>
          <a:custGeom>
            <a:avLst/>
            <a:gdLst/>
            <a:ahLst/>
            <a:cxnLst/>
            <a:rect l="l" t="t" r="r" b="b"/>
            <a:pathLst>
              <a:path w="7059515" h="7510121">
                <a:moveTo>
                  <a:pt x="0" y="0"/>
                </a:moveTo>
                <a:lnTo>
                  <a:pt x="7059514" y="0"/>
                </a:lnTo>
                <a:lnTo>
                  <a:pt x="7059514" y="7510122"/>
                </a:lnTo>
                <a:lnTo>
                  <a:pt x="0" y="7510122"/>
                </a:lnTo>
                <a:lnTo>
                  <a:pt x="0" y="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3703320" y="2407809"/>
            <a:ext cx="3657600" cy="1371600"/>
          </a:xfrm>
          <a:custGeom>
            <a:avLst/>
            <a:gdLst/>
            <a:ahLst/>
            <a:cxnLst/>
            <a:rect l="l" t="t" r="r" b="b"/>
            <a:pathLst>
              <a:path w="3657600" h="1371600">
                <a:moveTo>
                  <a:pt x="0" y="13716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39"/>
              </a:spcBef>
              <a:buNone/>
            </a:pPr>
            <a:r>
              <a:rPr lang="en-US" sz="953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Adaptive homework assignments are a powerful tool for enhancing student learning and engagement.</a:t>
            </a:r>
            <a:endParaRPr lang="en-US" sz="953" dirty="0"/>
          </a:p>
          <a:p>
            <a:pPr algn="l" marL="0" indent="0">
              <a:lnSpc>
                <a:spcPct val="100000"/>
              </a:lnSpc>
              <a:spcBef>
                <a:spcPts val="1039"/>
              </a:spcBef>
              <a:buNone/>
            </a:pPr>
            <a:r>
              <a:rPr lang="en-US" sz="953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By tailoring the content, difficulty, and delivery to the individual student's needs, we can create a more effective and enjoyable learning experience.</a:t>
            </a:r>
            <a:endParaRPr lang="en-US" sz="953" dirty="0"/>
          </a:p>
          <a:p>
            <a:pPr algn="l" marL="0" indent="0">
              <a:lnSpc>
                <a:spcPct val="100000"/>
              </a:lnSpc>
              <a:spcBef>
                <a:spcPts val="1039"/>
              </a:spcBef>
              <a:buNone/>
            </a:pPr>
            <a:r>
              <a:rPr lang="en-US" sz="953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This approach not only helps students master the material but also fosters a positive attitude towards learning outside the classroom.</a:t>
            </a:r>
            <a:endParaRPr lang="en-US" sz="953" dirty="0"/>
          </a:p>
        </p:txBody>
      </p:sp>
      <p:sp>
        <p:nvSpPr>
          <p:cNvPr id="7" name="Text 5"/>
          <p:cNvSpPr/>
          <p:nvPr/>
        </p:nvSpPr>
        <p:spPr>
          <a:xfrm>
            <a:off x="3703320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Enhancing Learning Through Personalized Adaptive Tasks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703320" y="2067882"/>
            <a:ext cx="3657600" cy="194990"/>
          </a:xfrm>
          <a:custGeom>
            <a:avLst/>
            <a:gdLst/>
            <a:ahLst/>
            <a:cxnLst/>
            <a:rect l="l" t="t" r="r" b="b"/>
            <a:pathLst>
              <a:path w="3657600" h="194990">
                <a:moveTo>
                  <a:pt x="0" y="19499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94990"/>
                </a:lnTo>
                <a:lnTo>
                  <a:pt x="0" y="194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99" b="1" dirty="0">
                <a:solidFill>
                  <a:srgbClr val="D92773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Introduction</a:t>
            </a:r>
            <a:endParaRPr lang="en-US" sz="1399" dirty="0"/>
          </a:p>
        </p:txBody>
      </p:sp>
      <p:sp>
        <p:nvSpPr>
          <p:cNvPr id="9" name="Text 7"/>
          <p:cNvSpPr/>
          <p:nvPr/>
        </p:nvSpPr>
        <p:spPr>
          <a:xfrm>
            <a:off x="7848600" y="2407809"/>
            <a:ext cx="3657600" cy="1371600"/>
          </a:xfrm>
          <a:custGeom>
            <a:avLst/>
            <a:gdLst/>
            <a:ahLst/>
            <a:cxnLst/>
            <a:rect l="l" t="t" r="r" b="b"/>
            <a:pathLst>
              <a:path w="3657600" h="1371600">
                <a:moveTo>
                  <a:pt x="0" y="13716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"Exploring Geometric Shapes in the Real World"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7848600" y="2067882"/>
            <a:ext cx="3657600" cy="194990"/>
          </a:xfrm>
          <a:custGeom>
            <a:avLst/>
            <a:gdLst/>
            <a:ahLst/>
            <a:cxnLst/>
            <a:rect l="l" t="t" r="r" b="b"/>
            <a:pathLst>
              <a:path w="3657600" h="194990">
                <a:moveTo>
                  <a:pt x="0" y="19499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94990"/>
                </a:lnTo>
                <a:lnTo>
                  <a:pt x="0" y="194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99" b="1" dirty="0">
                <a:solidFill>
                  <a:srgbClr val="D92773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Personalized Homework Assignment</a:t>
            </a:r>
            <a:endParaRPr lang="en-US" sz="1399" dirty="0"/>
          </a:p>
        </p:txBody>
      </p:sp>
      <p:sp>
        <p:nvSpPr>
          <p:cNvPr id="11" name="Text 9"/>
          <p:cNvSpPr/>
          <p:nvPr/>
        </p:nvSpPr>
        <p:spPr>
          <a:xfrm>
            <a:off x="3703320" y="4532468"/>
            <a:ext cx="3657600" cy="1371600"/>
          </a:xfrm>
          <a:custGeom>
            <a:avLst/>
            <a:gdLst/>
            <a:ahLst/>
            <a:cxnLst/>
            <a:rect l="l" t="t" r="r" b="b"/>
            <a:pathLst>
              <a:path w="3657600" h="1371600">
                <a:moveTo>
                  <a:pt x="0" y="13716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Identify and classify different geometric shapes in the environment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Understand the properties and characteristics of 2D and 3D shapes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Apply knowledge of shapes to solve real-world problems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3703320" y="4192541"/>
            <a:ext cx="3657600" cy="194990"/>
          </a:xfrm>
          <a:custGeom>
            <a:avLst/>
            <a:gdLst/>
            <a:ahLst/>
            <a:cxnLst/>
            <a:rect l="l" t="t" r="r" b="b"/>
            <a:pathLst>
              <a:path w="3657600" h="194990">
                <a:moveTo>
                  <a:pt x="0" y="19499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94990"/>
                </a:lnTo>
                <a:lnTo>
                  <a:pt x="0" y="194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99" b="1" dirty="0">
                <a:solidFill>
                  <a:srgbClr val="D92773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Learning Objectives</a:t>
            </a:r>
            <a:endParaRPr lang="en-US" sz="1399" dirty="0"/>
          </a:p>
        </p:txBody>
      </p:sp>
      <p:sp>
        <p:nvSpPr>
          <p:cNvPr id="13" name="Text 11"/>
          <p:cNvSpPr/>
          <p:nvPr/>
        </p:nvSpPr>
        <p:spPr>
          <a:xfrm>
            <a:off x="7848600" y="4532468"/>
            <a:ext cx="3657600" cy="1371600"/>
          </a:xfrm>
          <a:custGeom>
            <a:avLst/>
            <a:gdLst/>
            <a:ahLst/>
            <a:cxnLst/>
            <a:rect l="l" t="t" r="r" b="b"/>
            <a:pathLst>
              <a:path w="3657600" h="1371600">
                <a:moveTo>
                  <a:pt x="0" y="13716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64"/>
              </a:spcBef>
              <a:buNone/>
            </a:pPr>
            <a:r>
              <a:rPr lang="en-US" sz="1067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Shape Scavenger Hunt (15 mins)</a:t>
            </a:r>
            <a:endParaRPr lang="en-US" sz="1067" dirty="0"/>
          </a:p>
          <a:p>
            <a:pPr algn="l" marL="0" indent="0">
              <a:lnSpc>
                <a:spcPct val="100000"/>
              </a:lnSpc>
              <a:spcBef>
                <a:spcPts val="1164"/>
              </a:spcBef>
              <a:buNone/>
            </a:pPr>
            <a:r>
              <a:rPr lang="en-US" sz="1067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Explore your surroundings and identify 3 different 2D shapes (e.g., circle, square, triangle)</a:t>
            </a:r>
            <a:endParaRPr lang="en-US" sz="1067" dirty="0"/>
          </a:p>
          <a:p>
            <a:pPr algn="l" marL="0" indent="0">
              <a:lnSpc>
                <a:spcPct val="100000"/>
              </a:lnSpc>
              <a:spcBef>
                <a:spcPts val="1164"/>
              </a:spcBef>
              <a:buNone/>
            </a:pPr>
            <a:r>
              <a:rPr lang="en-US" sz="1067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Describe the properties of each shape and how you found them</a:t>
            </a:r>
            <a:endParaRPr lang="en-US" sz="1067" dirty="0"/>
          </a:p>
          <a:p>
            <a:pPr algn="l" marL="0" indent="0">
              <a:lnSpc>
                <a:spcPct val="100000"/>
              </a:lnSpc>
              <a:spcBef>
                <a:spcPts val="1164"/>
              </a:spcBef>
              <a:buNone/>
            </a:pPr>
            <a:r>
              <a:rPr lang="en-US" sz="1067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Difficulty level: Easy</a:t>
            </a:r>
            <a:endParaRPr lang="en-US" sz="1067" dirty="0"/>
          </a:p>
        </p:txBody>
      </p:sp>
      <p:sp>
        <p:nvSpPr>
          <p:cNvPr id="14" name="Text 12"/>
          <p:cNvSpPr/>
          <p:nvPr/>
        </p:nvSpPr>
        <p:spPr>
          <a:xfrm>
            <a:off x="7848600" y="4192541"/>
            <a:ext cx="3657600" cy="194990"/>
          </a:xfrm>
          <a:custGeom>
            <a:avLst/>
            <a:gdLst/>
            <a:ahLst/>
            <a:cxnLst/>
            <a:rect l="l" t="t" r="r" b="b"/>
            <a:pathLst>
              <a:path w="3657600" h="194990">
                <a:moveTo>
                  <a:pt x="0" y="19499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94990"/>
                </a:lnTo>
                <a:lnTo>
                  <a:pt x="0" y="194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99" b="1" dirty="0">
                <a:solidFill>
                  <a:srgbClr val="D92773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Adaptive Tasks</a:t>
            </a:r>
            <a:endParaRPr lang="en-US" sz="1399" dirty="0"/>
          </a:p>
        </p:txBody>
      </p:sp>
      <p:sp>
        <p:nvSpPr>
          <p:cNvPr id="15" name="Text 13"/>
          <p:cNvSpPr/>
          <p:nvPr/>
        </p:nvSpPr>
        <p:spPr>
          <a:xfrm>
            <a:off x="1123600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10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3703320" y="930524"/>
            <a:ext cx="7802880" cy="790122"/>
          </a:xfrm>
          <a:custGeom>
            <a:avLst/>
            <a:gdLst/>
            <a:ahLst/>
            <a:cxnLst/>
            <a:rect l="l" t="t" r="r" b="b"/>
            <a:pathLst>
              <a:path w="7802880" h="790122">
                <a:moveTo>
                  <a:pt x="0" y="790122"/>
                </a:moveTo>
                <a:lnTo>
                  <a:pt x="0" y="0"/>
                </a:lnTo>
                <a:lnTo>
                  <a:pt x="7802880" y="0"/>
                </a:lnTo>
                <a:lnTo>
                  <a:pt x="7802880" y="790122"/>
                </a:lnTo>
                <a:lnTo>
                  <a:pt x="0" y="79012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Slide 10</a:t>
            </a:r>
            <a:endParaRPr lang="en-US" sz="4400" dirty="0"/>
          </a:p>
        </p:txBody>
      </p:sp>
      <p:sp>
        <p:nvSpPr>
          <p:cNvPr id="17" name="Text 15"/>
          <p:cNvSpPr/>
          <p:nvPr/>
        </p:nvSpPr>
        <p:spPr>
          <a:xfrm>
            <a:off x="685800" y="367329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0" y="0"/>
            <a:ext cx="3108960" cy="6858000"/>
          </a:xfrm>
          <a:custGeom>
            <a:avLst/>
            <a:gdLst/>
            <a:ahLst/>
            <a:cxnLst/>
            <a:rect l="l" t="t" r="r" b="b"/>
            <a:pathLst>
              <a:path w="3108960" h="6858000">
                <a:moveTo>
                  <a:pt x="0" y="6858000"/>
                </a:moveTo>
                <a:lnTo>
                  <a:pt x="0" y="0"/>
                </a:lnTo>
                <a:lnTo>
                  <a:pt x="2549347" y="0"/>
                </a:lnTo>
                <a:cubicBezTo>
                  <a:pt x="2858413" y="0"/>
                  <a:pt x="3108960" y="250547"/>
                  <a:pt x="3108960" y="559613"/>
                </a:cubicBezTo>
                <a:lnTo>
                  <a:pt x="3108960" y="6858000"/>
                </a:lnTo>
              </a:path>
            </a:pathLst>
          </a:custGeom>
          <a:blipFill>
            <a:blip r:embed="rId4"/>
            <a:srcRect l="34895" r="34895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2024-11-03T19:52:14Z</dcterms:created>
  <dcterms:modified xsi:type="dcterms:W3CDTF">2024-11-03T19:52:14Z</dcterms:modified>
</cp:coreProperties>
</file>