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notesMasterIdLst>
    <p:notesMasterId r:id="rId3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notesMaster" Target="notesMasters/notesMaster1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1445051bffa331083034da560eaa1fc1f5e4c78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21cfa95ac020af33fdc87c3800b54066bac141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d1b3b251f244f2dd8fa75cb6f4ee7979d494985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d9ea251161dc52e52cb5fef5ac721efd076bee3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4c74cedfc908fea20d006a9594943d861cdcdca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bba7e00a2377b1aa1355e025829c5856561b572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45344ec14655a2eabda0bf1c328a8617d70dcc6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76c4a1616beb6a3ac06665bed950fe56ebdcd4d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60fc377ddd708a01898597ff651b7c85e8092a4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c15bad1234b241145a3d6c56c5fe92131b9cd2d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613229ad3f2dbce868c43783627258fba6c68a3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8e5cef6a33ed7d60ed5088eada65333332905a0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1e149171c2cf9970d224a87ce0d84987f0633ec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d16fa1e32edf9c275a1d5c6bbdd89ea3696638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dc5a8771c125af099b265e1f2f4da24601bc154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095654c194dc04d374c3a5209d79ae8e198d5c3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cf60349c248afc1b427c9dda09103beb0ea040d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1eb7468aafb485b0c549d3f06b735c1aecfffb9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195645cefc26ff7a9ad93e14159c5136f7bc7d9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6d3abc4030f2fe688dcf077b184fe43d0891a53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50722ea576df32af0008c608787c442b46bab7b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f94fdb5f42a46ea203a8334c36085606386a3eb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30385a65d532674ac2466278266987fa448a4de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7929775799e6368ce34347fffcfaeb6343993a4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413ba55c86367ce340dfec51f9c531f78b7a0ae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404e281f33ce6bdd02f80db63cabd3cd681fad2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b1a091df1684d9097bf9de69f1493caf6ea3e8f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5861efa7cfbeeb368b6b2afc96bf047b4630fdf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54d7c4143d2a17fec25524148b2dcc85db51cc6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a1e37777c9f824bb9887b4064853cad8c4c2cd0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05e87572004ea22c1ac43e9c2fd7a1be246a49c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19fa1bafb70a9b0e6f158ba4c16ad0827a24c9a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/>
            <a:stretch>
              <a:fillRect l="-75000" r="-7500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841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Engaging Young Learners: A Comprehensive Approach to Teaching Jabari Jumps</a:t>
            </a:r>
            <a:endParaRPr lang="en-US" sz="4841" dirty="0"/>
          </a:p>
        </p:txBody>
      </p:sp>
      <p:sp>
        <p:nvSpPr>
          <p:cNvPr id="7" name="Text 5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Strategies, Resources, and Best Practices for Effective Instruction and Student Engagement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Jabari Jumps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Lesson Objectives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the Story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Teaching Script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Guided Practice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Independent Practice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Subject Knowledge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Extended Knowledge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Common Errors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Common FAQ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Objectives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Vocabulary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Resources</a:t>
            </a:r>
            <a:endParaRPr lang="en-US" sz="1846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30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Prior Knowledge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Differentiation Strategies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Cross-Curricular Links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Group Activities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Digital Integration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Review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Summative Assessment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Formative Assessment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 Questions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Homework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Extension Activities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 Engagement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Safety Considerations</a:t>
            </a:r>
            <a:endParaRPr lang="en-US" sz="1846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32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33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34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35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Teaching Tips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Key Takeaways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Reflection Questions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Next Steps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308" b="-630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lesson plan is designed to help 7-year-old students develop their reading comprehension and storytelling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Activities include retelling the story of Jabari Jumps to enhance understanding and engagement.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Lesson Plan Focus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222933" y="3230406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40436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story teaches valuable lessons about perseverance, courage, and believing in oneself.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provides a foundation for discussions on personal growth and overcoming challenges.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Educational Objectives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84384" y="3230406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50661" y="133355"/>
                </a:moveTo>
                <a:cubicBezTo>
                  <a:pt x="158376" y="122319"/>
                  <a:pt x="162876" y="108869"/>
                  <a:pt x="162876" y="94298"/>
                </a:cubicBezTo>
                <a:cubicBezTo>
                  <a:pt x="162876" y="56417"/>
                  <a:pt x="132177" y="25718"/>
                  <a:pt x="94296" y="25718"/>
                </a:cubicBezTo>
                <a:cubicBezTo>
                  <a:pt x="56416" y="25718"/>
                  <a:pt x="25715" y="56417"/>
                  <a:pt x="25715" y="94298"/>
                </a:cubicBezTo>
                <a:cubicBezTo>
                  <a:pt x="25715" y="108869"/>
                  <a:pt x="30215" y="122319"/>
                  <a:pt x="37930" y="133355"/>
                </a:cubicBezTo>
                <a:cubicBezTo>
                  <a:pt x="39913" y="136194"/>
                  <a:pt x="42270" y="139409"/>
                  <a:pt x="44788" y="142838"/>
                </a:cubicBezTo>
                <a:lnTo>
                  <a:pt x="44788" y="142838"/>
                </a:lnTo>
                <a:cubicBezTo>
                  <a:pt x="51700" y="152322"/>
                  <a:pt x="59951" y="163681"/>
                  <a:pt x="66112" y="174879"/>
                </a:cubicBezTo>
                <a:cubicBezTo>
                  <a:pt x="71685" y="185059"/>
                  <a:pt x="74524" y="195667"/>
                  <a:pt x="75917" y="205685"/>
                </a:cubicBezTo>
                <a:lnTo>
                  <a:pt x="49825" y="205740"/>
                </a:lnTo>
                <a:cubicBezTo>
                  <a:pt x="48646" y="199310"/>
                  <a:pt x="46664" y="193042"/>
                  <a:pt x="43503" y="187256"/>
                </a:cubicBezTo>
                <a:cubicBezTo>
                  <a:pt x="38198" y="177611"/>
                  <a:pt x="31609" y="168559"/>
                  <a:pt x="25019" y="159503"/>
                </a:cubicBezTo>
                <a:lnTo>
                  <a:pt x="25019" y="159503"/>
                </a:lnTo>
                <a:lnTo>
                  <a:pt x="25019" y="159503"/>
                </a:lnTo>
                <a:cubicBezTo>
                  <a:pt x="22234" y="155699"/>
                  <a:pt x="19446" y="151897"/>
                  <a:pt x="16768" y="148037"/>
                </a:cubicBezTo>
                <a:cubicBezTo>
                  <a:pt x="6212" y="132820"/>
                  <a:pt x="-2" y="114282"/>
                  <a:pt x="-2" y="94298"/>
                </a:cubicBezTo>
                <a:cubicBezTo>
                  <a:pt x="-2" y="42221"/>
                  <a:pt x="42217" y="0"/>
                  <a:pt x="94296" y="0"/>
                </a:cubicBezTo>
                <a:cubicBezTo>
                  <a:pt x="146374" y="0"/>
                  <a:pt x="188593" y="42221"/>
                  <a:pt x="188593" y="94298"/>
                </a:cubicBezTo>
                <a:cubicBezTo>
                  <a:pt x="188593" y="114282"/>
                  <a:pt x="182379" y="132820"/>
                  <a:pt x="171771" y="148037"/>
                </a:cubicBezTo>
                <a:cubicBezTo>
                  <a:pt x="169092" y="151894"/>
                  <a:pt x="166305" y="155699"/>
                  <a:pt x="163519" y="159503"/>
                </a:cubicBezTo>
                <a:lnTo>
                  <a:pt x="163519" y="159503"/>
                </a:lnTo>
                <a:lnTo>
                  <a:pt x="163519" y="159503"/>
                </a:lnTo>
                <a:cubicBezTo>
                  <a:pt x="156930" y="168504"/>
                  <a:pt x="150339" y="177559"/>
                  <a:pt x="145035" y="187256"/>
                </a:cubicBezTo>
                <a:cubicBezTo>
                  <a:pt x="141874" y="193042"/>
                  <a:pt x="139892" y="199313"/>
                  <a:pt x="138714" y="205740"/>
                </a:cubicBezTo>
                <a:lnTo>
                  <a:pt x="112674" y="205740"/>
                </a:lnTo>
                <a:cubicBezTo>
                  <a:pt x="114068" y="195722"/>
                  <a:pt x="116906" y="185059"/>
                  <a:pt x="122479" y="174934"/>
                </a:cubicBezTo>
                <a:cubicBezTo>
                  <a:pt x="128641" y="163736"/>
                  <a:pt x="136892" y="152377"/>
                  <a:pt x="143804" y="142893"/>
                </a:cubicBezTo>
                <a:lnTo>
                  <a:pt x="143804" y="142893"/>
                </a:lnTo>
                <a:lnTo>
                  <a:pt x="143804" y="142893"/>
                </a:lnTo>
                <a:lnTo>
                  <a:pt x="143804" y="142893"/>
                </a:lnTo>
                <a:cubicBezTo>
                  <a:pt x="146321" y="139464"/>
                  <a:pt x="148626" y="136249"/>
                  <a:pt x="150608" y="133410"/>
                </a:cubicBezTo>
                <a:lnTo>
                  <a:pt x="150661" y="133355"/>
                </a:lnTo>
              </a:path>
              <a:path w="188595" h="274320">
                <a:moveTo>
                  <a:pt x="94298" y="68580"/>
                </a:moveTo>
                <a:cubicBezTo>
                  <a:pt x="80100" y="68580"/>
                  <a:pt x="68581" y="80099"/>
                  <a:pt x="68581" y="94298"/>
                </a:cubicBezTo>
                <a:cubicBezTo>
                  <a:pt x="68581" y="99013"/>
                  <a:pt x="64724" y="102870"/>
                  <a:pt x="60009" y="102870"/>
                </a:cubicBezTo>
                <a:cubicBezTo>
                  <a:pt x="55294" y="102870"/>
                  <a:pt x="51437" y="99013"/>
                  <a:pt x="51437" y="94298"/>
                </a:cubicBezTo>
                <a:cubicBezTo>
                  <a:pt x="51437" y="70615"/>
                  <a:pt x="70617" y="51435"/>
                  <a:pt x="94299" y="51435"/>
                </a:cubicBezTo>
                <a:cubicBezTo>
                  <a:pt x="99014" y="51435"/>
                  <a:pt x="102871" y="55292"/>
                  <a:pt x="102871" y="60008"/>
                </a:cubicBezTo>
                <a:cubicBezTo>
                  <a:pt x="102871" y="64723"/>
                  <a:pt x="99014" y="68580"/>
                  <a:pt x="94299" y="68580"/>
                </a:cubicBezTo>
                <a:lnTo>
                  <a:pt x="94298" y="68580"/>
                </a:lnTo>
              </a:path>
              <a:path w="188595" h="274320">
                <a:moveTo>
                  <a:pt x="94298" y="274320"/>
                </a:moveTo>
                <a:cubicBezTo>
                  <a:pt x="70616" y="274320"/>
                  <a:pt x="51435" y="255140"/>
                  <a:pt x="51435" y="231458"/>
                </a:cubicBezTo>
                <a:lnTo>
                  <a:pt x="51435" y="222885"/>
                </a:lnTo>
                <a:lnTo>
                  <a:pt x="137161" y="222885"/>
                </a:lnTo>
                <a:lnTo>
                  <a:pt x="137161" y="231458"/>
                </a:lnTo>
                <a:cubicBezTo>
                  <a:pt x="137161" y="255140"/>
                  <a:pt x="117981" y="274320"/>
                  <a:pt x="94299" y="274320"/>
                </a:cubicBezTo>
                <a:lnTo>
                  <a:pt x="94298" y="27432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Jabari Jumps by Gaia Cornwall is a story about facing fears and trying new things.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narrative explores themes of perseverance, courage, and self-belief.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Overview of Jabari Jumps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85823" y="323040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Jabari Jumps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blipFill>
            <a:blip r:embed="rId1"/>
            <a:srcRect/>
            <a:stretch>
              <a:fillRect l="-91646" r="-9164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26270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be able to recall the main events and characters in Jabari Jumps.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includes identifying pivotal moments and understanding character roles.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796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Recalling Key Story Elements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645426" y="326270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29"/>
              </a:spcBef>
              <a:buNone/>
            </a:pPr>
            <a:r>
              <a:rPr lang="en-US" sz="1029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demonstrate an understanding of the story's themes, including perseverance, courage, and the importance of support from others.</a:t>
            </a:r>
            <a:endParaRPr lang="en-US" sz="1029" dirty="0"/>
          </a:p>
          <a:p>
            <a:pPr algn="l" marL="0" indent="0">
              <a:lnSpc>
                <a:spcPct val="100000"/>
              </a:lnSpc>
              <a:spcBef>
                <a:spcPts val="1029"/>
              </a:spcBef>
              <a:buNone/>
            </a:pPr>
            <a:r>
              <a:rPr lang="en-US" sz="1029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themes are central to the narrative and provide valuable lessons.</a:t>
            </a:r>
            <a:endParaRPr lang="en-US" sz="1029" dirty="0"/>
          </a:p>
        </p:txBody>
      </p:sp>
      <p:sp>
        <p:nvSpPr>
          <p:cNvPr id="8" name="Text 6"/>
          <p:cNvSpPr/>
          <p:nvPr/>
        </p:nvSpPr>
        <p:spPr>
          <a:xfrm>
            <a:off x="4645426" y="2796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Story Themes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29"/>
              </a:spcBef>
              <a:buNone/>
            </a:pPr>
            <a:r>
              <a:rPr lang="en-US" sz="1029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apply the story's themes to their own experiences, discussing times when they had to be brave or try something new.</a:t>
            </a:r>
            <a:endParaRPr lang="en-US" sz="1029" dirty="0"/>
          </a:p>
          <a:p>
            <a:pPr algn="l" marL="0" indent="0">
              <a:lnSpc>
                <a:spcPct val="100000"/>
              </a:lnSpc>
              <a:spcBef>
                <a:spcPts val="1029"/>
              </a:spcBef>
              <a:buNone/>
            </a:pPr>
            <a:r>
              <a:rPr lang="en-US" sz="1029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encourages personal reflection and connection to the story.</a:t>
            </a:r>
            <a:endParaRPr lang="en-US" sz="1029" dirty="0"/>
          </a:p>
        </p:txBody>
      </p:sp>
      <p:sp>
        <p:nvSpPr>
          <p:cNvPr id="10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Applying Themes to Personal Experiences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29"/>
              </a:spcBef>
              <a:buNone/>
            </a:pPr>
            <a:r>
              <a:rPr lang="en-US" sz="1029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analyze Jabari's character development throughout the story, discussing how his feelings and actions change as he faces his fear.</a:t>
            </a:r>
            <a:endParaRPr lang="en-US" sz="1029" dirty="0"/>
          </a:p>
          <a:p>
            <a:pPr algn="l" marL="0" indent="0">
              <a:lnSpc>
                <a:spcPct val="100000"/>
              </a:lnSpc>
              <a:spcBef>
                <a:spcPts val="1029"/>
              </a:spcBef>
              <a:buNone/>
            </a:pPr>
            <a:r>
              <a:rPr lang="en-US" sz="1029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analysis helps in understanding character growth and emotional dynamics.</a:t>
            </a:r>
            <a:endParaRPr lang="en-US" sz="1029" dirty="0"/>
          </a:p>
        </p:txBody>
      </p:sp>
      <p:sp>
        <p:nvSpPr>
          <p:cNvPr id="12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Analyzing Character Development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77225" y="2319454"/>
            <a:ext cx="274347" cy="365760"/>
          </a:xfrm>
          <a:custGeom>
            <a:avLst/>
            <a:gdLst/>
            <a:ahLst/>
            <a:cxnLst/>
            <a:rect l="l" t="t" r="r" b="b"/>
            <a:pathLst>
              <a:path w="274347" h="365760">
                <a:moveTo>
                  <a:pt x="0" y="34294"/>
                </a:moveTo>
                <a:cubicBezTo>
                  <a:pt x="0" y="15362"/>
                  <a:pt x="15361" y="0"/>
                  <a:pt x="34293" y="0"/>
                </a:cubicBezTo>
                <a:lnTo>
                  <a:pt x="34293" y="34294"/>
                </a:lnTo>
                <a:lnTo>
                  <a:pt x="34293" y="315355"/>
                </a:lnTo>
                <a:lnTo>
                  <a:pt x="127242" y="248984"/>
                </a:lnTo>
                <a:cubicBezTo>
                  <a:pt x="133171" y="244697"/>
                  <a:pt x="141245" y="244697"/>
                  <a:pt x="147176" y="248984"/>
                </a:cubicBezTo>
                <a:lnTo>
                  <a:pt x="240053" y="315355"/>
                </a:lnTo>
                <a:lnTo>
                  <a:pt x="240053" y="34294"/>
                </a:lnTo>
                <a:lnTo>
                  <a:pt x="34293" y="34294"/>
                </a:lnTo>
                <a:lnTo>
                  <a:pt x="34293" y="0"/>
                </a:lnTo>
                <a:lnTo>
                  <a:pt x="240053" y="0"/>
                </a:lnTo>
                <a:cubicBezTo>
                  <a:pt x="258986" y="0"/>
                  <a:pt x="274347" y="15362"/>
                  <a:pt x="274347" y="34294"/>
                </a:cubicBezTo>
                <a:lnTo>
                  <a:pt x="274347" y="348650"/>
                </a:lnTo>
                <a:cubicBezTo>
                  <a:pt x="274347" y="355080"/>
                  <a:pt x="270775" y="360939"/>
                  <a:pt x="265060" y="363869"/>
                </a:cubicBezTo>
                <a:cubicBezTo>
                  <a:pt x="259345" y="366799"/>
                  <a:pt x="252487" y="366298"/>
                  <a:pt x="247271" y="362581"/>
                </a:cubicBezTo>
                <a:lnTo>
                  <a:pt x="137176" y="283994"/>
                </a:lnTo>
                <a:lnTo>
                  <a:pt x="27081" y="362581"/>
                </a:lnTo>
                <a:cubicBezTo>
                  <a:pt x="21866" y="366297"/>
                  <a:pt x="15007" y="366795"/>
                  <a:pt x="9292" y="363869"/>
                </a:cubicBezTo>
                <a:cubicBezTo>
                  <a:pt x="3578" y="360939"/>
                  <a:pt x="6" y="355080"/>
                  <a:pt x="6" y="348650"/>
                </a:cubicBezTo>
                <a:lnTo>
                  <a:pt x="0" y="34294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645426" y="2344087"/>
            <a:ext cx="365760" cy="312381"/>
          </a:xfrm>
          <a:custGeom>
            <a:avLst/>
            <a:gdLst/>
            <a:ahLst/>
            <a:cxnLst/>
            <a:rect l="l" t="t" r="r" b="b"/>
            <a:pathLst>
              <a:path w="365760" h="312381">
                <a:moveTo>
                  <a:pt x="161307" y="303881"/>
                </a:moveTo>
                <a:lnTo>
                  <a:pt x="159523" y="302238"/>
                </a:lnTo>
                <a:lnTo>
                  <a:pt x="34363" y="186010"/>
                </a:lnTo>
                <a:cubicBezTo>
                  <a:pt x="12432" y="165649"/>
                  <a:pt x="0" y="137076"/>
                  <a:pt x="0" y="107143"/>
                </a:cubicBezTo>
                <a:lnTo>
                  <a:pt x="0" y="104785"/>
                </a:lnTo>
                <a:cubicBezTo>
                  <a:pt x="0" y="54492"/>
                  <a:pt x="35720" y="11346"/>
                  <a:pt x="85153" y="1915"/>
                </a:cubicBezTo>
                <a:cubicBezTo>
                  <a:pt x="113298" y="-3514"/>
                  <a:pt x="142087" y="2986"/>
                  <a:pt x="165020" y="19130"/>
                </a:cubicBezTo>
                <a:cubicBezTo>
                  <a:pt x="171450" y="23703"/>
                  <a:pt x="177448" y="28989"/>
                  <a:pt x="182880" y="35062"/>
                </a:cubicBezTo>
                <a:cubicBezTo>
                  <a:pt x="185879" y="31632"/>
                  <a:pt x="189094" y="28489"/>
                  <a:pt x="192525" y="25559"/>
                </a:cubicBezTo>
                <a:cubicBezTo>
                  <a:pt x="195169" y="23272"/>
                  <a:pt x="197883" y="21129"/>
                  <a:pt x="200740" y="19130"/>
                </a:cubicBezTo>
                <a:lnTo>
                  <a:pt x="200740" y="19130"/>
                </a:lnTo>
                <a:cubicBezTo>
                  <a:pt x="223673" y="2986"/>
                  <a:pt x="252462" y="-3514"/>
                  <a:pt x="280607" y="1843"/>
                </a:cubicBezTo>
                <a:cubicBezTo>
                  <a:pt x="330043" y="11274"/>
                  <a:pt x="365760" y="54492"/>
                  <a:pt x="365760" y="104785"/>
                </a:cubicBezTo>
                <a:lnTo>
                  <a:pt x="365760" y="107143"/>
                </a:lnTo>
                <a:cubicBezTo>
                  <a:pt x="365760" y="137076"/>
                  <a:pt x="353331" y="165649"/>
                  <a:pt x="331397" y="186010"/>
                </a:cubicBezTo>
                <a:lnTo>
                  <a:pt x="206237" y="302238"/>
                </a:lnTo>
                <a:lnTo>
                  <a:pt x="204452" y="303881"/>
                </a:lnTo>
                <a:cubicBezTo>
                  <a:pt x="198593" y="309310"/>
                  <a:pt x="190879" y="312381"/>
                  <a:pt x="182880" y="312381"/>
                </a:cubicBezTo>
                <a:cubicBezTo>
                  <a:pt x="174881" y="312381"/>
                  <a:pt x="167163" y="309382"/>
                  <a:pt x="161307" y="303881"/>
                </a:cubicBezTo>
                <a:lnTo>
                  <a:pt x="161307" y="303881"/>
                </a:lnTo>
                <a:moveTo>
                  <a:pt x="170806" y="72994"/>
                </a:moveTo>
                <a:cubicBezTo>
                  <a:pt x="170521" y="72778"/>
                  <a:pt x="170305" y="72494"/>
                  <a:pt x="170093" y="72207"/>
                </a:cubicBezTo>
                <a:lnTo>
                  <a:pt x="157376" y="57918"/>
                </a:lnTo>
                <a:lnTo>
                  <a:pt x="157302" y="57847"/>
                </a:lnTo>
                <a:lnTo>
                  <a:pt x="157302" y="57847"/>
                </a:lnTo>
                <a:cubicBezTo>
                  <a:pt x="140799" y="39344"/>
                  <a:pt x="115869" y="30913"/>
                  <a:pt x="91579" y="35558"/>
                </a:cubicBezTo>
                <a:cubicBezTo>
                  <a:pt x="58287" y="41915"/>
                  <a:pt x="34286" y="70920"/>
                  <a:pt x="34286" y="104782"/>
                </a:cubicBezTo>
                <a:lnTo>
                  <a:pt x="34286" y="107140"/>
                </a:lnTo>
                <a:cubicBezTo>
                  <a:pt x="34286" y="127501"/>
                  <a:pt x="42787" y="147003"/>
                  <a:pt x="57717" y="160860"/>
                </a:cubicBezTo>
                <a:lnTo>
                  <a:pt x="182876" y="277088"/>
                </a:lnTo>
                <a:lnTo>
                  <a:pt x="308036" y="160860"/>
                </a:lnTo>
                <a:cubicBezTo>
                  <a:pt x="322966" y="147000"/>
                  <a:pt x="331466" y="127498"/>
                  <a:pt x="331466" y="107140"/>
                </a:cubicBezTo>
                <a:lnTo>
                  <a:pt x="331466" y="104782"/>
                </a:lnTo>
                <a:cubicBezTo>
                  <a:pt x="331466" y="70992"/>
                  <a:pt x="307461" y="41918"/>
                  <a:pt x="274243" y="35558"/>
                </a:cubicBezTo>
                <a:cubicBezTo>
                  <a:pt x="249953" y="30916"/>
                  <a:pt x="224950" y="39416"/>
                  <a:pt x="208520" y="57847"/>
                </a:cubicBezTo>
                <a:cubicBezTo>
                  <a:pt x="208520" y="57847"/>
                  <a:pt x="208520" y="57847"/>
                  <a:pt x="208447" y="57918"/>
                </a:cubicBezTo>
                <a:cubicBezTo>
                  <a:pt x="208373" y="57990"/>
                  <a:pt x="208447" y="57918"/>
                  <a:pt x="208373" y="57990"/>
                </a:cubicBezTo>
                <a:lnTo>
                  <a:pt x="195656" y="72279"/>
                </a:lnTo>
                <a:cubicBezTo>
                  <a:pt x="195440" y="72563"/>
                  <a:pt x="195155" y="72778"/>
                  <a:pt x="194943" y="73066"/>
                </a:cubicBezTo>
                <a:cubicBezTo>
                  <a:pt x="191728" y="76280"/>
                  <a:pt x="187371" y="78067"/>
                  <a:pt x="182869" y="78067"/>
                </a:cubicBezTo>
                <a:cubicBezTo>
                  <a:pt x="178370" y="78067"/>
                  <a:pt x="174010" y="76280"/>
                  <a:pt x="170795" y="73066"/>
                </a:cubicBezTo>
                <a:lnTo>
                  <a:pt x="170806" y="72994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88668" y="4313952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645439" y="4313952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Lesson Objectives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blipFill>
            <a:blip r:embed="rId1"/>
            <a:srcRect/>
            <a:stretch>
              <a:fillRect l="0" r="0" t="-5861" b="-586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story teaches valuable lessons about perseverance, courage, and believing in oneself.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themes resonate universally, offering inspiration to readers.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Lessons from the Story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Jabari's father encourages him to face his fear and try jumping off the diving board.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His support plays a crucial role in Jabari's journey towards courage.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Father's Encouragement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story begins with Jabari wanting to jump off a diving board, but he is afraid.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sets the stage for the narrative's exploration of overcoming fear.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Jabari's Initial Hesitation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the Story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Introduce the story and ask students if they have ever faced a challenge or fear that seemed insurmountable.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sets the stage for the lesson and engages students by connecting the story to their personal experiences.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31519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and Hook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933700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Read Jabari Jumps aloud to the class, stopping at key points to ask open-ended questions.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encourages active listening and critical thinking as students engage with the narrative.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2933700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Reading the Story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135881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Discuss Jabari's journey, focusing on his fears, the support he received, and how he felt after facing his fear.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analysis helps students understand the themes and emotions in the story.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135881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Discussion and Analysis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38062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Have students practice retelling the story in small groups or pairs.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reinforces comprehension and allows students to articulate the story's key elements.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338062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Retelling Practice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540243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Introduce a creative activity, such as drawing a scene from the story and writing a short caption.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fosters creativity and personal connection to the story's themes.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540243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Creative Expression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63278" y="0"/>
            <a:ext cx="3728721" cy="2616884"/>
          </a:xfrm>
          <a:prstGeom prst="rect">
            <a:avLst/>
          </a:prstGeom>
          <a:blipFill>
            <a:blip r:embed="rId1"/>
            <a:srcRect/>
            <a:stretch>
              <a:fillRect l="-2719" r="-271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Teaching Script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sequence the events of the story in order.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will use transitional words like 'first,' 'next,' and 'then' to structure their sequences.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19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Story Sequencing Activity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457587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identify descriptive words and phrases from the story.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will then use these words to describe their own experiences.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2457587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15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Descriptive Language</a:t>
            </a:r>
            <a:endParaRPr lang="en-US" sz="1215" dirty="0"/>
          </a:p>
        </p:txBody>
      </p:sp>
      <p:sp>
        <p:nvSpPr>
          <p:cNvPr id="8" name="Text 6"/>
          <p:cNvSpPr/>
          <p:nvPr/>
        </p:nvSpPr>
        <p:spPr>
          <a:xfrm>
            <a:off x="4183655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be divided into pairs or small groups.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Each group will retell assigned scenes from the story through role-playing.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183655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Role-Playing Scenes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09723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learn about story mapping as a visual organization tool.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will map elements such as characters, settings, and events from the story.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09723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Story Mapping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635792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work in small groups to retell the story.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will apply the skills and strategies learned during the lesson.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635792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Collaborative Story Retelling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9448800" y="-1"/>
            <a:ext cx="2743200" cy="6857999"/>
          </a:xfrm>
          <a:prstGeom prst="rect">
            <a:avLst/>
          </a:prstGeom>
          <a:blipFill>
            <a:blip r:embed="rId1"/>
            <a:srcRect/>
            <a:stretch>
              <a:fillRect l="-137573" r="-13757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19" y="932927"/>
            <a:ext cx="836731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Guided Practice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are tasked with writing a short paragraph retelling the story.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is based on a sequence of pictures provided to them.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31519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Beginner Activity: Picture Retelling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933700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select a character from the story.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write a diary entry or letter from that character's perspective.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2933700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Intermediate Activity: Creative Writing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135881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imagine an alternative ending to the story.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write this ending in detail, showcasing their creativity.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135881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Advanced Activity: Alternative Ending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38062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Story frames or templates with prompts are provided.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help students structure their retelling effectively.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338062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Support Activity for Struggling Students: Story Frames</a:t>
            </a:r>
            <a:endParaRPr lang="en-US" sz="1112" dirty="0"/>
          </a:p>
        </p:txBody>
      </p:sp>
      <p:sp>
        <p:nvSpPr>
          <p:cNvPr id="12" name="Text 10"/>
          <p:cNvSpPr/>
          <p:nvPr/>
        </p:nvSpPr>
        <p:spPr>
          <a:xfrm>
            <a:off x="9540243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write a short script based on the story.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includes dialogue and stage directions to enhance their writing skills.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540243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Extension Activity for Advanced Students: Script Writing</a:t>
            </a:r>
            <a:endParaRPr lang="en-US" sz="1112" dirty="0"/>
          </a:p>
        </p:txBody>
      </p:sp>
      <p:sp>
        <p:nvSpPr>
          <p:cNvPr id="14" name="Text 12"/>
          <p:cNvSpPr/>
          <p:nvPr/>
        </p:nvSpPr>
        <p:spPr>
          <a:xfrm>
            <a:off x="8463278" y="0"/>
            <a:ext cx="3728721" cy="2616884"/>
          </a:xfrm>
          <a:prstGeom prst="rect">
            <a:avLst/>
          </a:prstGeom>
          <a:blipFill>
            <a:blip r:embed="rId1"/>
            <a:srcRect/>
            <a:stretch>
              <a:fillRect l="-2781" r="-278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Independent Practice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54379" y="2594147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135881" y="2620837"/>
            <a:ext cx="365760" cy="312381"/>
          </a:xfrm>
          <a:custGeom>
            <a:avLst/>
            <a:gdLst/>
            <a:ahLst/>
            <a:cxnLst/>
            <a:rect l="l" t="t" r="r" b="b"/>
            <a:pathLst>
              <a:path w="365760" h="312381">
                <a:moveTo>
                  <a:pt x="161307" y="303881"/>
                </a:moveTo>
                <a:lnTo>
                  <a:pt x="159523" y="302238"/>
                </a:lnTo>
                <a:lnTo>
                  <a:pt x="34363" y="186010"/>
                </a:lnTo>
                <a:cubicBezTo>
                  <a:pt x="12432" y="165649"/>
                  <a:pt x="0" y="137076"/>
                  <a:pt x="0" y="107143"/>
                </a:cubicBezTo>
                <a:lnTo>
                  <a:pt x="0" y="104785"/>
                </a:lnTo>
                <a:cubicBezTo>
                  <a:pt x="0" y="54492"/>
                  <a:pt x="35720" y="11346"/>
                  <a:pt x="85153" y="1915"/>
                </a:cubicBezTo>
                <a:cubicBezTo>
                  <a:pt x="113298" y="-3514"/>
                  <a:pt x="142087" y="2986"/>
                  <a:pt x="165020" y="19130"/>
                </a:cubicBezTo>
                <a:cubicBezTo>
                  <a:pt x="171450" y="23703"/>
                  <a:pt x="177448" y="28989"/>
                  <a:pt x="182880" y="35062"/>
                </a:cubicBezTo>
                <a:cubicBezTo>
                  <a:pt x="185879" y="31632"/>
                  <a:pt x="189094" y="28489"/>
                  <a:pt x="192525" y="25559"/>
                </a:cubicBezTo>
                <a:cubicBezTo>
                  <a:pt x="195169" y="23272"/>
                  <a:pt x="197883" y="21129"/>
                  <a:pt x="200740" y="19130"/>
                </a:cubicBezTo>
                <a:lnTo>
                  <a:pt x="200740" y="19130"/>
                </a:lnTo>
                <a:cubicBezTo>
                  <a:pt x="223673" y="2986"/>
                  <a:pt x="252462" y="-3514"/>
                  <a:pt x="280607" y="1843"/>
                </a:cubicBezTo>
                <a:cubicBezTo>
                  <a:pt x="330043" y="11274"/>
                  <a:pt x="365760" y="54492"/>
                  <a:pt x="365760" y="104785"/>
                </a:cubicBezTo>
                <a:lnTo>
                  <a:pt x="365760" y="107143"/>
                </a:lnTo>
                <a:cubicBezTo>
                  <a:pt x="365760" y="137076"/>
                  <a:pt x="353331" y="165649"/>
                  <a:pt x="331397" y="186010"/>
                </a:cubicBezTo>
                <a:lnTo>
                  <a:pt x="206237" y="302238"/>
                </a:lnTo>
                <a:lnTo>
                  <a:pt x="204452" y="303881"/>
                </a:lnTo>
                <a:cubicBezTo>
                  <a:pt x="198593" y="309310"/>
                  <a:pt x="190879" y="312381"/>
                  <a:pt x="182880" y="312381"/>
                </a:cubicBezTo>
                <a:cubicBezTo>
                  <a:pt x="174881" y="312381"/>
                  <a:pt x="167163" y="309382"/>
                  <a:pt x="161307" y="303881"/>
                </a:cubicBezTo>
                <a:lnTo>
                  <a:pt x="161307" y="303881"/>
                </a:lnTo>
                <a:moveTo>
                  <a:pt x="170806" y="72994"/>
                </a:moveTo>
                <a:cubicBezTo>
                  <a:pt x="170521" y="72778"/>
                  <a:pt x="170305" y="72494"/>
                  <a:pt x="170093" y="72207"/>
                </a:cubicBezTo>
                <a:lnTo>
                  <a:pt x="157376" y="57918"/>
                </a:lnTo>
                <a:lnTo>
                  <a:pt x="157302" y="57847"/>
                </a:lnTo>
                <a:lnTo>
                  <a:pt x="157302" y="57847"/>
                </a:lnTo>
                <a:cubicBezTo>
                  <a:pt x="140799" y="39344"/>
                  <a:pt x="115869" y="30913"/>
                  <a:pt x="91579" y="35558"/>
                </a:cubicBezTo>
                <a:cubicBezTo>
                  <a:pt x="58287" y="41915"/>
                  <a:pt x="34286" y="70920"/>
                  <a:pt x="34286" y="104782"/>
                </a:cubicBezTo>
                <a:lnTo>
                  <a:pt x="34286" y="107140"/>
                </a:lnTo>
                <a:cubicBezTo>
                  <a:pt x="34286" y="127501"/>
                  <a:pt x="42787" y="147003"/>
                  <a:pt x="57717" y="160860"/>
                </a:cubicBezTo>
                <a:lnTo>
                  <a:pt x="182876" y="277088"/>
                </a:lnTo>
                <a:lnTo>
                  <a:pt x="308036" y="160860"/>
                </a:lnTo>
                <a:cubicBezTo>
                  <a:pt x="322966" y="147000"/>
                  <a:pt x="331466" y="127498"/>
                  <a:pt x="331466" y="107140"/>
                </a:cubicBezTo>
                <a:lnTo>
                  <a:pt x="331466" y="104782"/>
                </a:lnTo>
                <a:cubicBezTo>
                  <a:pt x="331466" y="70992"/>
                  <a:pt x="307461" y="41918"/>
                  <a:pt x="274243" y="35558"/>
                </a:cubicBezTo>
                <a:cubicBezTo>
                  <a:pt x="249953" y="30916"/>
                  <a:pt x="224950" y="39416"/>
                  <a:pt x="208520" y="57847"/>
                </a:cubicBezTo>
                <a:cubicBezTo>
                  <a:pt x="208520" y="57847"/>
                  <a:pt x="208520" y="57847"/>
                  <a:pt x="208447" y="57918"/>
                </a:cubicBezTo>
                <a:cubicBezTo>
                  <a:pt x="208373" y="57990"/>
                  <a:pt x="208447" y="57918"/>
                  <a:pt x="208373" y="57990"/>
                </a:cubicBezTo>
                <a:lnTo>
                  <a:pt x="195656" y="72279"/>
                </a:lnTo>
                <a:cubicBezTo>
                  <a:pt x="195440" y="72563"/>
                  <a:pt x="195155" y="72778"/>
                  <a:pt x="194943" y="73066"/>
                </a:cubicBezTo>
                <a:cubicBezTo>
                  <a:pt x="191728" y="76280"/>
                  <a:pt x="187371" y="78067"/>
                  <a:pt x="182869" y="78067"/>
                </a:cubicBezTo>
                <a:cubicBezTo>
                  <a:pt x="178370" y="78067"/>
                  <a:pt x="174010" y="76280"/>
                  <a:pt x="170795" y="73066"/>
                </a:cubicBezTo>
                <a:lnTo>
                  <a:pt x="170806" y="72994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2933700" y="2594183"/>
            <a:ext cx="365760" cy="365689"/>
          </a:xfrm>
          <a:custGeom>
            <a:avLst/>
            <a:gdLst/>
            <a:ahLst/>
            <a:cxnLst/>
            <a:rect l="l" t="t" r="r" b="b"/>
            <a:pathLst>
              <a:path w="365760" h="365689">
                <a:moveTo>
                  <a:pt x="331404" y="184417"/>
                </a:moveTo>
                <a:cubicBezTo>
                  <a:pt x="331404" y="186344"/>
                  <a:pt x="330691" y="188132"/>
                  <a:pt x="328405" y="190132"/>
                </a:cubicBezTo>
                <a:cubicBezTo>
                  <a:pt x="325691" y="192345"/>
                  <a:pt x="321192" y="194276"/>
                  <a:pt x="315691" y="194276"/>
                </a:cubicBezTo>
                <a:lnTo>
                  <a:pt x="245696" y="194276"/>
                </a:lnTo>
                <a:cubicBezTo>
                  <a:pt x="207840" y="194276"/>
                  <a:pt x="177130" y="224986"/>
                  <a:pt x="177130" y="262842"/>
                </a:cubicBezTo>
                <a:cubicBezTo>
                  <a:pt x="177130" y="267699"/>
                  <a:pt x="177631" y="272412"/>
                  <a:pt x="178630" y="276983"/>
                </a:cubicBezTo>
                <a:cubicBezTo>
                  <a:pt x="180985" y="288195"/>
                  <a:pt x="185916" y="299195"/>
                  <a:pt x="188915" y="305983"/>
                </a:cubicBezTo>
                <a:lnTo>
                  <a:pt x="188915" y="305983"/>
                </a:lnTo>
                <a:cubicBezTo>
                  <a:pt x="189416" y="307127"/>
                  <a:pt x="189914" y="308126"/>
                  <a:pt x="190272" y="309054"/>
                </a:cubicBezTo>
                <a:cubicBezTo>
                  <a:pt x="193842" y="317268"/>
                  <a:pt x="194274" y="320054"/>
                  <a:pt x="194274" y="321268"/>
                </a:cubicBezTo>
                <a:cubicBezTo>
                  <a:pt x="194274" y="325053"/>
                  <a:pt x="192917" y="328052"/>
                  <a:pt x="191560" y="329698"/>
                </a:cubicBezTo>
                <a:cubicBezTo>
                  <a:pt x="190916" y="330484"/>
                  <a:pt x="190418" y="330842"/>
                  <a:pt x="190129" y="330985"/>
                </a:cubicBezTo>
                <a:cubicBezTo>
                  <a:pt x="189914" y="331127"/>
                  <a:pt x="189559" y="331201"/>
                  <a:pt x="188988" y="331270"/>
                </a:cubicBezTo>
                <a:cubicBezTo>
                  <a:pt x="186918" y="331343"/>
                  <a:pt x="184917" y="331413"/>
                  <a:pt x="182847" y="331413"/>
                </a:cubicBezTo>
                <a:cubicBezTo>
                  <a:pt x="100782" y="331413"/>
                  <a:pt x="34286" y="264916"/>
                  <a:pt x="34286" y="182852"/>
                </a:cubicBezTo>
                <a:cubicBezTo>
                  <a:pt x="34286" y="100788"/>
                  <a:pt x="100782" y="34291"/>
                  <a:pt x="182847" y="34291"/>
                </a:cubicBezTo>
                <a:cubicBezTo>
                  <a:pt x="264913" y="34291"/>
                  <a:pt x="331408" y="100788"/>
                  <a:pt x="331408" y="182852"/>
                </a:cubicBezTo>
                <a:cubicBezTo>
                  <a:pt x="331408" y="183353"/>
                  <a:pt x="331408" y="183850"/>
                  <a:pt x="331408" y="184424"/>
                </a:cubicBezTo>
                <a:lnTo>
                  <a:pt x="331404" y="184417"/>
                </a:lnTo>
                <a:moveTo>
                  <a:pt x="365687" y="184771"/>
                </a:moveTo>
                <a:cubicBezTo>
                  <a:pt x="365687" y="184128"/>
                  <a:pt x="365687" y="183484"/>
                  <a:pt x="365687" y="182844"/>
                </a:cubicBezTo>
                <a:cubicBezTo>
                  <a:pt x="365687" y="81852"/>
                  <a:pt x="283837" y="0"/>
                  <a:pt x="182843" y="0"/>
                </a:cubicBezTo>
                <a:cubicBezTo>
                  <a:pt x="81850" y="0"/>
                  <a:pt x="0" y="81852"/>
                  <a:pt x="0" y="182844"/>
                </a:cubicBezTo>
                <a:cubicBezTo>
                  <a:pt x="0" y="283837"/>
                  <a:pt x="81850" y="365689"/>
                  <a:pt x="182843" y="365689"/>
                </a:cubicBezTo>
                <a:cubicBezTo>
                  <a:pt x="185342" y="365689"/>
                  <a:pt x="187913" y="365615"/>
                  <a:pt x="190415" y="365546"/>
                </a:cubicBezTo>
                <a:cubicBezTo>
                  <a:pt x="213128" y="364617"/>
                  <a:pt x="228556" y="344047"/>
                  <a:pt x="228556" y="321265"/>
                </a:cubicBezTo>
                <a:cubicBezTo>
                  <a:pt x="228556" y="310908"/>
                  <a:pt x="224200" y="301053"/>
                  <a:pt x="219913" y="291267"/>
                </a:cubicBezTo>
                <a:cubicBezTo>
                  <a:pt x="216841" y="284268"/>
                  <a:pt x="213699" y="277196"/>
                  <a:pt x="212199" y="269911"/>
                </a:cubicBezTo>
                <a:cubicBezTo>
                  <a:pt x="211698" y="267626"/>
                  <a:pt x="211486" y="265267"/>
                  <a:pt x="211486" y="262839"/>
                </a:cubicBezTo>
                <a:cubicBezTo>
                  <a:pt x="211486" y="243911"/>
                  <a:pt x="226841" y="228555"/>
                  <a:pt x="245769" y="228555"/>
                </a:cubicBezTo>
                <a:lnTo>
                  <a:pt x="315691" y="228555"/>
                </a:lnTo>
                <a:cubicBezTo>
                  <a:pt x="341762" y="228555"/>
                  <a:pt x="365475" y="210841"/>
                  <a:pt x="365760" y="184771"/>
                </a:cubicBezTo>
                <a:lnTo>
                  <a:pt x="365687" y="184771"/>
                </a:lnTo>
                <a:moveTo>
                  <a:pt x="114278" y="182844"/>
                </a:moveTo>
                <a:cubicBezTo>
                  <a:pt x="114278" y="170221"/>
                  <a:pt x="104044" y="159989"/>
                  <a:pt x="91422" y="159989"/>
                </a:cubicBezTo>
                <a:cubicBezTo>
                  <a:pt x="78799" y="159989"/>
                  <a:pt x="68565" y="170221"/>
                  <a:pt x="68565" y="182844"/>
                </a:cubicBezTo>
                <a:cubicBezTo>
                  <a:pt x="68565" y="195468"/>
                  <a:pt x="78799" y="205700"/>
                  <a:pt x="91422" y="205700"/>
                </a:cubicBezTo>
                <a:cubicBezTo>
                  <a:pt x="104044" y="205700"/>
                  <a:pt x="114278" y="195468"/>
                  <a:pt x="114278" y="182844"/>
                </a:cubicBezTo>
                <a:moveTo>
                  <a:pt x="114278" y="137133"/>
                </a:moveTo>
                <a:cubicBezTo>
                  <a:pt x="126900" y="137133"/>
                  <a:pt x="137134" y="126901"/>
                  <a:pt x="137134" y="114278"/>
                </a:cubicBezTo>
                <a:cubicBezTo>
                  <a:pt x="137134" y="101654"/>
                  <a:pt x="126901" y="91422"/>
                  <a:pt x="114278" y="91422"/>
                </a:cubicBezTo>
                <a:cubicBezTo>
                  <a:pt x="101656" y="91422"/>
                  <a:pt x="91422" y="101654"/>
                  <a:pt x="91422" y="114278"/>
                </a:cubicBezTo>
                <a:cubicBezTo>
                  <a:pt x="91422" y="126901"/>
                  <a:pt x="101656" y="137133"/>
                  <a:pt x="114278" y="137133"/>
                </a:cubicBezTo>
                <a:moveTo>
                  <a:pt x="205700" y="91422"/>
                </a:moveTo>
                <a:cubicBezTo>
                  <a:pt x="205700" y="78799"/>
                  <a:pt x="195466" y="68567"/>
                  <a:pt x="182843" y="68567"/>
                </a:cubicBezTo>
                <a:cubicBezTo>
                  <a:pt x="170221" y="68567"/>
                  <a:pt x="159987" y="78799"/>
                  <a:pt x="159987" y="91422"/>
                </a:cubicBezTo>
                <a:cubicBezTo>
                  <a:pt x="159987" y="104046"/>
                  <a:pt x="170221" y="114278"/>
                  <a:pt x="182843" y="114278"/>
                </a:cubicBezTo>
                <a:cubicBezTo>
                  <a:pt x="195466" y="114278"/>
                  <a:pt x="205700" y="104046"/>
                  <a:pt x="205700" y="91422"/>
                </a:cubicBezTo>
                <a:moveTo>
                  <a:pt x="251412" y="137133"/>
                </a:moveTo>
                <a:cubicBezTo>
                  <a:pt x="264035" y="137133"/>
                  <a:pt x="274269" y="126901"/>
                  <a:pt x="274269" y="114278"/>
                </a:cubicBezTo>
                <a:cubicBezTo>
                  <a:pt x="274269" y="101654"/>
                  <a:pt x="264035" y="91422"/>
                  <a:pt x="251412" y="91422"/>
                </a:cubicBezTo>
                <a:cubicBezTo>
                  <a:pt x="238790" y="91422"/>
                  <a:pt x="228556" y="101654"/>
                  <a:pt x="228556" y="114278"/>
                </a:cubicBezTo>
                <a:cubicBezTo>
                  <a:pt x="228556" y="126901"/>
                  <a:pt x="238790" y="137133"/>
                  <a:pt x="251412" y="137133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395212" y="2594147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160019" y="68580"/>
                </a:moveTo>
                <a:lnTo>
                  <a:pt x="160019" y="182880"/>
                </a:lnTo>
                <a:cubicBezTo>
                  <a:pt x="160019" y="201812"/>
                  <a:pt x="144660" y="217170"/>
                  <a:pt x="125730" y="217170"/>
                </a:cubicBezTo>
                <a:cubicBezTo>
                  <a:pt x="106800" y="217170"/>
                  <a:pt x="91441" y="201812"/>
                  <a:pt x="91441" y="182880"/>
                </a:cubicBezTo>
                <a:lnTo>
                  <a:pt x="91441" y="68580"/>
                </a:lnTo>
                <a:cubicBezTo>
                  <a:pt x="91441" y="49648"/>
                  <a:pt x="106800" y="34290"/>
                  <a:pt x="125730" y="34290"/>
                </a:cubicBezTo>
                <a:cubicBezTo>
                  <a:pt x="144660" y="34290"/>
                  <a:pt x="160019" y="49648"/>
                  <a:pt x="160019" y="68580"/>
                </a:cubicBezTo>
                <a:lnTo>
                  <a:pt x="160019" y="68580"/>
                </a:lnTo>
                <a:moveTo>
                  <a:pt x="57149" y="68580"/>
                </a:moveTo>
                <a:lnTo>
                  <a:pt x="57149" y="182880"/>
                </a:lnTo>
                <a:cubicBezTo>
                  <a:pt x="57149" y="220743"/>
                  <a:pt x="87868" y="251460"/>
                  <a:pt x="125730" y="251460"/>
                </a:cubicBezTo>
                <a:cubicBezTo>
                  <a:pt x="163592" y="251460"/>
                  <a:pt x="194311" y="220743"/>
                  <a:pt x="194311" y="182880"/>
                </a:cubicBezTo>
                <a:lnTo>
                  <a:pt x="194311" y="68580"/>
                </a:lnTo>
                <a:cubicBezTo>
                  <a:pt x="194311" y="30717"/>
                  <a:pt x="163592" y="0"/>
                  <a:pt x="125730" y="0"/>
                </a:cubicBezTo>
                <a:cubicBezTo>
                  <a:pt x="87868" y="0"/>
                  <a:pt x="57149" y="30717"/>
                  <a:pt x="57149" y="68580"/>
                </a:cubicBezTo>
                <a:lnTo>
                  <a:pt x="57149" y="68580"/>
                </a:lnTo>
                <a:moveTo>
                  <a:pt x="34289" y="154307"/>
                </a:moveTo>
                <a:cubicBezTo>
                  <a:pt x="34289" y="144804"/>
                  <a:pt x="26645" y="137164"/>
                  <a:pt x="17145" y="137164"/>
                </a:cubicBezTo>
                <a:cubicBezTo>
                  <a:pt x="7644" y="137164"/>
                  <a:pt x="0" y="144808"/>
                  <a:pt x="0" y="154310"/>
                </a:cubicBezTo>
                <a:lnTo>
                  <a:pt x="0" y="182887"/>
                </a:lnTo>
                <a:cubicBezTo>
                  <a:pt x="0" y="246537"/>
                  <a:pt x="47292" y="299115"/>
                  <a:pt x="108585" y="307472"/>
                </a:cubicBezTo>
                <a:lnTo>
                  <a:pt x="108585" y="331477"/>
                </a:lnTo>
                <a:lnTo>
                  <a:pt x="74296" y="331477"/>
                </a:lnTo>
                <a:cubicBezTo>
                  <a:pt x="64796" y="331477"/>
                  <a:pt x="57152" y="339122"/>
                  <a:pt x="57152" y="348624"/>
                </a:cubicBezTo>
                <a:cubicBezTo>
                  <a:pt x="57152" y="358126"/>
                  <a:pt x="64796" y="365771"/>
                  <a:pt x="74296" y="365771"/>
                </a:cubicBezTo>
                <a:lnTo>
                  <a:pt x="125733" y="365771"/>
                </a:lnTo>
                <a:lnTo>
                  <a:pt x="177169" y="365771"/>
                </a:lnTo>
                <a:cubicBezTo>
                  <a:pt x="186669" y="365771"/>
                  <a:pt x="194313" y="358126"/>
                  <a:pt x="194313" y="348628"/>
                </a:cubicBezTo>
                <a:cubicBezTo>
                  <a:pt x="194313" y="339125"/>
                  <a:pt x="186669" y="331484"/>
                  <a:pt x="177169" y="331484"/>
                </a:cubicBezTo>
                <a:lnTo>
                  <a:pt x="142880" y="331484"/>
                </a:lnTo>
                <a:lnTo>
                  <a:pt x="142880" y="307480"/>
                </a:lnTo>
                <a:cubicBezTo>
                  <a:pt x="204173" y="299122"/>
                  <a:pt x="251465" y="246544"/>
                  <a:pt x="251465" y="182894"/>
                </a:cubicBezTo>
                <a:lnTo>
                  <a:pt x="251465" y="154321"/>
                </a:lnTo>
                <a:cubicBezTo>
                  <a:pt x="251465" y="144819"/>
                  <a:pt x="243821" y="137178"/>
                  <a:pt x="234321" y="137178"/>
                </a:cubicBezTo>
                <a:cubicBezTo>
                  <a:pt x="224820" y="137178"/>
                  <a:pt x="217176" y="144822"/>
                  <a:pt x="217176" y="154325"/>
                </a:cubicBezTo>
                <a:lnTo>
                  <a:pt x="217176" y="182902"/>
                </a:lnTo>
                <a:cubicBezTo>
                  <a:pt x="217176" y="233410"/>
                  <a:pt x="176243" y="274342"/>
                  <a:pt x="125735" y="274342"/>
                </a:cubicBezTo>
                <a:cubicBezTo>
                  <a:pt x="75229" y="274342"/>
                  <a:pt x="34294" y="233410"/>
                  <a:pt x="34294" y="182902"/>
                </a:cubicBezTo>
                <a:lnTo>
                  <a:pt x="34289" y="15430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540243" y="2594196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1519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basic elements of a narrative, such as characters, setting, plot, and themes.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components form the foundation of storytelling and are essential for crafting engaging narratives.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1519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Narrative Structure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2933700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use of vivid verbs, adjectives, and adverbs to bring the story to life.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technique enhances the reader's experience by creating vivid imagery and emotional resonance.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2933700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Descriptive Language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135881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relating to characters' emotions, such as fear, excitement, and pride.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skill allows readers to connect deeply with the narrative and its characters.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135881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16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Emotional Intelligence and Empathy</a:t>
            </a:r>
            <a:endParaRPr lang="en-US" sz="1516" dirty="0"/>
          </a:p>
        </p:txBody>
      </p:sp>
      <p:sp>
        <p:nvSpPr>
          <p:cNvPr id="15" name="Text 13"/>
          <p:cNvSpPr/>
          <p:nvPr/>
        </p:nvSpPr>
        <p:spPr>
          <a:xfrm>
            <a:off x="7338062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Building confidence and public speaking skills through retelling and presenting the story.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practice helps individuals articulate their thoughts and engage audiences effectively.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338062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Confidence and Public Speaking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540243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Identifying and analyzing literary devices, such as imagery and symbolism, used in the story.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enrich the narrative and provide deeper layers of meaning for the reader.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9540243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Literary Devices and Techniques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463278" y="0"/>
            <a:ext cx="3728721" cy="2286000"/>
          </a:xfrm>
          <a:prstGeom prst="rect">
            <a:avLst/>
          </a:prstGeom>
          <a:blipFill>
            <a:blip r:embed="rId1"/>
            <a:srcRect/>
            <a:stretch>
              <a:fillRect l="0" r="0" t="-9000" b="-900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E7E6E6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Subject Knowledge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Delving deeper into literary devices, such as metaphors, similes, and imagery, used in the story.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elements enhance the narrative and provide depth to the storytelling.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31519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Literary Devices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933700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Analyzing Jabari's character development throughout the story, discussing how his thoughts, feelings, and actions change.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evolution reflects his journey and personal growth.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2933700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Character Development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135881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strategies for overcoming fears and challenges, such as breaking tasks into smaller steps and seeking support from others.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methods are practical and relatable for readers facing similar situations.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135881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Overcoming Fears and Challenges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38062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Discussing the importance of diverse representation in literature and how it can impact readers' experiences and perceptions.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Such representation fosters inclusivity and broadens understanding.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338062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Cultural Diversity and Representation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540243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emotions, such as fear, excitement, and pride, and how they relate to the story and real-life experiences.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analysis connects the narrative to universal human experiences.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540243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Emotional Intelligence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63278" y="0"/>
            <a:ext cx="3728721" cy="2616884"/>
          </a:xfrm>
          <a:prstGeom prst="rect">
            <a:avLst/>
          </a:prstGeom>
          <a:blipFill>
            <a:blip r:embed="rId1"/>
            <a:srcRect/>
            <a:stretch>
              <a:fillRect l="-6075" r="-607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Extended Knowledge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might misunderstand key events in the story, such as Jabari's motivations for wanting to jump off the diving board.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can lead to a lack of comprehension regarding the story's main themes and character development.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Misunderstanding the Plot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might struggle to use descriptive language when retelling the story.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can result in a less engaging and vivid recount of the narrative.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Lack of Descriptive Language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might not accurately portray Jabari's character, missing key traits such as his initial fear and eventual courage.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can affect the understanding of the character's growth and the story's emotional impact.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Inconsistent Character Portrayal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might have trouble sequencing the events of the story correctly.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can lead to confusion and a fragmented understanding of the narrative flow.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Difficulty with Sequencing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Errors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62128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858003"/>
            <a:ext cx="14630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Retelling stories helps improve reading comprehension, memory, and communication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practice reinforces understanding and retention of the material.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19" y="3266130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Retelling Stories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457587" y="3858003"/>
            <a:ext cx="14630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a story map or summary to aid in remembering the story.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students to visualize the events to enhance recall.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2457587" y="3266130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Supporting Students with Memory Challenges</a:t>
            </a:r>
            <a:endParaRPr lang="en-US" sz="1113" dirty="0"/>
          </a:p>
        </p:txBody>
      </p:sp>
      <p:sp>
        <p:nvSpPr>
          <p:cNvPr id="8" name="Text 6"/>
          <p:cNvSpPr/>
          <p:nvPr/>
        </p:nvSpPr>
        <p:spPr>
          <a:xfrm>
            <a:off x="4183655" y="3858003"/>
            <a:ext cx="14630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Create a safe and supportive environment for students.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Offer choices and provide positive feedback to motivate engagement.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183655" y="3266130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Encouraging Participation in Retelling</a:t>
            </a:r>
            <a:endParaRPr lang="en-US" sz="1112" dirty="0"/>
          </a:p>
        </p:txBody>
      </p:sp>
      <p:sp>
        <p:nvSpPr>
          <p:cNvPr id="10" name="Text 8"/>
          <p:cNvSpPr/>
          <p:nvPr/>
        </p:nvSpPr>
        <p:spPr>
          <a:xfrm>
            <a:off x="5909723" y="3858003"/>
            <a:ext cx="14630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Observe student participation and review their written retellings.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Engage in one-on-one conversations to gauge comprehension.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909723" y="3266130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Assessing Understanding During Retelling</a:t>
            </a:r>
            <a:endParaRPr lang="en-US" sz="1112" dirty="0"/>
          </a:p>
        </p:txBody>
      </p:sp>
      <p:sp>
        <p:nvSpPr>
          <p:cNvPr id="12" name="Text 10"/>
          <p:cNvSpPr/>
          <p:nvPr/>
        </p:nvSpPr>
        <p:spPr>
          <a:xfrm>
            <a:off x="7635792" y="3858003"/>
            <a:ext cx="14630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Retelling can be done orally, in writing, or through creative formats like comic strips.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variety allows students to choose a method that suits them best.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7635792" y="3266130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64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Different Retelling Formats</a:t>
            </a:r>
            <a:endParaRPr lang="en-US" sz="1364" dirty="0"/>
          </a:p>
        </p:txBody>
      </p:sp>
      <p:sp>
        <p:nvSpPr>
          <p:cNvPr id="14" name="Text 12"/>
          <p:cNvSpPr/>
          <p:nvPr/>
        </p:nvSpPr>
        <p:spPr>
          <a:xfrm>
            <a:off x="9448800" y="-1"/>
            <a:ext cx="2743200" cy="6857999"/>
          </a:xfrm>
          <a:prstGeom prst="rect">
            <a:avLst/>
          </a:prstGeom>
          <a:blipFill>
            <a:blip r:embed="rId1"/>
            <a:srcRect/>
            <a:stretch>
              <a:fillRect l="-116667" r="-11666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40092" y="2857265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226518" y="2857265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20014" y="51435"/>
                </a:moveTo>
                <a:lnTo>
                  <a:pt x="120014" y="137160"/>
                </a:lnTo>
                <a:cubicBezTo>
                  <a:pt x="120014" y="151359"/>
                  <a:pt x="108495" y="162878"/>
                  <a:pt x="94298" y="162878"/>
                </a:cubicBezTo>
                <a:cubicBezTo>
                  <a:pt x="80100" y="162878"/>
                  <a:pt x="68581" y="151359"/>
                  <a:pt x="68581" y="137160"/>
                </a:cubicBezTo>
                <a:lnTo>
                  <a:pt x="68581" y="51435"/>
                </a:lnTo>
                <a:cubicBezTo>
                  <a:pt x="68581" y="37236"/>
                  <a:pt x="80100" y="25718"/>
                  <a:pt x="94298" y="25718"/>
                </a:cubicBezTo>
                <a:cubicBezTo>
                  <a:pt x="108495" y="25718"/>
                  <a:pt x="120014" y="37236"/>
                  <a:pt x="120014" y="51435"/>
                </a:cubicBezTo>
                <a:lnTo>
                  <a:pt x="120014" y="51435"/>
                </a:lnTo>
                <a:moveTo>
                  <a:pt x="42862" y="51435"/>
                </a:moveTo>
                <a:lnTo>
                  <a:pt x="42862" y="137160"/>
                </a:lnTo>
                <a:cubicBezTo>
                  <a:pt x="42862" y="165558"/>
                  <a:pt x="65901" y="188595"/>
                  <a:pt x="94298" y="188595"/>
                </a:cubicBezTo>
                <a:cubicBezTo>
                  <a:pt x="122694" y="188595"/>
                  <a:pt x="145733" y="165558"/>
                  <a:pt x="145733" y="137160"/>
                </a:cubicBezTo>
                <a:lnTo>
                  <a:pt x="145733" y="51435"/>
                </a:lnTo>
                <a:cubicBezTo>
                  <a:pt x="145733" y="23037"/>
                  <a:pt x="122694" y="0"/>
                  <a:pt x="94298" y="0"/>
                </a:cubicBezTo>
                <a:cubicBezTo>
                  <a:pt x="65901" y="0"/>
                  <a:pt x="42862" y="23037"/>
                  <a:pt x="42862" y="51435"/>
                </a:cubicBezTo>
                <a:moveTo>
                  <a:pt x="25717" y="115730"/>
                </a:moveTo>
                <a:cubicBezTo>
                  <a:pt x="25717" y="108603"/>
                  <a:pt x="19984" y="102873"/>
                  <a:pt x="12858" y="102873"/>
                </a:cubicBezTo>
                <a:cubicBezTo>
                  <a:pt x="5733" y="102873"/>
                  <a:pt x="0" y="108606"/>
                  <a:pt x="0" y="115733"/>
                </a:cubicBezTo>
                <a:lnTo>
                  <a:pt x="0" y="137165"/>
                </a:lnTo>
                <a:cubicBezTo>
                  <a:pt x="0" y="184903"/>
                  <a:pt x="35469" y="224336"/>
                  <a:pt x="81439" y="230604"/>
                </a:cubicBezTo>
                <a:lnTo>
                  <a:pt x="81439" y="248608"/>
                </a:lnTo>
                <a:lnTo>
                  <a:pt x="55722" y="248608"/>
                </a:lnTo>
                <a:cubicBezTo>
                  <a:pt x="48597" y="248608"/>
                  <a:pt x="42864" y="254341"/>
                  <a:pt x="42864" y="261468"/>
                </a:cubicBezTo>
                <a:cubicBezTo>
                  <a:pt x="42864" y="268595"/>
                  <a:pt x="48597" y="274328"/>
                  <a:pt x="55722" y="274328"/>
                </a:cubicBezTo>
                <a:lnTo>
                  <a:pt x="94300" y="274328"/>
                </a:lnTo>
                <a:lnTo>
                  <a:pt x="132877" y="274328"/>
                </a:lnTo>
                <a:cubicBezTo>
                  <a:pt x="140002" y="274328"/>
                  <a:pt x="145735" y="268595"/>
                  <a:pt x="145735" y="261471"/>
                </a:cubicBezTo>
                <a:cubicBezTo>
                  <a:pt x="145735" y="254344"/>
                  <a:pt x="140002" y="248613"/>
                  <a:pt x="132877" y="248613"/>
                </a:cubicBezTo>
                <a:lnTo>
                  <a:pt x="107160" y="248613"/>
                </a:lnTo>
                <a:lnTo>
                  <a:pt x="107160" y="230610"/>
                </a:lnTo>
                <a:cubicBezTo>
                  <a:pt x="153130" y="224341"/>
                  <a:pt x="188599" y="184908"/>
                  <a:pt x="188599" y="137171"/>
                </a:cubicBezTo>
                <a:lnTo>
                  <a:pt x="188599" y="115741"/>
                </a:lnTo>
                <a:cubicBezTo>
                  <a:pt x="188599" y="108614"/>
                  <a:pt x="182866" y="102883"/>
                  <a:pt x="175741" y="102883"/>
                </a:cubicBezTo>
                <a:cubicBezTo>
                  <a:pt x="168615" y="102883"/>
                  <a:pt x="162882" y="108617"/>
                  <a:pt x="162882" y="115743"/>
                </a:cubicBezTo>
                <a:lnTo>
                  <a:pt x="162882" y="137176"/>
                </a:lnTo>
                <a:cubicBezTo>
                  <a:pt x="162882" y="175057"/>
                  <a:pt x="132183" y="205756"/>
                  <a:pt x="94302" y="205756"/>
                </a:cubicBezTo>
                <a:cubicBezTo>
                  <a:pt x="56422" y="205756"/>
                  <a:pt x="25721" y="175057"/>
                  <a:pt x="25721" y="137176"/>
                </a:cubicBezTo>
                <a:lnTo>
                  <a:pt x="25717" y="11573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2491867" y="2857265"/>
            <a:ext cx="205760" cy="274320"/>
          </a:xfrm>
          <a:custGeom>
            <a:avLst/>
            <a:gdLst/>
            <a:ahLst/>
            <a:cxnLst/>
            <a:rect l="l" t="t" r="r" b="b"/>
            <a:pathLst>
              <a:path w="205760" h="274320">
                <a:moveTo>
                  <a:pt x="0" y="25720"/>
                </a:moveTo>
                <a:cubicBezTo>
                  <a:pt x="0" y="11521"/>
                  <a:pt x="11520" y="0"/>
                  <a:pt x="25720" y="0"/>
                </a:cubicBezTo>
                <a:lnTo>
                  <a:pt x="25720" y="25720"/>
                </a:lnTo>
                <a:lnTo>
                  <a:pt x="25720" y="236516"/>
                </a:lnTo>
                <a:lnTo>
                  <a:pt x="95431" y="186738"/>
                </a:lnTo>
                <a:cubicBezTo>
                  <a:pt x="99878" y="183523"/>
                  <a:pt x="105933" y="183523"/>
                  <a:pt x="110382" y="186738"/>
                </a:cubicBezTo>
                <a:lnTo>
                  <a:pt x="180040" y="236516"/>
                </a:lnTo>
                <a:lnTo>
                  <a:pt x="180040" y="25720"/>
                </a:lnTo>
                <a:lnTo>
                  <a:pt x="25720" y="25720"/>
                </a:lnTo>
                <a:lnTo>
                  <a:pt x="25720" y="0"/>
                </a:lnTo>
                <a:lnTo>
                  <a:pt x="180040" y="0"/>
                </a:lnTo>
                <a:cubicBezTo>
                  <a:pt x="194239" y="0"/>
                  <a:pt x="205760" y="11521"/>
                  <a:pt x="205760" y="25720"/>
                </a:cubicBezTo>
                <a:lnTo>
                  <a:pt x="205760" y="261487"/>
                </a:lnTo>
                <a:cubicBezTo>
                  <a:pt x="205760" y="266310"/>
                  <a:pt x="203081" y="270705"/>
                  <a:pt x="198795" y="272902"/>
                </a:cubicBezTo>
                <a:cubicBezTo>
                  <a:pt x="194509" y="275099"/>
                  <a:pt x="189365" y="274723"/>
                  <a:pt x="185453" y="271936"/>
                </a:cubicBezTo>
                <a:lnTo>
                  <a:pt x="102882" y="212996"/>
                </a:lnTo>
                <a:lnTo>
                  <a:pt x="20311" y="271936"/>
                </a:lnTo>
                <a:cubicBezTo>
                  <a:pt x="16399" y="274723"/>
                  <a:pt x="11255" y="275096"/>
                  <a:pt x="6969" y="272902"/>
                </a:cubicBezTo>
                <a:cubicBezTo>
                  <a:pt x="2683" y="270705"/>
                  <a:pt x="4" y="266310"/>
                  <a:pt x="4" y="261487"/>
                </a:cubicBezTo>
                <a:lnTo>
                  <a:pt x="0" y="2572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944013" y="2857265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52936" y="2857265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34291" y="25718"/>
                </a:moveTo>
                <a:cubicBezTo>
                  <a:pt x="29576" y="25718"/>
                  <a:pt x="25719" y="29574"/>
                  <a:pt x="25719" y="34290"/>
                </a:cubicBezTo>
                <a:lnTo>
                  <a:pt x="25719" y="240030"/>
                </a:lnTo>
                <a:cubicBezTo>
                  <a:pt x="25719" y="244746"/>
                  <a:pt x="29576" y="248603"/>
                  <a:pt x="34291" y="248603"/>
                </a:cubicBezTo>
                <a:lnTo>
                  <a:pt x="205742" y="248603"/>
                </a:lnTo>
                <a:cubicBezTo>
                  <a:pt x="210456" y="248603"/>
                  <a:pt x="214313" y="244746"/>
                  <a:pt x="214313" y="240030"/>
                </a:cubicBezTo>
                <a:lnTo>
                  <a:pt x="214313" y="34290"/>
                </a:lnTo>
                <a:cubicBezTo>
                  <a:pt x="214313" y="29574"/>
                  <a:pt x="210456" y="25718"/>
                  <a:pt x="205742" y="25718"/>
                </a:cubicBezTo>
                <a:lnTo>
                  <a:pt x="34291" y="25718"/>
                </a:lnTo>
                <a:moveTo>
                  <a:pt x="0" y="34290"/>
                </a:moveTo>
                <a:cubicBezTo>
                  <a:pt x="0" y="15376"/>
                  <a:pt x="15376" y="0"/>
                  <a:pt x="34291" y="0"/>
                </a:cubicBezTo>
                <a:lnTo>
                  <a:pt x="205742" y="0"/>
                </a:lnTo>
                <a:cubicBezTo>
                  <a:pt x="224654" y="0"/>
                  <a:pt x="240032" y="15376"/>
                  <a:pt x="240032" y="34290"/>
                </a:cubicBezTo>
                <a:lnTo>
                  <a:pt x="240032" y="240030"/>
                </a:lnTo>
                <a:cubicBezTo>
                  <a:pt x="240032" y="258944"/>
                  <a:pt x="224656" y="274320"/>
                  <a:pt x="205742" y="274320"/>
                </a:cubicBezTo>
                <a:lnTo>
                  <a:pt x="34291" y="274320"/>
                </a:lnTo>
                <a:cubicBezTo>
                  <a:pt x="15379" y="274320"/>
                  <a:pt x="0" y="258944"/>
                  <a:pt x="0" y="240030"/>
                </a:cubicBezTo>
                <a:lnTo>
                  <a:pt x="0" y="34290"/>
                </a:lnTo>
                <a:moveTo>
                  <a:pt x="102870" y="214313"/>
                </a:moveTo>
                <a:lnTo>
                  <a:pt x="137160" y="214313"/>
                </a:lnTo>
                <a:cubicBezTo>
                  <a:pt x="141874" y="214313"/>
                  <a:pt x="145732" y="218169"/>
                  <a:pt x="145732" y="222885"/>
                </a:cubicBezTo>
                <a:cubicBezTo>
                  <a:pt x="145732" y="227601"/>
                  <a:pt x="141874" y="231458"/>
                  <a:pt x="137160" y="231458"/>
                </a:cubicBezTo>
                <a:lnTo>
                  <a:pt x="102870" y="231458"/>
                </a:lnTo>
                <a:cubicBezTo>
                  <a:pt x="98155" y="231458"/>
                  <a:pt x="94298" y="227601"/>
                  <a:pt x="94298" y="222885"/>
                </a:cubicBezTo>
                <a:cubicBezTo>
                  <a:pt x="94298" y="218169"/>
                  <a:pt x="98155" y="214313"/>
                  <a:pt x="102870" y="214313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731520" y="932927"/>
            <a:ext cx="8130258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FAQ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640081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213360" y="-1"/>
            <a:ext cx="3503351" cy="6857998"/>
          </a:xfrm>
          <a:prstGeom prst="rect">
            <a:avLst/>
          </a:prstGeom>
          <a:blipFill>
            <a:blip r:embed="rId1"/>
            <a:srcRect/>
            <a:stretch>
              <a:fillRect l="-96874" r="-9687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206238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recall the main events and characters in Jabari Jumps.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focuses on memory and recognition of key story elements.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206238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Knowledge/Remembering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011160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demonstrate an understanding of the story's themes, including perseverance, courage, and the importance of support from others.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involves interpreting the underlying messages conveyed in the narrative.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011160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Comprehension/Understanding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206238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apply the story's themes to their own experiences, discussing times when they had to be brave or try something new.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encourages personal reflection and connection to the story.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206238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Application/Applying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011160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analyze Jabari's character development throughout the story, discussing how his feelings and actions change as he faces his fear.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promotes critical thinking and deeper engagement with the text.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11160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Analysis/Analyzing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206238" y="932927"/>
            <a:ext cx="73263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Objectives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Perseverance is the act of continuing to try hard despite difficulties or setbacks.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represents determination and resilience in the face of challenges.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31519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Perseverance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933700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Courage is the ability to do something that frightens one.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involves facing fears and taking bold actions.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2933700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Courage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135881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diving board is a platform from which people jump into a pool.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often used in swimming and diving activities.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135881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Diving Board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38062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Fear is an unpleasant emotion caused by the belief that someone or something is dangerous.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can lead to avoidance or defensive behaviors.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338062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Fear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540243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Support refers to help or encouragement given to someone.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essential for fostering growth and confidence.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540243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Support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63278" y="0"/>
            <a:ext cx="3728721" cy="2616884"/>
          </a:xfrm>
          <a:prstGeom prst="rect">
            <a:avLst/>
          </a:prstGeom>
          <a:blipFill>
            <a:blip r:embed="rId1"/>
            <a:srcRect/>
            <a:stretch>
              <a:fillRect l="-2657" r="-26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Vocabulary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Copy of Jabari Jumps by Gaia Cornwall.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book serves as a central resource for storytelling and thematic exploration.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31519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Book Resource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933700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Whiteboard and Markers.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facilitate brainstorming and collaborative activities.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2933700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Interactive Tools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135881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Digital Storytelling Software (e.g., Book Creator, Storybird).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platforms enable creative expression and narrative development.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135881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Digital Storytelling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38062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Diving Board Diagram Printouts.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diagrams help visualize concepts and enhance understanding.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338062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Visual Aids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540243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Character Trait Charts.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charts assist in analyzing and understanding character development.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540243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Character Analysis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63278" y="0"/>
            <a:ext cx="3728721" cy="2616884"/>
          </a:xfrm>
          <a:prstGeom prst="rect">
            <a:avLst/>
          </a:prstGeom>
          <a:blipFill>
            <a:blip r:embed="rId1"/>
            <a:srcRect/>
            <a:stretch>
              <a:fillRect l="-2781" r="-278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Resources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84170" cy="6858000"/>
          </a:xfrm>
          <a:prstGeom prst="rect">
            <a:avLst/>
          </a:prstGeom>
          <a:blipFill>
            <a:blip r:embed="rId1"/>
            <a:srcRect/>
            <a:stretch>
              <a:fillRect l="-93562" r="-9356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46218" y="3146518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31"/>
              </a:spcBef>
              <a:buNone/>
            </a:pPr>
            <a:r>
              <a:rPr lang="en-US" sz="1203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fundamental elements of a story, including characters, setting, plot, and themes.</a:t>
            </a:r>
            <a:endParaRPr lang="en-US" sz="1203" dirty="0"/>
          </a:p>
          <a:p>
            <a:pPr algn="l" marL="0" indent="0">
              <a:lnSpc>
                <a:spcPct val="100000"/>
              </a:lnSpc>
              <a:spcBef>
                <a:spcPts val="1031"/>
              </a:spcBef>
              <a:buNone/>
            </a:pPr>
            <a:r>
              <a:rPr lang="en-US" sz="1203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knowledge forms the foundation for analyzing and creating narratives.</a:t>
            </a:r>
            <a:endParaRPr lang="en-US" sz="1203" dirty="0"/>
          </a:p>
        </p:txBody>
      </p:sp>
      <p:sp>
        <p:nvSpPr>
          <p:cNvPr id="6" name="Text 4"/>
          <p:cNvSpPr/>
          <p:nvPr/>
        </p:nvSpPr>
        <p:spPr>
          <a:xfrm>
            <a:off x="4046218" y="2680209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Basic Story Structure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960126" y="3146518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foundational vocabulary and the ability to comprehend simple texts.</a:t>
            </a:r>
            <a:endParaRPr lang="en-US" sz="1273" dirty="0"/>
          </a:p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skills are essential for engaging with and understanding written material.</a:t>
            </a:r>
            <a:endParaRPr lang="en-US" sz="1273" dirty="0"/>
          </a:p>
        </p:txBody>
      </p:sp>
      <p:sp>
        <p:nvSpPr>
          <p:cNvPr id="8" name="Text 6"/>
          <p:cNvSpPr/>
          <p:nvPr/>
        </p:nvSpPr>
        <p:spPr>
          <a:xfrm>
            <a:off x="7960126" y="2680209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Vocabulary and Comprehension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046218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73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Experience with retelling stories in their own words and understanding the sequence of events.</a:t>
            </a:r>
            <a:endParaRPr lang="en-US" sz="1252" dirty="0"/>
          </a:p>
          <a:p>
            <a:pPr algn="l" marL="0" indent="0">
              <a:lnSpc>
                <a:spcPct val="100000"/>
              </a:lnSpc>
              <a:spcBef>
                <a:spcPts val="1073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practice enhances memory and narrative skills.</a:t>
            </a:r>
            <a:endParaRPr lang="en-US" sz="1252" dirty="0"/>
          </a:p>
        </p:txBody>
      </p:sp>
      <p:sp>
        <p:nvSpPr>
          <p:cNvPr id="10" name="Text 8"/>
          <p:cNvSpPr/>
          <p:nvPr/>
        </p:nvSpPr>
        <p:spPr>
          <a:xfrm>
            <a:off x="4046218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Retelling and Sequencing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960126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2"/>
              </a:spcBef>
              <a:buNone/>
            </a:pPr>
            <a:r>
              <a:rPr lang="en-US" sz="1274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and relating to characters' emotions, such as fear, excitement, and pride.</a:t>
            </a:r>
            <a:endParaRPr lang="en-US" sz="1274" dirty="0"/>
          </a:p>
          <a:p>
            <a:pPr algn="l" marL="0" indent="0">
              <a:lnSpc>
                <a:spcPct val="100000"/>
              </a:lnSpc>
              <a:spcBef>
                <a:spcPts val="1092"/>
              </a:spcBef>
              <a:buNone/>
            </a:pPr>
            <a:r>
              <a:rPr lang="en-US" sz="1274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ability fosters deeper connections with stories and their characters.</a:t>
            </a:r>
            <a:endParaRPr lang="en-US" sz="1274" dirty="0"/>
          </a:p>
        </p:txBody>
      </p:sp>
      <p:sp>
        <p:nvSpPr>
          <p:cNvPr id="12" name="Text 10"/>
          <p:cNvSpPr/>
          <p:nvPr/>
        </p:nvSpPr>
        <p:spPr>
          <a:xfrm>
            <a:off x="7960126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Emotional Intelligence and Empathy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069078" y="2203263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71556" y="2201206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046231" y="4197761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60126" y="4224451"/>
            <a:ext cx="365760" cy="312381"/>
          </a:xfrm>
          <a:custGeom>
            <a:avLst/>
            <a:gdLst/>
            <a:ahLst/>
            <a:cxnLst/>
            <a:rect l="l" t="t" r="r" b="b"/>
            <a:pathLst>
              <a:path w="365760" h="312381">
                <a:moveTo>
                  <a:pt x="161307" y="303881"/>
                </a:moveTo>
                <a:lnTo>
                  <a:pt x="159523" y="302238"/>
                </a:lnTo>
                <a:lnTo>
                  <a:pt x="34363" y="186010"/>
                </a:lnTo>
                <a:cubicBezTo>
                  <a:pt x="12432" y="165649"/>
                  <a:pt x="0" y="137076"/>
                  <a:pt x="0" y="107143"/>
                </a:cubicBezTo>
                <a:lnTo>
                  <a:pt x="0" y="104785"/>
                </a:lnTo>
                <a:cubicBezTo>
                  <a:pt x="0" y="54492"/>
                  <a:pt x="35720" y="11346"/>
                  <a:pt x="85153" y="1915"/>
                </a:cubicBezTo>
                <a:cubicBezTo>
                  <a:pt x="113298" y="-3514"/>
                  <a:pt x="142087" y="2986"/>
                  <a:pt x="165020" y="19130"/>
                </a:cubicBezTo>
                <a:cubicBezTo>
                  <a:pt x="171450" y="23703"/>
                  <a:pt x="177448" y="28989"/>
                  <a:pt x="182880" y="35062"/>
                </a:cubicBezTo>
                <a:cubicBezTo>
                  <a:pt x="185879" y="31632"/>
                  <a:pt x="189094" y="28489"/>
                  <a:pt x="192525" y="25559"/>
                </a:cubicBezTo>
                <a:cubicBezTo>
                  <a:pt x="195169" y="23272"/>
                  <a:pt x="197883" y="21129"/>
                  <a:pt x="200740" y="19130"/>
                </a:cubicBezTo>
                <a:lnTo>
                  <a:pt x="200740" y="19130"/>
                </a:lnTo>
                <a:cubicBezTo>
                  <a:pt x="223673" y="2986"/>
                  <a:pt x="252462" y="-3514"/>
                  <a:pt x="280607" y="1843"/>
                </a:cubicBezTo>
                <a:cubicBezTo>
                  <a:pt x="330043" y="11274"/>
                  <a:pt x="365760" y="54492"/>
                  <a:pt x="365760" y="104785"/>
                </a:cubicBezTo>
                <a:lnTo>
                  <a:pt x="365760" y="107143"/>
                </a:lnTo>
                <a:cubicBezTo>
                  <a:pt x="365760" y="137076"/>
                  <a:pt x="353331" y="165649"/>
                  <a:pt x="331397" y="186010"/>
                </a:cubicBezTo>
                <a:lnTo>
                  <a:pt x="206237" y="302238"/>
                </a:lnTo>
                <a:lnTo>
                  <a:pt x="204452" y="303881"/>
                </a:lnTo>
                <a:cubicBezTo>
                  <a:pt x="198593" y="309310"/>
                  <a:pt x="190879" y="312381"/>
                  <a:pt x="182880" y="312381"/>
                </a:cubicBezTo>
                <a:cubicBezTo>
                  <a:pt x="174881" y="312381"/>
                  <a:pt x="167163" y="309382"/>
                  <a:pt x="161307" y="303881"/>
                </a:cubicBezTo>
                <a:lnTo>
                  <a:pt x="161307" y="303881"/>
                </a:lnTo>
                <a:moveTo>
                  <a:pt x="170806" y="72994"/>
                </a:moveTo>
                <a:cubicBezTo>
                  <a:pt x="170521" y="72778"/>
                  <a:pt x="170305" y="72494"/>
                  <a:pt x="170093" y="72207"/>
                </a:cubicBezTo>
                <a:lnTo>
                  <a:pt x="157376" y="57918"/>
                </a:lnTo>
                <a:lnTo>
                  <a:pt x="157302" y="57847"/>
                </a:lnTo>
                <a:lnTo>
                  <a:pt x="157302" y="57847"/>
                </a:lnTo>
                <a:cubicBezTo>
                  <a:pt x="140799" y="39344"/>
                  <a:pt x="115869" y="30913"/>
                  <a:pt x="91579" y="35558"/>
                </a:cubicBezTo>
                <a:cubicBezTo>
                  <a:pt x="58287" y="41915"/>
                  <a:pt x="34286" y="70920"/>
                  <a:pt x="34286" y="104782"/>
                </a:cubicBezTo>
                <a:lnTo>
                  <a:pt x="34286" y="107140"/>
                </a:lnTo>
                <a:cubicBezTo>
                  <a:pt x="34286" y="127501"/>
                  <a:pt x="42787" y="147003"/>
                  <a:pt x="57717" y="160860"/>
                </a:cubicBezTo>
                <a:lnTo>
                  <a:pt x="182876" y="277088"/>
                </a:lnTo>
                <a:lnTo>
                  <a:pt x="308036" y="160860"/>
                </a:lnTo>
                <a:cubicBezTo>
                  <a:pt x="322966" y="147000"/>
                  <a:pt x="331466" y="127498"/>
                  <a:pt x="331466" y="107140"/>
                </a:cubicBezTo>
                <a:lnTo>
                  <a:pt x="331466" y="104782"/>
                </a:lnTo>
                <a:cubicBezTo>
                  <a:pt x="331466" y="70992"/>
                  <a:pt x="307461" y="41918"/>
                  <a:pt x="274243" y="35558"/>
                </a:cubicBezTo>
                <a:cubicBezTo>
                  <a:pt x="249953" y="30916"/>
                  <a:pt x="224950" y="39416"/>
                  <a:pt x="208520" y="57847"/>
                </a:cubicBezTo>
                <a:cubicBezTo>
                  <a:pt x="208520" y="57847"/>
                  <a:pt x="208520" y="57847"/>
                  <a:pt x="208447" y="57918"/>
                </a:cubicBezTo>
                <a:cubicBezTo>
                  <a:pt x="208373" y="57990"/>
                  <a:pt x="208447" y="57918"/>
                  <a:pt x="208373" y="57990"/>
                </a:cubicBezTo>
                <a:lnTo>
                  <a:pt x="195656" y="72279"/>
                </a:lnTo>
                <a:cubicBezTo>
                  <a:pt x="195440" y="72563"/>
                  <a:pt x="195155" y="72778"/>
                  <a:pt x="194943" y="73066"/>
                </a:cubicBezTo>
                <a:cubicBezTo>
                  <a:pt x="191728" y="76280"/>
                  <a:pt x="187371" y="78067"/>
                  <a:pt x="182869" y="78067"/>
                </a:cubicBezTo>
                <a:cubicBezTo>
                  <a:pt x="178370" y="78067"/>
                  <a:pt x="174010" y="76280"/>
                  <a:pt x="170795" y="73066"/>
                </a:cubicBezTo>
                <a:lnTo>
                  <a:pt x="170806" y="72994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046217" y="932927"/>
            <a:ext cx="750570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Prior Knowledge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Providing visual aids like story maps, sequencing charts, or pictures from the story.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help students understand and retell the story effectively.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31519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Visual Aids for Retelling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933700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Offering a simplified version of the text or pre-reading activities to introduce vocabulary.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supports readers who need additional assistance with comprehension.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2933700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Simplified Text for Struggling Readers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135881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Challenging advanced learners with extension activities, such as writing their own story about overcoming a fear.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activities encourage creativity and deeper engagement with the material.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135881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Extension Activities for Advanced Learners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38062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Using role-playing to act out different scenes from the story or scenarios where students have to face their fears.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method caters to learners who benefit from physical and interactive learning experiences.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338062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Role-Playing for Kinesthetic Learners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540243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Incorporating digital tools, such as interactive storybooks or educational apps, to make the learning experience more engaging and accessible.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Technology enhances the learning process by providing interactive and modern resources.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540243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Technology Integration for Interactive Learning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63278" y="0"/>
            <a:ext cx="3728721" cy="2616884"/>
          </a:xfrm>
          <a:prstGeom prst="rect">
            <a:avLst/>
          </a:prstGeom>
          <a:blipFill>
            <a:blip r:embed="rId1"/>
            <a:srcRect/>
            <a:stretch>
              <a:fillRect l="0" r="0" t="-3433" b="-3433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Differentiation Strategies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101134" r="-10113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story is used to teach reading comprehension, vocabulary, and retelling skills.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enhances students' language abilities and understanding of narrative structures.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English and Literacy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Connecting the story to physical education, discussing the importance of physical activity and perseverance.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integration promotes awareness of health and resilience through storytelling.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Physical Education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Teaching students about emotional intelligence and how to manage their emotions.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fosters self-awareness and interpersonal skills among learners.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Psychology and Emotional Intelligence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can express their understanding of the story through art, creating illustrations of key scenes or designing a book cover.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encourages creativity and visual interpretation of textual content.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Art and Design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Cross-Curricular Links</a:t>
            </a:r>
            <a:endParaRPr lang="en-US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515" r="-9051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Creating a map of Jabari's journey, from his initial fear to his final success.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helps students visualize the progression of overcoming challenges.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Jabari's Journey Mapping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Role-playing different scenarios where students have to face their fears, inspired by Jabari's experience.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encourages empathy and understanding of personal growth.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Fearless Role-Play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Sequencing the events of the story in order, using transitional words like 'first,' 'next,' and 'then.'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enhances comprehension and narrative skills.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Story Sequencing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Creating a new story or an alternative ending to Jabari Jumps, focusing on overcoming fears or trying new things.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explore creativity and the theme of courage through storytelling.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Creative Storytelling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Group Activities</a:t>
            </a:r>
            <a:endParaRPr lang="en-US" sz="3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Creating a digital storyboard based on Jabari Jumps or their own stories of facing fears.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encourages creativity and personal expression.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31519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Digital Storyboarding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933700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Recording students retelling the story or discussing the themes.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in developing oral communication and reflective skills.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2933700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Audio Recording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135881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Creating interactive quizzes to test students' comprehension of the story.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engages students in an interactive and evaluative learning process.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135881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Interactive Quizzes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38062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Creating digital illustrations of favorite scenes from the story or times when they faced their fears.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fosters artistic skills and personal connection to the narrative.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338062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Digital Illustrations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540243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Organizing a virtual book club to discuss Jabari Jumps and other books about facing fears and trying new things.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promotes collaborative learning and thematic exploration.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540243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Virtual Book Club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63278" y="0"/>
            <a:ext cx="3728721" cy="2616884"/>
          </a:xfrm>
          <a:prstGeom prst="rect">
            <a:avLst/>
          </a:prstGeom>
          <a:blipFill>
            <a:blip r:embed="rId1"/>
            <a:srcRect/>
            <a:stretch>
              <a:fillRect l="-2657" r="-26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Digital Integration</a:t>
            </a:r>
            <a:endParaRPr lang="en-US" sz="3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Using formative checks, such as quizzes, class discussions, and observations, to assess students' understanding.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methods provide immediate feedback to both students and instructors.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31519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Formative Checks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933700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Encouraging students to evaluate their own learning and participation in the lesson.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fosters self-awareness and responsibility in their educational journey.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2933700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Self-Evaluation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135881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Organizing peer review sessions where students can share their work and provide feedback.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promotes collaborative learning and critical thinking skills.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135881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Peer Review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38062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Holding class discussions to review key points, address questions, and reinforce the lessons learned.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discussions create an interactive and engaging learning environment.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338062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Class Discussions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540243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Assigning a project that requires students to apply what they've learned from the story.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method integrates practical application with theoretical knowledge.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540243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Project-Based Assessment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63278" y="0"/>
            <a:ext cx="3728721" cy="2616884"/>
          </a:xfrm>
          <a:prstGeom prst="rect">
            <a:avLst/>
          </a:prstGeom>
          <a:blipFill>
            <a:blip r:embed="rId1"/>
            <a:srcRect/>
            <a:stretch>
              <a:fillRect l="-2657" r="-26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Review</a:t>
            </a:r>
            <a:endParaRPr lang="en-US" sz="3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Assessing students' ability to retell the story in their own words.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focuses on comprehension and narrative skills.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Written Retelling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Evaluating students' ability to present their retelling of the story confidently and effectively.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task emphasizes communication and public speaking skills.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Oral Presentation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Assessing students' ability to create an illustrated summary of the story, combining drawings with short captions.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integrates visual creativity with textual understanding.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Illustrated Summary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Evaluating students' ability to interpret characters' feelings and actions.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method demonstrates an understanding of the story's themes through role-play.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Role-Play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24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Summative Assessment</a:t>
            </a:r>
            <a:endParaRPr lang="en-US" sz="3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blipFill>
            <a:blip r:embed="rId1"/>
            <a:srcRect/>
            <a:stretch>
              <a:fillRect l="-91646" r="-9164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26270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Observing students' participation in class discussions about the story.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assess their engagement and understanding of the narrative.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796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Class Discussions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645426" y="326270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4"/>
              </a:spcBef>
              <a:buNone/>
            </a:pPr>
            <a:r>
              <a:rPr lang="en-US" sz="1104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Conducting regular reading checks to assess students' ability to read the story fluently and with comprehension.</a:t>
            </a:r>
            <a:endParaRPr lang="en-US" sz="1104" dirty="0"/>
          </a:p>
          <a:p>
            <a:pPr algn="l" marL="0" indent="0">
              <a:lnSpc>
                <a:spcPct val="100000"/>
              </a:lnSpc>
              <a:spcBef>
                <a:spcPts val="1104"/>
              </a:spcBef>
              <a:buNone/>
            </a:pPr>
            <a:r>
              <a:rPr lang="en-US" sz="1104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checks ensure students are progressing in their reading skills.</a:t>
            </a:r>
            <a:endParaRPr lang="en-US" sz="1104" dirty="0"/>
          </a:p>
        </p:txBody>
      </p:sp>
      <p:sp>
        <p:nvSpPr>
          <p:cNvPr id="8" name="Text 6"/>
          <p:cNvSpPr/>
          <p:nvPr/>
        </p:nvSpPr>
        <p:spPr>
          <a:xfrm>
            <a:off x="4645426" y="2796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Reading Checks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29"/>
              </a:spcBef>
              <a:buNone/>
            </a:pPr>
            <a:r>
              <a:rPr lang="en-US" sz="1029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Collecting students' writing samples during the retelling practice to assess their writing skills and understanding of the story.</a:t>
            </a:r>
            <a:endParaRPr lang="en-US" sz="1029" dirty="0"/>
          </a:p>
          <a:p>
            <a:pPr algn="l" marL="0" indent="0">
              <a:lnSpc>
                <a:spcPct val="100000"/>
              </a:lnSpc>
              <a:spcBef>
                <a:spcPts val="1029"/>
              </a:spcBef>
              <a:buNone/>
            </a:pPr>
            <a:r>
              <a:rPr lang="en-US" sz="1029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provides insight into their ability to express ideas and grasp the story's content.</a:t>
            </a:r>
            <a:endParaRPr lang="en-US" sz="1029" dirty="0"/>
          </a:p>
        </p:txBody>
      </p:sp>
      <p:sp>
        <p:nvSpPr>
          <p:cNvPr id="10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Writing Samples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29"/>
              </a:spcBef>
              <a:buNone/>
            </a:pPr>
            <a:r>
              <a:rPr lang="en-US" sz="1029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Observing students during role-play and group work activities to assess their ability to apply the story's themes and work cooperatively.</a:t>
            </a:r>
            <a:endParaRPr lang="en-US" sz="1029" dirty="0"/>
          </a:p>
          <a:p>
            <a:pPr algn="l" marL="0" indent="0">
              <a:lnSpc>
                <a:spcPct val="100000"/>
              </a:lnSpc>
              <a:spcBef>
                <a:spcPts val="1029"/>
              </a:spcBef>
              <a:buNone/>
            </a:pPr>
            <a:r>
              <a:rPr lang="en-US" sz="1029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Such observations highlight their interpersonal and thematic application skills.</a:t>
            </a:r>
            <a:endParaRPr lang="en-US" sz="1029" dirty="0"/>
          </a:p>
        </p:txBody>
      </p:sp>
      <p:sp>
        <p:nvSpPr>
          <p:cNvPr id="12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Observations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18" y="236009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50800" y="35560"/>
                </a:moveTo>
                <a:cubicBezTo>
                  <a:pt x="50800" y="32766"/>
                  <a:pt x="53086" y="30479"/>
                  <a:pt x="55881" y="30479"/>
                </a:cubicBezTo>
                <a:lnTo>
                  <a:pt x="309879" y="30479"/>
                </a:lnTo>
                <a:cubicBezTo>
                  <a:pt x="312674" y="30479"/>
                  <a:pt x="314960" y="32766"/>
                  <a:pt x="314960" y="35560"/>
                </a:cubicBezTo>
                <a:lnTo>
                  <a:pt x="314960" y="233680"/>
                </a:lnTo>
                <a:lnTo>
                  <a:pt x="345439" y="233680"/>
                </a:lnTo>
                <a:lnTo>
                  <a:pt x="345439" y="35560"/>
                </a:lnTo>
                <a:cubicBezTo>
                  <a:pt x="345439" y="15939"/>
                  <a:pt x="329499" y="0"/>
                  <a:pt x="309879" y="0"/>
                </a:cubicBezTo>
                <a:lnTo>
                  <a:pt x="55881" y="0"/>
                </a:lnTo>
                <a:cubicBezTo>
                  <a:pt x="36258" y="0"/>
                  <a:pt x="20322" y="15939"/>
                  <a:pt x="20322" y="35560"/>
                </a:cubicBezTo>
                <a:lnTo>
                  <a:pt x="20322" y="233680"/>
                </a:lnTo>
                <a:lnTo>
                  <a:pt x="50800" y="233680"/>
                </a:lnTo>
                <a:lnTo>
                  <a:pt x="50800" y="35560"/>
                </a:lnTo>
                <a:moveTo>
                  <a:pt x="142240" y="238761"/>
                </a:moveTo>
                <a:lnTo>
                  <a:pt x="142240" y="254001"/>
                </a:lnTo>
                <a:lnTo>
                  <a:pt x="15241" y="254001"/>
                </a:lnTo>
                <a:cubicBezTo>
                  <a:pt x="6796" y="254001"/>
                  <a:pt x="0" y="260794"/>
                  <a:pt x="0" y="269240"/>
                </a:cubicBezTo>
                <a:cubicBezTo>
                  <a:pt x="0" y="277687"/>
                  <a:pt x="6796" y="284480"/>
                  <a:pt x="15241" y="284480"/>
                </a:cubicBezTo>
                <a:lnTo>
                  <a:pt x="142240" y="284480"/>
                </a:lnTo>
                <a:lnTo>
                  <a:pt x="157482" y="284480"/>
                </a:lnTo>
                <a:lnTo>
                  <a:pt x="248922" y="284480"/>
                </a:lnTo>
                <a:lnTo>
                  <a:pt x="264163" y="284480"/>
                </a:lnTo>
                <a:lnTo>
                  <a:pt x="350522" y="284480"/>
                </a:lnTo>
                <a:cubicBezTo>
                  <a:pt x="358968" y="284480"/>
                  <a:pt x="365764" y="277687"/>
                  <a:pt x="365764" y="269240"/>
                </a:cubicBezTo>
                <a:cubicBezTo>
                  <a:pt x="365764" y="260794"/>
                  <a:pt x="358968" y="254001"/>
                  <a:pt x="350522" y="254001"/>
                </a:cubicBezTo>
                <a:lnTo>
                  <a:pt x="264163" y="254001"/>
                </a:lnTo>
                <a:lnTo>
                  <a:pt x="264163" y="238761"/>
                </a:lnTo>
                <a:cubicBezTo>
                  <a:pt x="264163" y="219141"/>
                  <a:pt x="248223" y="203201"/>
                  <a:pt x="228604" y="203201"/>
                </a:cubicBezTo>
                <a:lnTo>
                  <a:pt x="177803" y="203201"/>
                </a:lnTo>
                <a:cubicBezTo>
                  <a:pt x="158180" y="203201"/>
                  <a:pt x="142244" y="219141"/>
                  <a:pt x="142244" y="238761"/>
                </a:cubicBezTo>
                <a:lnTo>
                  <a:pt x="142240" y="238761"/>
                </a:lnTo>
                <a:moveTo>
                  <a:pt x="233680" y="238761"/>
                </a:moveTo>
                <a:lnTo>
                  <a:pt x="233680" y="254001"/>
                </a:lnTo>
                <a:lnTo>
                  <a:pt x="172719" y="254001"/>
                </a:lnTo>
                <a:lnTo>
                  <a:pt x="172719" y="238761"/>
                </a:lnTo>
                <a:cubicBezTo>
                  <a:pt x="172719" y="235968"/>
                  <a:pt x="175005" y="233680"/>
                  <a:pt x="177800" y="233680"/>
                </a:cubicBezTo>
                <a:lnTo>
                  <a:pt x="228600" y="233680"/>
                </a:lnTo>
                <a:cubicBezTo>
                  <a:pt x="231395" y="233680"/>
                  <a:pt x="233681" y="235968"/>
                  <a:pt x="233681" y="238761"/>
                </a:cubicBezTo>
                <a:lnTo>
                  <a:pt x="233680" y="238761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668286" y="2317397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42948" y="4313952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691146" y="4313952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25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Formative Assessment</a:t>
            </a:r>
            <a:endParaRPr lang="en-US" sz="3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is the name of the main character in the story?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question encourages readers to identify the protagonist.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31519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Main Character Inquiry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933700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was Jabari afraid to do at the beginning of the story?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question delves into the initial challenge faced by the character.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2933700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Initial Fear Exploration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135881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did Jabari feel after he jumped off the diving board?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question examines the character's emotions following a significant event.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135881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Post-Jump Emotions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38062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lesson did Jabari learn from his experience?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question prompts reflection on the moral or message of the story.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338062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Lesson Learned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540243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Why do you think Jabari's father was important in the story?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question explores the influence of a supporting character.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540243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Father's Role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63278" y="0"/>
            <a:ext cx="3728721" cy="2616884"/>
          </a:xfrm>
          <a:prstGeom prst="rect">
            <a:avLst/>
          </a:prstGeom>
          <a:blipFill>
            <a:blip r:embed="rId1"/>
            <a:srcRect/>
            <a:stretch>
              <a:fillRect l="-35555" r="-3555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26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 Questions</a:t>
            </a:r>
            <a:endParaRPr lang="en-US" sz="3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236006" y="0"/>
            <a:ext cx="955994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8776" r="-1087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Assign students to think about a time when they faced a fear or challenge, similar to Jabari.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Write a short story about what happened.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Facing Fears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Have students imagine they are Jabari.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Write a journal entry about their experience learning to jump off the diving board.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Jabari's Journal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Ask students to illustrate their favorite scene from Jabari Jumps.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Write a short paragraph retelling what is happening in the scene.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Illustrated Retelling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27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Homework</a:t>
            </a:r>
            <a:endParaRPr lang="en-US" sz="3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blipFill>
            <a:blip r:embed="rId1"/>
            <a:srcRect/>
            <a:stretch>
              <a:fillRect l="0" r="0" t="-12868" b="-1286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Introduce the concept of empathy mapping, where students create a map of the characters in Jabari Jumps, exploring their feelings, motivations, and relationships.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exercise helps students develop emotional intelligence and understanding of character dynamics.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Empathy Mapping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Ask students to imagine what happens next in Jabari's life after he learns to jump off the diving board and write a short story sequel.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task fosters imaginative thinking and narrative skills.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Creative Writing Sequel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Organize a small drama performance where students can act out their favorite scene from Jabari Jumps.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encourages creativity and engagement with the story.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Drama Performance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28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Extension Activities</a:t>
            </a:r>
            <a:endParaRPr lang="en-US" sz="3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8776" r="-1087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46626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Offer parents the opportunity to volunteer in the classroom or library.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Assist with reading activities, book discussions, or helping students with their reading assignments.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089942" y="288848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Volunteer Opportunities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46626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Establish book clubs where parents and children can read and discuss books together.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Begin these clubs with the book Jabari Jumps as the first selection.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410731" y="288848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Parent-Child Book Clubs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46626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Organize reading nights where parents and their children can read Jabari Jumps together.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Follow these sessions with a discussion on the story's themes and lessons.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288848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Reading Nights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089942" y="2451849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33591" y="2379200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7517" y="2379200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29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Parent Engagement</a:t>
            </a:r>
            <a:endParaRPr lang="en-US" sz="3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Arrange the classroom to prevent physical hazards.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Ensure a safe learning environment for all students.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31519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Classroom Arrangement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933700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Be mindful of students' emotional or psychological sensitivities.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Address themes of fear, anxiety, or failure with care.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2933700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Emotional Sensitivities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135881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Supervise students during activities involving materials such as scissors, glue, and paint.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Ensure safety and proper use of materials.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135881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Supervision During Activities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38062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Make accommodations for students with physical disabilities.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Ensure all students can fully participate in activities.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338062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Accommodations for Disabilities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540243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Ensure digital safety when using online resources or tools.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Supervise students at all times when using technology.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540243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Digital Safety Measures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63278" y="0"/>
            <a:ext cx="3728721" cy="2616884"/>
          </a:xfrm>
          <a:prstGeom prst="rect">
            <a:avLst/>
          </a:prstGeom>
          <a:blipFill>
            <a:blip r:embed="rId1"/>
            <a:srcRect/>
            <a:stretch>
              <a:fillRect l="-2047" r="-204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30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Safety Considerations</a:t>
            </a:r>
            <a:endParaRPr lang="en-US" sz="36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blipFill>
            <a:blip r:embed="rId1"/>
            <a:srcRect/>
            <a:stretch>
              <a:fillRect l="0" r="0" t="-5861" b="-586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creating a supportive and interactive learning environment, the teacher encourages students to share their thoughts, feelings, and experiences, fostering a sense of community and mutual respect.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environment promotes open communication and collaboration among students.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Supportive Learning Environment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story of Jabari Jumps provides a relatable example that students can apply to their own lives, whether it's trying a new food, making new friends, or participating in a new activity.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relatability helps students connect with the material on a personal level.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Relatable Story for Students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lesson on retelling Jabari Jumps offers a comprehensive approach to teaching 7-year-old students valuable skills in literacy, confidence building, and facing fears.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method integrates storytelling with practical life lessons.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Comprehensive Teaching Approach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31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During the reading of Jabari Jumps, encourage students to listen actively.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Ask open-ended questions to engage their understanding and curiosity.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31519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Encourage Active Listening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933700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Incorporate visual aids, such as pictures, diagrams, or videos, related to the story.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help students visualize the setting, characters, and events effectively.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2933700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Use Visual Aids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135881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Utilize role-playing to help students explore the story's themes and characters.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interactive method enhances engagement and comprehension.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135881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Role-Playing Activities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38062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Implement differentiated instruction techniques to cater to diverse learning needs.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ensures inclusivity and addresses varying abilities within the class.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338062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Differentiated Instruction Techniques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540243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positive reinforcement to encourage students' participation and effort.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fosters a supportive and motivating learning environment.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540243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Positive Reinforcement Strategies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63278" y="0"/>
            <a:ext cx="3728721" cy="2616884"/>
          </a:xfrm>
          <a:prstGeom prst="rect">
            <a:avLst/>
          </a:prstGeom>
          <a:blipFill>
            <a:blip r:embed="rId1"/>
            <a:srcRect/>
            <a:stretch>
              <a:fillRect l="0" r="0" t="-3433" b="-3433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32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Teaching Tips</a:t>
            </a:r>
            <a:endParaRPr lang="en-US" sz="36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308" b="-630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story provides a powerful tool for promoting personal growth, literacy development, and social-emotional learning.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a valuable addition to any curriculum for 7-year-old students.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Educational Value of Jabari Jumps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231506" y="323040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40436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lesson emphasizes the value of perseverance and support.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highlights the role of positive relationships in personal growth and achievement.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Perseverance and Support in Growth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41521" y="3284892"/>
            <a:ext cx="274320" cy="165347"/>
          </a:xfrm>
          <a:custGeom>
            <a:avLst/>
            <a:gdLst/>
            <a:ahLst/>
            <a:cxnLst/>
            <a:rect l="l" t="t" r="r" b="b"/>
            <a:pathLst>
              <a:path w="274320" h="165347">
                <a:moveTo>
                  <a:pt x="116671" y="258"/>
                </a:moveTo>
                <a:lnTo>
                  <a:pt x="94769" y="22161"/>
                </a:lnTo>
                <a:cubicBezTo>
                  <a:pt x="88210" y="23962"/>
                  <a:pt x="82126" y="27262"/>
                  <a:pt x="76982" y="31806"/>
                </a:cubicBezTo>
                <a:lnTo>
                  <a:pt x="65582" y="41965"/>
                </a:lnTo>
                <a:cubicBezTo>
                  <a:pt x="61209" y="45866"/>
                  <a:pt x="55509" y="48008"/>
                  <a:pt x="49636" y="48008"/>
                </a:cubicBezTo>
                <a:lnTo>
                  <a:pt x="41148" y="48008"/>
                </a:lnTo>
                <a:lnTo>
                  <a:pt x="41148" y="102872"/>
                </a:lnTo>
                <a:cubicBezTo>
                  <a:pt x="49891" y="103130"/>
                  <a:pt x="58208" y="106687"/>
                  <a:pt x="64421" y="112902"/>
                </a:cubicBezTo>
                <a:lnTo>
                  <a:pt x="79679" y="128160"/>
                </a:lnTo>
                <a:lnTo>
                  <a:pt x="82680" y="131161"/>
                </a:lnTo>
                <a:lnTo>
                  <a:pt x="82680" y="131161"/>
                </a:lnTo>
                <a:lnTo>
                  <a:pt x="94254" y="142734"/>
                </a:lnTo>
                <a:cubicBezTo>
                  <a:pt x="96912" y="145391"/>
                  <a:pt x="101284" y="145391"/>
                  <a:pt x="103940" y="142734"/>
                </a:cubicBezTo>
                <a:cubicBezTo>
                  <a:pt x="104670" y="142005"/>
                  <a:pt x="105226" y="141148"/>
                  <a:pt x="105525" y="140247"/>
                </a:cubicBezTo>
                <a:cubicBezTo>
                  <a:pt x="106727" y="136947"/>
                  <a:pt x="109511" y="134460"/>
                  <a:pt x="112940" y="133690"/>
                </a:cubicBezTo>
                <a:cubicBezTo>
                  <a:pt x="116369" y="132917"/>
                  <a:pt x="119968" y="133948"/>
                  <a:pt x="122456" y="136476"/>
                </a:cubicBezTo>
                <a:lnTo>
                  <a:pt x="127087" y="141019"/>
                </a:lnTo>
                <a:cubicBezTo>
                  <a:pt x="132060" y="145991"/>
                  <a:pt x="140117" y="145991"/>
                  <a:pt x="145047" y="141019"/>
                </a:cubicBezTo>
                <a:cubicBezTo>
                  <a:pt x="147362" y="138705"/>
                  <a:pt x="148605" y="135748"/>
                  <a:pt x="148734" y="132704"/>
                </a:cubicBezTo>
                <a:cubicBezTo>
                  <a:pt x="148904" y="128933"/>
                  <a:pt x="151134" y="125589"/>
                  <a:pt x="154563" y="123961"/>
                </a:cubicBezTo>
                <a:cubicBezTo>
                  <a:pt x="157992" y="122332"/>
                  <a:pt x="161978" y="122674"/>
                  <a:pt x="165020" y="124860"/>
                </a:cubicBezTo>
                <a:cubicBezTo>
                  <a:pt x="169050" y="127732"/>
                  <a:pt x="174665" y="127347"/>
                  <a:pt x="178264" y="123746"/>
                </a:cubicBezTo>
                <a:cubicBezTo>
                  <a:pt x="182294" y="119716"/>
                  <a:pt x="182294" y="113201"/>
                  <a:pt x="178264" y="109215"/>
                </a:cubicBezTo>
                <a:lnTo>
                  <a:pt x="145774" y="76726"/>
                </a:lnTo>
                <a:lnTo>
                  <a:pt x="130428" y="90871"/>
                </a:lnTo>
                <a:cubicBezTo>
                  <a:pt x="118726" y="101673"/>
                  <a:pt x="100769" y="101844"/>
                  <a:pt x="88852" y="91257"/>
                </a:cubicBezTo>
                <a:cubicBezTo>
                  <a:pt x="75265" y="79170"/>
                  <a:pt x="74963" y="58081"/>
                  <a:pt x="88166" y="45608"/>
                </a:cubicBezTo>
                <a:lnTo>
                  <a:pt x="118213" y="17232"/>
                </a:lnTo>
                <a:cubicBezTo>
                  <a:pt x="129956" y="6174"/>
                  <a:pt x="145472" y="2"/>
                  <a:pt x="161632" y="2"/>
                </a:cubicBezTo>
                <a:cubicBezTo>
                  <a:pt x="177106" y="2"/>
                  <a:pt x="192065" y="5703"/>
                  <a:pt x="203595" y="15946"/>
                </a:cubicBezTo>
                <a:lnTo>
                  <a:pt x="216496" y="27433"/>
                </a:lnTo>
                <a:lnTo>
                  <a:pt x="233169" y="27433"/>
                </a:lnTo>
                <a:lnTo>
                  <a:pt x="250314" y="27433"/>
                </a:lnTo>
                <a:lnTo>
                  <a:pt x="267459" y="27433"/>
                </a:lnTo>
                <a:cubicBezTo>
                  <a:pt x="271231" y="27433"/>
                  <a:pt x="274317" y="30518"/>
                  <a:pt x="274317" y="34291"/>
                </a:cubicBezTo>
                <a:lnTo>
                  <a:pt x="274317" y="123445"/>
                </a:lnTo>
                <a:cubicBezTo>
                  <a:pt x="274317" y="131031"/>
                  <a:pt x="268189" y="137160"/>
                  <a:pt x="260601" y="137160"/>
                </a:cubicBezTo>
                <a:lnTo>
                  <a:pt x="246885" y="137160"/>
                </a:lnTo>
                <a:cubicBezTo>
                  <a:pt x="241827" y="137160"/>
                  <a:pt x="237369" y="134417"/>
                  <a:pt x="235013" y="130302"/>
                </a:cubicBezTo>
                <a:lnTo>
                  <a:pt x="198621" y="130302"/>
                </a:lnTo>
                <a:cubicBezTo>
                  <a:pt x="197165" y="133174"/>
                  <a:pt x="195236" y="135917"/>
                  <a:pt x="192836" y="138318"/>
                </a:cubicBezTo>
                <a:cubicBezTo>
                  <a:pt x="185506" y="145648"/>
                  <a:pt x="175348" y="148520"/>
                  <a:pt x="165832" y="146932"/>
                </a:cubicBezTo>
                <a:cubicBezTo>
                  <a:pt x="164290" y="150061"/>
                  <a:pt x="162189" y="152976"/>
                  <a:pt x="159575" y="155590"/>
                </a:cubicBezTo>
                <a:cubicBezTo>
                  <a:pt x="147872" y="167292"/>
                  <a:pt x="129572" y="168449"/>
                  <a:pt x="116542" y="159062"/>
                </a:cubicBezTo>
                <a:cubicBezTo>
                  <a:pt x="105783" y="167978"/>
                  <a:pt x="89752" y="167420"/>
                  <a:pt x="79682" y="157305"/>
                </a:cubicBezTo>
                <a:lnTo>
                  <a:pt x="68152" y="145732"/>
                </a:lnTo>
                <a:lnTo>
                  <a:pt x="65151" y="142731"/>
                </a:lnTo>
                <a:lnTo>
                  <a:pt x="49891" y="127473"/>
                </a:lnTo>
                <a:cubicBezTo>
                  <a:pt x="47534" y="125115"/>
                  <a:pt x="44448" y="123744"/>
                  <a:pt x="41148" y="123486"/>
                </a:cubicBezTo>
                <a:cubicBezTo>
                  <a:pt x="41148" y="131029"/>
                  <a:pt x="34976" y="137159"/>
                  <a:pt x="27432" y="137159"/>
                </a:cubicBezTo>
                <a:lnTo>
                  <a:pt x="13716" y="137159"/>
                </a:lnTo>
                <a:cubicBezTo>
                  <a:pt x="6128" y="137159"/>
                  <a:pt x="0" y="131029"/>
                  <a:pt x="0" y="123443"/>
                </a:cubicBezTo>
                <a:lnTo>
                  <a:pt x="0" y="34290"/>
                </a:lnTo>
                <a:cubicBezTo>
                  <a:pt x="0" y="30518"/>
                  <a:pt x="3086" y="27431"/>
                  <a:pt x="6858" y="27431"/>
                </a:cubicBezTo>
                <a:lnTo>
                  <a:pt x="24003" y="27431"/>
                </a:lnTo>
                <a:lnTo>
                  <a:pt x="41148" y="27431"/>
                </a:lnTo>
                <a:lnTo>
                  <a:pt x="49635" y="27431"/>
                </a:lnTo>
                <a:cubicBezTo>
                  <a:pt x="50494" y="27431"/>
                  <a:pt x="51306" y="27132"/>
                  <a:pt x="51907" y="26575"/>
                </a:cubicBezTo>
                <a:lnTo>
                  <a:pt x="63266" y="16459"/>
                </a:lnTo>
                <a:cubicBezTo>
                  <a:pt x="75224" y="5871"/>
                  <a:pt x="90613" y="0"/>
                  <a:pt x="106601" y="0"/>
                </a:cubicBezTo>
                <a:lnTo>
                  <a:pt x="111014" y="0"/>
                </a:lnTo>
                <a:cubicBezTo>
                  <a:pt x="112899" y="0"/>
                  <a:pt x="114830" y="86"/>
                  <a:pt x="116671" y="258"/>
                </a:cubicBezTo>
                <a:lnTo>
                  <a:pt x="116671" y="258"/>
                </a:lnTo>
                <a:moveTo>
                  <a:pt x="233172" y="109728"/>
                </a:moveTo>
                <a:lnTo>
                  <a:pt x="233172" y="48005"/>
                </a:lnTo>
                <a:lnTo>
                  <a:pt x="212598" y="48005"/>
                </a:lnTo>
                <a:cubicBezTo>
                  <a:pt x="210069" y="48005"/>
                  <a:pt x="207625" y="47063"/>
                  <a:pt x="205784" y="45391"/>
                </a:cubicBezTo>
                <a:lnTo>
                  <a:pt x="189967" y="31332"/>
                </a:lnTo>
                <a:cubicBezTo>
                  <a:pt x="182165" y="24389"/>
                  <a:pt x="172092" y="20572"/>
                  <a:pt x="161635" y="20572"/>
                </a:cubicBezTo>
                <a:cubicBezTo>
                  <a:pt x="150747" y="20572"/>
                  <a:pt x="140290" y="24731"/>
                  <a:pt x="132359" y="32188"/>
                </a:cubicBezTo>
                <a:lnTo>
                  <a:pt x="102313" y="60563"/>
                </a:lnTo>
                <a:cubicBezTo>
                  <a:pt x="97899" y="64763"/>
                  <a:pt x="97984" y="71837"/>
                  <a:pt x="102527" y="75865"/>
                </a:cubicBezTo>
                <a:cubicBezTo>
                  <a:pt x="106513" y="79423"/>
                  <a:pt x="112556" y="79337"/>
                  <a:pt x="116457" y="75736"/>
                </a:cubicBezTo>
                <a:lnTo>
                  <a:pt x="147274" y="47274"/>
                </a:lnTo>
                <a:cubicBezTo>
                  <a:pt x="151433" y="43417"/>
                  <a:pt x="157948" y="43673"/>
                  <a:pt x="161805" y="47875"/>
                </a:cubicBezTo>
                <a:cubicBezTo>
                  <a:pt x="165662" y="52074"/>
                  <a:pt x="165407" y="58548"/>
                  <a:pt x="161204" y="62405"/>
                </a:cubicBezTo>
                <a:lnTo>
                  <a:pt x="160861" y="62747"/>
                </a:lnTo>
                <a:lnTo>
                  <a:pt x="192751" y="94638"/>
                </a:lnTo>
                <a:cubicBezTo>
                  <a:pt x="197039" y="98924"/>
                  <a:pt x="199823" y="104197"/>
                  <a:pt x="201066" y="109683"/>
                </a:cubicBezTo>
                <a:lnTo>
                  <a:pt x="233125" y="109683"/>
                </a:lnTo>
                <a:lnTo>
                  <a:pt x="233172" y="109728"/>
                </a:lnTo>
                <a:moveTo>
                  <a:pt x="27432" y="116586"/>
                </a:moveTo>
                <a:cubicBezTo>
                  <a:pt x="27432" y="112798"/>
                  <a:pt x="24362" y="109728"/>
                  <a:pt x="20574" y="109728"/>
                </a:cubicBezTo>
                <a:cubicBezTo>
                  <a:pt x="16786" y="109728"/>
                  <a:pt x="13716" y="112798"/>
                  <a:pt x="13716" y="116586"/>
                </a:cubicBezTo>
                <a:cubicBezTo>
                  <a:pt x="13716" y="120374"/>
                  <a:pt x="16786" y="123445"/>
                  <a:pt x="20574" y="123445"/>
                </a:cubicBezTo>
                <a:cubicBezTo>
                  <a:pt x="24362" y="123445"/>
                  <a:pt x="27432" y="120374"/>
                  <a:pt x="27432" y="116586"/>
                </a:cubicBezTo>
                <a:moveTo>
                  <a:pt x="253746" y="123445"/>
                </a:moveTo>
                <a:cubicBezTo>
                  <a:pt x="257534" y="123445"/>
                  <a:pt x="260604" y="120374"/>
                  <a:pt x="260604" y="116586"/>
                </a:cubicBezTo>
                <a:cubicBezTo>
                  <a:pt x="260604" y="112798"/>
                  <a:pt x="257534" y="109728"/>
                  <a:pt x="253746" y="109728"/>
                </a:cubicBezTo>
                <a:cubicBezTo>
                  <a:pt x="249958" y="109728"/>
                  <a:pt x="246888" y="112798"/>
                  <a:pt x="246888" y="116586"/>
                </a:cubicBezTo>
                <a:cubicBezTo>
                  <a:pt x="246888" y="120374"/>
                  <a:pt x="249958" y="123445"/>
                  <a:pt x="253746" y="123445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learn the importance of facing their fears and trying new things.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is exemplified by Jabari's decision to jump off the diving board.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Facing Fears and Embracing Challenges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68678" y="3245646"/>
            <a:ext cx="274320" cy="243840"/>
          </a:xfrm>
          <a:custGeom>
            <a:avLst/>
            <a:gdLst/>
            <a:ahLst/>
            <a:cxnLst/>
            <a:rect l="l" t="t" r="r" b="b"/>
            <a:pathLst>
              <a:path w="274320" h="243840">
                <a:moveTo>
                  <a:pt x="118490" y="147494"/>
                </a:moveTo>
                <a:cubicBezTo>
                  <a:pt x="105344" y="133063"/>
                  <a:pt x="87294" y="99392"/>
                  <a:pt x="84296" y="22860"/>
                </a:cubicBezTo>
                <a:lnTo>
                  <a:pt x="190117" y="22860"/>
                </a:lnTo>
                <a:cubicBezTo>
                  <a:pt x="187070" y="99394"/>
                  <a:pt x="169020" y="133063"/>
                  <a:pt x="155923" y="147494"/>
                </a:cubicBezTo>
                <a:cubicBezTo>
                  <a:pt x="149400" y="154685"/>
                  <a:pt x="143587" y="157686"/>
                  <a:pt x="140158" y="158971"/>
                </a:cubicBezTo>
                <a:cubicBezTo>
                  <a:pt x="138921" y="159447"/>
                  <a:pt x="137920" y="159686"/>
                  <a:pt x="137253" y="159876"/>
                </a:cubicBezTo>
                <a:cubicBezTo>
                  <a:pt x="136587" y="159732"/>
                  <a:pt x="135585" y="159447"/>
                  <a:pt x="134348" y="158971"/>
                </a:cubicBezTo>
                <a:cubicBezTo>
                  <a:pt x="130919" y="157686"/>
                  <a:pt x="125109" y="154685"/>
                  <a:pt x="118583" y="147494"/>
                </a:cubicBezTo>
                <a:lnTo>
                  <a:pt x="118490" y="147494"/>
                </a:lnTo>
                <a:moveTo>
                  <a:pt x="190499" y="0"/>
                </a:moveTo>
                <a:lnTo>
                  <a:pt x="83818" y="0"/>
                </a:lnTo>
                <a:cubicBezTo>
                  <a:pt x="71197" y="0"/>
                  <a:pt x="60910" y="10383"/>
                  <a:pt x="61387" y="22955"/>
                </a:cubicBezTo>
                <a:cubicBezTo>
                  <a:pt x="61483" y="25479"/>
                  <a:pt x="61577" y="28003"/>
                  <a:pt x="61722" y="30480"/>
                </a:cubicBezTo>
                <a:lnTo>
                  <a:pt x="11431" y="30480"/>
                </a:lnTo>
                <a:cubicBezTo>
                  <a:pt x="5097" y="30480"/>
                  <a:pt x="0" y="35576"/>
                  <a:pt x="0" y="41911"/>
                </a:cubicBezTo>
                <a:cubicBezTo>
                  <a:pt x="0" y="93583"/>
                  <a:pt x="21861" y="126541"/>
                  <a:pt x="48341" y="146972"/>
                </a:cubicBezTo>
                <a:cubicBezTo>
                  <a:pt x="74012" y="166833"/>
                  <a:pt x="103443" y="174404"/>
                  <a:pt x="119540" y="177308"/>
                </a:cubicBezTo>
                <a:cubicBezTo>
                  <a:pt x="121779" y="178498"/>
                  <a:pt x="123875" y="179452"/>
                  <a:pt x="125778" y="180213"/>
                </a:cubicBezTo>
                <a:lnTo>
                  <a:pt x="125778" y="220980"/>
                </a:lnTo>
                <a:lnTo>
                  <a:pt x="87678" y="220980"/>
                </a:lnTo>
                <a:cubicBezTo>
                  <a:pt x="81344" y="220980"/>
                  <a:pt x="76247" y="226076"/>
                  <a:pt x="76247" y="232411"/>
                </a:cubicBezTo>
                <a:cubicBezTo>
                  <a:pt x="76247" y="238746"/>
                  <a:pt x="81344" y="243843"/>
                  <a:pt x="87678" y="243843"/>
                </a:cubicBezTo>
                <a:lnTo>
                  <a:pt x="137209" y="243843"/>
                </a:lnTo>
                <a:lnTo>
                  <a:pt x="186741" y="243843"/>
                </a:lnTo>
                <a:cubicBezTo>
                  <a:pt x="193075" y="243843"/>
                  <a:pt x="198172" y="238746"/>
                  <a:pt x="198172" y="232414"/>
                </a:cubicBezTo>
                <a:cubicBezTo>
                  <a:pt x="198172" y="226079"/>
                  <a:pt x="193075" y="220985"/>
                  <a:pt x="186741" y="220985"/>
                </a:cubicBezTo>
                <a:lnTo>
                  <a:pt x="148640" y="220985"/>
                </a:lnTo>
                <a:lnTo>
                  <a:pt x="148640" y="180217"/>
                </a:lnTo>
                <a:cubicBezTo>
                  <a:pt x="150544" y="179454"/>
                  <a:pt x="152640" y="178503"/>
                  <a:pt x="154878" y="177313"/>
                </a:cubicBezTo>
                <a:cubicBezTo>
                  <a:pt x="170975" y="174456"/>
                  <a:pt x="200361" y="166836"/>
                  <a:pt x="226078" y="146977"/>
                </a:cubicBezTo>
                <a:cubicBezTo>
                  <a:pt x="252462" y="126546"/>
                  <a:pt x="274323" y="93588"/>
                  <a:pt x="274323" y="41916"/>
                </a:cubicBezTo>
                <a:cubicBezTo>
                  <a:pt x="274323" y="35581"/>
                  <a:pt x="269226" y="30487"/>
                  <a:pt x="262892" y="30487"/>
                </a:cubicBezTo>
                <a:lnTo>
                  <a:pt x="212601" y="30487"/>
                </a:lnTo>
                <a:cubicBezTo>
                  <a:pt x="212744" y="28010"/>
                  <a:pt x="212840" y="25535"/>
                  <a:pt x="212936" y="22962"/>
                </a:cubicBezTo>
                <a:cubicBezTo>
                  <a:pt x="213413" y="10390"/>
                  <a:pt x="203126" y="7"/>
                  <a:pt x="190504" y="7"/>
                </a:cubicBezTo>
                <a:lnTo>
                  <a:pt x="190499" y="0"/>
                </a:lnTo>
                <a:moveTo>
                  <a:pt x="210837" y="53340"/>
                </a:moveTo>
                <a:lnTo>
                  <a:pt x="251033" y="53340"/>
                </a:lnTo>
                <a:cubicBezTo>
                  <a:pt x="248174" y="90679"/>
                  <a:pt x="231364" y="113966"/>
                  <a:pt x="212027" y="128874"/>
                </a:cubicBezTo>
                <a:cubicBezTo>
                  <a:pt x="203694" y="135351"/>
                  <a:pt x="194740" y="140306"/>
                  <a:pt x="186121" y="144114"/>
                </a:cubicBezTo>
                <a:cubicBezTo>
                  <a:pt x="196932" y="124922"/>
                  <a:pt x="206505" y="96251"/>
                  <a:pt x="210837" y="53340"/>
                </a:cubicBezTo>
                <a:moveTo>
                  <a:pt x="88202" y="144114"/>
                </a:moveTo>
                <a:cubicBezTo>
                  <a:pt x="79583" y="140306"/>
                  <a:pt x="70676" y="135351"/>
                  <a:pt x="62295" y="128874"/>
                </a:cubicBezTo>
                <a:cubicBezTo>
                  <a:pt x="42959" y="113968"/>
                  <a:pt x="26148" y="90679"/>
                  <a:pt x="23290" y="53340"/>
                </a:cubicBezTo>
                <a:lnTo>
                  <a:pt x="63486" y="53340"/>
                </a:lnTo>
                <a:cubicBezTo>
                  <a:pt x="67820" y="96251"/>
                  <a:pt x="77391" y="124919"/>
                  <a:pt x="88202" y="144114"/>
                </a:cubicBezTo>
                <a:lnTo>
                  <a:pt x="88202" y="144114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33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Takeaways</a:t>
            </a:r>
            <a:endParaRPr lang="en-US" sz="36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blipFill>
            <a:blip r:embed="rId1"/>
            <a:srcRect/>
            <a:stretch>
              <a:fillRect l="0" r="0" t="-5861" b="-586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did the retelling practice and creative activities facilitate students' ability to use descriptive language and expressive storytelling techniques?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strategies could be employed in future lessons to further develop these skills?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Enhancing Storytelling Skills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To what extent did students demonstrate an understanding of the story's themes and their application to real-life situations?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additional support or activities could be provided to deepen this understanding?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Themes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effectively did the introduction and hook engage the students?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adjustments could be made to better capture their interest in future lessons?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Engagement Evaluation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34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36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blipFill>
            <a:blip r:embed="rId1"/>
            <a:srcRect/>
            <a:stretch>
              <a:fillRect l="0" r="0" t="-5861" b="-586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Write and illustrate their own stories about a time they faced a fear or challenge.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Foster creativity and self-expression through storytelling.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Creative Writing: My Courageous Story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Explore how positive relationships contribute to personal growth and achievement.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Discuss examples of supportive relationships and their impact.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Power of Supportive Relationships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Share and discuss students' own experiences of facing challenges and trying new things.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reflection on personal growth through overcoming fears.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Overcoming Fears and Trying New Things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Young Learners: A Comprehensive Approach to Teaching Jabari Jumps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35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2025-06-14T01:43:35Z</dcterms:created>
  <dcterms:modified xsi:type="dcterms:W3CDTF">2025-06-14T01:43:35Z</dcterms:modified>
</cp:coreProperties>
</file>