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fa34f85ca3c597b17104ad88195a6c09ee1f48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82cfbb85cbc7f04953fc2a8693e2506f5f1e030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f28e1efdc4ca287d2d4098b40d20cfeacd0f99f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c1798d4a66029cd8ff7e632597f83a8bca164e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b1e14b5fb057094476d47d8f213454b25a51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c3686ea8f2715a42d2ef0cd9e8f6ea2cd3e426e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f0434a6d70c344e14799135c30c5663970732d1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f6a02d6443a40a1f25efbf6c8ca6dbd2ea121a1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d1eeb7a75d0c29854a97227a13a7d2885d2add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6c8257f50d1d3eb4f2cff103ef7ec66e657c91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41e8145d7f2234520bacef434aad84183eb76d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ba01beef2810ce3d0db626631db21ef0f0de113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c7481ef80d33bc89ba8e823197139e2b38bde52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e33a60d68db43fd8e301b3c7ff9349d52bfb4b5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8719" r="2871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Journey Through Theory, Applications, and Practical Considerations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Elastic Potential Energy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Elastic Potential Energy?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 Foundation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Engineering Applications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Experimental Design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Computational Modeling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Challenges and Misconceptions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Career Pathways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Problem-Solving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Integration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Resources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Visual Elements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Technical Considerations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Features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Steps to Implementation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SWOT Analysis of Product Launch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Revenue Growth in 2023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Benefits vs. Costs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PESTEL Analysis: Market Environment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Maslow's Hierarchy of Needs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Product Strategy Pyramid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25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High School Physics Learning Journey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Elastic Potential Energy in Springs: Advanced Physics Exploration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Examine how concepts are utilized in automotive suspension systems and aerospace design.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real-world engineering applications of elastic potential energy</a:t>
            </a:r>
            <a:endParaRPr lang="en-US" sz="1127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software tools like MATLAB and PhET Simulations for simulations.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 advanced computational modeling techniques to study elastic potential energy</a:t>
            </a:r>
            <a:endParaRPr lang="en-US" sz="1127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Investigate how energy is stored and released in elastic objects.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the mechanics of springs and energy transformation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mathematical foundations of elastic potential energy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relationship between potential energy, spring constant, and displacement.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 = Spring Constant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 = Displacement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 = Potential Energy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Core Components Breakdown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 = 1/2 * k * x^2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Formula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Elastic potential energy is the stored mechanical energy in deformed elastic objects.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is Elastic Potential Energy?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61" r="30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Energy stored in the spring due to deformation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Energy (PE)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Amount the spring is stretched or compressed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Measured in meters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Displacement (x)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Represents stiffness of the spring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Measured in N/m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Spring Constant (k)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Elastic Potential Energy Formula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 = 1/2 * k * x^2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Mathematical Foundation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4"/>
              </a:spcBef>
              <a:buNone/>
            </a:pPr>
            <a:r>
              <a:rPr lang="en-US" sz="130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Renewable Energy Storage Technologies</a:t>
            </a:r>
            <a:endParaRPr lang="en-US" sz="1307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Development of efficient energy storage systems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on batteries, supercapacitors, and other storage methods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with renewable energy sources like solar and wind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Seismic Structural Resilience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of buildings and structures to withstand earthquakes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of innovative materials and construction techniques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Implementation of building codes and standards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Robotic Mechanism Engineering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and control of robotic systems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Applications in manufacturing, healthcare, and service industries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Advancements in AI and machine learning for robotics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Aerospace Mechanical Design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Development of aircraft and spacecraft components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on weight reduction and structural integrity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advanced manufacturing techniques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Automotive Suspension Systems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and analysis of vehicle suspension components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Improving ride comfort and handling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of advanced materials and technologies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Real-World Engineering Applications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Define the aim of the experiment: To determine the spring constant of a given spring.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Objective Setting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Experimental Design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Graphical representation of potential energy conversion in elastic systems.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Dynamic simulations illustrating the interplay between displacement and stored energy.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91"/>
              </a:spcBef>
              <a:buNone/>
            </a:pPr>
            <a:r>
              <a:rPr lang="en-US" sz="1248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Visualization of Energy Transformations</a:t>
            </a:r>
            <a:endParaRPr lang="en-US" sz="1248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31"/>
              </a:spcBef>
              <a:buNone/>
            </a:pPr>
            <a:r>
              <a:rPr lang="en-US" sz="111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MATLAB: Widely used for mathematical computations and simulations in physics.</a:t>
            </a:r>
            <a:endParaRPr lang="en-US" sz="1118" dirty="0"/>
          </a:p>
          <a:p>
            <a:pPr algn="l" marL="0" indent="0">
              <a:lnSpc>
                <a:spcPct val="90000"/>
              </a:lnSpc>
              <a:spcBef>
                <a:spcPts val="931"/>
              </a:spcBef>
              <a:buNone/>
            </a:pPr>
            <a:r>
              <a:rPr lang="en-US" sz="111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PhET Simulations: Interactive simulations for visualizing physics concepts, including elastic potential energy.</a:t>
            </a:r>
            <a:endParaRPr lang="en-US" sz="1118" dirty="0"/>
          </a:p>
          <a:p>
            <a:pPr algn="l" marL="0" indent="0">
              <a:lnSpc>
                <a:spcPct val="90000"/>
              </a:lnSpc>
              <a:spcBef>
                <a:spcPts val="931"/>
              </a:spcBef>
              <a:buNone/>
            </a:pPr>
            <a:r>
              <a:rPr lang="en-US" sz="111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Computational Modeling Platforms: Explore platforms like COMSOL Multiphysics for in-depth analysis of energy transformations.</a:t>
            </a:r>
            <a:endParaRPr lang="en-US" sz="1118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Software Tools Overview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Simulation Techniques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numerical methods to simulate elastic potential energy transformations.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computational algorithms for accurate modeling of spring mechanics.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Computational Modeling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Challenges in applying complex mathematical models to elastic systems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Misconceptions about the intricacies of mathematical representations in elastic potential energy calculations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 Modeling Complexities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Lack of understanding of how material properties affect elastic potential energy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Difficulty in accounting for material variations in energy calculations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Material Property Variations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Misconceptions about energy conservation in elastic systems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Challenges in applying energy conservation principles to real-world scenarios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Energy Conservation Limitations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Misunderstanding Spring Constant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Difficulty in grasping the concept of k in the potential energy formula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Confusion regarding the relationship between spring constant and energy storage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Challenges and Misconceptions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Renewable Energy Research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Innovate sustainable energy solutions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research on alternative energy sources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Biomedical Engineering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medical devices and equipment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 healthcare technologies for patient care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Robotics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and program robotic systems for automation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artificial intelligence integration in robotics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Aerospace Design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and optimize aircraft and spacecraft structures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cutting-edge technologies for flight systems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Mechanical Engineering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and analyze mechanical systems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innovative solutions for various industries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Career Pathways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9550" r="295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Tackle intricate problems with systematic approaches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 all variables and constraints for comprehensive solutions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 Scenario Analysis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problems from different perspectives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potential outcomes before implementing solutions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Critical Thinking Techniques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Combine physics principles with engineering concepts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Collaborate with experts from various fields for innovative solutions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Interdisciplinary Approach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Multi-step Calculation Strategies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Break down complex problems into manageable steps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mathematical tools for precise calculations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Advanced Problem-Solving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Analyzes student progress and learning patterns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Personalizes learning experiences based on data insights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4"/>
              </a:spcBef>
              <a:buNone/>
            </a:pPr>
            <a:r>
              <a:rPr lang="en-US" sz="130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Machine Learning Performance Tracking</a:t>
            </a:r>
            <a:endParaRPr lang="en-US" sz="1307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Encourages teamwork and knowledge sharing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Enables students to collaborate on projects remotely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Online Research Tools</a:t>
            </a:r>
            <a:endParaRPr lang="en-US" sz="1387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in hands-on virtual experiments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Facilitate exploration of theoretical concepts in a practical manner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Simulation Platforms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Augmented Reality Visualization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understanding of complex concepts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Provides interactive learning experiences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Digital Integration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04" r="3080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Tailoring educational experiences to individual needs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learning platforms for customized feedback and support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Learning Paths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Monitoring progress over time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Identifying areas for growth and development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Performance Tracking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software for personalized assessments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Analyzing student performance data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Computational Diagnostic Tools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Assessment Techniques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 monitoring of student understanding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Feedback loops for ongoing improvement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Strategies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Encouraging creativity in problem-solving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Stimulating curiosity in energy dynamics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Fostering a passion for scientific exploration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Inspiring Innovative Thinking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Further exploration of advanced computational modeling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Hands-on experimentation with spring mechanics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elastic potential energy in engineering design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Learning Opportunities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concept in physics and engineering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Enables analysis of energy transformations in systems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Foundation for various real-world applications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09"/>
              </a:spcBef>
              <a:buNone/>
            </a:pPr>
            <a:r>
              <a:rPr lang="en-US" sz="127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Elastic Potential Energy</a:t>
            </a:r>
            <a:endParaRPr lang="en-US" sz="1273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of elastic potential energy in springs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Application of mathematical formulas in energy calculations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spring constant in energy storage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 further inquiries or collaborations: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Email: physics.education@domain.com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Phone: +1 (555) 123-4567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1"/>
              </a:spcBef>
              <a:buNone/>
            </a:pPr>
            <a:r>
              <a:rPr lang="en-US" sz="105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Reading:</a:t>
            </a:r>
            <a:endParaRPr lang="en-US" sz="1058" dirty="0"/>
          </a:p>
          <a:p>
            <a:pPr algn="l" marL="0" indent="0">
              <a:lnSpc>
                <a:spcPct val="90000"/>
              </a:lnSpc>
              <a:spcBef>
                <a:spcPts val="881"/>
              </a:spcBef>
              <a:buNone/>
            </a:pPr>
            <a:r>
              <a:rPr lang="en-US" sz="105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"Fundamentals of Physics" by Halliday, Resnick, and Walker</a:t>
            </a:r>
            <a:endParaRPr lang="en-US" sz="1058" dirty="0"/>
          </a:p>
          <a:p>
            <a:pPr algn="l" marL="0" indent="0">
              <a:lnSpc>
                <a:spcPct val="90000"/>
              </a:lnSpc>
              <a:spcBef>
                <a:spcPts val="881"/>
              </a:spcBef>
              <a:buNone/>
            </a:pPr>
            <a:r>
              <a:rPr lang="en-US" sz="105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"Engineering Mechanics: Dynamics" by J.L. Meriam and L.G. Kraige</a:t>
            </a:r>
            <a:endParaRPr lang="en-US" sz="1058" dirty="0"/>
          </a:p>
          <a:p>
            <a:pPr algn="l" marL="0" indent="0">
              <a:lnSpc>
                <a:spcPct val="90000"/>
              </a:lnSpc>
              <a:spcBef>
                <a:spcPts val="881"/>
              </a:spcBef>
              <a:buNone/>
            </a:pPr>
            <a:r>
              <a:rPr lang="en-US" sz="105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Resources:</a:t>
            </a:r>
            <a:endParaRPr lang="en-US" sz="1058" dirty="0"/>
          </a:p>
          <a:p>
            <a:pPr algn="l" marL="0" indent="0">
              <a:lnSpc>
                <a:spcPct val="90000"/>
              </a:lnSpc>
              <a:spcBef>
                <a:spcPts val="881"/>
              </a:spcBef>
              <a:buNone/>
            </a:pPr>
            <a:r>
              <a:rPr lang="en-US" sz="105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Khan Academy physics tutorials</a:t>
            </a:r>
            <a:endParaRPr lang="en-US" sz="1058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Learning Resources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Session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Address any questions or clarifications on elastic potential energy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real-world applications and implications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interactive dialogue and engagement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and Resources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high-contrast readability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text and graphics are easily visible against the background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data visualizations and infographics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charts and diagrams to present complex information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clean, modern typography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Choose easily readable fonts for all text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25"/>
              </a:spcBef>
              <a:buNone/>
            </a:pPr>
            <a:r>
              <a:rPr lang="en-US" sz="11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dynamic spring/energy graphics</a:t>
            </a:r>
            <a:endParaRPr lang="en-US" sz="1155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animated visuals to demonstrate energy transformations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 consistent, professional color scheme</a:t>
            </a:r>
            <a:endParaRPr lang="en-US" sz="1129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a cohesive color palette throughout the presentation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09"/>
              </a:spcBef>
              <a:buNone/>
            </a:pPr>
            <a:r>
              <a:rPr lang="en-US" sz="127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Infographic-style information displays</a:t>
            </a:r>
            <a:endParaRPr lang="en-US" sz="1273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 key concepts in a visually engaging format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Computational modeling screenshots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 advanced simulation techniques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Engineering application photographs</a:t>
            </a:r>
            <a:endParaRPr lang="en-US" sz="1387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Showcase real-world examples like automotive suspension systems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 formula visualizations</a:t>
            </a:r>
            <a:endParaRPr lang="en-US" sz="1383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Display the formula PE = 1/2 * k * x^2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Animated spring mechanism graphics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Illustrate energy storage and release in a spring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Recommended Visual Elements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4"/>
              </a:spcBef>
              <a:buNone/>
            </a:pPr>
            <a:r>
              <a:rPr lang="en-US" sz="130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Optimization for Presentation and PDF</a:t>
            </a:r>
            <a:endParaRPr lang="en-US" sz="1307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content is suitable for both live presentations and potential PDF conversion.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Alt-Text Inclusion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alternative text for accessibility purposes.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Slide Design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uniformity in layout and formatting across slides.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Vector-Based Illustrations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vector graphics for scalability and sharpness.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High-Resolution Graphics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all visuals are of high quality for clarity.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Technical Considerations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 = Spring Constant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 = Displacement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 = Potential Energy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Core Components Breakdown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 = 1/2 * k * x^2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Formula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Elastic Potential Energy Definition</a:t>
            </a:r>
            <a:endParaRPr lang="en-US" sz="1387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Stored mechanical energy in deformed elastic objects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Features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Collect displacement and force data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Plot graphs to visualize relationships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results to determine elastic potential energy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Collection and Analysis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initial spring constant tests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Record displacement and corresponding forces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Calculate spring constants for each spring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Spring Constant Measurement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Set up a controlled testing area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safety measures are in place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Calibrate measurement instruments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Experimental Setup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Obtain various types of springs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Acquire measurement tools (rulers, calipers)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Secure a stable testing environment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Gather Necessary Materials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Review foundational physics concepts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Familiarize with elastic potential energy theory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Educational Preparation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Steps to Implementation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2068484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STRENTHS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98013" y="2068484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WEAKNESSES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55573" y="4216872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OPPORTUNITIES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404623" y="4216872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THREATS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913745" y="2933667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6052671" y="2933667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4913745" y="4064582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6052671" y="4064088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</a:t>
            </a:r>
            <a:endParaRPr lang="en-US" sz="4800" dirty="0"/>
          </a:p>
        </p:txBody>
      </p:sp>
      <p:sp>
        <p:nvSpPr>
          <p:cNvPr id="12" name="Text 10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404623" y="4727101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Intense competition from established brands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downturn impacting consumer spending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Regulatory hurdles in target markets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Rapid technological advancements changing consumer preferences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855573" y="4727101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Emerging market trends favoring product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Untapped customer segments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partnerships available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Growing demand for similar products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7398013" y="2551083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budget for advertising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production delays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Lack of established customer base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Competitor saturation in the market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855573" y="2551083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Innovative product design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Strong brand reputation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Extensive market research conducted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Robust marketing strategy in place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SWOT Analysis of Product Launch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125" r="30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08011" y="5607307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Streamlining operational processes to reduce overhead costs. Negotiating better supplier contracts for cost savings.</a:t>
            </a:r>
            <a:endParaRPr lang="en-US" sz="911" dirty="0"/>
          </a:p>
        </p:txBody>
      </p:sp>
      <p:sp>
        <p:nvSpPr>
          <p:cNvPr id="8" name="Text 6"/>
          <p:cNvSpPr/>
          <p:nvPr/>
        </p:nvSpPr>
        <p:spPr>
          <a:xfrm>
            <a:off x="4508011" y="5256723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Cost Optimization Measures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08011" y="4449045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852638" y="5607307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loyalty programs to enhance customer retention. Enhancing customer service for improved satisfaction.</a:t>
            </a:r>
            <a:endParaRPr lang="en-US" sz="928" dirty="0"/>
          </a:p>
        </p:txBody>
      </p:sp>
      <p:sp>
        <p:nvSpPr>
          <p:cNvPr id="11" name="Text 9"/>
          <p:cNvSpPr/>
          <p:nvPr/>
        </p:nvSpPr>
        <p:spPr>
          <a:xfrm>
            <a:off x="852638" y="5256723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Customer Retention Initiatives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52637" y="4449045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4508011" y="3506859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Launching new product lines to tap into emerging markets. Strengthening distribution channels for wider reach.</a:t>
            </a:r>
            <a:endParaRPr lang="en-US" sz="962" dirty="0"/>
          </a:p>
        </p:txBody>
      </p:sp>
      <p:sp>
        <p:nvSpPr>
          <p:cNvPr id="14" name="Text 12"/>
          <p:cNvSpPr/>
          <p:nvPr/>
        </p:nvSpPr>
        <p:spPr>
          <a:xfrm>
            <a:off x="4508011" y="3156275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Market Expansion Strategies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08011" y="2348597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852638" y="3506859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Anticipated growth of 15% in total revenue for 2023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52638" y="3156275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Projected Revenue Increase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52637" y="2348597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15%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855573" y="447"/>
            <a:ext cx="6669958" cy="1828353"/>
          </a:xfrm>
          <a:custGeom>
            <a:avLst/>
            <a:gdLst/>
            <a:ahLst/>
            <a:cxnLst/>
            <a:rect l="l" t="t" r="r" b="b"/>
            <a:pathLst>
              <a:path w="6669958" h="1828353">
                <a:moveTo>
                  <a:pt x="0" y="1828353"/>
                </a:moveTo>
                <a:lnTo>
                  <a:pt x="0" y="0"/>
                </a:lnTo>
                <a:lnTo>
                  <a:pt x="6669958" y="0"/>
                </a:lnTo>
                <a:lnTo>
                  <a:pt x="666995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Revenue Growth in 2023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Benefits vs. Costs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Initial investment in high-quality materials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Maintenance and replacement costs over time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Energy loss due to friction and heat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Potential safety risks if not properly managed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Costs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Efficient energy storage in elastic objects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Potential for renewable energy applications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Enhanced shock absorption in various systems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Facilitates precise control in mechanical designs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Benefits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2502408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4319016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135624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7952232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9768842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640079" y="3204059"/>
            <a:ext cx="1645920" cy="338554"/>
          </a:xfrm>
          <a:custGeom>
            <a:avLst/>
            <a:gdLst/>
            <a:ahLst/>
            <a:cxnLst/>
            <a:rect l="l" t="t" r="r" b="b"/>
            <a:pathLst>
              <a:path w="1645920" h="338554">
                <a:moveTo>
                  <a:pt x="0" y="338554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Political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493263" y="3204059"/>
            <a:ext cx="1645920" cy="338554"/>
          </a:xfrm>
          <a:custGeom>
            <a:avLst/>
            <a:gdLst/>
            <a:ahLst/>
            <a:cxnLst/>
            <a:rect l="l" t="t" r="r" b="b"/>
            <a:pathLst>
              <a:path w="1645920" h="338554">
                <a:moveTo>
                  <a:pt x="0" y="338554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346447" y="3204059"/>
            <a:ext cx="1645919" cy="338554"/>
          </a:xfrm>
          <a:custGeom>
            <a:avLst/>
            <a:gdLst/>
            <a:ahLst/>
            <a:cxnLst/>
            <a:rect l="l" t="t" r="r" b="b"/>
            <a:pathLst>
              <a:path w="1645919" h="338554">
                <a:moveTo>
                  <a:pt x="0" y="338554"/>
                </a:moveTo>
                <a:lnTo>
                  <a:pt x="0" y="0"/>
                </a:lnTo>
                <a:lnTo>
                  <a:pt x="1645919" y="0"/>
                </a:lnTo>
                <a:lnTo>
                  <a:pt x="1645919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99631" y="3204059"/>
            <a:ext cx="1645918" cy="338554"/>
          </a:xfrm>
          <a:custGeom>
            <a:avLst/>
            <a:gdLst/>
            <a:ahLst/>
            <a:cxnLst/>
            <a:rect l="l" t="t" r="r" b="b"/>
            <a:pathLst>
              <a:path w="1645918" h="338554">
                <a:moveTo>
                  <a:pt x="0" y="338554"/>
                </a:moveTo>
                <a:lnTo>
                  <a:pt x="0" y="0"/>
                </a:lnTo>
                <a:lnTo>
                  <a:pt x="1645918" y="0"/>
                </a:lnTo>
                <a:lnTo>
                  <a:pt x="1645918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052815" y="3204059"/>
            <a:ext cx="1645918" cy="338554"/>
          </a:xfrm>
          <a:custGeom>
            <a:avLst/>
            <a:gdLst/>
            <a:ahLst/>
            <a:cxnLst/>
            <a:rect l="l" t="t" r="r" b="b"/>
            <a:pathLst>
              <a:path w="1645918" h="338554">
                <a:moveTo>
                  <a:pt x="0" y="338554"/>
                </a:moveTo>
                <a:lnTo>
                  <a:pt x="0" y="0"/>
                </a:lnTo>
                <a:lnTo>
                  <a:pt x="1645918" y="0"/>
                </a:lnTo>
                <a:lnTo>
                  <a:pt x="1645918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905999" y="3204059"/>
            <a:ext cx="1615441" cy="338554"/>
          </a:xfrm>
          <a:custGeom>
            <a:avLst/>
            <a:gdLst/>
            <a:ahLst/>
            <a:cxnLst/>
            <a:rect l="l" t="t" r="r" b="b"/>
            <a:pathLst>
              <a:path w="1615441" h="338554">
                <a:moveTo>
                  <a:pt x="0" y="338554"/>
                </a:moveTo>
                <a:lnTo>
                  <a:pt x="0" y="0"/>
                </a:lnTo>
                <a:lnTo>
                  <a:pt x="1615441" y="0"/>
                </a:lnTo>
                <a:lnTo>
                  <a:pt x="1615441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Legal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PESTEL Analysis: Market Environment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67683" y="3693038"/>
            <a:ext cx="1737359" cy="2377440"/>
          </a:xfrm>
          <a:custGeom>
            <a:avLst/>
            <a:gdLst/>
            <a:ahLst/>
            <a:cxnLst/>
            <a:rect l="l" t="t" r="r" b="b"/>
            <a:pathLst>
              <a:path w="1737359" h="2377440">
                <a:moveTo>
                  <a:pt x="0" y="2377440"/>
                </a:moveTo>
                <a:lnTo>
                  <a:pt x="0" y="0"/>
                </a:lnTo>
                <a:lnTo>
                  <a:pt x="1737359" y="0"/>
                </a:lnTo>
                <a:lnTo>
                  <a:pt x="1737359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Compliance requirements affecting market entry</a:t>
            </a:r>
            <a:endParaRPr lang="en-US" sz="1200" dirty="0"/>
          </a:p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Legal frameworks impacting industry operations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948024" y="3693038"/>
            <a:ext cx="1737360" cy="2377440"/>
          </a:xfrm>
          <a:custGeom>
            <a:avLst/>
            <a:gdLst/>
            <a:ahLst/>
            <a:cxnLst/>
            <a:rect l="l" t="t" r="r" b="b"/>
            <a:pathLst>
              <a:path w="1737360" h="2377440">
                <a:moveTo>
                  <a:pt x="0" y="237744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Sustainability initiatives impacting consumer choices</a:t>
            </a:r>
            <a:endParaRPr lang="en-US" sz="1200" dirty="0"/>
          </a:p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Climate change regulations influencing business practices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128362" y="3693038"/>
            <a:ext cx="1737361" cy="2377440"/>
          </a:xfrm>
          <a:custGeom>
            <a:avLst/>
            <a:gdLst/>
            <a:ahLst/>
            <a:cxnLst/>
            <a:rect l="l" t="t" r="r" b="b"/>
            <a:pathLst>
              <a:path w="1737361" h="2377440">
                <a:moveTo>
                  <a:pt x="0" y="2377440"/>
                </a:moveTo>
                <a:lnTo>
                  <a:pt x="0" y="0"/>
                </a:lnTo>
                <a:lnTo>
                  <a:pt x="1737361" y="0"/>
                </a:lnTo>
                <a:lnTo>
                  <a:pt x="1737361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Innovation driving market disruption</a:t>
            </a:r>
            <a:endParaRPr lang="en-US" sz="1200" dirty="0"/>
          </a:p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advancements affecting industry competitiveness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308700" y="3693038"/>
            <a:ext cx="1737361" cy="2377440"/>
          </a:xfrm>
          <a:custGeom>
            <a:avLst/>
            <a:gdLst/>
            <a:ahLst/>
            <a:cxnLst/>
            <a:rect l="l" t="t" r="r" b="b"/>
            <a:pathLst>
              <a:path w="1737361" h="2377440">
                <a:moveTo>
                  <a:pt x="0" y="2377440"/>
                </a:moveTo>
                <a:lnTo>
                  <a:pt x="0" y="0"/>
                </a:lnTo>
                <a:lnTo>
                  <a:pt x="1737361" y="0"/>
                </a:lnTo>
                <a:lnTo>
                  <a:pt x="1737361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Demographic trends shaping consumer preferences</a:t>
            </a:r>
            <a:endParaRPr lang="en-US" sz="1200" dirty="0"/>
          </a:p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norms impacting product acceptance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505461" y="3693038"/>
            <a:ext cx="1720938" cy="2377440"/>
          </a:xfrm>
          <a:custGeom>
            <a:avLst/>
            <a:gdLst/>
            <a:ahLst/>
            <a:cxnLst/>
            <a:rect l="l" t="t" r="r" b="b"/>
            <a:pathLst>
              <a:path w="1720938" h="2377440">
                <a:moveTo>
                  <a:pt x="0" y="2377440"/>
                </a:moveTo>
                <a:lnTo>
                  <a:pt x="0" y="0"/>
                </a:lnTo>
                <a:lnTo>
                  <a:pt x="1720938" y="0"/>
                </a:lnTo>
                <a:lnTo>
                  <a:pt x="1720938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Market growth rates and economic stability</a:t>
            </a:r>
            <a:endParaRPr lang="en-US" sz="1200" dirty="0"/>
          </a:p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Inflation rates influencing consumer purchasing power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85800" y="3693038"/>
            <a:ext cx="1737360" cy="2377440"/>
          </a:xfrm>
          <a:custGeom>
            <a:avLst/>
            <a:gdLst/>
            <a:ahLst/>
            <a:cxnLst/>
            <a:rect l="l" t="t" r="r" b="b"/>
            <a:pathLst>
              <a:path w="1737360" h="2377440">
                <a:moveTo>
                  <a:pt x="0" y="237744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Government regulations impacting market operations</a:t>
            </a:r>
            <a:endParaRPr lang="en-US" sz="1200" dirty="0"/>
          </a:p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Political stability affecting business continuity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Self-Actualization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Fulfilling one's potential and personal growth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Creativity, problem-solving, and pursuing passions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Esteem Needs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Self-respect and recognition from others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Achievement, status, and respect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Love and Belongingness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 relationships and connections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Friendship, intimacy, and family bonds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Safety Needs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Security, stability, and protection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Financial security, health, and personal safety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Physiological Needs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Basic necessities for survival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Food, water, shelter, and sleep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Maslow's Hierarchy of Needs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24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Elastic Potential Energy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Goals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Tactics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Execution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Product Strategy Pyramid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25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2024-12-08T22:04:11Z</dcterms:created>
  <dcterms:modified xsi:type="dcterms:W3CDTF">2024-12-08T22:04:11Z</dcterms:modified>
</cp:coreProperties>
</file>