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191de57e021257691e1315ae2325277133516d3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332b899da546542b31ca5c1fc226011ab7006e4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36a40033dc8f0f5710136422f8752a34a2a9462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e149e68bb0d50056c45dc6091aefba567b0fcff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8957c10c1b8905c04b8548e40b0d6dbc19f4b3d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a3dd909b1ab01442d4d74dc092b9c531d7e884c2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88bb4ce09cadd4da3821de75ac40a7312d0145c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77fb529a13aa2b9aa83d644f33cd3af10fa687f5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e5f7bc35c9f42ecbdc9d9db9c8ca4623b632b2b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d071e597ceadcfc36c5b51071c7e15663124cf5c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a9e3ce768e70a9dbd023876802fba9600fb277a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ae80cc4835bce0bb1e63325ec74dd315fe57549d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247c297f0a7afad738f9312492d14a2ce26b2fb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cff34d782e831277a3ed80bc4e548fd88fb819b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d9d5f65369bb7cadd389fec01fcf7e4d0a0d055d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3e341291df200c903d05671afe79cfb83f1dd30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59427" r="-5942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Formation, Mapping, and Management of Islands through Oceanic, Tectonic, and Geopolitical Perspectives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Island Landforms: Geological Processes, Ecosystems, and Human Interactions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Island Landforms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Types of Island Landforms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Geography Mapping Tasks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Transect Creation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Cross Section Analysis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Oceanic and Tectonic Processes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Geopolitics and Oceanography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Case Study: Hawaiian Islands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Case Study: Maldives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Extension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 Engagement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Takeaways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Tips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Summary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References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3989" r="-1239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Island landforms are created through geological processes such as volcanic activity, erosion, and deposition.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processes contribute to the diversity and uniqueness of island ecosystems.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Formation Processes of Islands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island landforms is important for a range of applications, including geography, geology, and environmental science.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studies help in comprehending the dynamic processes shaping our planet.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Studying Island Landforms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Island landforms are areas of land that are surrounded by water, ranging from small coral atolls to large continental islands.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formed through a combination of geological processes, including volcanic activity, erosion, and deposition.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Island Landforms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Island Landforms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Island Landforms: Geological Processes, Ecosystems, and Human Interactions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1874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0068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Island Landforms: Geological Processes, Ecosystems, and Human Interactions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Types of Island Landforms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Volcanic islands are formed when volcanoes erupt on land.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lava and ash from these eruptions solidify to create new landforms.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2049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Volcanic Islands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855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Coral islands develop when coral reefs grow around a volcanic island.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Over time, the volcanic island may erode, leaving behind the coral structure.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Coral Islands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5661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Oceanic islands are created when volcanoes erupt underwater.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eruptions build up landmass over time, eventually forming islands.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661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Oceanic Islands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467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Continental islands are formed when a piece of land is separated from the mainland.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separation can occur due to tectonic activity or rising sea levels.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467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Continental Islands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Geography Mapping Tasks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receive a world map for the activity.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will also be given a handout containing definitions of different types of islands.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Materials Provided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task will help students develop their spatial awareness.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will also enhance their understanding of geographical concepts.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Objectives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complete a geography mapping task, identifying and labeling different types of islands.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will use a world map and a handout with definitions of different types of islands.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Task Overview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Island Landforms: Geological Processes, Ecosystems, and Human Interactions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Transect Creation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Island Landforms: Geological Processes, Ecosystems, and Human Interactions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Geological Insights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51"/>
              </a:spcBef>
              <a:buNone/>
            </a:pPr>
            <a:r>
              <a:rPr lang="en-US" sz="119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studying transects, students can gain insights into the dynamic processes that shape island landforms.</a:t>
            </a:r>
            <a:endParaRPr lang="en-US" sz="1191" dirty="0"/>
          </a:p>
          <a:p>
            <a:pPr algn="l" marL="0" indent="0">
              <a:lnSpc>
                <a:spcPct val="90000"/>
              </a:lnSpc>
              <a:spcBef>
                <a:spcPts val="851"/>
              </a:spcBef>
              <a:buNone/>
            </a:pPr>
            <a:r>
              <a:rPr lang="en-US" sz="119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knowledge is essential for understanding the interplay between natural forces and the environment.</a:t>
            </a:r>
            <a:endParaRPr lang="en-US" sz="1191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Island Transects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0"/>
              </a:spcBef>
              <a:buNone/>
            </a:pPr>
            <a:r>
              <a:rPr lang="en-US" sz="91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learn how to create a transect of an island landform, using a diagram or map to identify key features such as coastlines, mountains, and valleys.</a:t>
            </a:r>
            <a:endParaRPr lang="en-US" sz="910" dirty="0"/>
          </a:p>
          <a:p>
            <a:pPr algn="l" marL="0" indent="0">
              <a:lnSpc>
                <a:spcPct val="90000"/>
              </a:lnSpc>
              <a:spcBef>
                <a:spcPts val="650"/>
              </a:spcBef>
              <a:buNone/>
            </a:pPr>
            <a:r>
              <a:rPr lang="en-US" sz="91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process involves careful observation and interpretation of geological features.</a:t>
            </a:r>
            <a:endParaRPr lang="en-US" sz="910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Transects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transect is a cross-sectional view of a landscape or landform, used to represent the geological features and processes that shape the area.</a:t>
            </a:r>
            <a:endParaRPr lang="en-US" sz="913" dirty="0"/>
          </a:p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transect will help students understand the relationships between geological processes and island landforms.</a:t>
            </a:r>
            <a:endParaRPr lang="en-US" sz="91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Island Landforms: Geological Processes, Ecosystems, and Human Interactions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21643" r="-12164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Cross Section Analysis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Geological Insights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study of cross sections provides insights into the internal structure of landforms.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reveals the interplay between geological processes and the formation of island features.</a:t>
            </a:r>
            <a:endParaRPr lang="en-US" sz="1251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Analyzing Island Landforms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4"/>
              </a:spcBef>
              <a:buNone/>
            </a:pPr>
            <a:r>
              <a:rPr lang="en-US" sz="109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learn how to analyze and interpret a cross section of an island landform.</a:t>
            </a:r>
            <a:endParaRPr lang="en-US" sz="1098" dirty="0"/>
          </a:p>
          <a:p>
            <a:pPr algn="l" marL="0" indent="0">
              <a:lnSpc>
                <a:spcPct val="90000"/>
              </a:lnSpc>
              <a:spcBef>
                <a:spcPts val="784"/>
              </a:spcBef>
              <a:buNone/>
            </a:pPr>
            <a:r>
              <a:rPr lang="en-US" sz="109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analysis involves identifying patterns and relationships between geological processes and island features.</a:t>
            </a:r>
            <a:endParaRPr lang="en-US" sz="1098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Cross Sections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cross section is a two-dimensional representation of a three-dimensional landform, used to show the internal structure of the landform.</a:t>
            </a:r>
            <a:endParaRPr lang="en-US" sz="913" dirty="0"/>
          </a:p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cross section will help students understand the complex relationships between geological processes and island landforms.</a:t>
            </a:r>
            <a:endParaRPr lang="en-US" sz="91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Island Landforms: Geological Processes, Ecosystems, and Human Interactions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Oceanic and Tectonic Processes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034" b="-15203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85"/>
              </a:spcBef>
              <a:buNone/>
            </a:pPr>
            <a:r>
              <a:rPr lang="en-US" sz="123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learn how to identify and analyze the relationships between oceanic and tectonic processes and island landforms.</a:t>
            </a:r>
            <a:endParaRPr lang="en-US" sz="1239" dirty="0"/>
          </a:p>
          <a:p>
            <a:pPr algn="ctr" marL="0" indent="0">
              <a:lnSpc>
                <a:spcPct val="90000"/>
              </a:lnSpc>
              <a:spcBef>
                <a:spcPts val="885"/>
              </a:spcBef>
              <a:buNone/>
            </a:pPr>
            <a:r>
              <a:rPr lang="en-US" sz="123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understanding is key to comprehending the interconnected nature of Earth's systems.</a:t>
            </a:r>
            <a:endParaRPr lang="en-US" sz="1239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Analyzing Interactions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Tectonic processes, such as plate movement and volcanic activity, shape the internal structure of the landform.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forces contribute to the dynamic evolution of the Earth's crust.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Tectonic Forces at Work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89"/>
              </a:spcBef>
              <a:buNone/>
            </a:pPr>
            <a:r>
              <a:rPr lang="en-US" sz="138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Oceanic processes, such as erosion and deposition, shape the coastline and surrounding landforms.</a:t>
            </a:r>
            <a:endParaRPr lang="en-US" sz="1384" dirty="0"/>
          </a:p>
          <a:p>
            <a:pPr algn="ctr" marL="0" indent="0">
              <a:lnSpc>
                <a:spcPct val="90000"/>
              </a:lnSpc>
              <a:spcBef>
                <a:spcPts val="989"/>
              </a:spcBef>
              <a:buNone/>
            </a:pPr>
            <a:r>
              <a:rPr lang="en-US" sz="138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processes play a crucial role in the external formation of island landscapes.</a:t>
            </a:r>
            <a:endParaRPr lang="en-US" sz="1384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Shaping Coastlines and Landforms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will analyze case studies of island landforms and develop strategies for mitigating the impacts of human activities on the environment.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strategies aim to balance development with ecological preservation.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Case Studies and Mitigation Strategies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learn how to consider the impact of human activities on island ecosystems and the importance of sustainable management practices.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knowledge is vital for fostering responsible stewardship of natural resources.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Human Impact on Island Ecosystems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Geopolitics and oceanography play a crucial role in shaping island landforms and their relationships with the surrounding environment.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these dynamics is essential for comprehending the broader implications on ecosystems.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Geopolitics and Oceanography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Geopolitics and Oceanography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Island Landforms: Geological Processes, Ecosystems, and Human Interactions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Case Study: Hawaiian Islands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develop strategies for sustainable management and conservation.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strategies aim to balance human needs with the preservation of the islands' unique ecosystems.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Strategies for Sustainable Management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will consider the impact of human activities on the islands' ecosystems.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explore how these activities affect biodiversity and natural habitats.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Human Impact on Ecosystems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Hawaiian Islands are a chain of volcanic islands that have formed as a result of plate movement and volcanic activity.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analyze the geological processes that have shaped the islands, including volcanic activity, erosion, and deposition.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19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Formation of the Hawaiian Islands</a:t>
            </a:r>
            <a:endParaRPr lang="en-US" sz="1219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Island Landforms: Geological Processes, Ecosystems, and Human Interactions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Island Landforms: Geological Processes, Ecosystems, and Human Interactions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22507" r="-12250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Case Study: Maldives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analyze the geological processes that have shaped the islands.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includes coral reef growth and sea level rise.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Geological Processes of the Maldives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96993"/>
            <a:ext cx="365760" cy="284522"/>
          </a:xfrm>
          <a:custGeom>
            <a:avLst/>
            <a:gdLst/>
            <a:ahLst/>
            <a:cxnLst/>
            <a:rect l="l" t="t" r="r" b="b"/>
            <a:pathLst>
              <a:path w="365760" h="284522">
                <a:moveTo>
                  <a:pt x="193103" y="30472"/>
                </a:moveTo>
                <a:cubicBezTo>
                  <a:pt x="139841" y="30472"/>
                  <a:pt x="96612" y="73703"/>
                  <a:pt x="96612" y="126962"/>
                </a:cubicBezTo>
                <a:cubicBezTo>
                  <a:pt x="96612" y="169052"/>
                  <a:pt x="62523" y="203140"/>
                  <a:pt x="20435" y="203140"/>
                </a:cubicBezTo>
                <a:cubicBezTo>
                  <a:pt x="11993" y="203140"/>
                  <a:pt x="5201" y="196349"/>
                  <a:pt x="5201" y="187904"/>
                </a:cubicBezTo>
                <a:cubicBezTo>
                  <a:pt x="5201" y="179462"/>
                  <a:pt x="11993" y="172668"/>
                  <a:pt x="20435" y="172668"/>
                </a:cubicBezTo>
                <a:cubicBezTo>
                  <a:pt x="45702" y="172668"/>
                  <a:pt x="66140" y="152228"/>
                  <a:pt x="66140" y="126962"/>
                </a:cubicBezTo>
                <a:cubicBezTo>
                  <a:pt x="66140" y="56816"/>
                  <a:pt x="122958" y="0"/>
                  <a:pt x="193103" y="0"/>
                </a:cubicBezTo>
                <a:cubicBezTo>
                  <a:pt x="236080" y="0"/>
                  <a:pt x="274042" y="21331"/>
                  <a:pt x="296957" y="53960"/>
                </a:cubicBezTo>
                <a:cubicBezTo>
                  <a:pt x="300955" y="59610"/>
                  <a:pt x="300640" y="67227"/>
                  <a:pt x="296130" y="72559"/>
                </a:cubicBezTo>
                <a:cubicBezTo>
                  <a:pt x="291624" y="77891"/>
                  <a:pt x="284196" y="79478"/>
                  <a:pt x="277974" y="76494"/>
                </a:cubicBezTo>
                <a:cubicBezTo>
                  <a:pt x="270736" y="73003"/>
                  <a:pt x="262612" y="71099"/>
                  <a:pt x="254042" y="71099"/>
                </a:cubicBezTo>
                <a:cubicBezTo>
                  <a:pt x="223190" y="71099"/>
                  <a:pt x="198180" y="96112"/>
                  <a:pt x="198180" y="126962"/>
                </a:cubicBezTo>
                <a:cubicBezTo>
                  <a:pt x="198180" y="152228"/>
                  <a:pt x="218622" y="172668"/>
                  <a:pt x="243885" y="172668"/>
                </a:cubicBezTo>
                <a:cubicBezTo>
                  <a:pt x="262170" y="172668"/>
                  <a:pt x="281021" y="162954"/>
                  <a:pt x="294671" y="151147"/>
                </a:cubicBezTo>
                <a:cubicBezTo>
                  <a:pt x="300446" y="146005"/>
                  <a:pt x="309144" y="146005"/>
                  <a:pt x="314923" y="151147"/>
                </a:cubicBezTo>
                <a:cubicBezTo>
                  <a:pt x="325651" y="160732"/>
                  <a:pt x="339872" y="168158"/>
                  <a:pt x="353836" y="171333"/>
                </a:cubicBezTo>
                <a:cubicBezTo>
                  <a:pt x="362026" y="173174"/>
                  <a:pt x="367230" y="181300"/>
                  <a:pt x="365391" y="189551"/>
                </a:cubicBezTo>
                <a:cubicBezTo>
                  <a:pt x="363551" y="197803"/>
                  <a:pt x="355424" y="202947"/>
                  <a:pt x="347172" y="201106"/>
                </a:cubicBezTo>
                <a:cubicBezTo>
                  <a:pt x="328954" y="197043"/>
                  <a:pt x="313972" y="188092"/>
                  <a:pt x="304832" y="181807"/>
                </a:cubicBezTo>
                <a:cubicBezTo>
                  <a:pt x="286994" y="194186"/>
                  <a:pt x="265853" y="203263"/>
                  <a:pt x="243889" y="203263"/>
                </a:cubicBezTo>
                <a:cubicBezTo>
                  <a:pt x="201801" y="203263"/>
                  <a:pt x="167712" y="169174"/>
                  <a:pt x="167712" y="127085"/>
                </a:cubicBezTo>
                <a:cubicBezTo>
                  <a:pt x="167712" y="84617"/>
                  <a:pt x="198374" y="49256"/>
                  <a:pt x="238812" y="42084"/>
                </a:cubicBezTo>
                <a:cubicBezTo>
                  <a:pt x="225228" y="34657"/>
                  <a:pt x="209676" y="30466"/>
                  <a:pt x="193107" y="30466"/>
                </a:cubicBezTo>
                <a:lnTo>
                  <a:pt x="193103" y="30472"/>
                </a:lnTo>
              </a:path>
              <a:path w="365760" h="284522">
                <a:moveTo>
                  <a:pt x="50903" y="232403"/>
                </a:moveTo>
                <a:cubicBezTo>
                  <a:pt x="56678" y="227262"/>
                  <a:pt x="65376" y="227262"/>
                  <a:pt x="71155" y="232403"/>
                </a:cubicBezTo>
                <a:cubicBezTo>
                  <a:pt x="84805" y="244211"/>
                  <a:pt x="103656" y="253925"/>
                  <a:pt x="121941" y="253925"/>
                </a:cubicBezTo>
                <a:cubicBezTo>
                  <a:pt x="140225" y="253925"/>
                  <a:pt x="159076" y="244211"/>
                  <a:pt x="172727" y="232403"/>
                </a:cubicBezTo>
                <a:cubicBezTo>
                  <a:pt x="178502" y="227262"/>
                  <a:pt x="187200" y="227262"/>
                  <a:pt x="192979" y="232403"/>
                </a:cubicBezTo>
                <a:cubicBezTo>
                  <a:pt x="206691" y="244211"/>
                  <a:pt x="225480" y="253925"/>
                  <a:pt x="243764" y="253925"/>
                </a:cubicBezTo>
                <a:cubicBezTo>
                  <a:pt x="262049" y="253925"/>
                  <a:pt x="280900" y="244211"/>
                  <a:pt x="294550" y="232403"/>
                </a:cubicBezTo>
                <a:cubicBezTo>
                  <a:pt x="300326" y="227262"/>
                  <a:pt x="309023" y="227262"/>
                  <a:pt x="314802" y="232403"/>
                </a:cubicBezTo>
                <a:cubicBezTo>
                  <a:pt x="325530" y="241989"/>
                  <a:pt x="339751" y="249415"/>
                  <a:pt x="353716" y="252590"/>
                </a:cubicBezTo>
                <a:cubicBezTo>
                  <a:pt x="361905" y="254431"/>
                  <a:pt x="367110" y="262557"/>
                  <a:pt x="365270" y="270808"/>
                </a:cubicBezTo>
                <a:cubicBezTo>
                  <a:pt x="363430" y="279059"/>
                  <a:pt x="355303" y="284204"/>
                  <a:pt x="347052" y="282363"/>
                </a:cubicBezTo>
                <a:cubicBezTo>
                  <a:pt x="328833" y="278300"/>
                  <a:pt x="313852" y="269349"/>
                  <a:pt x="304711" y="263064"/>
                </a:cubicBezTo>
                <a:cubicBezTo>
                  <a:pt x="286873" y="275443"/>
                  <a:pt x="265732" y="284519"/>
                  <a:pt x="243768" y="284519"/>
                </a:cubicBezTo>
                <a:cubicBezTo>
                  <a:pt x="221804" y="284519"/>
                  <a:pt x="200663" y="275440"/>
                  <a:pt x="182825" y="263064"/>
                </a:cubicBezTo>
                <a:cubicBezTo>
                  <a:pt x="164987" y="275443"/>
                  <a:pt x="143846" y="284519"/>
                  <a:pt x="121882" y="284519"/>
                </a:cubicBezTo>
                <a:cubicBezTo>
                  <a:pt x="99918" y="284519"/>
                  <a:pt x="78778" y="275440"/>
                  <a:pt x="60939" y="263064"/>
                </a:cubicBezTo>
                <a:cubicBezTo>
                  <a:pt x="51799" y="269411"/>
                  <a:pt x="36818" y="278300"/>
                  <a:pt x="18599" y="282363"/>
                </a:cubicBezTo>
                <a:cubicBezTo>
                  <a:pt x="10410" y="284204"/>
                  <a:pt x="2220" y="279062"/>
                  <a:pt x="381" y="270808"/>
                </a:cubicBezTo>
                <a:cubicBezTo>
                  <a:pt x="-1459" y="262557"/>
                  <a:pt x="3683" y="254431"/>
                  <a:pt x="11935" y="252590"/>
                </a:cubicBezTo>
                <a:cubicBezTo>
                  <a:pt x="26028" y="249415"/>
                  <a:pt x="39868" y="241926"/>
                  <a:pt x="50786" y="232466"/>
                </a:cubicBezTo>
                <a:lnTo>
                  <a:pt x="50903" y="23240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will consider the impact of human activities on the islands' ecosystems.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develop strategies for mitigating the impacts of climate change.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Human Impact on Ecosystems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Maldives is a coral island nation that is vulnerable to the impacts of climate change.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analyze the geological processes that have shaped the islands, including coral reef growth and sea level rise.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Vulnerability to Climate Change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14342" y="1656374"/>
            <a:ext cx="341614" cy="365760"/>
          </a:xfrm>
          <a:custGeom>
            <a:avLst/>
            <a:gdLst/>
            <a:ahLst/>
            <a:cxnLst/>
            <a:rect l="l" t="t" r="r" b="b"/>
            <a:pathLst>
              <a:path w="341614" h="365760">
                <a:moveTo>
                  <a:pt x="58792" y="66938"/>
                </a:moveTo>
                <a:cubicBezTo>
                  <a:pt x="57719" y="68009"/>
                  <a:pt x="56291" y="68580"/>
                  <a:pt x="54720" y="68580"/>
                </a:cubicBezTo>
                <a:lnTo>
                  <a:pt x="33003" y="68580"/>
                </a:lnTo>
                <a:cubicBezTo>
                  <a:pt x="26718" y="68580"/>
                  <a:pt x="21501" y="63437"/>
                  <a:pt x="23144" y="57293"/>
                </a:cubicBezTo>
                <a:cubicBezTo>
                  <a:pt x="29717" y="32004"/>
                  <a:pt x="57719" y="0"/>
                  <a:pt x="113013" y="0"/>
                </a:cubicBezTo>
                <a:cubicBezTo>
                  <a:pt x="154731" y="0"/>
                  <a:pt x="180878" y="18215"/>
                  <a:pt x="194095" y="38006"/>
                </a:cubicBezTo>
                <a:cubicBezTo>
                  <a:pt x="208309" y="29005"/>
                  <a:pt x="227313" y="22860"/>
                  <a:pt x="251459" y="22860"/>
                </a:cubicBezTo>
                <a:cubicBezTo>
                  <a:pt x="306752" y="22860"/>
                  <a:pt x="334754" y="54864"/>
                  <a:pt x="341327" y="80153"/>
                </a:cubicBezTo>
                <a:cubicBezTo>
                  <a:pt x="342898" y="86297"/>
                  <a:pt x="337754" y="91440"/>
                  <a:pt x="331468" y="91440"/>
                </a:cubicBezTo>
                <a:lnTo>
                  <a:pt x="299534" y="91440"/>
                </a:lnTo>
                <a:cubicBezTo>
                  <a:pt x="298034" y="91440"/>
                  <a:pt x="296535" y="90869"/>
                  <a:pt x="295462" y="89798"/>
                </a:cubicBezTo>
                <a:lnTo>
                  <a:pt x="278316" y="72655"/>
                </a:lnTo>
                <a:cubicBezTo>
                  <a:pt x="276103" y="70442"/>
                  <a:pt x="272458" y="70442"/>
                  <a:pt x="270244" y="72655"/>
                </a:cubicBezTo>
                <a:lnTo>
                  <a:pt x="253098" y="89801"/>
                </a:lnTo>
                <a:cubicBezTo>
                  <a:pt x="252026" y="90873"/>
                  <a:pt x="250598" y="91444"/>
                  <a:pt x="249026" y="91444"/>
                </a:cubicBezTo>
                <a:lnTo>
                  <a:pt x="205235" y="91444"/>
                </a:lnTo>
                <a:cubicBezTo>
                  <a:pt x="207735" y="102446"/>
                  <a:pt x="210380" y="116948"/>
                  <a:pt x="212023" y="134091"/>
                </a:cubicBezTo>
                <a:cubicBezTo>
                  <a:pt x="215166" y="166523"/>
                  <a:pt x="214667" y="208673"/>
                  <a:pt x="202092" y="253464"/>
                </a:cubicBezTo>
                <a:cubicBezTo>
                  <a:pt x="243311" y="262323"/>
                  <a:pt x="274244" y="298969"/>
                  <a:pt x="274244" y="342834"/>
                </a:cubicBezTo>
                <a:cubicBezTo>
                  <a:pt x="274244" y="355479"/>
                  <a:pt x="264030" y="365694"/>
                  <a:pt x="251384" y="365694"/>
                </a:cubicBezTo>
                <a:lnTo>
                  <a:pt x="22854" y="365767"/>
                </a:lnTo>
                <a:cubicBezTo>
                  <a:pt x="10211" y="365767"/>
                  <a:pt x="-7" y="355552"/>
                  <a:pt x="-7" y="342907"/>
                </a:cubicBezTo>
                <a:cubicBezTo>
                  <a:pt x="-7" y="292399"/>
                  <a:pt x="40926" y="251467"/>
                  <a:pt x="91433" y="251467"/>
                </a:cubicBezTo>
                <a:lnTo>
                  <a:pt x="109221" y="251467"/>
                </a:lnTo>
                <a:cubicBezTo>
                  <a:pt x="127795" y="211248"/>
                  <a:pt x="136366" y="172745"/>
                  <a:pt x="140154" y="143524"/>
                </a:cubicBezTo>
                <a:cubicBezTo>
                  <a:pt x="141083" y="136450"/>
                  <a:pt x="141726" y="129951"/>
                  <a:pt x="142156" y="124165"/>
                </a:cubicBezTo>
                <a:lnTo>
                  <a:pt x="90863" y="175455"/>
                </a:lnTo>
                <a:cubicBezTo>
                  <a:pt x="86432" y="179884"/>
                  <a:pt x="79077" y="179884"/>
                  <a:pt x="75862" y="174457"/>
                </a:cubicBezTo>
                <a:cubicBezTo>
                  <a:pt x="62645" y="151882"/>
                  <a:pt x="59789" y="109519"/>
                  <a:pt x="98938" y="70372"/>
                </a:cubicBezTo>
                <a:cubicBezTo>
                  <a:pt x="99939" y="69374"/>
                  <a:pt x="100940" y="68445"/>
                  <a:pt x="101866" y="67516"/>
                </a:cubicBezTo>
                <a:cubicBezTo>
                  <a:pt x="101651" y="67300"/>
                  <a:pt x="101367" y="67157"/>
                  <a:pt x="101152" y="66945"/>
                </a:cubicBezTo>
                <a:lnTo>
                  <a:pt x="84006" y="49802"/>
                </a:lnTo>
                <a:cubicBezTo>
                  <a:pt x="81793" y="47589"/>
                  <a:pt x="78148" y="47589"/>
                  <a:pt x="75934" y="49802"/>
                </a:cubicBezTo>
                <a:lnTo>
                  <a:pt x="58792" y="66938"/>
                </a:lnTo>
                <a:moveTo>
                  <a:pt x="146662" y="251460"/>
                </a:moveTo>
                <a:lnTo>
                  <a:pt x="167022" y="251460"/>
                </a:lnTo>
                <a:cubicBezTo>
                  <a:pt x="180239" y="209171"/>
                  <a:pt x="180953" y="168663"/>
                  <a:pt x="177953" y="137376"/>
                </a:cubicBezTo>
                <a:cubicBezTo>
                  <a:pt x="177526" y="133020"/>
                  <a:pt x="177024" y="128802"/>
                  <a:pt x="176525" y="124874"/>
                </a:cubicBezTo>
                <a:cubicBezTo>
                  <a:pt x="176027" y="131732"/>
                  <a:pt x="175309" y="139519"/>
                  <a:pt x="174168" y="148019"/>
                </a:cubicBezTo>
                <a:cubicBezTo>
                  <a:pt x="170455" y="176307"/>
                  <a:pt x="162738" y="212741"/>
                  <a:pt x="146665" y="251533"/>
                </a:cubicBezTo>
                <a:lnTo>
                  <a:pt x="146662" y="251460"/>
                </a:lnTo>
                <a:moveTo>
                  <a:pt x="182880" y="285750"/>
                </a:moveTo>
                <a:lnTo>
                  <a:pt x="91440" y="285750"/>
                </a:lnTo>
                <a:cubicBezTo>
                  <a:pt x="63793" y="285750"/>
                  <a:pt x="40720" y="305395"/>
                  <a:pt x="35432" y="331470"/>
                </a:cubicBezTo>
                <a:lnTo>
                  <a:pt x="238887" y="331470"/>
                </a:lnTo>
                <a:cubicBezTo>
                  <a:pt x="233602" y="305395"/>
                  <a:pt x="210526" y="285750"/>
                  <a:pt x="182880" y="285750"/>
                </a:cubicBezTo>
                <a:lnTo>
                  <a:pt x="182880" y="2857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Island Landforms: Geological Processes, Ecosystems, and Human Interactions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Complex Relationships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0"/>
              </a:spcBef>
              <a:buNone/>
            </a:pPr>
            <a:r>
              <a:rPr lang="en-US" sz="91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gain a deeper understanding of the complex relationships between oceanic and tectonic processes, island landforms, and human activities.</a:t>
            </a:r>
            <a:endParaRPr lang="en-US" sz="910" dirty="0"/>
          </a:p>
          <a:p>
            <a:pPr algn="l" marL="0" indent="0">
              <a:lnSpc>
                <a:spcPct val="90000"/>
              </a:lnSpc>
              <a:spcBef>
                <a:spcPts val="650"/>
              </a:spcBef>
              <a:buNone/>
            </a:pPr>
            <a:r>
              <a:rPr lang="en-US" sz="91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knowledge fosters a holistic view of environmental systems.</a:t>
            </a:r>
            <a:endParaRPr lang="en-US" sz="910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 Development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develop essential skills in critical thinking, problem-solving, and collaboration.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are crucial for academic and personal growth.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Valuable Learning Experience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9"/>
              </a:spcBef>
              <a:buNone/>
            </a:pPr>
            <a:r>
              <a:rPr lang="en-US" sz="113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transects and cross sections of island landforms is a valuable learning experience for year 10 students.</a:t>
            </a:r>
            <a:endParaRPr lang="en-US" sz="1132" dirty="0"/>
          </a:p>
          <a:p>
            <a:pPr algn="l" marL="0" indent="0">
              <a:lnSpc>
                <a:spcPct val="90000"/>
              </a:lnSpc>
              <a:spcBef>
                <a:spcPts val="809"/>
              </a:spcBef>
              <a:buNone/>
            </a:pPr>
            <a:r>
              <a:rPr lang="en-US" sz="113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provides hands-on engagement with geographical concepts.</a:t>
            </a:r>
            <a:endParaRPr lang="en-US" sz="113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Island Landforms: Geological Processes, Ecosystems, and Human Interactions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focus areas include the interplay between oceanic and tectonic processes.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Students' skills in representing island landforms accurately will also be emphasized.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Focus Areas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assessment will include a combination of quizzes, tests, and project-based evaluations.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methods aim to comprehensively measure students' grasp of the subject matter.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Evaluation Methods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assessed on their ability to create accurate transects and cross sections of island landforms.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will be evaluated on their understanding of oceanic and tectonic processes and their relationships with island landforms.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Criteria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Island Landforms: Geological Processes, Ecosystems, and Human Interactions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50795" r="-15079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Activities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3D Model Creation of Island Landforms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can create a 3D model of an island landform using materials such as clay or paper mache.</a:t>
            </a:r>
            <a:endParaRPr lang="en-US" sz="1250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hands-on activity encourages creativity and a deeper understanding of landform structures.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Research and Presentation on Island Landforms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can research and create a presentation on a real-world example of an island landform.</a:t>
            </a:r>
            <a:endParaRPr lang="en-US" sz="1250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them explore geographical features and their significance in the environment.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Simulated Coastal Ecosystem Management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13"/>
              </a:spcBef>
              <a:buNone/>
            </a:pPr>
            <a:r>
              <a:rPr lang="en-US" sz="113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can participate in a simulated scenario where they have to manage a coastal ecosystem.</a:t>
            </a:r>
            <a:endParaRPr lang="en-US" sz="1138" dirty="0"/>
          </a:p>
          <a:p>
            <a:pPr algn="l" marL="0" indent="0">
              <a:lnSpc>
                <a:spcPct val="90000"/>
              </a:lnSpc>
              <a:spcBef>
                <a:spcPts val="813"/>
              </a:spcBef>
              <a:buNone/>
            </a:pPr>
            <a:r>
              <a:rPr lang="en-US" sz="113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allows them to understand the challenges and strategies involved in ecosystem management.</a:t>
            </a:r>
            <a:endParaRPr lang="en-US" sz="1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Island Landforms: Geological Processes, Ecosystems, and Human Interactions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1797" b="-151797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57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can participate in parent-teacher conferences to discuss their child's progress and provide feedback on the lesson.</a:t>
            </a:r>
            <a:endParaRPr lang="en-US" sz="1200" dirty="0"/>
          </a:p>
          <a:p>
            <a:pPr algn="ctr" marL="0" indent="0">
              <a:lnSpc>
                <a:spcPct val="90000"/>
              </a:lnSpc>
              <a:spcBef>
                <a:spcPts val="857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collaboration ensures alignment between home and school efforts for the child's development.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57"/>
              </a:spcBef>
              <a:buNone/>
            </a:pPr>
            <a:r>
              <a:rPr lang="en-US" sz="1371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in Parent-Teacher Conferences</a:t>
            </a:r>
            <a:endParaRPr lang="en-US" sz="1371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56"/>
              </a:spcBef>
              <a:buNone/>
            </a:pPr>
            <a:r>
              <a:rPr lang="en-US" sz="133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can provide feedback on their child's work and help them develop their critical thinking and problem-solving skills.</a:t>
            </a:r>
            <a:endParaRPr lang="en-US" sz="1339" dirty="0"/>
          </a:p>
          <a:p>
            <a:pPr algn="ctr" marL="0" indent="0">
              <a:lnSpc>
                <a:spcPct val="90000"/>
              </a:lnSpc>
              <a:spcBef>
                <a:spcPts val="956"/>
              </a:spcBef>
              <a:buNone/>
            </a:pPr>
            <a:r>
              <a:rPr lang="en-US" sz="133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involvement strengthens the child's ability to analyze and improve their work.</a:t>
            </a:r>
            <a:endParaRPr lang="en-US" sz="1339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Providing Constructive Feedback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73"/>
              </a:spcBef>
              <a:buNone/>
            </a:pPr>
            <a:r>
              <a:rPr lang="en-US" sz="122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Parents can support their child's learning by encouraging them to research and create presentations on island landforms.</a:t>
            </a:r>
            <a:endParaRPr lang="en-US" sz="1222" dirty="0"/>
          </a:p>
          <a:p>
            <a:pPr algn="ctr" marL="0" indent="0">
              <a:lnSpc>
                <a:spcPct val="90000"/>
              </a:lnSpc>
              <a:spcBef>
                <a:spcPts val="873"/>
              </a:spcBef>
              <a:buNone/>
            </a:pPr>
            <a:r>
              <a:rPr lang="en-US" sz="122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fosters creativity and enhances their understanding of geographical concepts.</a:t>
            </a:r>
            <a:endParaRPr lang="en-US" sz="1222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53"/>
              </a:spcBef>
              <a:buNone/>
            </a:pPr>
            <a:r>
              <a:rPr lang="en-US" sz="1525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Research and Creativity</a:t>
            </a:r>
            <a:endParaRPr lang="en-US" sz="1525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opportunities can be provided for students to apply their knowledge and skills to real-world problems and scenarios?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question emphasizes creating avenues for students to connect theoretical learning with practical problem-solving.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Knowledge to Real-World Scenarios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the lesson be adapted to incorporate more real-world examples and case studies?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inquiry focuses on enhancing lesson plans to make them more applicable and engaging through practical applications.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Adapting Lessons for Real-World Relevance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strategies can be used to support students who struggle with creating accurate transects and cross sections?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question explores methods to assist learners in overcoming challenges in understanding and applying these concepts effectively.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Supporting Struggling Students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Island Landforms: Geological Processes, Ecosystems, and Human Interactions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Island Landforms: Geological Processes, Ecosystems, and Human Interactions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Simulation-Based Approach to Real-World Scenarios.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integrates scientific and geopolitical insights for practical applications.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Geopolitics and Oceanography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Case Study of Plate Movement and Volcanic Activity.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study delves into the forces driving Earth's geological transformations.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Investigating Tectonic Processes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Deep Dive into Coastal Erosion and Deposition.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topic examines the intricate dynamics shaping our coastlines.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Oceanic Processes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2011680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774707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537734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502558" y="0"/>
            <a:ext cx="1355198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1857756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79422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Island Landforms: Geological Processes, Ecosystems, and Human Interactions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Oceanography and Geopolitical Influence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Oceanography and geopolitics play a crucial role in shaping island landforms.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also influence the relationships between islands and their surrounding environments.</a:t>
            </a:r>
            <a:endParaRPr lang="en-US" sz="1251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Geography and Mapping Skills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44"/>
              </a:spcBef>
              <a:buNone/>
            </a:pPr>
            <a:r>
              <a:rPr lang="en-US" sz="118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Geography mapping tasks and transect creation are essential skills for understanding island landforms.</a:t>
            </a:r>
            <a:endParaRPr lang="en-US" sz="1182" dirty="0"/>
          </a:p>
          <a:p>
            <a:pPr algn="l" marL="0" indent="0">
              <a:lnSpc>
                <a:spcPct val="90000"/>
              </a:lnSpc>
              <a:spcBef>
                <a:spcPts val="844"/>
              </a:spcBef>
              <a:buNone/>
            </a:pPr>
            <a:r>
              <a:rPr lang="en-US" sz="118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help analyze their relationships with oceanic and tectonic processes.</a:t>
            </a:r>
            <a:endParaRPr lang="en-US" sz="118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Geological Processes Shaping Islands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10"/>
              </a:spcBef>
              <a:buNone/>
            </a:pPr>
            <a:r>
              <a:rPr lang="en-US" sz="9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Island landforms are shaped by a combination of geological processes, including volcanic activity, erosion, and deposition.</a:t>
            </a:r>
            <a:endParaRPr lang="en-US" sz="993" dirty="0"/>
          </a:p>
          <a:p>
            <a:pPr algn="l" marL="0" indent="0">
              <a:lnSpc>
                <a:spcPct val="90000"/>
              </a:lnSpc>
              <a:spcBef>
                <a:spcPts val="710"/>
              </a:spcBef>
              <a:buNone/>
            </a:pPr>
            <a:r>
              <a:rPr lang="en-US" sz="9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processes contribute to the unique and diverse structures of islands around the world.</a:t>
            </a:r>
            <a:endParaRPr lang="en-US" sz="99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collaboration among students by assigning group projects or tasks that require teamwork and communication.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Collaborative activities foster interpersonal skills and a deeper understanding of the subject matter.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Promoting Student Collaboration</a:t>
            </a:r>
            <a:endParaRPr lang="en-US" sz="1247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Incorporate technology, such as GIS software or online mapping tools, to support student learning.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provide interactive and visual aids to enhance comprehension of spatial data.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Technology Integration in Learning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real-world examples and case studies to illustrate the concepts of oceanic and tectonic processes.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practical applications help students understand complex geological phenomena effectively.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Examples and Case Studies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Island Landforms: Geological Processes, Ecosystems, and Human Interactions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7176" r="-271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Summary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Island Landforms: Geological Processes, Ecosystems, and Human Interactions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Educational Context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lesson integrates geography and geopolitics to explore regional dynamics.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emphasizes the interplay between natural processes and human activities.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 Development Goals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lesson aims to develop essential skills in critical thinking, problem-solving, and collaboration.</a:t>
            </a:r>
            <a:endParaRPr lang="en-US" sz="913" dirty="0"/>
          </a:p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a deeper understanding of the complex relationships between oceanic and tectonic processes, island landforms, and human activities.</a:t>
            </a:r>
            <a:endParaRPr lang="en-US" sz="913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Target Audience and Focus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02"/>
              </a:spcBef>
              <a:buNone/>
            </a:pPr>
            <a:r>
              <a:rPr lang="en-US" sz="98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lesson on creating transects and cross sections of island landforms is designed for year 10 students.</a:t>
            </a:r>
            <a:endParaRPr lang="en-US" sz="983" dirty="0"/>
          </a:p>
          <a:p>
            <a:pPr algn="l" marL="0" indent="0">
              <a:lnSpc>
                <a:spcPct val="90000"/>
              </a:lnSpc>
              <a:spcBef>
                <a:spcPts val="702"/>
              </a:spcBef>
              <a:buNone/>
            </a:pPr>
            <a:r>
              <a:rPr lang="en-US" sz="98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lesson focuses on oceanography and geopolitics in the region, and includes geography mapping tasks and transect creation.</a:t>
            </a:r>
            <a:endParaRPr lang="en-US" sz="983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Island Landforms: Geological Processes, Ecosystems, and Human Interactions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56557" r="-565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References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Encyclopedia Britannica Overview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Encyclopedia Britannica: Island Landforms.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Offers detailed explanations and historical context for various island landforms.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USGS Contributions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United States Geological Survey (USGS): Island Landforms.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Provides scientific data and analysis on island formation and characteristics.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National Geographic Insights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National Geographic: Island Landforms.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comprehensive resource for understanding the diverse features of island landforms.</a:t>
            </a:r>
            <a:endParaRPr lang="en-US" sz="125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2025-07-25T01:22:18Z</dcterms:created>
  <dcterms:modified xsi:type="dcterms:W3CDTF">2025-07-25T01:22:18Z</dcterms:modified>
</cp:coreProperties>
</file>