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1b2f00d6c75a45e19617f2c72cb61a4ce789a4be.png"/><Relationship Id="rId2" Type="http://schemas.openxmlformats.org/officeDocument/2006/relationships/image" Target="../media/ff27cf55f7b6d09065daa10ce27261d1841904ab.png"/><Relationship Id="rId3" Type="http://schemas.openxmlformats.org/officeDocument/2006/relationships/image" Target="../media/25a127f318108b477b20f1bde72776ac4a85ab22.png"/><Relationship Id="rId4" Type="http://schemas.openxmlformats.org/officeDocument/2006/relationships/image" Target="../media/e80941991f079d1ec58a48b4a8a944257997d44f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bf1d6e1b47ad528a85b0f88137454a957e156511.png"/><Relationship Id="rId2" Type="http://schemas.openxmlformats.org/officeDocument/2006/relationships/image" Target="../media/bbb9de269843544117473d3519fe82323b6784a3.png"/><Relationship Id="rId3" Type="http://schemas.openxmlformats.org/officeDocument/2006/relationships/image" Target="../media/bbb03629e6cacb3fd9bc8dc7a557a4871fedb454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03ab8dd37c7a9fb7c3d9836c6439d177faede9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03ab8dd37c7a9fb7c3d9836c6439d177faede9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03ab8dd37c7a9fb7c3d9836c6439d177faede9e3.png"/><Relationship Id="rId2" Type="http://schemas.openxmlformats.org/officeDocument/2006/relationships/image" Target="../media/bbb03629e6cacb3fd9bc8dc7a557a4871fedb4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91e56c42369ae906601f430c0df1884871dd4d6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03ab8dd37c7a9fb7c3d9836c6439d177faede9e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03ab8dd37c7a9fb7c3d9836c6439d177faede9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6278afad1ade66544660e0d7528c2de59814067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343b23b1255c4a231ac403985b9a6ca02f2b4f1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03ab8dd37c7a9fb7c3d9836c6439d177faede9e3.png"/><Relationship Id="rId2" Type="http://schemas.openxmlformats.org/officeDocument/2006/relationships/image" Target="../media/bbb03629e6cacb3fd9bc8dc7a557a4871fedb4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40f789610d5460ce007e0bfdd2028eba7c52a25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238228" y="447"/>
            <a:ext cx="6953709" cy="6857107"/>
          </a:xfrm>
          <a:custGeom>
            <a:avLst/>
            <a:gdLst/>
            <a:ahLst/>
            <a:cxnLst/>
            <a:rect l="l" t="t" r="r" b="b"/>
            <a:pathLst>
              <a:path w="6953709" h="6857107">
                <a:moveTo>
                  <a:pt x="0" y="6857107"/>
                </a:moveTo>
                <a:lnTo>
                  <a:pt x="0" y="0"/>
                </a:lnTo>
                <a:lnTo>
                  <a:pt x="6953709" y="0"/>
                </a:lnTo>
                <a:lnTo>
                  <a:pt x="6953709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" y="2767168"/>
            <a:ext cx="12191937" cy="4090386"/>
          </a:xfrm>
          <a:custGeom>
            <a:avLst/>
            <a:gdLst/>
            <a:ahLst/>
            <a:cxnLst/>
            <a:rect l="l" t="t" r="r" b="b"/>
            <a:pathLst>
              <a:path w="12191937" h="4090386">
                <a:moveTo>
                  <a:pt x="0" y="4090386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4090386"/>
                </a:lnTo>
                <a:lnTo>
                  <a:pt x="0" y="4090386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26417" y="447"/>
            <a:ext cx="11065520" cy="6857107"/>
          </a:xfrm>
          <a:custGeom>
            <a:avLst/>
            <a:gdLst/>
            <a:ahLst/>
            <a:cxnLst/>
            <a:rect l="l" t="t" r="r" b="b"/>
            <a:pathLst>
              <a:path w="11065520" h="6857107">
                <a:moveTo>
                  <a:pt x="0" y="6857107"/>
                </a:moveTo>
                <a:lnTo>
                  <a:pt x="0" y="0"/>
                </a:lnTo>
                <a:lnTo>
                  <a:pt x="11065520" y="0"/>
                </a:lnTo>
                <a:lnTo>
                  <a:pt x="11065520" y="6857107"/>
                </a:lnTo>
                <a:lnTo>
                  <a:pt x="0" y="6857107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56256" y="4141674"/>
            <a:ext cx="7132320" cy="2716325"/>
          </a:xfrm>
          <a:custGeom>
            <a:avLst/>
            <a:gdLst/>
            <a:ahLst/>
            <a:cxnLst/>
            <a:rect l="l" t="t" r="r" b="b"/>
            <a:pathLst>
              <a:path w="7132320" h="2716325">
                <a:moveTo>
                  <a:pt x="0" y="2716325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2716325"/>
                </a:lnTo>
                <a:lnTo>
                  <a:pt x="0" y="27163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 Comprehensive Study on the Definition, Properties, and Applications of Circles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6732" y="0"/>
            <a:ext cx="7132320" cy="3912243"/>
          </a:xfrm>
          <a:custGeom>
            <a:avLst/>
            <a:gdLst/>
            <a:ahLst/>
            <a:cxnLst/>
            <a:rect l="l" t="t" r="r" b="b"/>
            <a:pathLst>
              <a:path w="7132320" h="3912243">
                <a:moveTo>
                  <a:pt x="0" y="3912243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3912243"/>
                </a:lnTo>
                <a:lnTo>
                  <a:pt x="0" y="391224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Exploring Circles: The Core of Geometry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556255" y="563797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168640" y="0"/>
            <a:ext cx="4023360" cy="6858000"/>
          </a:xfrm>
          <a:custGeom>
            <a:avLst/>
            <a:gdLst/>
            <a:ahLst/>
            <a:cxnLst/>
            <a:rect l="l" t="t" r="r" b="b"/>
            <a:pathLst>
              <a:path w="4023360" h="6858000">
                <a:moveTo>
                  <a:pt x="0" y="6858000"/>
                </a:moveTo>
                <a:lnTo>
                  <a:pt x="0" y="0"/>
                </a:lnTo>
                <a:lnTo>
                  <a:pt x="4023360" y="0"/>
                </a:lnTo>
                <a:lnTo>
                  <a:pt x="4023360" y="6858000"/>
                </a:lnTo>
                <a:lnTo>
                  <a:pt x="0" y="6858000"/>
                </a:lnTo>
              </a:path>
            </a:pathLst>
          </a:custGeom>
          <a:blipFill>
            <a:blip r:embed="rId4"/>
            <a:srcRect l="30452" r="3045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206494" y="447"/>
            <a:ext cx="10985443" cy="6857107"/>
          </a:xfrm>
          <a:custGeom>
            <a:avLst/>
            <a:gdLst/>
            <a:ahLst/>
            <a:cxnLst/>
            <a:rect l="l" t="t" r="r" b="b"/>
            <a:pathLst>
              <a:path w="10985443" h="6857107">
                <a:moveTo>
                  <a:pt x="0" y="6857107"/>
                </a:moveTo>
                <a:lnTo>
                  <a:pt x="0" y="0"/>
                </a:lnTo>
                <a:lnTo>
                  <a:pt x="10985443" y="0"/>
                </a:lnTo>
                <a:lnTo>
                  <a:pt x="10985443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1518" y="-1"/>
            <a:ext cx="8840481" cy="6857107"/>
          </a:xfrm>
          <a:custGeom>
            <a:avLst/>
            <a:gdLst/>
            <a:ahLst/>
            <a:cxnLst/>
            <a:rect l="l" t="t" r="r" b="b"/>
            <a:pathLst>
              <a:path w="8840481" h="6857107">
                <a:moveTo>
                  <a:pt x="0" y="6857107"/>
                </a:moveTo>
                <a:lnTo>
                  <a:pt x="0" y="0"/>
                </a:lnTo>
                <a:lnTo>
                  <a:pt x="8840481" y="0"/>
                </a:lnTo>
                <a:lnTo>
                  <a:pt x="8840481" y="6857107"/>
                </a:lnTo>
                <a:lnTo>
                  <a:pt x="0" y="6857107"/>
                </a:lnTo>
              </a:path>
            </a:pathLst>
          </a:custGeom>
          <a:solidFill>
            <a:srgbClr val="FFFFFF">
              <a:alpha val="36863"/>
            </a:srgbClr>
          </a:solidFill>
          <a:ln w="9525">
            <a:solidFill>
              <a:srgbClr val="F1F0F5"/>
            </a:solidFill>
          </a:ln>
        </p:spPr>
        <p:txBody>
          <a:bodyPr wrap="square" lIns="90000" tIns="46800" rIns="90000" bIns="46800" rtlCol="0" anchor="ctr"/>
          <a:lstStyle/>
          <a:p>
            <a:pPr algn="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447"/>
            <a:ext cx="10922694" cy="6857107"/>
          </a:xfrm>
          <a:custGeom>
            <a:avLst/>
            <a:gdLst/>
            <a:ahLst/>
            <a:cxnLst/>
            <a:rect l="l" t="t" r="r" b="b"/>
            <a:pathLst>
              <a:path w="10922694" h="6857107">
                <a:moveTo>
                  <a:pt x="0" y="6857107"/>
                </a:moveTo>
                <a:lnTo>
                  <a:pt x="0" y="0"/>
                </a:lnTo>
                <a:lnTo>
                  <a:pt x="10922694" y="0"/>
                </a:lnTo>
                <a:lnTo>
                  <a:pt x="10922694" y="6857107"/>
                </a:lnTo>
                <a:lnTo>
                  <a:pt x="0" y="685710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171183"/>
            <a:ext cx="5804960" cy="6686371"/>
          </a:xfrm>
          <a:custGeom>
            <a:avLst/>
            <a:gdLst/>
            <a:ahLst/>
            <a:cxnLst/>
            <a:rect l="l" t="t" r="r" b="b"/>
            <a:pathLst>
              <a:path w="5804960" h="6686371">
                <a:moveTo>
                  <a:pt x="0" y="6686371"/>
                </a:moveTo>
                <a:lnTo>
                  <a:pt x="0" y="0"/>
                </a:lnTo>
                <a:lnTo>
                  <a:pt x="5804960" y="0"/>
                </a:lnTo>
                <a:lnTo>
                  <a:pt x="5804960" y="6686371"/>
                </a:lnTo>
                <a:lnTo>
                  <a:pt x="0" y="6686371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900158" y="548640"/>
            <a:ext cx="6713828" cy="5782712"/>
          </a:xfrm>
          <a:custGeom>
            <a:avLst/>
            <a:gdLst/>
            <a:ahLst/>
            <a:cxnLst/>
            <a:rect l="l" t="t" r="r" b="b"/>
            <a:pathLst>
              <a:path w="6713828" h="5782712">
                <a:moveTo>
                  <a:pt x="0" y="5782712"/>
                </a:moveTo>
                <a:lnTo>
                  <a:pt x="0" y="0"/>
                </a:lnTo>
                <a:lnTo>
                  <a:pt x="6713828" y="0"/>
                </a:lnTo>
                <a:lnTo>
                  <a:pt x="6713828" y="5782712"/>
                </a:lnTo>
                <a:lnTo>
                  <a:pt x="0" y="5782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Lesson Introduction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Subject Knowledge: The definition of a circle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Subject Knowledge: The key properties of a circle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Subject Knowledge: Circumference of a circle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Subject Knowledge: Diameter of a circle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Subject Knowledge: Area of a circle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Subject Knowledge: Relationship between radius and …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Subject Knowledge: Practical applications of circles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Subject Knowledge: Importance of circles in everyda…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Subject Knowledge: Conclusion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799180" y="548640"/>
            <a:ext cx="844118" cy="5782712"/>
          </a:xfrm>
          <a:custGeom>
            <a:avLst/>
            <a:gdLst/>
            <a:ahLst/>
            <a:cxnLst/>
            <a:rect l="l" t="t" r="r" b="b"/>
            <a:pathLst>
              <a:path w="844118" h="5782712">
                <a:moveTo>
                  <a:pt x="0" y="5782712"/>
                </a:moveTo>
                <a:lnTo>
                  <a:pt x="0" y="0"/>
                </a:lnTo>
                <a:lnTo>
                  <a:pt x="844118" y="0"/>
                </a:lnTo>
                <a:lnTo>
                  <a:pt x="844118" y="5782712"/>
                </a:lnTo>
                <a:lnTo>
                  <a:pt x="0" y="5782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01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04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05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06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07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08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09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4119" y="397368"/>
            <a:ext cx="2466634" cy="5933983"/>
          </a:xfrm>
          <a:custGeom>
            <a:avLst/>
            <a:gdLst/>
            <a:ahLst/>
            <a:cxnLst/>
            <a:rect l="l" t="t" r="r" b="b"/>
            <a:pathLst>
              <a:path w="2466634" h="5933983">
                <a:moveTo>
                  <a:pt x="0" y="5933983"/>
                </a:moveTo>
                <a:lnTo>
                  <a:pt x="0" y="0"/>
                </a:lnTo>
                <a:lnTo>
                  <a:pt x="2466634" y="0"/>
                </a:lnTo>
                <a:lnTo>
                  <a:pt x="2466634" y="5933983"/>
                </a:lnTo>
                <a:lnTo>
                  <a:pt x="0" y="5933983"/>
                </a:lnTo>
              </a:path>
            </a:pathLst>
          </a:custGeom>
          <a:noFill/>
          <a:ln/>
        </p:spPr>
        <p:txBody>
          <a:bodyPr wrap="square" lIns="90000" tIns="7200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rot="5400000">
            <a:off x="41124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>
            <a:off x="6095969" y="447"/>
            <a:ext cx="6095968" cy="6857107"/>
          </a:xfrm>
          <a:custGeom>
            <a:avLst/>
            <a:gdLst/>
            <a:ahLst/>
            <a:cxnLst/>
            <a:rect l="l" t="t" r="r" b="b"/>
            <a:pathLst>
              <a:path w="6095968" h="6857107">
                <a:moveTo>
                  <a:pt x="0" y="6857107"/>
                </a:moveTo>
                <a:lnTo>
                  <a:pt x="0" y="0"/>
                </a:lnTo>
                <a:lnTo>
                  <a:pt x="6095968" y="0"/>
                </a:lnTo>
                <a:lnTo>
                  <a:pt x="6095968" y="6857107"/>
                </a:lnTo>
                <a:lnTo>
                  <a:pt x="0" y="685710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Lesson Introduction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Exploring Circles: The Core of Geometry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8639" y="1434868"/>
            <a:ext cx="11094720" cy="4881760"/>
          </a:xfrm>
          <a:custGeom>
            <a:avLst/>
            <a:gdLst/>
            <a:ahLst/>
            <a:cxnLst/>
            <a:rect l="l" t="t" r="r" b="b"/>
            <a:pathLst>
              <a:path w="11094720" h="4881760">
                <a:moveTo>
                  <a:pt x="112720" y="4881760"/>
                </a:moveTo>
                <a:cubicBezTo>
                  <a:pt x="50466" y="4881760"/>
                  <a:pt x="0" y="4831294"/>
                  <a:pt x="0" y="4769040"/>
                </a:cubicBezTo>
                <a:lnTo>
                  <a:pt x="0" y="112720"/>
                </a:lnTo>
                <a:cubicBezTo>
                  <a:pt x="0" y="50466"/>
                  <a:pt x="50466" y="0"/>
                  <a:pt x="112720" y="0"/>
                </a:cubicBezTo>
                <a:lnTo>
                  <a:pt x="10982000" y="0"/>
                </a:lnTo>
                <a:cubicBezTo>
                  <a:pt x="11044254" y="0"/>
                  <a:pt x="11094720" y="50466"/>
                  <a:pt x="11094720" y="112720"/>
                </a:cubicBezTo>
                <a:lnTo>
                  <a:pt x="11094720" y="4769040"/>
                </a:lnTo>
                <a:cubicBezTo>
                  <a:pt x="11094720" y="4831294"/>
                  <a:pt x="11044254" y="4881760"/>
                  <a:pt x="10982000" y="48817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044439" y="2824188"/>
            <a:ext cx="2103120" cy="2103120"/>
          </a:xfrm>
          <a:custGeom>
            <a:avLst/>
            <a:gdLst/>
            <a:ahLst/>
            <a:cxnLst/>
            <a:rect l="l" t="t" r="r" b="b"/>
            <a:pathLst>
              <a:path w="2103120" h="2103120">
                <a:moveTo>
                  <a:pt x="0" y="1051560"/>
                </a:moveTo>
                <a:cubicBezTo>
                  <a:pt x="0" y="470799"/>
                  <a:pt x="470799" y="0"/>
                  <a:pt x="1051560" y="0"/>
                </a:cubicBezTo>
                <a:cubicBezTo>
                  <a:pt x="1632321" y="0"/>
                  <a:pt x="2103120" y="470799"/>
                  <a:pt x="2103120" y="1051560"/>
                </a:cubicBezTo>
                <a:cubicBezTo>
                  <a:pt x="2103120" y="1632321"/>
                  <a:pt x="1632321" y="2103120"/>
                  <a:pt x="1051560" y="2103120"/>
                </a:cubicBezTo>
                <a:cubicBezTo>
                  <a:pt x="470799" y="2103120"/>
                  <a:pt x="0" y="1632321"/>
                  <a:pt x="0" y="1051560"/>
                </a:cubicBezTo>
              </a:path>
            </a:pathLst>
          </a:custGeom>
          <a:solidFill>
            <a:srgbClr val="E4DAFF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095999" y="1816039"/>
            <a:ext cx="0" cy="4119419"/>
          </a:xfrm>
          <a:custGeom>
            <a:avLst/>
            <a:gdLst/>
            <a:ahLst/>
            <a:cxnLst/>
            <a:rect l="l" t="t" r="r" b="b"/>
            <a:pathLst>
              <a:path w="0" h="4119419">
                <a:moveTo>
                  <a:pt x="0" y="0"/>
                </a:moveTo>
                <a:lnTo>
                  <a:pt x="0" y="4119419"/>
                </a:lnTo>
              </a:path>
            </a:pathLst>
          </a:custGeom>
          <a:noFill/>
          <a:ln w="76200">
            <a:solidFill>
              <a:srgbClr val="E4DA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066800" y="3875748"/>
            <a:ext cx="10058400" cy="0"/>
          </a:xfrm>
          <a:custGeom>
            <a:avLst/>
            <a:gdLst/>
            <a:ahLst/>
            <a:cxnLst/>
            <a:rect l="l" t="t" r="r" b="b"/>
            <a:pathLst>
              <a:path w="10058400" h="0">
                <a:moveTo>
                  <a:pt x="0" y="0"/>
                </a:moveTo>
                <a:lnTo>
                  <a:pt x="10058400" y="0"/>
                </a:lnTo>
              </a:path>
            </a:pathLst>
          </a:custGeom>
          <a:noFill/>
          <a:ln w="76200">
            <a:solidFill>
              <a:srgbClr val="E4DA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181599" y="2961348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7748FF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SW</a:t>
            </a:r>
            <a:endParaRPr lang="en-US" sz="3200" dirty="0"/>
          </a:p>
          <a:p>
            <a:pPr algn="ctr" marL="0" indent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OT</a:t>
            </a:r>
            <a:endParaRPr lang="en-US" sz="3200" dirty="0"/>
          </a:p>
        </p:txBody>
      </p:sp>
      <p:sp>
        <p:nvSpPr>
          <p:cNvPr id="13" name="Text 11"/>
          <p:cNvSpPr/>
          <p:nvPr/>
        </p:nvSpPr>
        <p:spPr>
          <a:xfrm>
            <a:off x="1066797" y="2210858"/>
            <a:ext cx="3834313" cy="1371600"/>
          </a:xfrm>
          <a:custGeom>
            <a:avLst/>
            <a:gdLst/>
            <a:ahLst/>
            <a:cxnLst/>
            <a:rect l="l" t="t" r="r" b="b"/>
            <a:pathLst>
              <a:path w="3834313" h="1371600">
                <a:moveTo>
                  <a:pt x="0" y="1371600"/>
                </a:moveTo>
                <a:lnTo>
                  <a:pt x="0" y="0"/>
                </a:lnTo>
                <a:lnTo>
                  <a:pt x="3834313" y="0"/>
                </a:lnTo>
                <a:lnTo>
                  <a:pt x="3834313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Engaging hands-on activities</a:t>
            </a:r>
            <a:endParaRPr lang="en-US" sz="1200" dirty="0"/>
          </a:p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Interactive discussions</a:t>
            </a:r>
            <a:endParaRPr lang="en-US" sz="1200" dirty="0"/>
          </a:p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Real-world examples</a:t>
            </a:r>
            <a:endParaRPr lang="en-US" sz="1200" dirty="0"/>
          </a:p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Development of deep understanding</a:t>
            </a:r>
            <a:endParaRPr lang="en-US" sz="1200" dirty="0"/>
          </a:p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Ignites curiosity and problem-solving skills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66798" y="1799188"/>
            <a:ext cx="2926080" cy="276999"/>
          </a:xfrm>
          <a:custGeom>
            <a:avLst/>
            <a:gdLst/>
            <a:ahLst/>
            <a:cxnLst/>
            <a:rect l="l" t="t" r="r" b="b"/>
            <a:pathLst>
              <a:path w="2926080" h="276999">
                <a:moveTo>
                  <a:pt x="0" y="276999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276999"/>
                </a:lnTo>
                <a:lnTo>
                  <a:pt x="0" y="2769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Strengths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284719" y="2210858"/>
            <a:ext cx="3840479" cy="1371600"/>
          </a:xfrm>
          <a:custGeom>
            <a:avLst/>
            <a:gdLst/>
            <a:ahLst/>
            <a:cxnLst/>
            <a:rect l="l" t="t" r="r" b="b"/>
            <a:pathLst>
              <a:path w="3840479" h="1371600">
                <a:moveTo>
                  <a:pt x="0" y="1371600"/>
                </a:moveTo>
                <a:lnTo>
                  <a:pt x="0" y="0"/>
                </a:lnTo>
                <a:lnTo>
                  <a:pt x="3840479" y="0"/>
                </a:lnTo>
                <a:lnTo>
                  <a:pt x="3840479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Potential time constraints</a:t>
            </a:r>
            <a:endParaRPr lang="en-US" sz="1200" dirty="0"/>
          </a:p>
          <a:p>
            <a:pPr algn="r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Varied student engagement levels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199118" y="1799188"/>
            <a:ext cx="2926080" cy="276999"/>
          </a:xfrm>
          <a:custGeom>
            <a:avLst/>
            <a:gdLst/>
            <a:ahLst/>
            <a:cxnLst/>
            <a:rect l="l" t="t" r="r" b="b"/>
            <a:pathLst>
              <a:path w="2926080" h="276999">
                <a:moveTo>
                  <a:pt x="0" y="276999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276999"/>
                </a:lnTo>
                <a:lnTo>
                  <a:pt x="0" y="2769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Weaknesses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066798" y="4600470"/>
            <a:ext cx="3834312" cy="1371600"/>
          </a:xfrm>
          <a:custGeom>
            <a:avLst/>
            <a:gdLst/>
            <a:ahLst/>
            <a:cxnLst/>
            <a:rect l="l" t="t" r="r" b="b"/>
            <a:pathLst>
              <a:path w="3834312" h="1371600">
                <a:moveTo>
                  <a:pt x="0" y="1371600"/>
                </a:moveTo>
                <a:lnTo>
                  <a:pt x="0" y="0"/>
                </a:lnTo>
                <a:lnTo>
                  <a:pt x="3834312" y="0"/>
                </a:lnTo>
                <a:lnTo>
                  <a:pt x="3834312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Application in real-life scenarios</a:t>
            </a:r>
            <a:endParaRPr lang="en-US" sz="1200" dirty="0"/>
          </a:p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Enhancing critical thinking skills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66798" y="4188800"/>
            <a:ext cx="2926080" cy="276999"/>
          </a:xfrm>
          <a:custGeom>
            <a:avLst/>
            <a:gdLst/>
            <a:ahLst/>
            <a:cxnLst/>
            <a:rect l="l" t="t" r="r" b="b"/>
            <a:pathLst>
              <a:path w="2926080" h="276999">
                <a:moveTo>
                  <a:pt x="0" y="276999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276999"/>
                </a:lnTo>
                <a:lnTo>
                  <a:pt x="0" y="2769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Opportunities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284719" y="4600470"/>
            <a:ext cx="3840479" cy="1371600"/>
          </a:xfrm>
          <a:custGeom>
            <a:avLst/>
            <a:gdLst/>
            <a:ahLst/>
            <a:cxnLst/>
            <a:rect l="l" t="t" r="r" b="b"/>
            <a:pathLst>
              <a:path w="3840479" h="1371600">
                <a:moveTo>
                  <a:pt x="0" y="1371600"/>
                </a:moveTo>
                <a:lnTo>
                  <a:pt x="0" y="0"/>
                </a:lnTo>
                <a:lnTo>
                  <a:pt x="3840479" y="0"/>
                </a:lnTo>
                <a:lnTo>
                  <a:pt x="3840479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Lack of resources for hands-on activities</a:t>
            </a:r>
            <a:endParaRPr lang="en-US" sz="1200" dirty="0"/>
          </a:p>
          <a:p>
            <a:pPr algn="r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Student disinterest or distractions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8199118" y="4188800"/>
            <a:ext cx="2926080" cy="276999"/>
          </a:xfrm>
          <a:custGeom>
            <a:avLst/>
            <a:gdLst/>
            <a:ahLst/>
            <a:cxnLst/>
            <a:rect l="l" t="t" r="r" b="b"/>
            <a:pathLst>
              <a:path w="2926080" h="276999">
                <a:moveTo>
                  <a:pt x="0" y="276999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276999"/>
                </a:lnTo>
                <a:lnTo>
                  <a:pt x="0" y="2769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Threats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rot="5400000">
            <a:off x="41124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>
            <a:off x="6095969" y="447"/>
            <a:ext cx="6095968" cy="6857107"/>
          </a:xfrm>
          <a:custGeom>
            <a:avLst/>
            <a:gdLst/>
            <a:ahLst/>
            <a:cxnLst/>
            <a:rect l="l" t="t" r="r" b="b"/>
            <a:pathLst>
              <a:path w="6095968" h="6857107">
                <a:moveTo>
                  <a:pt x="0" y="6857107"/>
                </a:moveTo>
                <a:lnTo>
                  <a:pt x="0" y="0"/>
                </a:lnTo>
                <a:lnTo>
                  <a:pt x="6095968" y="0"/>
                </a:lnTo>
                <a:lnTo>
                  <a:pt x="6095968" y="6857107"/>
                </a:lnTo>
                <a:lnTo>
                  <a:pt x="0" y="685710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Subject Knowledge: The definition of a circle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Exploring Circles: The Core of Geometry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8639" y="1434868"/>
            <a:ext cx="11094720" cy="4881760"/>
          </a:xfrm>
          <a:custGeom>
            <a:avLst/>
            <a:gdLst/>
            <a:ahLst/>
            <a:cxnLst/>
            <a:rect l="l" t="t" r="r" b="b"/>
            <a:pathLst>
              <a:path w="11094720" h="4881760">
                <a:moveTo>
                  <a:pt x="112720" y="4881760"/>
                </a:moveTo>
                <a:cubicBezTo>
                  <a:pt x="50466" y="4881760"/>
                  <a:pt x="0" y="4831294"/>
                  <a:pt x="0" y="4769040"/>
                </a:cubicBezTo>
                <a:lnTo>
                  <a:pt x="0" y="112720"/>
                </a:lnTo>
                <a:cubicBezTo>
                  <a:pt x="0" y="50466"/>
                  <a:pt x="50466" y="0"/>
                  <a:pt x="112720" y="0"/>
                </a:cubicBezTo>
                <a:lnTo>
                  <a:pt x="10982000" y="0"/>
                </a:lnTo>
                <a:cubicBezTo>
                  <a:pt x="11044254" y="0"/>
                  <a:pt x="11094720" y="50466"/>
                  <a:pt x="11094720" y="112720"/>
                </a:cubicBezTo>
                <a:lnTo>
                  <a:pt x="11094720" y="4769040"/>
                </a:lnTo>
                <a:cubicBezTo>
                  <a:pt x="11094720" y="4831294"/>
                  <a:pt x="11044254" y="4881760"/>
                  <a:pt x="10982000" y="48817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044439" y="2824188"/>
            <a:ext cx="2103120" cy="2103120"/>
          </a:xfrm>
          <a:custGeom>
            <a:avLst/>
            <a:gdLst/>
            <a:ahLst/>
            <a:cxnLst/>
            <a:rect l="l" t="t" r="r" b="b"/>
            <a:pathLst>
              <a:path w="2103120" h="2103120">
                <a:moveTo>
                  <a:pt x="0" y="1051560"/>
                </a:moveTo>
                <a:cubicBezTo>
                  <a:pt x="0" y="470799"/>
                  <a:pt x="470799" y="0"/>
                  <a:pt x="1051560" y="0"/>
                </a:cubicBezTo>
                <a:cubicBezTo>
                  <a:pt x="1632321" y="0"/>
                  <a:pt x="2103120" y="470799"/>
                  <a:pt x="2103120" y="1051560"/>
                </a:cubicBezTo>
                <a:cubicBezTo>
                  <a:pt x="2103120" y="1632321"/>
                  <a:pt x="1632321" y="2103120"/>
                  <a:pt x="1051560" y="2103120"/>
                </a:cubicBezTo>
                <a:cubicBezTo>
                  <a:pt x="470799" y="2103120"/>
                  <a:pt x="0" y="1632321"/>
                  <a:pt x="0" y="1051560"/>
                </a:cubicBezTo>
              </a:path>
            </a:pathLst>
          </a:custGeom>
          <a:solidFill>
            <a:srgbClr val="E4DAFF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095999" y="1816039"/>
            <a:ext cx="0" cy="4119419"/>
          </a:xfrm>
          <a:custGeom>
            <a:avLst/>
            <a:gdLst/>
            <a:ahLst/>
            <a:cxnLst/>
            <a:rect l="l" t="t" r="r" b="b"/>
            <a:pathLst>
              <a:path w="0" h="4119419">
                <a:moveTo>
                  <a:pt x="0" y="0"/>
                </a:moveTo>
                <a:lnTo>
                  <a:pt x="0" y="4119419"/>
                </a:lnTo>
              </a:path>
            </a:pathLst>
          </a:custGeom>
          <a:noFill/>
          <a:ln w="76200">
            <a:solidFill>
              <a:srgbClr val="E4DA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066800" y="3875748"/>
            <a:ext cx="10058400" cy="0"/>
          </a:xfrm>
          <a:custGeom>
            <a:avLst/>
            <a:gdLst/>
            <a:ahLst/>
            <a:cxnLst/>
            <a:rect l="l" t="t" r="r" b="b"/>
            <a:pathLst>
              <a:path w="10058400" h="0">
                <a:moveTo>
                  <a:pt x="0" y="0"/>
                </a:moveTo>
                <a:lnTo>
                  <a:pt x="10058400" y="0"/>
                </a:lnTo>
              </a:path>
            </a:pathLst>
          </a:custGeom>
          <a:noFill/>
          <a:ln w="76200">
            <a:solidFill>
              <a:srgbClr val="E4DA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181599" y="2961348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7748FF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SW</a:t>
            </a:r>
            <a:endParaRPr lang="en-US" sz="3200" dirty="0"/>
          </a:p>
          <a:p>
            <a:pPr algn="ctr" marL="0" indent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OT</a:t>
            </a:r>
            <a:endParaRPr lang="en-US" sz="3200" dirty="0"/>
          </a:p>
        </p:txBody>
      </p:sp>
      <p:sp>
        <p:nvSpPr>
          <p:cNvPr id="13" name="Text 11"/>
          <p:cNvSpPr/>
          <p:nvPr/>
        </p:nvSpPr>
        <p:spPr>
          <a:xfrm>
            <a:off x="1066797" y="2210858"/>
            <a:ext cx="3834313" cy="1371600"/>
          </a:xfrm>
          <a:custGeom>
            <a:avLst/>
            <a:gdLst/>
            <a:ahLst/>
            <a:cxnLst/>
            <a:rect l="l" t="t" r="r" b="b"/>
            <a:pathLst>
              <a:path w="3834313" h="1371600">
                <a:moveTo>
                  <a:pt x="0" y="1371600"/>
                </a:moveTo>
                <a:lnTo>
                  <a:pt x="0" y="0"/>
                </a:lnTo>
                <a:lnTo>
                  <a:pt x="3834313" y="0"/>
                </a:lnTo>
                <a:lnTo>
                  <a:pt x="3834313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 circle is a fundamental geometric shape with a simple and elegant definition.</a:t>
            </a:r>
            <a:endParaRPr lang="en-US" sz="1200" dirty="0"/>
          </a:p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properties of a circle are well-defined and widely applicable in various mathematical and real-world contexts.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66798" y="1799188"/>
            <a:ext cx="2926080" cy="276999"/>
          </a:xfrm>
          <a:custGeom>
            <a:avLst/>
            <a:gdLst/>
            <a:ahLst/>
            <a:cxnLst/>
            <a:rect l="l" t="t" r="r" b="b"/>
            <a:pathLst>
              <a:path w="2926080" h="276999">
                <a:moveTo>
                  <a:pt x="0" y="276999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276999"/>
                </a:lnTo>
                <a:lnTo>
                  <a:pt x="0" y="2769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Strengths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284719" y="2210858"/>
            <a:ext cx="3840479" cy="1371600"/>
          </a:xfrm>
          <a:custGeom>
            <a:avLst/>
            <a:gdLst/>
            <a:ahLst/>
            <a:cxnLst/>
            <a:rect l="l" t="t" r="r" b="b"/>
            <a:pathLst>
              <a:path w="3840479" h="1371600">
                <a:moveTo>
                  <a:pt x="0" y="1371600"/>
                </a:moveTo>
                <a:lnTo>
                  <a:pt x="0" y="0"/>
                </a:lnTo>
                <a:lnTo>
                  <a:pt x="3840479" y="0"/>
                </a:lnTo>
                <a:lnTo>
                  <a:pt x="3840479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Circles can be challenging to work with in certain mathematical calculations compared to other shapes.</a:t>
            </a:r>
            <a:endParaRPr lang="en-US" sz="1200" dirty="0"/>
          </a:p>
          <a:p>
            <a:pPr algn="r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Understanding the concepts related to circles, such as circumference and area, may require additional practice for some learners.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199118" y="1799188"/>
            <a:ext cx="2926080" cy="276999"/>
          </a:xfrm>
          <a:custGeom>
            <a:avLst/>
            <a:gdLst/>
            <a:ahLst/>
            <a:cxnLst/>
            <a:rect l="l" t="t" r="r" b="b"/>
            <a:pathLst>
              <a:path w="2926080" h="276999">
                <a:moveTo>
                  <a:pt x="0" y="276999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276999"/>
                </a:lnTo>
                <a:lnTo>
                  <a:pt x="0" y="2769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Weaknesses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066798" y="4600470"/>
            <a:ext cx="3834312" cy="1371600"/>
          </a:xfrm>
          <a:custGeom>
            <a:avLst/>
            <a:gdLst/>
            <a:ahLst/>
            <a:cxnLst/>
            <a:rect l="l" t="t" r="r" b="b"/>
            <a:pathLst>
              <a:path w="3834312" h="1371600">
                <a:moveTo>
                  <a:pt x="0" y="1371600"/>
                </a:moveTo>
                <a:lnTo>
                  <a:pt x="0" y="0"/>
                </a:lnTo>
                <a:lnTo>
                  <a:pt x="3834312" y="0"/>
                </a:lnTo>
                <a:lnTo>
                  <a:pt x="3834312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Exploring circles can lead to a deeper understanding of geometry and its applications in fields like engineering, architecture, and physics.</a:t>
            </a:r>
            <a:endParaRPr lang="en-US" sz="1200" dirty="0"/>
          </a:p>
          <a:p>
            <a:pPr algn="l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Learning about circles can enhance problem-solving skills and spatial reasoning abilities.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66798" y="4188800"/>
            <a:ext cx="2926080" cy="276999"/>
          </a:xfrm>
          <a:custGeom>
            <a:avLst/>
            <a:gdLst/>
            <a:ahLst/>
            <a:cxnLst/>
            <a:rect l="l" t="t" r="r" b="b"/>
            <a:pathLst>
              <a:path w="2926080" h="276999">
                <a:moveTo>
                  <a:pt x="0" y="276999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276999"/>
                </a:lnTo>
                <a:lnTo>
                  <a:pt x="0" y="2769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Opportunities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284719" y="4600470"/>
            <a:ext cx="3840479" cy="1371600"/>
          </a:xfrm>
          <a:custGeom>
            <a:avLst/>
            <a:gdLst/>
            <a:ahLst/>
            <a:cxnLst/>
            <a:rect l="l" t="t" r="r" b="b"/>
            <a:pathLst>
              <a:path w="3840479" h="1371600">
                <a:moveTo>
                  <a:pt x="0" y="1371600"/>
                </a:moveTo>
                <a:lnTo>
                  <a:pt x="0" y="0"/>
                </a:lnTo>
                <a:lnTo>
                  <a:pt x="3840479" y="0"/>
                </a:lnTo>
                <a:lnTo>
                  <a:pt x="3840479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Misconceptions or errors in calculations related to circles can lead to inaccuracies in various applications.</a:t>
            </a:r>
            <a:endParaRPr lang="en-US" sz="1200" dirty="0"/>
          </a:p>
          <a:p>
            <a:pPr algn="r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Overlooking the importance of circles in geometry may limit students' ability to grasp more advanced mathematical concepts.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8199118" y="4188800"/>
            <a:ext cx="2926080" cy="276999"/>
          </a:xfrm>
          <a:custGeom>
            <a:avLst/>
            <a:gdLst/>
            <a:ahLst/>
            <a:cxnLst/>
            <a:rect l="l" t="t" r="r" b="b"/>
            <a:pathLst>
              <a:path w="2926080" h="276999">
                <a:moveTo>
                  <a:pt x="0" y="276999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276999"/>
                </a:lnTo>
                <a:lnTo>
                  <a:pt x="0" y="2769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Threats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flipV="1">
            <a:off x="6095969" y="447"/>
            <a:ext cx="6095968" cy="6857107"/>
          </a:xfrm>
          <a:custGeom>
            <a:avLst/>
            <a:gdLst/>
            <a:ahLst/>
            <a:cxnLst/>
            <a:rect l="l" t="t" r="r" b="b"/>
            <a:pathLst>
              <a:path w="6095968" h="6857107">
                <a:moveTo>
                  <a:pt x="0" y="6857107"/>
                </a:moveTo>
                <a:lnTo>
                  <a:pt x="0" y="0"/>
                </a:lnTo>
                <a:lnTo>
                  <a:pt x="6095968" y="0"/>
                </a:lnTo>
                <a:lnTo>
                  <a:pt x="6095968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Subject Knowledge: The key properties of a circle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Exploring Circles: The Core of Geometry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8639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28639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 circle is a closed, two-dimensional shape where all points on the circumference are equidistant from the center.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distance from the center to any point on the circle is constant, known as the radius.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723956" y="1623829"/>
            <a:ext cx="3223355" cy="457200"/>
          </a:xfrm>
          <a:custGeom>
            <a:avLst/>
            <a:gdLst/>
            <a:ahLst/>
            <a:cxnLst/>
            <a:rect l="l" t="t" r="r" b="b"/>
            <a:pathLst>
              <a:path w="3223355" h="457200">
                <a:moveTo>
                  <a:pt x="0" y="457200"/>
                </a:moveTo>
                <a:lnTo>
                  <a:pt x="0" y="0"/>
                </a:lnTo>
                <a:lnTo>
                  <a:pt x="3223355" y="0"/>
                </a:lnTo>
                <a:lnTo>
                  <a:pt x="3223355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Definition of a Circle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069372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49372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Tangent: A line that touches the circle at exactly one point, perpendicular to the radius at that point.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Secant: A line that intersects the circle at two points, creating a chord within the circle.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8249372" y="1623829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Tangent and Secant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309006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499097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Circumference: The distance around the circle, calculated as 2π times the radius.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Diameter: The longest chord that passes through the center of the circle, equal to twice the radius.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Area: The space enclosed by the circle, calculated as π times the square of the radius.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499097" y="1623829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Key Properties of a Circle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48639" y="3958303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728639" y="4683730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Arc: A portion of the circle's circumference, measured in degrees or radians.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Central Angle: An angle whose vertex is at the center of the circle, subtending the same arc length.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723956" y="4147264"/>
            <a:ext cx="3223355" cy="457200"/>
          </a:xfrm>
          <a:custGeom>
            <a:avLst/>
            <a:gdLst/>
            <a:ahLst/>
            <a:cxnLst/>
            <a:rect l="l" t="t" r="r" b="b"/>
            <a:pathLst>
              <a:path w="3223355" h="457200">
                <a:moveTo>
                  <a:pt x="0" y="457200"/>
                </a:moveTo>
                <a:lnTo>
                  <a:pt x="0" y="0"/>
                </a:lnTo>
                <a:lnTo>
                  <a:pt x="3223355" y="0"/>
                </a:lnTo>
                <a:lnTo>
                  <a:pt x="3223355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Arcs and Angles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309006" y="3957250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4499097" y="4682677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Inscribed Circle: A circle contained within a polygon, touching each side of the polygon.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Circumscribed Circle: A circle that passes through all the vertices of a polygon, enclosing it.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4499097" y="4146211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Inscribed and Circumscribed Shapes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9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246294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246294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8640" y="0"/>
            <a:ext cx="9197265" cy="1130599"/>
          </a:xfrm>
          <a:custGeom>
            <a:avLst/>
            <a:gdLst/>
            <a:ahLst/>
            <a:cxnLst/>
            <a:rect l="l" t="t" r="r" b="b"/>
            <a:pathLst>
              <a:path w="9197265" h="1130599">
                <a:moveTo>
                  <a:pt x="0" y="1130599"/>
                </a:moveTo>
                <a:lnTo>
                  <a:pt x="0" y="0"/>
                </a:lnTo>
                <a:lnTo>
                  <a:pt x="9197265" y="0"/>
                </a:lnTo>
                <a:lnTo>
                  <a:pt x="9197265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Subject Knowledge: Circumference of a circle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Exploring Circles: The Core of Geometry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28639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Understanding the circumference of a circle is crucial in various real-world scenarios, such as calculating the distance around a circular track or determining the length of material needed to wrap around a circular object.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28639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Real-World Application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28640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circumference of a circle is calculated using the formula: Circumference = 2 x π x radius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π (pi) is a constant approximately equal to 3.14159.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728639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Circumference Formula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426294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circumference of a circle is directly related to its diameter through the formula: Circumference = π x diameter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426294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Relationship with Diameter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426294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To find the circumference of a circle, simply multiply 2 by π (pi) and then by the radius of the circle.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426294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Circumference Calculation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925905" y="0"/>
            <a:ext cx="2266094" cy="6858000"/>
          </a:xfrm>
          <a:custGeom>
            <a:avLst/>
            <a:gdLst/>
            <a:ahLst/>
            <a:cxnLst/>
            <a:rect l="l" t="t" r="r" b="b"/>
            <a:pathLst>
              <a:path w="2266094" h="6858000">
                <a:moveTo>
                  <a:pt x="0" y="6858000"/>
                </a:moveTo>
                <a:lnTo>
                  <a:pt x="0" y="0"/>
                </a:lnTo>
                <a:lnTo>
                  <a:pt x="2266094" y="0"/>
                </a:lnTo>
                <a:lnTo>
                  <a:pt x="2266094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9016" r="3901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flipV="1">
            <a:off x="6095969" y="447"/>
            <a:ext cx="6095968" cy="6857107"/>
          </a:xfrm>
          <a:custGeom>
            <a:avLst/>
            <a:gdLst/>
            <a:ahLst/>
            <a:cxnLst/>
            <a:rect l="l" t="t" r="r" b="b"/>
            <a:pathLst>
              <a:path w="6095968" h="6857107">
                <a:moveTo>
                  <a:pt x="0" y="6857107"/>
                </a:moveTo>
                <a:lnTo>
                  <a:pt x="0" y="0"/>
                </a:lnTo>
                <a:lnTo>
                  <a:pt x="6095968" y="0"/>
                </a:lnTo>
                <a:lnTo>
                  <a:pt x="6095968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51520" y="1755725"/>
            <a:ext cx="3291840" cy="4206240"/>
          </a:xfrm>
          <a:custGeom>
            <a:avLst/>
            <a:gdLst/>
            <a:ahLst/>
            <a:cxnLst/>
            <a:rect l="l" t="t" r="r" b="b"/>
            <a:pathLst>
              <a:path w="3291840" h="4206240">
                <a:moveTo>
                  <a:pt x="407793" y="4206240"/>
                </a:moveTo>
                <a:cubicBezTo>
                  <a:pt x="182575" y="4206240"/>
                  <a:pt x="0" y="4023665"/>
                  <a:pt x="0" y="3798447"/>
                </a:cubicBezTo>
                <a:lnTo>
                  <a:pt x="0" y="407793"/>
                </a:lnTo>
                <a:cubicBezTo>
                  <a:pt x="0" y="182575"/>
                  <a:pt x="182575" y="0"/>
                  <a:pt x="407793" y="0"/>
                </a:cubicBezTo>
                <a:lnTo>
                  <a:pt x="2884047" y="0"/>
                </a:lnTo>
                <a:cubicBezTo>
                  <a:pt x="3109265" y="0"/>
                  <a:pt x="3291840" y="182575"/>
                  <a:pt x="3291840" y="407793"/>
                </a:cubicBezTo>
                <a:lnTo>
                  <a:pt x="3291840" y="3798447"/>
                </a:lnTo>
                <a:cubicBezTo>
                  <a:pt x="3291840" y="4023665"/>
                  <a:pt x="3109265" y="4206240"/>
                  <a:pt x="2884047" y="4206240"/>
                </a:cubicBezTo>
              </a:path>
            </a:pathLst>
          </a:custGeom>
          <a:solidFill>
            <a:srgbClr val="FFFFFF"/>
          </a:solidFill>
          <a:ln w="5715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464134" y="1755725"/>
            <a:ext cx="3291840" cy="4206240"/>
          </a:xfrm>
          <a:custGeom>
            <a:avLst/>
            <a:gdLst/>
            <a:ahLst/>
            <a:cxnLst/>
            <a:rect l="l" t="t" r="r" b="b"/>
            <a:pathLst>
              <a:path w="3291840" h="4206240">
                <a:moveTo>
                  <a:pt x="407793" y="4206240"/>
                </a:moveTo>
                <a:cubicBezTo>
                  <a:pt x="182575" y="4206240"/>
                  <a:pt x="0" y="4023665"/>
                  <a:pt x="0" y="3798447"/>
                </a:cubicBezTo>
                <a:lnTo>
                  <a:pt x="0" y="407793"/>
                </a:lnTo>
                <a:cubicBezTo>
                  <a:pt x="0" y="182575"/>
                  <a:pt x="182575" y="0"/>
                  <a:pt x="407793" y="0"/>
                </a:cubicBezTo>
                <a:lnTo>
                  <a:pt x="2884047" y="0"/>
                </a:lnTo>
                <a:cubicBezTo>
                  <a:pt x="3109265" y="0"/>
                  <a:pt x="3291840" y="182575"/>
                  <a:pt x="3291840" y="407793"/>
                </a:cubicBezTo>
                <a:lnTo>
                  <a:pt x="3291840" y="3798447"/>
                </a:lnTo>
                <a:cubicBezTo>
                  <a:pt x="3291840" y="4023665"/>
                  <a:pt x="3109265" y="4206240"/>
                  <a:pt x="2884047" y="4206240"/>
                </a:cubicBezTo>
              </a:path>
            </a:pathLst>
          </a:custGeom>
          <a:solidFill>
            <a:srgbClr val="FFFFFF"/>
          </a:solidFill>
          <a:ln w="5715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39" y="1755725"/>
            <a:ext cx="3291840" cy="4206240"/>
          </a:xfrm>
          <a:custGeom>
            <a:avLst/>
            <a:gdLst/>
            <a:ahLst/>
            <a:cxnLst/>
            <a:rect l="l" t="t" r="r" b="b"/>
            <a:pathLst>
              <a:path w="3291840" h="4206240">
                <a:moveTo>
                  <a:pt x="407793" y="4206240"/>
                </a:moveTo>
                <a:cubicBezTo>
                  <a:pt x="182575" y="4206240"/>
                  <a:pt x="0" y="4023665"/>
                  <a:pt x="0" y="3798447"/>
                </a:cubicBezTo>
                <a:lnTo>
                  <a:pt x="0" y="407793"/>
                </a:lnTo>
                <a:cubicBezTo>
                  <a:pt x="0" y="182575"/>
                  <a:pt x="182575" y="0"/>
                  <a:pt x="407793" y="0"/>
                </a:cubicBezTo>
                <a:lnTo>
                  <a:pt x="2884047" y="0"/>
                </a:lnTo>
                <a:cubicBezTo>
                  <a:pt x="3109265" y="0"/>
                  <a:pt x="3291840" y="182575"/>
                  <a:pt x="3291840" y="407793"/>
                </a:cubicBezTo>
                <a:lnTo>
                  <a:pt x="3291840" y="3798447"/>
                </a:lnTo>
                <a:cubicBezTo>
                  <a:pt x="3291840" y="4023665"/>
                  <a:pt x="3109265" y="4206240"/>
                  <a:pt x="2884047" y="4206240"/>
                </a:cubicBezTo>
              </a:path>
            </a:pathLst>
          </a:custGeom>
          <a:solidFill>
            <a:srgbClr val="FFFFFF"/>
          </a:solidFill>
          <a:ln w="5715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Subject Knowledge: Diameter of a circle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Exploring Circles: The Core of Geometry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691639" y="2180252"/>
            <a:ext cx="1005840" cy="1005840"/>
          </a:xfrm>
          <a:custGeom>
            <a:avLst/>
            <a:gdLst/>
            <a:ahLst/>
            <a:cxnLst/>
            <a:rect l="l" t="t" r="r" b="b"/>
            <a:pathLst>
              <a:path w="1005840" h="1005840">
                <a:moveTo>
                  <a:pt x="0" y="502920"/>
                </a:moveTo>
                <a:cubicBezTo>
                  <a:pt x="0" y="225165"/>
                  <a:pt x="225165" y="0"/>
                  <a:pt x="502920" y="0"/>
                </a:cubicBezTo>
                <a:cubicBezTo>
                  <a:pt x="780675" y="0"/>
                  <a:pt x="1005840" y="225165"/>
                  <a:pt x="1005840" y="502920"/>
                </a:cubicBezTo>
                <a:cubicBezTo>
                  <a:pt x="1005840" y="780675"/>
                  <a:pt x="780675" y="1005840"/>
                  <a:pt x="502920" y="1005840"/>
                </a:cubicBezTo>
                <a:cubicBezTo>
                  <a:pt x="225165" y="1005840"/>
                  <a:pt x="0" y="780675"/>
                  <a:pt x="0" y="502920"/>
                </a:cubicBez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01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22959" y="4028575"/>
            <a:ext cx="2743200" cy="1661025"/>
          </a:xfrm>
          <a:custGeom>
            <a:avLst/>
            <a:gdLst/>
            <a:ahLst/>
            <a:cxnLst/>
            <a:rect l="l" t="t" r="r" b="b"/>
            <a:pathLst>
              <a:path w="2743200" h="1661025">
                <a:moveTo>
                  <a:pt x="0" y="1661025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661025"/>
                </a:lnTo>
                <a:lnTo>
                  <a:pt x="0" y="166102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diameter of a circle is a straight line passing through the center of the circle, connecting two points on the circumference.</a:t>
            </a:r>
            <a:endParaRPr lang="en-US" sz="1200" dirty="0"/>
          </a:p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It is twice the length of the radius.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542257" y="2180252"/>
            <a:ext cx="1005840" cy="1005840"/>
          </a:xfrm>
          <a:custGeom>
            <a:avLst/>
            <a:gdLst/>
            <a:ahLst/>
            <a:cxnLst/>
            <a:rect l="l" t="t" r="r" b="b"/>
            <a:pathLst>
              <a:path w="1005840" h="1005840">
                <a:moveTo>
                  <a:pt x="0" y="502920"/>
                </a:moveTo>
                <a:cubicBezTo>
                  <a:pt x="0" y="225165"/>
                  <a:pt x="225165" y="0"/>
                  <a:pt x="502920" y="0"/>
                </a:cubicBezTo>
                <a:cubicBezTo>
                  <a:pt x="780675" y="0"/>
                  <a:pt x="1005840" y="225165"/>
                  <a:pt x="1005840" y="502920"/>
                </a:cubicBezTo>
                <a:cubicBezTo>
                  <a:pt x="1005840" y="780675"/>
                  <a:pt x="780675" y="1005840"/>
                  <a:pt x="502920" y="1005840"/>
                </a:cubicBezTo>
                <a:cubicBezTo>
                  <a:pt x="225165" y="1005840"/>
                  <a:pt x="0" y="780675"/>
                  <a:pt x="0" y="502920"/>
                </a:cubicBez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02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9448801" y="2180252"/>
            <a:ext cx="1005840" cy="1005840"/>
          </a:xfrm>
          <a:custGeom>
            <a:avLst/>
            <a:gdLst/>
            <a:ahLst/>
            <a:cxnLst/>
            <a:rect l="l" t="t" r="r" b="b"/>
            <a:pathLst>
              <a:path w="1005840" h="1005840">
                <a:moveTo>
                  <a:pt x="0" y="502920"/>
                </a:moveTo>
                <a:cubicBezTo>
                  <a:pt x="0" y="225165"/>
                  <a:pt x="225165" y="0"/>
                  <a:pt x="502920" y="0"/>
                </a:cubicBezTo>
                <a:cubicBezTo>
                  <a:pt x="780675" y="0"/>
                  <a:pt x="1005840" y="225165"/>
                  <a:pt x="1005840" y="502920"/>
                </a:cubicBezTo>
                <a:cubicBezTo>
                  <a:pt x="1005840" y="780675"/>
                  <a:pt x="780675" y="1005840"/>
                  <a:pt x="502920" y="1005840"/>
                </a:cubicBezTo>
                <a:cubicBezTo>
                  <a:pt x="225165" y="1005840"/>
                  <a:pt x="0" y="780675"/>
                  <a:pt x="0" y="502920"/>
                </a:cubicBez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03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822959" y="3485585"/>
            <a:ext cx="2743200" cy="411653"/>
          </a:xfrm>
          <a:custGeom>
            <a:avLst/>
            <a:gdLst/>
            <a:ahLst/>
            <a:cxnLst/>
            <a:rect l="l" t="t" r="r" b="b"/>
            <a:pathLst>
              <a:path w="2743200" h="411653">
                <a:moveTo>
                  <a:pt x="0" y="411653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Definition of Diameter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586733" y="4028575"/>
            <a:ext cx="2743200" cy="1661025"/>
          </a:xfrm>
          <a:custGeom>
            <a:avLst/>
            <a:gdLst/>
            <a:ahLst/>
            <a:cxnLst/>
            <a:rect l="l" t="t" r="r" b="b"/>
            <a:pathLst>
              <a:path w="2743200" h="1661025">
                <a:moveTo>
                  <a:pt x="0" y="1661025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661025"/>
                </a:lnTo>
                <a:lnTo>
                  <a:pt x="0" y="166102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Understanding the diameter is crucial in calculating various properties of circles, such as the circumference, area, and relationships with other geometric shapes.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586733" y="3485585"/>
            <a:ext cx="2743200" cy="411653"/>
          </a:xfrm>
          <a:custGeom>
            <a:avLst/>
            <a:gdLst/>
            <a:ahLst/>
            <a:cxnLst/>
            <a:rect l="l" t="t" r="r" b="b"/>
            <a:pathLst>
              <a:path w="2743200" h="411653">
                <a:moveTo>
                  <a:pt x="0" y="411653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Importance in Circles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724400" y="4028575"/>
            <a:ext cx="2743200" cy="1661025"/>
          </a:xfrm>
          <a:custGeom>
            <a:avLst/>
            <a:gdLst/>
            <a:ahLst/>
            <a:cxnLst/>
            <a:rect l="l" t="t" r="r" b="b"/>
            <a:pathLst>
              <a:path w="2743200" h="1661025">
                <a:moveTo>
                  <a:pt x="0" y="1661025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661025"/>
                </a:lnTo>
                <a:lnTo>
                  <a:pt x="0" y="166102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983"/>
              </a:spcAft>
              <a:buNone/>
            </a:pPr>
            <a:r>
              <a:rPr lang="en-US" sz="1179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diameter is the longest chord of a circle and is always twice the length of the radius.</a:t>
            </a:r>
            <a:endParaRPr lang="en-US" sz="1179" dirty="0"/>
          </a:p>
          <a:p>
            <a:pPr algn="ctr" marL="0" indent="0">
              <a:lnSpc>
                <a:spcPct val="140000"/>
              </a:lnSpc>
              <a:spcAft>
                <a:spcPts val="983"/>
              </a:spcAft>
              <a:buNone/>
            </a:pPr>
            <a:r>
              <a:rPr lang="en-US" sz="1179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Mathematically, the diameter (d) is related to the radius (r) by the formula: d = 2r.</a:t>
            </a:r>
            <a:endParaRPr lang="en-US" sz="1179" dirty="0"/>
          </a:p>
        </p:txBody>
      </p:sp>
      <p:sp>
        <p:nvSpPr>
          <p:cNvPr id="18" name="Text 16"/>
          <p:cNvSpPr/>
          <p:nvPr/>
        </p:nvSpPr>
        <p:spPr>
          <a:xfrm>
            <a:off x="4724400" y="3485585"/>
            <a:ext cx="2743200" cy="411653"/>
          </a:xfrm>
          <a:custGeom>
            <a:avLst/>
            <a:gdLst/>
            <a:ahLst/>
            <a:cxnLst/>
            <a:rect l="l" t="t" r="r" b="b"/>
            <a:pathLst>
              <a:path w="2743200" h="411653">
                <a:moveTo>
                  <a:pt x="0" y="411653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Relationship with Radius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rot="5400000">
            <a:off x="41124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>
            <a:off x="6095969" y="447"/>
            <a:ext cx="6095968" cy="6857107"/>
          </a:xfrm>
          <a:custGeom>
            <a:avLst/>
            <a:gdLst/>
            <a:ahLst/>
            <a:cxnLst/>
            <a:rect l="l" t="t" r="r" b="b"/>
            <a:pathLst>
              <a:path w="6095968" h="6857107">
                <a:moveTo>
                  <a:pt x="0" y="6857107"/>
                </a:moveTo>
                <a:lnTo>
                  <a:pt x="0" y="0"/>
                </a:lnTo>
                <a:lnTo>
                  <a:pt x="6095968" y="0"/>
                </a:lnTo>
                <a:lnTo>
                  <a:pt x="6095968" y="6857107"/>
                </a:lnTo>
                <a:lnTo>
                  <a:pt x="0" y="685710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Subject Knowledge: Area of a circle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Exploring Circles: The Core of Geometry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8639" y="1434868"/>
            <a:ext cx="11094720" cy="4881760"/>
          </a:xfrm>
          <a:custGeom>
            <a:avLst/>
            <a:gdLst/>
            <a:ahLst/>
            <a:cxnLst/>
            <a:rect l="l" t="t" r="r" b="b"/>
            <a:pathLst>
              <a:path w="11094720" h="4881760">
                <a:moveTo>
                  <a:pt x="112720" y="4881760"/>
                </a:moveTo>
                <a:cubicBezTo>
                  <a:pt x="50466" y="4881760"/>
                  <a:pt x="0" y="4831294"/>
                  <a:pt x="0" y="4769040"/>
                </a:cubicBezTo>
                <a:lnTo>
                  <a:pt x="0" y="112720"/>
                </a:lnTo>
                <a:cubicBezTo>
                  <a:pt x="0" y="50466"/>
                  <a:pt x="50466" y="0"/>
                  <a:pt x="112720" y="0"/>
                </a:cubicBezTo>
                <a:lnTo>
                  <a:pt x="10982000" y="0"/>
                </a:lnTo>
                <a:cubicBezTo>
                  <a:pt x="11044254" y="0"/>
                  <a:pt x="11094720" y="50466"/>
                  <a:pt x="11094720" y="112720"/>
                </a:cubicBezTo>
                <a:lnTo>
                  <a:pt x="11094720" y="4769040"/>
                </a:lnTo>
                <a:cubicBezTo>
                  <a:pt x="11094720" y="4831294"/>
                  <a:pt x="11044254" y="4881760"/>
                  <a:pt x="10982000" y="48817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044439" y="2824188"/>
            <a:ext cx="2103120" cy="2103120"/>
          </a:xfrm>
          <a:custGeom>
            <a:avLst/>
            <a:gdLst/>
            <a:ahLst/>
            <a:cxnLst/>
            <a:rect l="l" t="t" r="r" b="b"/>
            <a:pathLst>
              <a:path w="2103120" h="2103120">
                <a:moveTo>
                  <a:pt x="0" y="1051560"/>
                </a:moveTo>
                <a:cubicBezTo>
                  <a:pt x="0" y="470799"/>
                  <a:pt x="470799" y="0"/>
                  <a:pt x="1051560" y="0"/>
                </a:cubicBezTo>
                <a:cubicBezTo>
                  <a:pt x="1632321" y="0"/>
                  <a:pt x="2103120" y="470799"/>
                  <a:pt x="2103120" y="1051560"/>
                </a:cubicBezTo>
                <a:cubicBezTo>
                  <a:pt x="2103120" y="1632321"/>
                  <a:pt x="1632321" y="2103120"/>
                  <a:pt x="1051560" y="2103120"/>
                </a:cubicBezTo>
                <a:cubicBezTo>
                  <a:pt x="470799" y="2103120"/>
                  <a:pt x="0" y="1632321"/>
                  <a:pt x="0" y="1051560"/>
                </a:cubicBezTo>
              </a:path>
            </a:pathLst>
          </a:custGeom>
          <a:solidFill>
            <a:srgbClr val="E4DAFF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095999" y="1816039"/>
            <a:ext cx="0" cy="4119419"/>
          </a:xfrm>
          <a:custGeom>
            <a:avLst/>
            <a:gdLst/>
            <a:ahLst/>
            <a:cxnLst/>
            <a:rect l="l" t="t" r="r" b="b"/>
            <a:pathLst>
              <a:path w="0" h="4119419">
                <a:moveTo>
                  <a:pt x="0" y="0"/>
                </a:moveTo>
                <a:lnTo>
                  <a:pt x="0" y="4119419"/>
                </a:lnTo>
              </a:path>
            </a:pathLst>
          </a:custGeom>
          <a:noFill/>
          <a:ln w="76200">
            <a:solidFill>
              <a:srgbClr val="E4DA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066800" y="3875748"/>
            <a:ext cx="10058400" cy="0"/>
          </a:xfrm>
          <a:custGeom>
            <a:avLst/>
            <a:gdLst/>
            <a:ahLst/>
            <a:cxnLst/>
            <a:rect l="l" t="t" r="r" b="b"/>
            <a:pathLst>
              <a:path w="10058400" h="0">
                <a:moveTo>
                  <a:pt x="0" y="0"/>
                </a:moveTo>
                <a:lnTo>
                  <a:pt x="10058400" y="0"/>
                </a:lnTo>
              </a:path>
            </a:pathLst>
          </a:custGeom>
          <a:noFill/>
          <a:ln w="76200">
            <a:solidFill>
              <a:srgbClr val="E4DA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181599" y="2961348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7748FF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SW</a:t>
            </a:r>
            <a:endParaRPr lang="en-US" sz="3200" dirty="0"/>
          </a:p>
          <a:p>
            <a:pPr algn="ctr" marL="0" indent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OT</a:t>
            </a:r>
            <a:endParaRPr lang="en-US" sz="3200" dirty="0"/>
          </a:p>
        </p:txBody>
      </p:sp>
      <p:sp>
        <p:nvSpPr>
          <p:cNvPr id="13" name="Text 11"/>
          <p:cNvSpPr/>
          <p:nvPr/>
        </p:nvSpPr>
        <p:spPr>
          <a:xfrm>
            <a:off x="1066797" y="2210858"/>
            <a:ext cx="3834313" cy="1371600"/>
          </a:xfrm>
          <a:custGeom>
            <a:avLst/>
            <a:gdLst/>
            <a:ahLst/>
            <a:cxnLst/>
            <a:rect l="l" t="t" r="r" b="b"/>
            <a:pathLst>
              <a:path w="3834313" h="1371600">
                <a:moveTo>
                  <a:pt x="0" y="1371600"/>
                </a:moveTo>
                <a:lnTo>
                  <a:pt x="0" y="0"/>
                </a:lnTo>
                <a:lnTo>
                  <a:pt x="3834313" y="0"/>
                </a:lnTo>
                <a:lnTo>
                  <a:pt x="3834313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597"/>
              </a:spcBef>
              <a:buSzPct val="100000"/>
              <a:buFont typeface="Arial"/>
              <a:buChar char="•"/>
            </a:pPr>
            <a:r>
              <a:rPr lang="en-US" sz="1194" dirty="0">
                <a:solidFill>
                  <a:srgbClr val="0D0D0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formula for calculating the area of a circle is straightforward: A = πr^2, where A is the area and r is the radius.</a:t>
            </a:r>
            <a:endParaRPr lang="en-US" sz="1194" dirty="0"/>
          </a:p>
          <a:p>
            <a:pPr algn="l" marL="171450" indent="-171450">
              <a:lnSpc>
                <a:spcPct val="100000"/>
              </a:lnSpc>
              <a:spcBef>
                <a:spcPts val="597"/>
              </a:spcBef>
              <a:buSzPct val="100000"/>
              <a:buFont typeface="Arial"/>
              <a:buChar char="•"/>
            </a:pPr>
            <a:r>
              <a:rPr lang="en-US" sz="1194" dirty="0">
                <a:solidFill>
                  <a:srgbClr val="0D0D0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Understanding the area of a circle is essential for various real-world applications, such as calculating the amount of material needed for circular projects like wheels or plates.</a:t>
            </a:r>
            <a:endParaRPr lang="en-US" sz="1194" dirty="0"/>
          </a:p>
        </p:txBody>
      </p:sp>
      <p:sp>
        <p:nvSpPr>
          <p:cNvPr id="14" name="Text 12"/>
          <p:cNvSpPr/>
          <p:nvPr/>
        </p:nvSpPr>
        <p:spPr>
          <a:xfrm>
            <a:off x="1066798" y="1799188"/>
            <a:ext cx="2926080" cy="276999"/>
          </a:xfrm>
          <a:custGeom>
            <a:avLst/>
            <a:gdLst/>
            <a:ahLst/>
            <a:cxnLst/>
            <a:rect l="l" t="t" r="r" b="b"/>
            <a:pathLst>
              <a:path w="2926080" h="276999">
                <a:moveTo>
                  <a:pt x="0" y="276999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276999"/>
                </a:lnTo>
                <a:lnTo>
                  <a:pt x="0" y="2769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Strengths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284719" y="2210858"/>
            <a:ext cx="3840479" cy="1371600"/>
          </a:xfrm>
          <a:custGeom>
            <a:avLst/>
            <a:gdLst/>
            <a:ahLst/>
            <a:cxnLst/>
            <a:rect l="l" t="t" r="r" b="b"/>
            <a:pathLst>
              <a:path w="3840479" h="1371600">
                <a:moveTo>
                  <a:pt x="0" y="1371600"/>
                </a:moveTo>
                <a:lnTo>
                  <a:pt x="0" y="0"/>
                </a:lnTo>
                <a:lnTo>
                  <a:pt x="3840479" y="0"/>
                </a:lnTo>
                <a:lnTo>
                  <a:pt x="3840479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Students may struggle with the concept of π (pi) and its significance in the formula for the area of a circle.</a:t>
            </a:r>
            <a:endParaRPr lang="en-US" sz="1200" dirty="0"/>
          </a:p>
          <a:p>
            <a:pPr algn="r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Memorizing the formula without understanding the underlying concept may hinder problem-solving skills in more complex scenarios.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199118" y="1799188"/>
            <a:ext cx="2926080" cy="276999"/>
          </a:xfrm>
          <a:custGeom>
            <a:avLst/>
            <a:gdLst/>
            <a:ahLst/>
            <a:cxnLst/>
            <a:rect l="l" t="t" r="r" b="b"/>
            <a:pathLst>
              <a:path w="2926080" h="276999">
                <a:moveTo>
                  <a:pt x="0" y="276999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276999"/>
                </a:lnTo>
                <a:lnTo>
                  <a:pt x="0" y="2769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Weaknesses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066798" y="4600470"/>
            <a:ext cx="3834312" cy="1371600"/>
          </a:xfrm>
          <a:custGeom>
            <a:avLst/>
            <a:gdLst/>
            <a:ahLst/>
            <a:cxnLst/>
            <a:rect l="l" t="t" r="r" b="b"/>
            <a:pathLst>
              <a:path w="3834312" h="1371600">
                <a:moveTo>
                  <a:pt x="0" y="1371600"/>
                </a:moveTo>
                <a:lnTo>
                  <a:pt x="0" y="0"/>
                </a:lnTo>
                <a:lnTo>
                  <a:pt x="3834312" y="0"/>
                </a:lnTo>
                <a:lnTo>
                  <a:pt x="3834312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597"/>
              </a:spcBef>
              <a:buSzPct val="100000"/>
              <a:buFont typeface="Arial"/>
              <a:buChar char="•"/>
            </a:pPr>
            <a:r>
              <a:rPr lang="en-US" sz="1194" dirty="0">
                <a:solidFill>
                  <a:srgbClr val="0D0D0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Exploring real-life examples where the area of a circle is used can help students grasp the practical importance of this mathematical concept.</a:t>
            </a:r>
            <a:endParaRPr lang="en-US" sz="1194" dirty="0"/>
          </a:p>
          <a:p>
            <a:pPr algn="l" marL="171450" indent="-171450">
              <a:lnSpc>
                <a:spcPct val="100000"/>
              </a:lnSpc>
              <a:spcBef>
                <a:spcPts val="597"/>
              </a:spcBef>
              <a:buSzPct val="100000"/>
              <a:buFont typeface="Arial"/>
              <a:buChar char="•"/>
            </a:pPr>
            <a:r>
              <a:rPr lang="en-US" sz="1194" dirty="0">
                <a:solidFill>
                  <a:srgbClr val="0D0D0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Encouraging hands-on activities, such as measuring and calculating the area of circular objects, can enhance students' understanding and retention of the formula.</a:t>
            </a:r>
            <a:endParaRPr lang="en-US" sz="1194" dirty="0"/>
          </a:p>
        </p:txBody>
      </p:sp>
      <p:sp>
        <p:nvSpPr>
          <p:cNvPr id="18" name="Text 16"/>
          <p:cNvSpPr/>
          <p:nvPr/>
        </p:nvSpPr>
        <p:spPr>
          <a:xfrm>
            <a:off x="1066798" y="4188800"/>
            <a:ext cx="2926080" cy="276999"/>
          </a:xfrm>
          <a:custGeom>
            <a:avLst/>
            <a:gdLst/>
            <a:ahLst/>
            <a:cxnLst/>
            <a:rect l="l" t="t" r="r" b="b"/>
            <a:pathLst>
              <a:path w="2926080" h="276999">
                <a:moveTo>
                  <a:pt x="0" y="276999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276999"/>
                </a:lnTo>
                <a:lnTo>
                  <a:pt x="0" y="2769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Opportunities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284719" y="4600470"/>
            <a:ext cx="3840479" cy="1371600"/>
          </a:xfrm>
          <a:custGeom>
            <a:avLst/>
            <a:gdLst/>
            <a:ahLst/>
            <a:cxnLst/>
            <a:rect l="l" t="t" r="r" b="b"/>
            <a:pathLst>
              <a:path w="3840479" h="1371600">
                <a:moveTo>
                  <a:pt x="0" y="1371600"/>
                </a:moveTo>
                <a:lnTo>
                  <a:pt x="0" y="0"/>
                </a:lnTo>
                <a:lnTo>
                  <a:pt x="3840479" y="0"/>
                </a:lnTo>
                <a:lnTo>
                  <a:pt x="3840479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Overemphasis on rote memorization of the formula may lead to surface-level understanding without deeper comprehension of the geometric principles involved.</a:t>
            </a:r>
            <a:endParaRPr lang="en-US" sz="1200" dirty="0"/>
          </a:p>
          <a:p>
            <a:pPr algn="r" marL="171450" indent="-171450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Lack of reinforcement and application of the area of a circle concept in subsequent lessons may result in knowledge decay over time.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8199118" y="4188800"/>
            <a:ext cx="2926080" cy="276999"/>
          </a:xfrm>
          <a:custGeom>
            <a:avLst/>
            <a:gdLst/>
            <a:ahLst/>
            <a:cxnLst/>
            <a:rect l="l" t="t" r="r" b="b"/>
            <a:pathLst>
              <a:path w="2926080" h="276999">
                <a:moveTo>
                  <a:pt x="0" y="276999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276999"/>
                </a:lnTo>
                <a:lnTo>
                  <a:pt x="0" y="2769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Threats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9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246294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246294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8640" y="0"/>
            <a:ext cx="9197265" cy="1130599"/>
          </a:xfrm>
          <a:custGeom>
            <a:avLst/>
            <a:gdLst/>
            <a:ahLst/>
            <a:cxnLst/>
            <a:rect l="l" t="t" r="r" b="b"/>
            <a:pathLst>
              <a:path w="9197265" h="1130599">
                <a:moveTo>
                  <a:pt x="0" y="1130599"/>
                </a:moveTo>
                <a:lnTo>
                  <a:pt x="0" y="0"/>
                </a:lnTo>
                <a:lnTo>
                  <a:pt x="9197265" y="0"/>
                </a:lnTo>
                <a:lnTo>
                  <a:pt x="9197265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Subject Knowledge: Relationship between radius and diameter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Exploring Circles: The Core of Geometry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28639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When looking at a circle, the diameter is the longest chord that can be drawn within the circle, while the radius is half of that length.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28639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Visual Representation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28640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radius of a circle is the distance from the center to any point on the circumference.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diameter of a circle is the distance across the circle passing through the center, and it is always twice the length of the radius.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728639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Definition of Radius and Diameter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426294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Understanding the relationship between the radius and diameter is crucial in various fields such as engineering, architecture, and physics for calculations and design purposes.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426294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Practical Application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426294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diameter of a circle is always exactly twice the length of the radius.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Mathematically, the relationship between the radius (r) and diameter (d) of a circle is expressed as: d = 2r.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426294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Mathematical Relationship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925905" y="0"/>
            <a:ext cx="2266094" cy="6858000"/>
          </a:xfrm>
          <a:custGeom>
            <a:avLst/>
            <a:gdLst/>
            <a:ahLst/>
            <a:cxnLst/>
            <a:rect l="l" t="t" r="r" b="b"/>
            <a:pathLst>
              <a:path w="2266094" h="6858000">
                <a:moveTo>
                  <a:pt x="0" y="6858000"/>
                </a:moveTo>
                <a:lnTo>
                  <a:pt x="0" y="0"/>
                </a:lnTo>
                <a:lnTo>
                  <a:pt x="2266094" y="0"/>
                </a:lnTo>
                <a:lnTo>
                  <a:pt x="2266094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8912" r="3891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Subject Knowledge: Practical applications of circles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Exploring Circles: The Core of Geometry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39" y="3950289"/>
            <a:ext cx="5457330" cy="2348634"/>
          </a:xfrm>
          <a:custGeom>
            <a:avLst/>
            <a:gdLst/>
            <a:ahLst/>
            <a:cxnLst/>
            <a:rect l="l" t="t" r="r" b="b"/>
            <a:pathLst>
              <a:path w="5457330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5403100" y="0"/>
                </a:lnTo>
                <a:cubicBezTo>
                  <a:pt x="5433050" y="0"/>
                  <a:pt x="5457330" y="24280"/>
                  <a:pt x="5457330" y="54230"/>
                </a:cubicBezTo>
                <a:lnTo>
                  <a:pt x="5457330" y="2294404"/>
                </a:lnTo>
                <a:cubicBezTo>
                  <a:pt x="5457330" y="2324355"/>
                  <a:pt x="5433050" y="2348634"/>
                  <a:pt x="5403100" y="234863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28639" y="4582629"/>
            <a:ext cx="5077800" cy="1591025"/>
          </a:xfrm>
          <a:custGeom>
            <a:avLst/>
            <a:gdLst/>
            <a:ahLst/>
            <a:cxnLst/>
            <a:rect l="l" t="t" r="r" b="b"/>
            <a:pathLst>
              <a:path w="5077800" h="1591025">
                <a:moveTo>
                  <a:pt x="0" y="1591025"/>
                </a:moveTo>
                <a:lnTo>
                  <a:pt x="0" y="0"/>
                </a:lnTo>
                <a:lnTo>
                  <a:pt x="5077800" y="0"/>
                </a:lnTo>
                <a:lnTo>
                  <a:pt x="50778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Engineering: Circles are fundamental in designing wheels for vehicles, ensuring smooth and efficient motion.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Architecture: Circular shapes are used in the design of domes, arches, and circular windows, providing structural strength and aesthetic appeal.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Technology: Circles are utilized in the design of lenses, sensors, and circular displays, enhancing functionality and performance.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28639" y="4083579"/>
            <a:ext cx="5077800" cy="365760"/>
          </a:xfrm>
          <a:custGeom>
            <a:avLst/>
            <a:gdLst/>
            <a:ahLst/>
            <a:cxnLst/>
            <a:rect l="l" t="t" r="r" b="b"/>
            <a:pathLst>
              <a:path w="5077800" h="365760">
                <a:moveTo>
                  <a:pt x="0" y="365760"/>
                </a:moveTo>
                <a:lnTo>
                  <a:pt x="0" y="0"/>
                </a:lnTo>
                <a:lnTo>
                  <a:pt x="5077800" y="0"/>
                </a:lnTo>
                <a:lnTo>
                  <a:pt x="5077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Applications in real life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48639" y="1434868"/>
            <a:ext cx="5457330" cy="2348634"/>
          </a:xfrm>
          <a:custGeom>
            <a:avLst/>
            <a:gdLst/>
            <a:ahLst/>
            <a:cxnLst/>
            <a:rect l="l" t="t" r="r" b="b"/>
            <a:pathLst>
              <a:path w="5457330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5403100" y="0"/>
                </a:lnTo>
                <a:cubicBezTo>
                  <a:pt x="5433050" y="0"/>
                  <a:pt x="5457330" y="24280"/>
                  <a:pt x="5457330" y="54230"/>
                </a:cubicBezTo>
                <a:lnTo>
                  <a:pt x="5457330" y="2294404"/>
                </a:lnTo>
                <a:cubicBezTo>
                  <a:pt x="5457330" y="2324355"/>
                  <a:pt x="5433050" y="2348634"/>
                  <a:pt x="5403100" y="234863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28639" y="2067208"/>
            <a:ext cx="5077800" cy="1591025"/>
          </a:xfrm>
          <a:custGeom>
            <a:avLst/>
            <a:gdLst/>
            <a:ahLst/>
            <a:cxnLst/>
            <a:rect l="l" t="t" r="r" b="b"/>
            <a:pathLst>
              <a:path w="5077800" h="1591025">
                <a:moveTo>
                  <a:pt x="0" y="1591025"/>
                </a:moveTo>
                <a:lnTo>
                  <a:pt x="0" y="0"/>
                </a:lnTo>
                <a:lnTo>
                  <a:pt x="5077800" y="0"/>
                </a:lnTo>
                <a:lnTo>
                  <a:pt x="50778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 circle is a closed, two-dimensional shape where all points on the circumference are equidistant from the center.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This means that the distance from the center to any point on the circle is constant, known as the radius.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28639" y="1568158"/>
            <a:ext cx="5077800" cy="365760"/>
          </a:xfrm>
          <a:custGeom>
            <a:avLst/>
            <a:gdLst/>
            <a:ahLst/>
            <a:cxnLst/>
            <a:rect l="l" t="t" r="r" b="b"/>
            <a:pathLst>
              <a:path w="5077800" h="365760">
                <a:moveTo>
                  <a:pt x="0" y="365760"/>
                </a:moveTo>
                <a:lnTo>
                  <a:pt x="0" y="0"/>
                </a:lnTo>
                <a:lnTo>
                  <a:pt x="5077800" y="0"/>
                </a:lnTo>
                <a:lnTo>
                  <a:pt x="5077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The definition of a circle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185969" y="1434868"/>
            <a:ext cx="5457330" cy="2348634"/>
          </a:xfrm>
          <a:custGeom>
            <a:avLst/>
            <a:gdLst/>
            <a:ahLst/>
            <a:cxnLst/>
            <a:rect l="l" t="t" r="r" b="b"/>
            <a:pathLst>
              <a:path w="5457330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5403100" y="0"/>
                </a:lnTo>
                <a:cubicBezTo>
                  <a:pt x="5433050" y="0"/>
                  <a:pt x="5457330" y="24280"/>
                  <a:pt x="5457330" y="54230"/>
                </a:cubicBezTo>
                <a:lnTo>
                  <a:pt x="5457330" y="2294404"/>
                </a:lnTo>
                <a:cubicBezTo>
                  <a:pt x="5457330" y="2324355"/>
                  <a:pt x="5433050" y="2348634"/>
                  <a:pt x="5403100" y="234863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6365969" y="2067208"/>
            <a:ext cx="5077800" cy="1591025"/>
          </a:xfrm>
          <a:custGeom>
            <a:avLst/>
            <a:gdLst/>
            <a:ahLst/>
            <a:cxnLst/>
            <a:rect l="l" t="t" r="r" b="b"/>
            <a:pathLst>
              <a:path w="5077800" h="1591025">
                <a:moveTo>
                  <a:pt x="0" y="1591025"/>
                </a:moveTo>
                <a:lnTo>
                  <a:pt x="0" y="0"/>
                </a:lnTo>
                <a:lnTo>
                  <a:pt x="5077800" y="0"/>
                </a:lnTo>
                <a:lnTo>
                  <a:pt x="50778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Circles have several important properties, including the circumference (the distance around the circle), which is calculated using the formula: Circumference = 2 x π x radius.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365969" y="1568158"/>
            <a:ext cx="5077800" cy="365760"/>
          </a:xfrm>
          <a:custGeom>
            <a:avLst/>
            <a:gdLst/>
            <a:ahLst/>
            <a:cxnLst/>
            <a:rect l="l" t="t" r="r" b="b"/>
            <a:pathLst>
              <a:path w="5077800" h="365760">
                <a:moveTo>
                  <a:pt x="0" y="365760"/>
                </a:moveTo>
                <a:lnTo>
                  <a:pt x="0" y="0"/>
                </a:lnTo>
                <a:lnTo>
                  <a:pt x="5077800" y="0"/>
                </a:lnTo>
                <a:lnTo>
                  <a:pt x="5077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The key properties of a circle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185969" y="3950288"/>
            <a:ext cx="5457330" cy="2348633"/>
          </a:xfrm>
          <a:custGeom>
            <a:avLst/>
            <a:gdLst/>
            <a:ahLst/>
            <a:cxnLst/>
            <a:rect l="l" t="t" r="r" b="b"/>
            <a:pathLst>
              <a:path w="5457330" h="2348633">
                <a:moveTo>
                  <a:pt x="57682" y="2348633"/>
                </a:moveTo>
                <a:cubicBezTo>
                  <a:pt x="25825" y="2348633"/>
                  <a:pt x="0" y="2322808"/>
                  <a:pt x="0" y="2290951"/>
                </a:cubicBezTo>
                <a:lnTo>
                  <a:pt x="0" y="57682"/>
                </a:lnTo>
                <a:cubicBezTo>
                  <a:pt x="0" y="25825"/>
                  <a:pt x="25825" y="0"/>
                  <a:pt x="57682" y="0"/>
                </a:cubicBezTo>
                <a:lnTo>
                  <a:pt x="5399648" y="0"/>
                </a:lnTo>
                <a:cubicBezTo>
                  <a:pt x="5431505" y="0"/>
                  <a:pt x="5457330" y="25825"/>
                  <a:pt x="5457330" y="57682"/>
                </a:cubicBezTo>
                <a:lnTo>
                  <a:pt x="5457330" y="2290951"/>
                </a:lnTo>
                <a:cubicBezTo>
                  <a:pt x="5457330" y="2322808"/>
                  <a:pt x="5431505" y="2348633"/>
                  <a:pt x="5399648" y="2348633"/>
                </a:cubicBezTo>
              </a:path>
            </a:pathLst>
          </a:custGeom>
          <a:blipFill>
            <a:blip r:embed="rId2"/>
            <a:srcRect l="0" r="0" t="17710" b="1771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flipV="1">
            <a:off x="6095969" y="447"/>
            <a:ext cx="6095968" cy="6857107"/>
          </a:xfrm>
          <a:custGeom>
            <a:avLst/>
            <a:gdLst/>
            <a:ahLst/>
            <a:cxnLst/>
            <a:rect l="l" t="t" r="r" b="b"/>
            <a:pathLst>
              <a:path w="6095968" h="6857107">
                <a:moveTo>
                  <a:pt x="0" y="6857107"/>
                </a:moveTo>
                <a:lnTo>
                  <a:pt x="0" y="0"/>
                </a:lnTo>
                <a:lnTo>
                  <a:pt x="6095968" y="0"/>
                </a:lnTo>
                <a:lnTo>
                  <a:pt x="6095968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Subject Knowledge: Importance of circles in everyday life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Exploring Circles: The Core of Geometry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8639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28639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Many architectural structures incorporate circular elements, such as domes, arches, and columns, to provide strength and aesthetic appeal.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723956" y="1623829"/>
            <a:ext cx="3223355" cy="457200"/>
          </a:xfrm>
          <a:custGeom>
            <a:avLst/>
            <a:gdLst/>
            <a:ahLst/>
            <a:cxnLst/>
            <a:rect l="l" t="t" r="r" b="b"/>
            <a:pathLst>
              <a:path w="3223355" h="457200">
                <a:moveTo>
                  <a:pt x="0" y="457200"/>
                </a:moveTo>
                <a:lnTo>
                  <a:pt x="0" y="0"/>
                </a:lnTo>
                <a:lnTo>
                  <a:pt x="3223355" y="0"/>
                </a:lnTo>
                <a:lnTo>
                  <a:pt x="3223355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Circles in Architecture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069372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49372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Natural phenomena like ripples in water, tree rings, and celestial bodies exhibit circular patterns, highlighting the prevalence of circles in the natural world.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8249372" y="1623829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Circles in Nature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309006" y="1434868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499097" y="2160295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Circular shapes are commonly used in technology, such as in the design of wheels, gears, and lenses, to facilitate smooth motion and efficient functionality.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499097" y="1623829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Circles in Technology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48639" y="3958303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728639" y="4683730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Artists often use circular shapes in their compositions to create balance, harmony, and a sense of unity in their artwork.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723956" y="4147264"/>
            <a:ext cx="3223355" cy="457200"/>
          </a:xfrm>
          <a:custGeom>
            <a:avLst/>
            <a:gdLst/>
            <a:ahLst/>
            <a:cxnLst/>
            <a:rect l="l" t="t" r="r" b="b"/>
            <a:pathLst>
              <a:path w="3223355" h="457200">
                <a:moveTo>
                  <a:pt x="0" y="457200"/>
                </a:moveTo>
                <a:lnTo>
                  <a:pt x="0" y="0"/>
                </a:lnTo>
                <a:lnTo>
                  <a:pt x="3223355" y="0"/>
                </a:lnTo>
                <a:lnTo>
                  <a:pt x="3223355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Circles in Art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309006" y="3957250"/>
            <a:ext cx="3573988" cy="2340864"/>
          </a:xfrm>
          <a:custGeom>
            <a:avLst/>
            <a:gdLst/>
            <a:ahLst/>
            <a:cxnLst/>
            <a:rect l="l" t="t" r="r" b="b"/>
            <a:pathLst>
              <a:path w="3573988" h="2340864">
                <a:moveTo>
                  <a:pt x="54051" y="2340864"/>
                </a:moveTo>
                <a:cubicBezTo>
                  <a:pt x="24199" y="2340864"/>
                  <a:pt x="0" y="2316665"/>
                  <a:pt x="0" y="2286813"/>
                </a:cubicBezTo>
                <a:lnTo>
                  <a:pt x="0" y="54051"/>
                </a:lnTo>
                <a:cubicBezTo>
                  <a:pt x="0" y="24199"/>
                  <a:pt x="24199" y="0"/>
                  <a:pt x="54051" y="0"/>
                </a:cubicBezTo>
                <a:lnTo>
                  <a:pt x="3519937" y="0"/>
                </a:lnTo>
                <a:cubicBezTo>
                  <a:pt x="3549789" y="0"/>
                  <a:pt x="3573988" y="24199"/>
                  <a:pt x="3573988" y="54051"/>
                </a:cubicBezTo>
                <a:lnTo>
                  <a:pt x="3573988" y="2286813"/>
                </a:lnTo>
                <a:cubicBezTo>
                  <a:pt x="3573988" y="2316665"/>
                  <a:pt x="3549789" y="2340864"/>
                  <a:pt x="3519937" y="234086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4499097" y="4682677"/>
            <a:ext cx="3218672" cy="1463040"/>
          </a:xfrm>
          <a:custGeom>
            <a:avLst/>
            <a:gdLst/>
            <a:ahLst/>
            <a:cxnLst/>
            <a:rect l="l" t="t" r="r" b="b"/>
            <a:pathLst>
              <a:path w="3218672" h="1463040">
                <a:moveTo>
                  <a:pt x="0" y="146304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Many sports involve the use of circular equipment, such as balls, hoops, and rings, emphasizing the role of circles in recreational activities.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4499097" y="4146211"/>
            <a:ext cx="3218672" cy="457200"/>
          </a:xfrm>
          <a:custGeom>
            <a:avLst/>
            <a:gdLst/>
            <a:ahLst/>
            <a:cxnLst/>
            <a:rect l="l" t="t" r="r" b="b"/>
            <a:pathLst>
              <a:path w="3218672" h="457200">
                <a:moveTo>
                  <a:pt x="0" y="45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Circles in Sports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9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246294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246294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8640" y="0"/>
            <a:ext cx="9197265" cy="1130599"/>
          </a:xfrm>
          <a:custGeom>
            <a:avLst/>
            <a:gdLst/>
            <a:ahLst/>
            <a:cxnLst/>
            <a:rect l="l" t="t" r="r" b="b"/>
            <a:pathLst>
              <a:path w="9197265" h="1130599">
                <a:moveTo>
                  <a:pt x="0" y="1130599"/>
                </a:moveTo>
                <a:lnTo>
                  <a:pt x="0" y="0"/>
                </a:lnTo>
                <a:lnTo>
                  <a:pt x="9197265" y="0"/>
                </a:lnTo>
                <a:lnTo>
                  <a:pt x="9197265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Subject Knowledge: Conclusion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Exploring Circles: The Core of Geometry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28639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Circles play a vital role in various fields, such as engineering, architecture, and design.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Understanding the properties of circles is essential for applications like calculating areas, designing round structures, and analyzing circular motion.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28639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Practical Applications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28640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Circles are fundamental geometric shapes with all points on the circumference equidistant from the center.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constant distance from the center to any point on the circle is known as the radius.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728639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Understanding Circles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426294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concept of circles extends beyond geometry, influencing mathematical principles in trigonometry, calculus, and physics.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Mastery of circle properties enhances problem-solving skills and fosters a deeper appreciation for the elegance of mathematical concepts.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426294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Mathematical Significance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426294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Circles have essential properties, including the circumference, which is the distance around the circle.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diameter of a circle is twice the length of the radius, providing a crucial relationship between these measurements.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426294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Key Properties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925905" y="0"/>
            <a:ext cx="2266094" cy="6858000"/>
          </a:xfrm>
          <a:custGeom>
            <a:avLst/>
            <a:gdLst/>
            <a:ahLst/>
            <a:cxnLst/>
            <a:rect l="l" t="t" r="r" b="b"/>
            <a:pathLst>
              <a:path w="2266094" h="6858000">
                <a:moveTo>
                  <a:pt x="0" y="6858000"/>
                </a:moveTo>
                <a:lnTo>
                  <a:pt x="0" y="0"/>
                </a:lnTo>
                <a:lnTo>
                  <a:pt x="2266094" y="0"/>
                </a:lnTo>
                <a:lnTo>
                  <a:pt x="2266094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40707" r="4070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2024-11-03T22:16:10Z</dcterms:created>
  <dcterms:modified xsi:type="dcterms:W3CDTF">2024-11-03T22:16:10Z</dcterms:modified>
</cp:coreProperties>
</file>