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23e74f1d8100b40b003e4b1e61f331bee5d93e8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5b2871bd2f553d4c4ed9f9fdbee43b3197ecdc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c909dc6bca6eb67048c1e81e7226d6d2ab7baa2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d82c2052ead9f8c68f4b74284dbeafc5759db62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cc056155f6cad1b752670c8215a26cc1182e48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c880dc10cc76bad883a4346677618f51fc9aa1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cca73fb2881adc8a64f837ba888b329bb16940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c5797324a33d4e42b269c41a752dc4c8ff190a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134a324138067c7545355bc643d20b30e1fcff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80941991f079d1ec58a48b4a8a944257997d4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aa9478aaecbcbf9b1e421a34faf414f15ebdda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5d0a8c6fe2a09f6b8cecb38bdcc06240eec81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8125badd174d9283688c65a4c27b7871b2fd8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144272743d62597d88ab4a0ba1abc6404470fe3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4f1961f07e17231e971a70add1f0a475103af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68dd34cd4ab19062560f923d08aff5a63164b16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7fdc1e438b19b478a16360380bce1a42726baa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528560" y="548640"/>
            <a:ext cx="4114800" cy="5760720"/>
          </a:xfrm>
          <a:custGeom>
            <a:avLst/>
            <a:gdLst/>
            <a:ahLst/>
            <a:cxnLst/>
            <a:rect l="l" t="t" r="r" b="b"/>
            <a:pathLst>
              <a:path w="4114800" h="5760720">
                <a:moveTo>
                  <a:pt x="0" y="175208"/>
                </a:moveTo>
                <a:cubicBezTo>
                  <a:pt x="0" y="78443"/>
                  <a:pt x="78443" y="0"/>
                  <a:pt x="175208" y="0"/>
                </a:cubicBezTo>
                <a:lnTo>
                  <a:pt x="3939592" y="0"/>
                </a:lnTo>
                <a:cubicBezTo>
                  <a:pt x="4036357" y="0"/>
                  <a:pt x="4114800" y="78443"/>
                  <a:pt x="4114800" y="175208"/>
                </a:cubicBezTo>
                <a:lnTo>
                  <a:pt x="4114800" y="5585512"/>
                </a:lnTo>
                <a:cubicBezTo>
                  <a:pt x="4114800" y="5682277"/>
                  <a:pt x="4036357" y="5760720"/>
                  <a:pt x="3939592" y="5760720"/>
                </a:cubicBezTo>
                <a:lnTo>
                  <a:pt x="175208" y="5760720"/>
                </a:lnTo>
                <a:cubicBezTo>
                  <a:pt x="78443" y="5760720"/>
                  <a:pt x="0" y="5682277"/>
                  <a:pt x="0" y="5585512"/>
                </a:cubicBezTo>
                <a:lnTo>
                  <a:pt x="0" y="175208"/>
                </a:lnTo>
              </a:path>
            </a:pathLst>
          </a:custGeom>
          <a:blipFill>
            <a:blip r:embed="rId2"/>
            <a:srcRect l="29911" r="2991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102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39"/>
                  <a:pt x="165639" y="0"/>
                  <a:pt x="369966" y="0"/>
                </a:cubicBezTo>
                <a:lnTo>
                  <a:pt x="11242914" y="0"/>
                </a:lnTo>
                <a:cubicBezTo>
                  <a:pt x="11447241" y="0"/>
                  <a:pt x="11612880" y="165639"/>
                  <a:pt x="11612880" y="369966"/>
                </a:cubicBezTo>
                <a:lnTo>
                  <a:pt x="11612880" y="6030834"/>
                </a:lnTo>
                <a:cubicBezTo>
                  <a:pt x="11612880" y="6235161"/>
                  <a:pt x="11447241" y="6400800"/>
                  <a:pt x="11242914" y="6400800"/>
                </a:cubicBezTo>
                <a:lnTo>
                  <a:pt x="369966" y="6400800"/>
                </a:lnTo>
                <a:cubicBezTo>
                  <a:pt x="165639" y="6400800"/>
                  <a:pt x="0" y="6235161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5C00CF">
                <a:alpha val="4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33401"/>
            <a:ext cx="6583680" cy="3133724"/>
          </a:xfrm>
          <a:custGeom>
            <a:avLst/>
            <a:gdLst/>
            <a:ahLst/>
            <a:cxnLst/>
            <a:rect l="l" t="t" r="r" b="b"/>
            <a:pathLst>
              <a:path w="6583680" h="3133724">
                <a:moveTo>
                  <a:pt x="0" y="3133724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3133724"/>
                </a:lnTo>
                <a:lnTo>
                  <a:pt x="0" y="31337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3971925"/>
            <a:ext cx="6583680" cy="2352673"/>
          </a:xfrm>
          <a:custGeom>
            <a:avLst/>
            <a:gdLst/>
            <a:ahLst/>
            <a:cxnLst/>
            <a:rect l="l" t="t" r="r" b="b"/>
            <a:pathLst>
              <a:path w="6583680" h="2352673">
                <a:moveTo>
                  <a:pt x="0" y="2352673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2352673"/>
                </a:lnTo>
                <a:lnTo>
                  <a:pt x="0" y="235267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Comprehensive Guide to Proof Writing and Differentiation Strategies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Overview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Fundamentals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 Basics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Warm-up Activity Examples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 Strategies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Practice Problem 1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Solution Walkthrough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Advanced Proof Challenge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Differentiation Strategies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Assessment Approach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Real-World Connections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Conclusion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1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2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3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4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5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6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7</a:t>
            </a:r>
            <a:endParaRPr lang="en-US" sz="20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8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Grade Level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10th Grade Geometry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5" y="3878568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Learning Objective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6" y="4498499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 triangle congruence proofs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5300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Duration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300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60 minutes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80571" y="3534654"/>
            <a:ext cx="3062789" cy="3062793"/>
          </a:xfrm>
          <a:custGeom>
            <a:avLst/>
            <a:gdLst/>
            <a:ahLst/>
            <a:cxnLst/>
            <a:rect l="l" t="t" r="r" b="b"/>
            <a:pathLst>
              <a:path w="3062789" h="3062793">
                <a:moveTo>
                  <a:pt x="0" y="1531399"/>
                </a:moveTo>
                <a:cubicBezTo>
                  <a:pt x="0" y="685633"/>
                  <a:pt x="677652" y="-1990"/>
                  <a:pt x="1531395" y="4"/>
                </a:cubicBezTo>
                <a:cubicBezTo>
                  <a:pt x="2385137" y="1998"/>
                  <a:pt x="3062789" y="685633"/>
                  <a:pt x="3062789" y="1531399"/>
                </a:cubicBezTo>
                <a:cubicBezTo>
                  <a:pt x="3062789" y="2377164"/>
                  <a:pt x="2377160" y="3062793"/>
                  <a:pt x="1531395" y="3062793"/>
                </a:cubicBezTo>
                <a:cubicBezTo>
                  <a:pt x="685629" y="3062793"/>
                  <a:pt x="0" y="2377164"/>
                  <a:pt x="0" y="1531399"/>
                </a:cubicBezTo>
                <a:lnTo>
                  <a:pt x="0" y="1531399"/>
                </a:lnTo>
              </a:path>
            </a:pathLst>
          </a:custGeom>
          <a:blipFill>
            <a:blip r:embed="rId2"/>
            <a:srcRect l="16523" r="165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Overview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Fundamentals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Fundamentals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Congruence Postulates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1. SSS (Side-Side-Side)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2. SAS (Side-Angle-Side)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3. ASA (Angle-Side-Angle)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4. AAS (Angle-Angle-Side)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9961" r="29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Structure Components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1. Given information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2. Prove statement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3. Reasons for each step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4. Logical reasoning flow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02" r="373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 Basics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Matching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Match congruent triangle pairs based on given information.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corresponding characteristics such as side lengths and angles.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Determine the congruence criteria that justify the matching.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221531" cy="268210"/>
          </a:xfrm>
          <a:custGeom>
            <a:avLst/>
            <a:gdLst/>
            <a:ahLst/>
            <a:cxnLst/>
            <a:rect l="l" t="t" r="r" b="b"/>
            <a:pathLst>
              <a:path w="6221531" h="268210">
                <a:moveTo>
                  <a:pt x="0" y="268210"/>
                </a:moveTo>
                <a:lnTo>
                  <a:pt x="0" y="0"/>
                </a:lnTo>
                <a:lnTo>
                  <a:pt x="6221531" y="0"/>
                </a:lnTo>
                <a:lnTo>
                  <a:pt x="6221531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3" y="3878568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Example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4" y="4498499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Given: Triangle ABC and Triangle DEF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AB = DE, Angle B = Angle E, AC = DF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Prove: Triangles are congruent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4037" y="0"/>
            <a:ext cx="6980714" cy="1130300"/>
          </a:xfrm>
          <a:custGeom>
            <a:avLst/>
            <a:gdLst/>
            <a:ahLst/>
            <a:cxnLst/>
            <a:rect l="l" t="t" r="r" b="b"/>
            <a:pathLst>
              <a:path w="6980714" h="1130300">
                <a:moveTo>
                  <a:pt x="0" y="1130300"/>
                </a:moveTo>
                <a:lnTo>
                  <a:pt x="0" y="0"/>
                </a:lnTo>
                <a:lnTo>
                  <a:pt x="6980714" y="0"/>
                </a:lnTo>
                <a:lnTo>
                  <a:pt x="6980714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Warm-up Activity Examples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96151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 Strategies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Techniques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Start with given information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congruence postulates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 geometric reasoning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Justify each step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Reach conclusion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Practice Problem 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Challenge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5" y="3878568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Diagram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6" y="4498499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Diagram of triangles with given measurements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![Diagram of triangles with given measurements](image_triangles_given_measurements.png)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5300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Problem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300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ABC and Triangle DEF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Given: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AB = DE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Angle B = Angle 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 = DF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80571" y="3534654"/>
            <a:ext cx="3062789" cy="3062793"/>
          </a:xfrm>
          <a:custGeom>
            <a:avLst/>
            <a:gdLst/>
            <a:ahLst/>
            <a:cxnLst/>
            <a:rect l="l" t="t" r="r" b="b"/>
            <a:pathLst>
              <a:path w="3062789" h="3062793">
                <a:moveTo>
                  <a:pt x="0" y="1531399"/>
                </a:moveTo>
                <a:cubicBezTo>
                  <a:pt x="0" y="685633"/>
                  <a:pt x="677652" y="-1990"/>
                  <a:pt x="1531395" y="4"/>
                </a:cubicBezTo>
                <a:cubicBezTo>
                  <a:pt x="2385137" y="1998"/>
                  <a:pt x="3062789" y="685633"/>
                  <a:pt x="3062789" y="1531399"/>
                </a:cubicBezTo>
                <a:cubicBezTo>
                  <a:pt x="3062789" y="2377164"/>
                  <a:pt x="2377160" y="3062793"/>
                  <a:pt x="1531395" y="3062793"/>
                </a:cubicBezTo>
                <a:cubicBezTo>
                  <a:pt x="685629" y="3062793"/>
                  <a:pt x="0" y="2377164"/>
                  <a:pt x="0" y="1531399"/>
                </a:cubicBezTo>
                <a:lnTo>
                  <a:pt x="0" y="1531399"/>
                </a:lnTo>
              </a:path>
            </a:pathLst>
          </a:custGeom>
          <a:blipFill>
            <a:blip r:embed="rId2"/>
            <a:srcRect l="19102" r="191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Practice Problem 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Solution Walkthrough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Solution Steps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List given information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 SAS congruence postulate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matching sides and angle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Conclude triangle congruence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Complex Scenario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Quadrilateral with diagonal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Prove specific angle relationships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triangle congruence techniques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221531" cy="268210"/>
          </a:xfrm>
          <a:custGeom>
            <a:avLst/>
            <a:gdLst/>
            <a:ahLst/>
            <a:cxnLst/>
            <a:rect l="l" t="t" r="r" b="b"/>
            <a:pathLst>
              <a:path w="6221531" h="268210">
                <a:moveTo>
                  <a:pt x="0" y="268210"/>
                </a:moveTo>
                <a:lnTo>
                  <a:pt x="0" y="0"/>
                </a:lnTo>
                <a:lnTo>
                  <a:pt x="6221531" y="0"/>
                </a:lnTo>
                <a:lnTo>
                  <a:pt x="6221531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3" y="3878568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Steps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4" y="4498499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given information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 appropriate congruence postulates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Break down the proof into smaller triangles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geometric reasoning to establish relationships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Justify each step with logical reasoning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4037" y="0"/>
            <a:ext cx="6980714" cy="1130300"/>
          </a:xfrm>
          <a:custGeom>
            <a:avLst/>
            <a:gdLst/>
            <a:ahLst/>
            <a:cxnLst/>
            <a:rect l="l" t="t" r="r" b="b"/>
            <a:pathLst>
              <a:path w="6980714" h="1130300">
                <a:moveTo>
                  <a:pt x="0" y="1130300"/>
                </a:moveTo>
                <a:lnTo>
                  <a:pt x="0" y="0"/>
                </a:lnTo>
                <a:lnTo>
                  <a:pt x="6980714" y="0"/>
                </a:lnTo>
                <a:lnTo>
                  <a:pt x="6980714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Advanced Proof Challenge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96151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Scaffolded Proof Templates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Provide varying levels of support for students to structure their proofs.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Digital Proof Writing Tools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Integrate interactive platforms for hands-on practice and immediate feedback.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Visual Learning Aids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diagrams, color-coding, and shapes to enhance understanding of geometric concepts.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Collaborative Problem-Solving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group work to foster peer learning and diverse problem-solving approaches.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Differentiation Strategies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Exit Ticket Challenges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Self-Assessment Rubric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Reflection on Reasoning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536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Multiple Assessment Formats</a:t>
            </a:r>
            <a:endParaRPr lang="en-US" sz="1536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Quick assessments at the end of the lesson. Test understanding of triangle congruence proofs. Immediate feedback for students.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Students evaluate their own proof writing skills. Reflect on strengths and areas for improvement. Encourages self-reflection and goal setting.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explain their thought process. Analyze the logic behind each step in the proof. Enhance critical thinking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Varied assessment methods (written, oral, visual). Cater to different learning styles. Comprehensive evaluation of mastery.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</a:t>
            </a:r>
            <a:endParaRPr lang="en-US" sz="5400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Assessment Approach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Engineering Design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Utilizing triangle congruence proofs in structural planning and analysis.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Scientific Problem-Solving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Applying triangle congruence principles in research and experimentation.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Architectural Planning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Ensuring stability and symmetry in building designs through geometric reasoning.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Logical Thinking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Enhancing problem-solving abilities and critical thinking in various real-world scenarios.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Real-World Connections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Geometric Reasoning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Advanced Mathematics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 and apply SSS, SAS, ASA, AAS, and HL postulates.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Learn to construct clear and logical geometric proofs.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geometric principles to solve problems.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Build a strong foundation for future math courses.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</a:t>
            </a:r>
            <a:endParaRPr lang="en-US" sz="5400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Conclusion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SSS (Side-Side-Side)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Three sides of one triangle are congruent to three sides of another triangle.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ASA (Angle-Side-Angle)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Two angles and the included side of one triangle are congruent to two angles and the included side of another triangle.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SAS (Side-Angle-Side)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Two sides and the included angle of one triangle are congruent to two sides and the included angle of another triangle.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AAS (Angle-Angle-Side)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Two angles and a non-included side of one triangle are congruent to two angles and the corresponding non-included side of another triangle.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1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2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Congruence Fundamentals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Congruence Postulates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1. SSS (Side-Side-Side)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2. SAS (Side-Angle-Side)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3. ASA (Angle-Side-Angle)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4. AAS (Angle-Angle-Side)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3422" r="234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Writing Basics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Given information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Prove statement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Reasons for each step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Logical reasoning flow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221531" cy="268210"/>
          </a:xfrm>
          <a:custGeom>
            <a:avLst/>
            <a:gdLst/>
            <a:ahLst/>
            <a:cxnLst/>
            <a:rect l="l" t="t" r="r" b="b"/>
            <a:pathLst>
              <a:path w="6221531" h="268210">
                <a:moveTo>
                  <a:pt x="0" y="268210"/>
                </a:moveTo>
                <a:lnTo>
                  <a:pt x="0" y="0"/>
                </a:lnTo>
                <a:lnTo>
                  <a:pt x="6221531" y="0"/>
                </a:lnTo>
                <a:lnTo>
                  <a:pt x="6221531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3" y="3878568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4" y="4498499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given information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Establish the statement to prove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Justify each step with congruence postulates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Ensure logical flow in the proof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4037" y="0"/>
            <a:ext cx="6980714" cy="1130300"/>
          </a:xfrm>
          <a:custGeom>
            <a:avLst/>
            <a:gdLst/>
            <a:ahLst/>
            <a:cxnLst/>
            <a:rect l="l" t="t" r="r" b="b"/>
            <a:pathLst>
              <a:path w="6980714" h="1130300">
                <a:moveTo>
                  <a:pt x="0" y="1130300"/>
                </a:moveTo>
                <a:lnTo>
                  <a:pt x="0" y="0"/>
                </a:lnTo>
                <a:lnTo>
                  <a:pt x="6980714" y="0"/>
                </a:lnTo>
                <a:lnTo>
                  <a:pt x="6980714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3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96151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4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Warm-up Activity Examples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Match congruent triangle pairs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matching characteristics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Determine congruence criteria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Techniques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Start with given information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congruence postulates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 geometric reasoning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Justify each step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Reach conclusion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5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6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Practice Problem 1: Triangle Congruence Challenge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Problem: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Triangle ABC and Triangle DEF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Given: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AB = DE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Angle B = Angle 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Proof Solution Steps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List given information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Apply SAS congruence postulate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Identify matching sides and angle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Conclude triangle congruence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6827" r="36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7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Triangle Congruence Proofs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Slide 8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1667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Advanced Proof Challenge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Complex Scenario: Quadrilateral with diagonal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Prove specific angle relationships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triangle congruence techniques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2024-11-17T01:48:04Z</dcterms:created>
  <dcterms:modified xsi:type="dcterms:W3CDTF">2024-11-17T01:48:04Z</dcterms:modified>
</cp:coreProperties>
</file>