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93b7a84f7b318563a86b56b654d56b05d514807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07061401807afb0e4b7a4d692bcae4daac276d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bb305dc2a178f78a32865390ad2603dc6698db1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image" Target="../media/85b5761762c62bb81188d87e19a6ec7a7f07ce5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f984609a47fa8e6e20bd82a462665daf06c98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528560" y="548640"/>
            <a:ext cx="4114800" cy="5760720"/>
          </a:xfrm>
          <a:custGeom>
            <a:avLst/>
            <a:gdLst/>
            <a:ahLst/>
            <a:cxnLst/>
            <a:rect l="l" t="t" r="r" b="b"/>
            <a:pathLst>
              <a:path w="4114800" h="5760720">
                <a:moveTo>
                  <a:pt x="0" y="175208"/>
                </a:moveTo>
                <a:cubicBezTo>
                  <a:pt x="0" y="78443"/>
                  <a:pt x="78443" y="0"/>
                  <a:pt x="175208" y="0"/>
                </a:cubicBezTo>
                <a:lnTo>
                  <a:pt x="3939592" y="0"/>
                </a:lnTo>
                <a:cubicBezTo>
                  <a:pt x="4036357" y="0"/>
                  <a:pt x="4114800" y="78443"/>
                  <a:pt x="4114800" y="175208"/>
                </a:cubicBezTo>
                <a:lnTo>
                  <a:pt x="4114800" y="5585512"/>
                </a:lnTo>
                <a:cubicBezTo>
                  <a:pt x="4114800" y="5682277"/>
                  <a:pt x="4036357" y="5760720"/>
                  <a:pt x="3939592" y="5760720"/>
                </a:cubicBezTo>
                <a:lnTo>
                  <a:pt x="175208" y="5760720"/>
                </a:lnTo>
                <a:cubicBezTo>
                  <a:pt x="78443" y="5760720"/>
                  <a:pt x="0" y="5682277"/>
                  <a:pt x="0" y="5585512"/>
                </a:cubicBezTo>
                <a:lnTo>
                  <a:pt x="0" y="175208"/>
                </a:lnTo>
              </a:path>
            </a:pathLst>
          </a:custGeom>
          <a:blipFill>
            <a:blip r:embed="rId2"/>
            <a:srcRect l="14286" r="142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102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89560" y="228600"/>
            <a:ext cx="11612880" cy="6400800"/>
          </a:xfrm>
          <a:custGeom>
            <a:avLst/>
            <a:gdLst/>
            <a:ahLst/>
            <a:cxnLst/>
            <a:rect l="l" t="t" r="r" b="b"/>
            <a:pathLst>
              <a:path w="11612880" h="6400800">
                <a:moveTo>
                  <a:pt x="0" y="369966"/>
                </a:moveTo>
                <a:cubicBezTo>
                  <a:pt x="0" y="165639"/>
                  <a:pt x="165639" y="0"/>
                  <a:pt x="369966" y="0"/>
                </a:cubicBezTo>
                <a:lnTo>
                  <a:pt x="11242914" y="0"/>
                </a:lnTo>
                <a:cubicBezTo>
                  <a:pt x="11447241" y="0"/>
                  <a:pt x="11612880" y="165639"/>
                  <a:pt x="11612880" y="369966"/>
                </a:cubicBezTo>
                <a:lnTo>
                  <a:pt x="11612880" y="6030834"/>
                </a:lnTo>
                <a:cubicBezTo>
                  <a:pt x="11612880" y="6235161"/>
                  <a:pt x="11447241" y="6400800"/>
                  <a:pt x="11242914" y="6400800"/>
                </a:cubicBezTo>
                <a:lnTo>
                  <a:pt x="369966" y="6400800"/>
                </a:lnTo>
                <a:cubicBezTo>
                  <a:pt x="165639" y="6400800"/>
                  <a:pt x="0" y="6235161"/>
                  <a:pt x="0" y="6030834"/>
                </a:cubicBezTo>
                <a:lnTo>
                  <a:pt x="0" y="369966"/>
                </a:lnTo>
              </a:path>
            </a:pathLst>
          </a:custGeom>
          <a:noFill/>
          <a:ln w="25397">
            <a:solidFill>
              <a:srgbClr val="5C00CF">
                <a:alpha val="4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33401"/>
            <a:ext cx="6583680" cy="3133724"/>
          </a:xfrm>
          <a:custGeom>
            <a:avLst/>
            <a:gdLst/>
            <a:ahLst/>
            <a:cxnLst/>
            <a:rect l="l" t="t" r="r" b="b"/>
            <a:pathLst>
              <a:path w="6583680" h="3133724">
                <a:moveTo>
                  <a:pt x="0" y="3133724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3133724"/>
                </a:lnTo>
                <a:lnTo>
                  <a:pt x="0" y="313372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8640" y="3971925"/>
            <a:ext cx="6583680" cy="2352673"/>
          </a:xfrm>
          <a:custGeom>
            <a:avLst/>
            <a:gdLst/>
            <a:ahLst/>
            <a:cxnLst/>
            <a:rect l="l" t="t" r="r" b="b"/>
            <a:pathLst>
              <a:path w="6583680" h="2352673">
                <a:moveTo>
                  <a:pt x="0" y="2352673"/>
                </a:moveTo>
                <a:lnTo>
                  <a:pt x="0" y="0"/>
                </a:lnTo>
                <a:lnTo>
                  <a:pt x="6583680" y="0"/>
                </a:lnTo>
                <a:lnTo>
                  <a:pt x="6583680" y="2352673"/>
                </a:lnTo>
                <a:lnTo>
                  <a:pt x="0" y="235267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Exploring the Use of Common Punctuation Marks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631248" y="367665"/>
            <a:ext cx="6190310" cy="6023610"/>
          </a:xfrm>
          <a:custGeom>
            <a:avLst/>
            <a:gdLst/>
            <a:ahLst/>
            <a:cxnLst/>
            <a:rect l="l" t="t" r="r" b="b"/>
            <a:pathLst>
              <a:path w="6190310" h="6023610">
                <a:moveTo>
                  <a:pt x="0" y="6023610"/>
                </a:moveTo>
                <a:lnTo>
                  <a:pt x="0" y="0"/>
                </a:lnTo>
                <a:lnTo>
                  <a:pt x="6190310" y="0"/>
                </a:lnTo>
                <a:lnTo>
                  <a:pt x="6190310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Introduction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Punctuation marks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most common punctuation marks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Period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Comma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Question mark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Exclamation point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Apostrophe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Quotation marks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821556" y="367665"/>
            <a:ext cx="821803" cy="6023610"/>
          </a:xfrm>
          <a:custGeom>
            <a:avLst/>
            <a:gdLst/>
            <a:ahLst/>
            <a:cxnLst/>
            <a:rect l="l" t="t" r="r" b="b"/>
            <a:pathLst>
              <a:path w="821803" h="6023610">
                <a:moveTo>
                  <a:pt x="0" y="6023610"/>
                </a:moveTo>
                <a:lnTo>
                  <a:pt x="0" y="0"/>
                </a:lnTo>
                <a:lnTo>
                  <a:pt x="821803" y="0"/>
                </a:lnTo>
                <a:lnTo>
                  <a:pt x="821803" y="6023610"/>
                </a:lnTo>
                <a:lnTo>
                  <a:pt x="0" y="60236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1" y="269507"/>
            <a:ext cx="3625406" cy="6121768"/>
          </a:xfrm>
          <a:custGeom>
            <a:avLst/>
            <a:gdLst/>
            <a:ahLst/>
            <a:cxnLst/>
            <a:rect l="l" t="t" r="r" b="b"/>
            <a:pathLst>
              <a:path w="3625406" h="6121768">
                <a:moveTo>
                  <a:pt x="0" y="6121768"/>
                </a:moveTo>
                <a:lnTo>
                  <a:pt x="0" y="0"/>
                </a:lnTo>
                <a:lnTo>
                  <a:pt x="3625406" y="0"/>
                </a:lnTo>
                <a:lnTo>
                  <a:pt x="3625406" y="6121768"/>
                </a:lnTo>
                <a:lnTo>
                  <a:pt x="0" y="612176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1446214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Punctuation Marks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6" y="2066145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Punctuation marks are the symbols we use to organize and clarify the meaning of written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They help to separate words, phrases, and sentences, and indicate the flow of ideas.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4035" y="6329237"/>
            <a:ext cx="6221531" cy="268210"/>
          </a:xfrm>
          <a:custGeom>
            <a:avLst/>
            <a:gdLst/>
            <a:ahLst/>
            <a:cxnLst/>
            <a:rect l="l" t="t" r="r" b="b"/>
            <a:pathLst>
              <a:path w="6221531" h="268210">
                <a:moveTo>
                  <a:pt x="0" y="268210"/>
                </a:moveTo>
                <a:lnTo>
                  <a:pt x="0" y="0"/>
                </a:lnTo>
                <a:lnTo>
                  <a:pt x="6221531" y="0"/>
                </a:lnTo>
                <a:lnTo>
                  <a:pt x="6221531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33" y="3878568"/>
            <a:ext cx="6221530" cy="457200"/>
          </a:xfrm>
          <a:custGeom>
            <a:avLst/>
            <a:gdLst/>
            <a:ahLst/>
            <a:cxnLst/>
            <a:rect l="l" t="t" r="r" b="b"/>
            <a:pathLst>
              <a:path w="6221530" h="457200">
                <a:moveTo>
                  <a:pt x="0" y="457200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Common Punctuation Marks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4034" y="4498499"/>
            <a:ext cx="6221530" cy="1468509"/>
          </a:xfrm>
          <a:custGeom>
            <a:avLst/>
            <a:gdLst/>
            <a:ahLst/>
            <a:cxnLst/>
            <a:rect l="l" t="t" r="r" b="b"/>
            <a:pathLst>
              <a:path w="6221530" h="1468509">
                <a:moveTo>
                  <a:pt x="0" y="1468509"/>
                </a:moveTo>
                <a:lnTo>
                  <a:pt x="0" y="0"/>
                </a:lnTo>
                <a:lnTo>
                  <a:pt x="6221530" y="0"/>
                </a:lnTo>
                <a:lnTo>
                  <a:pt x="6221530" y="1468509"/>
                </a:lnTo>
                <a:lnTo>
                  <a:pt x="0" y="146850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most common punctuation marks are the period (.), comma (,), question mark (?), exclamation point (!), apostrophe ('), and quotation marks (" ").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Each mark serves a specific purpose and helps to convey the intended message effectively.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2445" r="324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4037" y="0"/>
            <a:ext cx="6980714" cy="1130300"/>
          </a:xfrm>
          <a:custGeom>
            <a:avLst/>
            <a:gdLst/>
            <a:ahLst/>
            <a:cxnLst/>
            <a:rect l="l" t="t" r="r" b="b"/>
            <a:pathLst>
              <a:path w="6980714" h="1130300">
                <a:moveTo>
                  <a:pt x="0" y="1130300"/>
                </a:moveTo>
                <a:lnTo>
                  <a:pt x="0" y="0"/>
                </a:lnTo>
                <a:lnTo>
                  <a:pt x="6980714" y="0"/>
                </a:lnTo>
                <a:lnTo>
                  <a:pt x="6980714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96151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Definition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Punctuation marks are the symbols we use to organize and clarify the meaning of written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They help to separate words, phrases, and sentences, and indicate the flow of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Common Punctuation Marks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Period (.)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Comma (,)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Question mark (?)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Exclamation point (!)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Apostrophe (')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Quotation marks (" ")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7331" r="373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Subject Knowledge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110085" y="512516"/>
                  <a:pt x="559775" y="-124133"/>
                  <a:pt x="1115568" y="0"/>
                </a:cubicBezTo>
                <a:cubicBezTo>
                  <a:pt x="1643082" y="-13567"/>
                  <a:pt x="2219382" y="510524"/>
                  <a:pt x="2231136" y="1115568"/>
                </a:cubicBezTo>
                <a:cubicBezTo>
                  <a:pt x="2213519" y="1563675"/>
                  <a:pt x="1626043" y="2377940"/>
                  <a:pt x="1115568" y="2231136"/>
                </a:cubicBezTo>
                <a:cubicBezTo>
                  <a:pt x="605640" y="2290582"/>
                  <a:pt x="92600" y="1753944"/>
                  <a:pt x="0" y="1115568"/>
                </a:cubicBezTo>
                <a:moveTo>
                  <a:pt x="0" y="1115568"/>
                </a:moveTo>
                <a:cubicBezTo>
                  <a:pt x="-55405" y="465282"/>
                  <a:pt x="441686" y="21683"/>
                  <a:pt x="1115568" y="0"/>
                </a:cubicBezTo>
                <a:cubicBezTo>
                  <a:pt x="1823142" y="19255"/>
                  <a:pt x="2056382" y="505014"/>
                  <a:pt x="2231136" y="1115568"/>
                </a:cubicBezTo>
                <a:cubicBezTo>
                  <a:pt x="2165685" y="1795595"/>
                  <a:pt x="1726453" y="2260021"/>
                  <a:pt x="1115568" y="2231136"/>
                </a:cubicBezTo>
                <a:cubicBezTo>
                  <a:pt x="480691" y="2220869"/>
                  <a:pt x="19370" y="1740934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Punctuation marks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Used to indicate the end of a sentence.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Period (.)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Separates items in a list or clauses in a sentence.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Comma (,)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Denotes a question or uncertainty.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Question Mark (?)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Shows strong emotion or emphasis.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Exclamation Point (!)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Indicates possession or contraction.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Apostrophe (')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7036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Question Mark (?)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7036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Used to indicate a question.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37374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Comma (,)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7374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Used to separate items in a list or to separate clauses in a sentence.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most common punctuation marks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73745" y="39308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Apostrophe (')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73746" y="45508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Used to indicate possession or to show where letters have been omitted.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44035" y="39308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Exclamation Point (!)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4034" y="45508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Used to show strong emotion or emphasis.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4035" y="14405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Period (.)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4034" y="20605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Used to indicate the end of a sentence.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110085" y="512516"/>
                  <a:pt x="559775" y="-124133"/>
                  <a:pt x="1115568" y="0"/>
                </a:cubicBezTo>
                <a:cubicBezTo>
                  <a:pt x="1643082" y="-13567"/>
                  <a:pt x="2219382" y="510524"/>
                  <a:pt x="2231136" y="1115568"/>
                </a:cubicBezTo>
                <a:cubicBezTo>
                  <a:pt x="2213519" y="1563675"/>
                  <a:pt x="1626043" y="2377940"/>
                  <a:pt x="1115568" y="2231136"/>
                </a:cubicBezTo>
                <a:cubicBezTo>
                  <a:pt x="605640" y="2290582"/>
                  <a:pt x="92600" y="1753944"/>
                  <a:pt x="0" y="1115568"/>
                </a:cubicBezTo>
                <a:moveTo>
                  <a:pt x="0" y="1115568"/>
                </a:moveTo>
                <a:cubicBezTo>
                  <a:pt x="-55405" y="465282"/>
                  <a:pt x="441686" y="21683"/>
                  <a:pt x="1115568" y="0"/>
                </a:cubicBezTo>
                <a:cubicBezTo>
                  <a:pt x="1823142" y="19255"/>
                  <a:pt x="2056382" y="505014"/>
                  <a:pt x="2231136" y="1115568"/>
                </a:cubicBezTo>
                <a:cubicBezTo>
                  <a:pt x="2165685" y="1795595"/>
                  <a:pt x="1726453" y="2260021"/>
                  <a:pt x="1115568" y="2231136"/>
                </a:cubicBezTo>
                <a:cubicBezTo>
                  <a:pt x="480691" y="2220869"/>
                  <a:pt x="19370" y="1740934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Period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period (.) is a punctuation mark used at the end of a sentence to indicate a full stop or a complete thought.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Definition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It signals the reader to pause and helps in separating sentences or indicating abbreviations.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Function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period is always placed at the end of a sentence, directly after the final word.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Placement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Periods are also used in abbreviations, such as "Mr." for Mister or "etc." for et cetera.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Abbreviations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Using periods correctly is crucial for clear and effective communication in writing.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Clarity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7036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Joining Independent Clauses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7036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Commas are used to join independent clauses in a compound sentence, along with coordinating conjunctions like "and," "but," or "or."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37374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Separating Items in a List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7374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commas to separate items in a list, such as fruits (e.g., apples, oranges, bananas) or adjectives (e.g., tall, dark, handsome).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Comma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73745" y="39308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Appositives and Non-Restrictive Clauses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73746" y="45508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Commas are used to offset appositives (noun phrases that rename a noun) and non-restrictive clauses (additional information that can be omitted without changing the meaning).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44035" y="39308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Setting Off Introductory Elements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4034" y="45508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Introductory phrases or clauses are set off by commas to provide clarity and signal the beginning of the main sentence.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4035" y="14405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Introduction to the Comma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4034" y="20605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comma is a versatile punctuation mark that helps to clarify meaning and improve readability in written language.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110085" y="512516"/>
                  <a:pt x="559775" y="-124133"/>
                  <a:pt x="1115568" y="0"/>
                </a:cubicBezTo>
                <a:cubicBezTo>
                  <a:pt x="1643082" y="-13567"/>
                  <a:pt x="2219382" y="510524"/>
                  <a:pt x="2231136" y="1115568"/>
                </a:cubicBezTo>
                <a:cubicBezTo>
                  <a:pt x="2213519" y="1563675"/>
                  <a:pt x="1626043" y="2377940"/>
                  <a:pt x="1115568" y="2231136"/>
                </a:cubicBezTo>
                <a:cubicBezTo>
                  <a:pt x="605640" y="2290582"/>
                  <a:pt x="92600" y="1753944"/>
                  <a:pt x="0" y="1115568"/>
                </a:cubicBezTo>
                <a:moveTo>
                  <a:pt x="0" y="1115568"/>
                </a:moveTo>
                <a:cubicBezTo>
                  <a:pt x="-55405" y="465282"/>
                  <a:pt x="441686" y="21683"/>
                  <a:pt x="1115568" y="0"/>
                </a:cubicBezTo>
                <a:cubicBezTo>
                  <a:pt x="1823142" y="19255"/>
                  <a:pt x="2056382" y="505014"/>
                  <a:pt x="2231136" y="1115568"/>
                </a:cubicBezTo>
                <a:cubicBezTo>
                  <a:pt x="2165685" y="1795595"/>
                  <a:pt x="1726453" y="2260021"/>
                  <a:pt x="1115568" y="2231136"/>
                </a:cubicBezTo>
                <a:cubicBezTo>
                  <a:pt x="480691" y="2220869"/>
                  <a:pt x="19370" y="1740934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71378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98721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03928" cy="1130300"/>
          </a:xfrm>
          <a:custGeom>
            <a:avLst/>
            <a:gdLst/>
            <a:ahLst/>
            <a:cxnLst/>
            <a:rect l="l" t="t" r="r" b="b"/>
            <a:pathLst>
              <a:path w="11103928" h="1130300">
                <a:moveTo>
                  <a:pt x="0" y="1130300"/>
                </a:moveTo>
                <a:lnTo>
                  <a:pt x="0" y="0"/>
                </a:lnTo>
                <a:lnTo>
                  <a:pt x="11103928" y="0"/>
                </a:lnTo>
                <a:lnTo>
                  <a:pt x="11103928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Question mark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293843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1186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748529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092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87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question mark (?) is a punctuation mark used at the end of a sentence to indicate a direct question.</a:t>
            </a:r>
            <a:endParaRPr lang="en-US" sz="870" dirty="0"/>
          </a:p>
          <a:p>
            <a:pPr algn="ctr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87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It signals to the reader that the sentence is interrogative and prompts a response.</a:t>
            </a:r>
            <a:endParaRPr lang="en-US" sz="870" dirty="0"/>
          </a:p>
        </p:txBody>
      </p:sp>
      <p:sp>
        <p:nvSpPr>
          <p:cNvPr id="15" name="Text 13"/>
          <p:cNvSpPr/>
          <p:nvPr/>
        </p:nvSpPr>
        <p:spPr>
          <a:xfrm>
            <a:off x="7226064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75872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453405" y="2948639"/>
            <a:ext cx="2231136" cy="2231136"/>
          </a:xfrm>
          <a:custGeom>
            <a:avLst/>
            <a:gdLst/>
            <a:ahLst/>
            <a:cxnLst/>
            <a:rect l="l" t="t" r="r" b="b"/>
            <a:pathLst>
              <a:path w="2231136" h="2231136">
                <a:moveTo>
                  <a:pt x="0" y="1115568"/>
                </a:moveTo>
                <a:cubicBezTo>
                  <a:pt x="0" y="499457"/>
                  <a:pt x="499457" y="0"/>
                  <a:pt x="1115568" y="0"/>
                </a:cubicBezTo>
                <a:cubicBezTo>
                  <a:pt x="1731679" y="0"/>
                  <a:pt x="2231136" y="499457"/>
                  <a:pt x="2231136" y="1115568"/>
                </a:cubicBezTo>
                <a:cubicBezTo>
                  <a:pt x="2231136" y="1731679"/>
                  <a:pt x="1731679" y="2231136"/>
                  <a:pt x="1115568" y="2231136"/>
                </a:cubicBezTo>
                <a:cubicBezTo>
                  <a:pt x="499457" y="2231136"/>
                  <a:pt x="0" y="1731679"/>
                  <a:pt x="0" y="111556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9092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Definition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8266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969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a question mark at the end of a sentence that is asking a direct question.</a:t>
            </a:r>
            <a:endParaRPr lang="en-US" sz="969" dirty="0"/>
          </a:p>
          <a:p>
            <a:pPr algn="ctr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969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For example, "What time is the meeting?" or "Are you coming to the party?"</a:t>
            </a:r>
            <a:endParaRPr lang="en-US" sz="969" dirty="0"/>
          </a:p>
        </p:txBody>
      </p:sp>
      <p:sp>
        <p:nvSpPr>
          <p:cNvPr id="20" name="Text 18"/>
          <p:cNvSpPr/>
          <p:nvPr/>
        </p:nvSpPr>
        <p:spPr>
          <a:xfrm>
            <a:off x="3018266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Usage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45609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87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question mark helps to clearly distinguish between statements and questions in written communication.</a:t>
            </a:r>
            <a:endParaRPr lang="en-US" sz="870" dirty="0"/>
          </a:p>
          <a:p>
            <a:pPr algn="ctr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870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It adds nuance and tone to the text, guiding the reader on how to interpret the information.</a:t>
            </a:r>
            <a:endParaRPr lang="en-US" sz="870" dirty="0"/>
          </a:p>
        </p:txBody>
      </p:sp>
      <p:sp>
        <p:nvSpPr>
          <p:cNvPr id="22" name="Text 20"/>
          <p:cNvSpPr/>
          <p:nvPr/>
        </p:nvSpPr>
        <p:spPr>
          <a:xfrm>
            <a:off x="5245609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Clarity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72952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85"/>
              </a:spcBef>
              <a:buNone/>
            </a:pPr>
            <a:r>
              <a:rPr lang="en-US" sz="82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 spoken language, the question mark corresponds to a rising intonation at the end of a sentence, indicating an inquiry.</a:t>
            </a:r>
            <a:endParaRPr lang="en-US" sz="821" dirty="0"/>
          </a:p>
          <a:p>
            <a:pPr algn="ctr" marL="0" indent="0">
              <a:lnSpc>
                <a:spcPct val="90000"/>
              </a:lnSpc>
              <a:spcBef>
                <a:spcPts val="685"/>
              </a:spcBef>
              <a:buNone/>
            </a:pPr>
            <a:r>
              <a:rPr lang="en-US" sz="82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When writing, the question mark serves the same purpose by signaling the interrogative nature of the sentence.</a:t>
            </a:r>
            <a:endParaRPr lang="en-US" sz="821" dirty="0"/>
          </a:p>
        </p:txBody>
      </p:sp>
      <p:sp>
        <p:nvSpPr>
          <p:cNvPr id="24" name="Text 22"/>
          <p:cNvSpPr/>
          <p:nvPr/>
        </p:nvSpPr>
        <p:spPr>
          <a:xfrm>
            <a:off x="7472952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Intonation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700293" y="3764603"/>
            <a:ext cx="1737360" cy="914400"/>
          </a:xfrm>
          <a:custGeom>
            <a:avLst/>
            <a:gdLst/>
            <a:ahLst/>
            <a:cxnLst/>
            <a:rect l="l" t="t" r="r" b="b"/>
            <a:pathLst>
              <a:path w="1737360" h="914400">
                <a:moveTo>
                  <a:pt x="0" y="91440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"How are you feeling today?"</a:t>
            </a:r>
            <a:endParaRPr lang="en-US" sz="871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"Where did you park the car?"</a:t>
            </a:r>
            <a:endParaRPr lang="en-US" sz="871" dirty="0"/>
          </a:p>
          <a:p>
            <a:pPr algn="ctr" marL="0" indent="0">
              <a:lnSpc>
                <a:spcPct val="90000"/>
              </a:lnSpc>
              <a:spcBef>
                <a:spcPts val="726"/>
              </a:spcBef>
              <a:buNone/>
            </a:pPr>
            <a:r>
              <a:rPr lang="en-US" sz="87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"Have you finished your homework?" Each of these sentences ends with a question mark to denote a question being asked.</a:t>
            </a:r>
            <a:endParaRPr lang="en-US" sz="871" dirty="0"/>
          </a:p>
        </p:txBody>
      </p:sp>
      <p:sp>
        <p:nvSpPr>
          <p:cNvPr id="26" name="Text 24"/>
          <p:cNvSpPr/>
          <p:nvPr/>
        </p:nvSpPr>
        <p:spPr>
          <a:xfrm>
            <a:off x="9700293" y="3398218"/>
            <a:ext cx="1737360" cy="274320"/>
          </a:xfrm>
          <a:custGeom>
            <a:avLst/>
            <a:gdLst/>
            <a:ahLst/>
            <a:cxnLst/>
            <a:rect l="l" t="t" r="r" b="b"/>
            <a:pathLst>
              <a:path w="1737360" h="274320">
                <a:moveTo>
                  <a:pt x="0" y="27432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20029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Examples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199420" y="253168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7036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Avoid Overuse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7036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Avoid overusing exclamation points as it can diminish their impact and make the writing seem less professional.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37374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Adding Emphasis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7374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It adds emphasis to a sentence and can change the tone from neutral to enthusiastic or forceful.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Exclamation point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73745" y="39308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Informal Writing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73746" y="45508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 informal writing, like emails or text messages, exclamation points can help convey tone and mood effectively.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44035" y="39308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Formal Writing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4034" y="45508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Use exclamation points sparingly in formal writing, such as academic papers or business correspondence.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4035" y="14405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Conveying Strong Emotions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4034" y="20605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exclamation point (!) is used to convey strong emotions such as excitement, surprise, or urgency in writing.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6" y="1446214"/>
            <a:ext cx="8714262" cy="4520793"/>
          </a:xfrm>
          <a:custGeom>
            <a:avLst/>
            <a:gdLst/>
            <a:ahLst/>
            <a:cxnLst/>
            <a:rect l="l" t="t" r="r" b="b"/>
            <a:pathLst>
              <a:path w="8714262" h="4520793">
                <a:moveTo>
                  <a:pt x="0" y="4520793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4520793"/>
                </a:lnTo>
                <a:lnTo>
                  <a:pt x="0" y="452079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06000"/>
          <a:lstStyle/>
          <a:p>
            <a:pPr algn="l" marL="0" indent="0">
              <a:lnSpc>
                <a:spcPct val="100000"/>
              </a:lnSpc>
              <a:spcBef>
                <a:spcPts val="1799"/>
              </a:spcBef>
              <a:spcAft>
                <a:spcPts val="600"/>
              </a:spcAft>
              <a:buNone/>
            </a:pPr>
            <a:r>
              <a:rPr lang="en-US" sz="1399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Apostrophe Usage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apostrophe ('), when used as a punctuation mark, serves two main purposes: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To indicate contractions, such as "can't" (cannot) and "won't" (will not).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To show possession, such as "Sarah's book" (the book belonging to Sarah).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1799"/>
              </a:spcBef>
              <a:spcAft>
                <a:spcPts val="600"/>
              </a:spcAft>
              <a:buNone/>
            </a:pPr>
            <a:r>
              <a:rPr lang="en-US" sz="1399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Contractions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Contractions are formed by combining two words and replacing missing letters with an apostrophe.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"It's" is a contraction of "it is."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"I'm" is a contraction of "I am."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1799"/>
              </a:spcBef>
              <a:spcAft>
                <a:spcPts val="600"/>
              </a:spcAft>
              <a:buNone/>
            </a:pPr>
            <a:r>
              <a:rPr lang="en-US" sz="1399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Possessive Forms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Possessive forms are created by adding an apostrophe and an "s" ('s) to the noun.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"The cat's toy" indicates that the toy belongs to the cat.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"The students' project" shows that the project belongs to the students.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1799"/>
              </a:spcBef>
              <a:spcAft>
                <a:spcPts val="600"/>
              </a:spcAft>
              <a:buNone/>
            </a:pPr>
            <a:r>
              <a:rPr lang="en-US" sz="1399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Apostrophes and Plurals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 apostrophe is not used to form plurals.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Plurals are created by simply adding an "s" or "es" to the noun without an apostrophe.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"Apples" is the plural form of "apple."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"Dogs" is the plural of "dog."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1799"/>
              </a:spcBef>
              <a:spcAft>
                <a:spcPts val="600"/>
              </a:spcAft>
              <a:buNone/>
            </a:pPr>
            <a:r>
              <a:rPr lang="en-US" sz="1399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Importance of Correct Usage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Understanding when to use apostrophes correctly is crucial for maintaining clarity and precision in writing.</a:t>
            </a:r>
            <a:endParaRPr lang="en-US" sz="1399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99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Practice identifying contractions and possessive forms to master the use of apostrophes effectively.</a:t>
            </a:r>
            <a:endParaRPr lang="en-US" sz="1399" dirty="0"/>
          </a:p>
        </p:txBody>
      </p:sp>
      <p:sp>
        <p:nvSpPr>
          <p:cNvPr id="5" name="Text 3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584564" y="0"/>
            <a:ext cx="2607436" cy="6858000"/>
          </a:xfrm>
          <a:custGeom>
            <a:avLst/>
            <a:gdLst/>
            <a:ahLst/>
            <a:cxnLst/>
            <a:rect l="l" t="t" r="r" b="b"/>
            <a:pathLst>
              <a:path w="2607436" h="6858000">
                <a:moveTo>
                  <a:pt x="0" y="6858000"/>
                </a:moveTo>
                <a:lnTo>
                  <a:pt x="0" y="0"/>
                </a:lnTo>
                <a:lnTo>
                  <a:pt x="2607436" y="0"/>
                </a:lnTo>
                <a:lnTo>
                  <a:pt x="2607436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2668" r="326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7" y="0"/>
            <a:ext cx="8714262" cy="1130300"/>
          </a:xfrm>
          <a:custGeom>
            <a:avLst/>
            <a:gdLst/>
            <a:ahLst/>
            <a:cxnLst/>
            <a:rect l="l" t="t" r="r" b="b"/>
            <a:pathLst>
              <a:path w="8714262" h="1130300">
                <a:moveTo>
                  <a:pt x="0" y="1130300"/>
                </a:moveTo>
                <a:lnTo>
                  <a:pt x="0" y="0"/>
                </a:lnTo>
                <a:lnTo>
                  <a:pt x="8714262" y="0"/>
                </a:lnTo>
                <a:lnTo>
                  <a:pt x="8714262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Apostrophe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801098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7142"/>
          </a:xfrm>
          <a:custGeom>
            <a:avLst/>
            <a:gdLst/>
            <a:ahLst/>
            <a:cxnLst/>
            <a:rect l="l" t="t" r="r" b="b"/>
            <a:pathLst>
              <a:path w="12192000" h="6857142">
                <a:moveTo>
                  <a:pt x="0" y="685714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7142"/>
                </a:lnTo>
                <a:lnTo>
                  <a:pt x="0" y="6857142"/>
                </a:lnTo>
              </a:path>
            </a:pathLst>
          </a:custGeom>
          <a:solidFill>
            <a:srgbClr val="C99EFF">
              <a:alpha val="1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34632" cy="268210"/>
          </a:xfrm>
          <a:custGeom>
            <a:avLst/>
            <a:gdLst/>
            <a:ahLst/>
            <a:cxnLst/>
            <a:rect l="l" t="t" r="r" b="b"/>
            <a:pathLst>
              <a:path w="6434632" h="268210">
                <a:moveTo>
                  <a:pt x="0" y="268210"/>
                </a:moveTo>
                <a:lnTo>
                  <a:pt x="0" y="0"/>
                </a:lnTo>
                <a:lnTo>
                  <a:pt x="6434632" y="0"/>
                </a:lnTo>
                <a:lnTo>
                  <a:pt x="6434632" y="268210"/>
                </a:lnTo>
                <a:lnTo>
                  <a:pt x="0" y="26821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Mastering Punctuation: A Comprehensive Guide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7036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Usage with Punctuation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7036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When using quotation marks, always place periods and commas inside the closing quotation mark, while colons and semicolons go outside the closing quotation mark.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373745" y="14405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Types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73746" y="20605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There are two types of quotation marks: single quotation marks (') and double quotation marks (").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In American English, double quotation marks are more commonly used.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4036" y="0"/>
            <a:ext cx="11070749" cy="1130300"/>
          </a:xfrm>
          <a:custGeom>
            <a:avLst/>
            <a:gdLst/>
            <a:ahLst/>
            <a:cxnLst/>
            <a:rect l="l" t="t" r="r" b="b"/>
            <a:pathLst>
              <a:path w="11070749" h="1130300">
                <a:moveTo>
                  <a:pt x="0" y="1130300"/>
                </a:moveTo>
                <a:lnTo>
                  <a:pt x="0" y="0"/>
                </a:lnTo>
                <a:lnTo>
                  <a:pt x="11070749" y="0"/>
                </a:lnTo>
                <a:lnTo>
                  <a:pt x="11070749" y="1130300"/>
                </a:lnTo>
                <a:lnTo>
                  <a:pt x="0" y="11303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Quotation marks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91440" cy="1130300"/>
          </a:xfrm>
          <a:custGeom>
            <a:avLst/>
            <a:gdLst/>
            <a:ahLst/>
            <a:cxnLst/>
            <a:rect l="l" t="t" r="r" b="b"/>
            <a:pathLst>
              <a:path w="91440" h="1130300">
                <a:moveTo>
                  <a:pt x="0" y="1130300"/>
                </a:moveTo>
                <a:lnTo>
                  <a:pt x="0" y="0"/>
                </a:lnTo>
                <a:lnTo>
                  <a:pt x="91440" y="0"/>
                </a:lnTo>
                <a:lnTo>
                  <a:pt x="91440" y="1130300"/>
                </a:lnTo>
                <a:lnTo>
                  <a:pt x="0" y="1130300"/>
                </a:lnTo>
              </a:path>
            </a:pathLst>
          </a:custGeom>
          <a:solidFill>
            <a:srgbClr val="5C00C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73745" y="3930876"/>
            <a:ext cx="3477601" cy="457200"/>
          </a:xfrm>
          <a:custGeom>
            <a:avLst/>
            <a:gdLst/>
            <a:ahLst/>
            <a:cxnLst/>
            <a:rect l="l" t="t" r="r" b="b"/>
            <a:pathLst>
              <a:path w="3477601" h="457200">
                <a:moveTo>
                  <a:pt x="0" y="4572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Accuracy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73746" y="4550808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Remember to use quotation marks accurately to avoid misinterpretation and ensure clarity in your writing.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44035" y="39308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Titles and Emphasis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4034" y="45508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Quotation marks are also used to denote the titles of short works such as articles, poems, and short stories.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Quotation marks are used to emphasize words or phrases in a sentence.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190765" y="614024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4035" y="1440576"/>
            <a:ext cx="3477600" cy="457200"/>
          </a:xfrm>
          <a:custGeom>
            <a:avLst/>
            <a:gdLst/>
            <a:ahLst/>
            <a:cxnLst/>
            <a:rect l="l" t="t" r="r" b="b"/>
            <a:pathLst>
              <a:path w="3477600" h="457200">
                <a:moveTo>
                  <a:pt x="0" y="457200"/>
                </a:moveTo>
                <a:lnTo>
                  <a:pt x="0" y="0"/>
                </a:lnTo>
                <a:lnTo>
                  <a:pt x="3477600" y="0"/>
                </a:lnTo>
                <a:lnTo>
                  <a:pt x="34776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99E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4034" y="2060506"/>
            <a:ext cx="3477601" cy="1371600"/>
          </a:xfrm>
          <a:custGeom>
            <a:avLst/>
            <a:gdLst/>
            <a:ahLst/>
            <a:cxnLst/>
            <a:rect l="l" t="t" r="r" b="b"/>
            <a:pathLst>
              <a:path w="3477601" h="1371600">
                <a:moveTo>
                  <a:pt x="0" y="1371600"/>
                </a:moveTo>
                <a:lnTo>
                  <a:pt x="0" y="0"/>
                </a:lnTo>
                <a:lnTo>
                  <a:pt x="3477601" y="0"/>
                </a:lnTo>
                <a:lnTo>
                  <a:pt x="3477601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Inter ExtraLight" pitchFamily="34" charset="0"/>
                <a:ea typeface="Inter ExtraLight" pitchFamily="34" charset="-122"/>
                <a:cs typeface="Inter ExtraLight" pitchFamily="34" charset="-120"/>
              </a:rPr>
              <a:t>Quotation marks, also known as inverted commas, are punctuation marks used to indicate direct speech, a quotation, or to highlight a specific word or phrase.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2024-11-04T09:59:04Z</dcterms:created>
  <dcterms:modified xsi:type="dcterms:W3CDTF">2024-11-04T09:59:04Z</dcterms:modified>
</cp:coreProperties>
</file>