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slideLayout" Target="../slideLayouts/slideLayout1.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043141185153ad83eab7a9da8b423c293d1befc2.png"/><Relationship Id="rId14" Type="http://schemas.openxmlformats.org/officeDocument/2006/relationships/image" Target="../media/7828f177c1fea9e7d2ba756d66ce34df7041e6f6.png"/><Relationship Id="rId15" Type="http://schemas.openxmlformats.org/officeDocument/2006/relationships/image" Target="../media/27979971bc26f0ed44c6a06c479706e594b2a9d3.png"/><Relationship Id="rId16" Type="http://schemas.openxmlformats.org/officeDocument/2006/relationships/image" Target="../media/827cfd30985b99d86ea7514578bd74ebc030c8bb.png"/><Relationship Id="rId17" Type="http://schemas.openxmlformats.org/officeDocument/2006/relationships/image" Target="../media/bc5af7eaa0f1358178eda4e4f2f1d1209832853d.png"/><Relationship Id="rId18" Type="http://schemas.openxmlformats.org/officeDocument/2006/relationships/image" Target="../media/aca858b1536c9b536cdc1fa279e9b32002524186.png"/><Relationship Id="rId19" Type="http://schemas.openxmlformats.org/officeDocument/2006/relationships/image" Target="../media/72801f4c8195f0622ac4443f60c6d2d662bb1229.png"/><Relationship Id="rId20" Type="http://schemas.openxmlformats.org/officeDocument/2006/relationships/slideLayout" Target="../slideLayouts/slideLayout1.xml"/><Relationship Id="rId2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7828f177c1fea9e7d2ba756d66ce34df7041e6f6.png"/><Relationship Id="rId14" Type="http://schemas.openxmlformats.org/officeDocument/2006/relationships/image" Target="../media/27979971bc26f0ed44c6a06c479706e594b2a9d3.png"/><Relationship Id="rId15" Type="http://schemas.openxmlformats.org/officeDocument/2006/relationships/image" Target="../media/827cfd30985b99d86ea7514578bd74ebc030c8bb.png"/><Relationship Id="rId16" Type="http://schemas.openxmlformats.org/officeDocument/2006/relationships/image" Target="../media/bc5af7eaa0f1358178eda4e4f2f1d1209832853d.png"/><Relationship Id="rId17" Type="http://schemas.openxmlformats.org/officeDocument/2006/relationships/image" Target="../media/aca858b1536c9b536cdc1fa279e9b32002524186.png"/><Relationship Id="rId18" Type="http://schemas.openxmlformats.org/officeDocument/2006/relationships/image" Target="../media/72801f4c8195f0622ac4443f60c6d2d662bb1229.png"/><Relationship Id="rId19" Type="http://schemas.openxmlformats.org/officeDocument/2006/relationships/image" Target="../media/ad7cb30724ddc42b99ea827c810ad7735b66bc80.png"/><Relationship Id="rId20" Type="http://schemas.openxmlformats.org/officeDocument/2006/relationships/image" Target="../media/7400a928c7d31ee845ee440fee49107198c4a81f.png"/><Relationship Id="rId21" Type="http://schemas.openxmlformats.org/officeDocument/2006/relationships/image" Target="../media/8ac6ee6796a30070e8171b5d3f266d2de3ac4863.png"/><Relationship Id="rId22" Type="http://schemas.openxmlformats.org/officeDocument/2006/relationships/slideLayout" Target="../slideLayouts/slideLayout1.xml"/><Relationship Id="rId2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e377644e7fb3b0b59c75d4f5315d24a04cd58845.jpg"/><Relationship Id="rId14" Type="http://schemas.openxmlformats.org/officeDocument/2006/relationships/slideLayout" Target="../slideLayouts/slideLayout1.xml"/><Relationship Id="rId1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e5e6f0ba0da5a80e9b90e43b475a767278bfdee8.png"/><Relationship Id="rId14" Type="http://schemas.openxmlformats.org/officeDocument/2006/relationships/image" Target="../media/d812dce58aa4096dbe226f22e5c9d9b8009a9ee1.png"/><Relationship Id="rId15" Type="http://schemas.openxmlformats.org/officeDocument/2006/relationships/image" Target="../media/5f634a7b91c60e4c5b3c4414d008b1f0990b3137.jpg"/><Relationship Id="rId16" Type="http://schemas.openxmlformats.org/officeDocument/2006/relationships/slideLayout" Target="../slideLayouts/slideLayout1.xml"/><Relationship Id="rId1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c86f7f7485b15e76a5cdb58cff2fa741c9130b15.jpg"/><Relationship Id="rId14" Type="http://schemas.openxmlformats.org/officeDocument/2006/relationships/slideLayout" Target="../slideLayouts/slideLayout1.xml"/><Relationship Id="rId1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ecfc6eb129d8967deb46f2299bfa49b5e10fc329.jp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50818ff5339e5316cba0fb996d741bf885b57b80.jpg"/><Relationship Id="rId14" Type="http://schemas.openxmlformats.org/officeDocument/2006/relationships/slideLayout" Target="../slideLayouts/slideLayout1.xml"/><Relationship Id="rId1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d812dce58aa4096dbe226f22e5c9d9b8009a9ee1.png"/><Relationship Id="rId14" Type="http://schemas.openxmlformats.org/officeDocument/2006/relationships/image" Target="../media/6979da60ac46e2f342b6026a8683a9c08feed87c.jpg"/><Relationship Id="rId15" Type="http://schemas.openxmlformats.org/officeDocument/2006/relationships/slideLayout" Target="../slideLayouts/slideLayout1.xml"/><Relationship Id="rId1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7828f177c1fea9e7d2ba756d66ce34df7041e6f6.png"/><Relationship Id="rId14" Type="http://schemas.openxmlformats.org/officeDocument/2006/relationships/image" Target="../media/27979971bc26f0ed44c6a06c479706e594b2a9d3.png"/><Relationship Id="rId15" Type="http://schemas.openxmlformats.org/officeDocument/2006/relationships/image" Target="../media/827cfd30985b99d86ea7514578bd74ebc030c8bb.png"/><Relationship Id="rId16" Type="http://schemas.openxmlformats.org/officeDocument/2006/relationships/image" Target="../media/bc5af7eaa0f1358178eda4e4f2f1d1209832853d.png"/><Relationship Id="rId17" Type="http://schemas.openxmlformats.org/officeDocument/2006/relationships/image" Target="../media/aca858b1536c9b536cdc1fa279e9b32002524186.png"/><Relationship Id="rId18" Type="http://schemas.openxmlformats.org/officeDocument/2006/relationships/image" Target="../media/72801f4c8195f0622ac4443f60c6d2d662bb1229.png"/><Relationship Id="rId19" Type="http://schemas.openxmlformats.org/officeDocument/2006/relationships/image" Target="../media/ad7cb30724ddc42b99ea827c810ad7735b66bc80.png"/><Relationship Id="rId20" Type="http://schemas.openxmlformats.org/officeDocument/2006/relationships/image" Target="../media/7400a928c7d31ee845ee440fee49107198c4a81f.png"/><Relationship Id="rId21" Type="http://schemas.openxmlformats.org/officeDocument/2006/relationships/image" Target="../media/8ac6ee6796a30070e8171b5d3f266d2de3ac4863.png"/><Relationship Id="rId22" Type="http://schemas.openxmlformats.org/officeDocument/2006/relationships/slideLayout" Target="../slideLayouts/slideLayout1.xml"/><Relationship Id="rId2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e5e6f0ba0da5a80e9b90e43b475a767278bfdee8.png"/><Relationship Id="rId2" Type="http://schemas.openxmlformats.org/officeDocument/2006/relationships/image" Target="../media/7828f177c1fea9e7d2ba756d66ce34df7041e6f6.png"/><Relationship Id="rId3" Type="http://schemas.openxmlformats.org/officeDocument/2006/relationships/image" Target="../media/27979971bc26f0ed44c6a06c479706e594b2a9d3.png"/><Relationship Id="rId4" Type="http://schemas.openxmlformats.org/officeDocument/2006/relationships/image" Target="../media/827cfd30985b99d86ea7514578bd74ebc030c8bb.png"/><Relationship Id="rId5" Type="http://schemas.openxmlformats.org/officeDocument/2006/relationships/image" Target="../media/bc5af7eaa0f1358178eda4e4f2f1d1209832853d.png"/><Relationship Id="rId6" Type="http://schemas.openxmlformats.org/officeDocument/2006/relationships/image" Target="../media/aca858b1536c9b536cdc1fa279e9b32002524186.png"/><Relationship Id="rId7" Type="http://schemas.openxmlformats.org/officeDocument/2006/relationships/image" Target="../media/72801f4c8195f0622ac4443f60c6d2d662bb1229.png"/><Relationship Id="rId8" Type="http://schemas.openxmlformats.org/officeDocument/2006/relationships/image" Target="../media/d812dce58aa4096dbe226f22e5c9d9b8009a9ee1.png"/><Relationship Id="rId9" Type="http://schemas.openxmlformats.org/officeDocument/2006/relationships/image" Target="../media/9906dc34b8e9bee51d05c642a64ef3ace1aff2e9.png"/><Relationship Id="rId10" Type="http://schemas.openxmlformats.org/officeDocument/2006/relationships/image" Target="../media/b28baae7644c08214fca237ed7a22e3d1273b80d.png"/><Relationship Id="rId11" Type="http://schemas.openxmlformats.org/officeDocument/2006/relationships/image" Target="../media/570d2f780b3f8307236bad781e6283811457f9da.png"/><Relationship Id="rId12" Type="http://schemas.openxmlformats.org/officeDocument/2006/relationships/image" Target="../media/a7c098d5ba7d2e57798d1af96dfb3fb6013cb209.png"/><Relationship Id="rId13" Type="http://schemas.openxmlformats.org/officeDocument/2006/relationships/image" Target="../media/8ac6ee6796a30070e8171b5d3f266d2de3ac4863.png"/><Relationship Id="rId14" Type="http://schemas.openxmlformats.org/officeDocument/2006/relationships/image" Target="../media/ad7cb30724ddc42b99ea827c810ad7735b66bc80.png"/><Relationship Id="rId15" Type="http://schemas.openxmlformats.org/officeDocument/2006/relationships/image" Target="../media/7400a928c7d31ee845ee440fee49107198c4a81f.png"/><Relationship Id="rId16" Type="http://schemas.openxmlformats.org/officeDocument/2006/relationships/image" Target="../media/8ac6ee6796a30070e8171b5d3f266d2de3ac4863.png"/><Relationship Id="rId17" Type="http://schemas.openxmlformats.org/officeDocument/2006/relationships/image" Target="../media/7400a928c7d31ee845ee440fee49107198c4a81f.png"/><Relationship Id="rId18" Type="http://schemas.openxmlformats.org/officeDocument/2006/relationships/slideLayout" Target="../slideLayouts/slideLayout1.xml"/><Relationship Id="rId19"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524000" y="1054778"/>
            <a:ext cx="9144000" cy="2553577"/>
          </a:xfrm>
          <a:custGeom>
            <a:avLst/>
            <a:gdLst/>
            <a:ahLst/>
            <a:cxnLst/>
            <a:rect l="l" t="t" r="r" b="b"/>
            <a:pathLst>
              <a:path w="9144000" h="2553577">
                <a:moveTo>
                  <a:pt x="0" y="2553577"/>
                </a:moveTo>
                <a:lnTo>
                  <a:pt x="0" y="0"/>
                </a:lnTo>
                <a:lnTo>
                  <a:pt x="9144000" y="0"/>
                </a:lnTo>
                <a:lnTo>
                  <a:pt x="9144000" y="2553577"/>
                </a:lnTo>
                <a:lnTo>
                  <a:pt x="0" y="2553577"/>
                </a:lnTo>
              </a:path>
            </a:pathLst>
          </a:custGeom>
          <a:noFill/>
          <a:ln/>
        </p:spPr>
        <p:txBody>
          <a:bodyPr wrap="square" lIns="0" tIns="0" rIns="0" bIns="0" rtlCol="0" anchor="b"/>
          <a:lstStyle/>
          <a:p>
            <a:pPr algn="ctr" marL="0" indent="0">
              <a:lnSpc>
                <a:spcPct val="100000"/>
              </a:lnSpc>
              <a:spcBef>
                <a:spcPts val="1000"/>
              </a:spcBef>
              <a:buNone/>
            </a:pPr>
            <a:r>
              <a:rPr lang="en-US" sz="4000" dirty="0">
                <a:solidFill>
                  <a:srgbClr val="3B2675"/>
                </a:solidFill>
                <a:latin typeface="Kollektif Bold" pitchFamily="34" charset="0"/>
                <a:ea typeface="Kollektif Bold" pitchFamily="34" charset="-122"/>
                <a:cs typeface="Kollektif Bold" pitchFamily="34" charset="-120"/>
              </a:rPr>
              <a:t>Understanding Fast Fashion: Impact, Ethics, and Solutions</a:t>
            </a:r>
            <a:endParaRPr lang="en-US" sz="4000" dirty="0"/>
          </a:p>
        </p:txBody>
      </p:sp>
      <p:sp>
        <p:nvSpPr>
          <p:cNvPr id="15" name="Text 13"/>
          <p:cNvSpPr/>
          <p:nvPr/>
        </p:nvSpPr>
        <p:spPr>
          <a:xfrm>
            <a:off x="1524000" y="3885447"/>
            <a:ext cx="9144000" cy="1741332"/>
          </a:xfrm>
          <a:custGeom>
            <a:avLst/>
            <a:gdLst/>
            <a:ahLst/>
            <a:cxnLst/>
            <a:rect l="l" t="t" r="r" b="b"/>
            <a:pathLst>
              <a:path w="9144000" h="1741332">
                <a:moveTo>
                  <a:pt x="0" y="1741332"/>
                </a:moveTo>
                <a:lnTo>
                  <a:pt x="0" y="0"/>
                </a:lnTo>
                <a:lnTo>
                  <a:pt x="9144000" y="0"/>
                </a:lnTo>
                <a:lnTo>
                  <a:pt x="9144000" y="1741332"/>
                </a:lnTo>
                <a:lnTo>
                  <a:pt x="0" y="1741332"/>
                </a:lnTo>
              </a:path>
            </a:pathLst>
          </a:custGeom>
          <a:noFill/>
          <a:ln/>
        </p:spPr>
        <p:txBody>
          <a:bodyPr wrap="square" lIns="0" tIns="0" rIns="0" bIns="0" rtlCol="0" anchor="t"/>
          <a:lstStyle/>
          <a:p>
            <a:pPr algn="ctr" marL="0" indent="0">
              <a:lnSpc>
                <a:spcPct val="100000"/>
              </a:lnSpc>
              <a:spcBef>
                <a:spcPts val="1000"/>
              </a:spcBef>
              <a:buNone/>
            </a:pPr>
            <a:r>
              <a:rPr lang="en-US" sz="2400" dirty="0">
                <a:solidFill>
                  <a:srgbClr val="4867FF"/>
                </a:solidFill>
                <a:latin typeface="Kollektif" pitchFamily="34" charset="0"/>
                <a:ea typeface="Kollektif" pitchFamily="34" charset="-122"/>
                <a:cs typeface="Kollektif" pitchFamily="34" charset="-120"/>
              </a:rPr>
              <a:t>Exploring the Environmental, Ethical, and Consumer Aspects of the Fashion Industry</a:t>
            </a:r>
            <a:endParaRPr lang="en-US" sz="2400" dirty="0"/>
          </a:p>
        </p:txBody>
      </p:sp>
      <p:sp>
        <p:nvSpPr>
          <p:cNvPr id="16" name="Text 14"/>
          <p:cNvSpPr/>
          <p:nvPr/>
        </p:nvSpPr>
        <p:spPr>
          <a:xfrm>
            <a:off x="4876796" y="817742"/>
            <a:ext cx="1097280" cy="1097280"/>
          </a:xfrm>
          <a:custGeom>
            <a:avLst/>
            <a:gdLst/>
            <a:ahLst/>
            <a:cxnLst/>
            <a:rect l="l" t="t" r="r" b="b"/>
            <a:pathLst>
              <a:path w="1097280" h="1097280">
                <a:moveTo>
                  <a:pt x="0" y="1097280"/>
                </a:moveTo>
                <a:lnTo>
                  <a:pt x="0" y="0"/>
                </a:lnTo>
                <a:lnTo>
                  <a:pt x="1097280" y="0"/>
                </a:lnTo>
                <a:lnTo>
                  <a:pt x="1097280" y="1097280"/>
                </a:lnTo>
                <a:lnTo>
                  <a:pt x="0" y="109728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1428664" y="2299306"/>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905626"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9143953" y="905"/>
            <a:ext cx="761667" cy="761442"/>
          </a:xfrm>
          <a:custGeom>
            <a:avLst/>
            <a:gdLst/>
            <a:ahLst/>
            <a:cxnLst/>
            <a:rect l="l" t="t" r="r" b="b"/>
            <a:pathLst>
              <a:path w="761667" h="761442">
                <a:moveTo>
                  <a:pt x="0" y="761442"/>
                </a:moveTo>
                <a:lnTo>
                  <a:pt x="0" y="0"/>
                </a:lnTo>
                <a:lnTo>
                  <a:pt x="761667" y="0"/>
                </a:lnTo>
                <a:lnTo>
                  <a:pt x="761667" y="761442"/>
                </a:lnTo>
                <a:lnTo>
                  <a:pt x="0" y="761442"/>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0667300" y="446"/>
            <a:ext cx="761667" cy="1521988"/>
          </a:xfrm>
          <a:custGeom>
            <a:avLst/>
            <a:gdLst/>
            <a:ahLst/>
            <a:cxnLst/>
            <a:rect l="l" t="t" r="r" b="b"/>
            <a:pathLst>
              <a:path w="761667" h="1521988">
                <a:moveTo>
                  <a:pt x="0" y="1521988"/>
                </a:moveTo>
                <a:lnTo>
                  <a:pt x="0" y="0"/>
                </a:lnTo>
                <a:lnTo>
                  <a:pt x="761667" y="0"/>
                </a:lnTo>
                <a:lnTo>
                  <a:pt x="761667" y="1521988"/>
                </a:lnTo>
                <a:lnTo>
                  <a:pt x="0" y="1521988"/>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11428664" y="446"/>
            <a:ext cx="761667" cy="1522286"/>
          </a:xfrm>
          <a:custGeom>
            <a:avLst/>
            <a:gdLst/>
            <a:ahLst/>
            <a:cxnLst/>
            <a:rect l="l" t="t" r="r" b="b"/>
            <a:pathLst>
              <a:path w="761667" h="1522286">
                <a:moveTo>
                  <a:pt x="0" y="1522286"/>
                </a:moveTo>
                <a:lnTo>
                  <a:pt x="0" y="0"/>
                </a:lnTo>
                <a:lnTo>
                  <a:pt x="761667" y="0"/>
                </a:lnTo>
                <a:lnTo>
                  <a:pt x="761667" y="1522286"/>
                </a:lnTo>
                <a:lnTo>
                  <a:pt x="0" y="1522286"/>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1" name="Text 19"/>
          <p:cNvSpPr/>
          <p:nvPr/>
        </p:nvSpPr>
        <p:spPr>
          <a:xfrm>
            <a:off x="759585" y="1530443"/>
            <a:ext cx="9123035" cy="4663440"/>
          </a:xfrm>
          <a:custGeom>
            <a:avLst/>
            <a:gdLst/>
            <a:ahLst/>
            <a:cxnLst/>
            <a:rect l="l" t="t" r="r" b="b"/>
            <a:pathLst>
              <a:path w="9123035" h="4663440">
                <a:moveTo>
                  <a:pt x="0" y="4663440"/>
                </a:moveTo>
                <a:lnTo>
                  <a:pt x="0" y="0"/>
                </a:lnTo>
                <a:lnTo>
                  <a:pt x="9123035" y="0"/>
                </a:lnTo>
                <a:lnTo>
                  <a:pt x="9123035" y="4663440"/>
                </a:lnTo>
                <a:lnTo>
                  <a:pt x="0" y="4663440"/>
                </a:lnTo>
              </a:path>
            </a:pathLst>
          </a:custGeom>
          <a:noFill/>
          <a:ln/>
        </p:spPr>
        <p:txBody>
          <a:bodyPr wrap="square" lIns="0" tIns="0" rIns="0" bIns="0" rtlCol="0" anchor="t"/>
          <a:lstStyle/>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Lesson Introduction</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The Rise of Fast Fashion</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Environmental Impact</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Ethical Concerns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Consumer Behavior</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Sustainable Alternatives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Industry Practices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Call to Action</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Subject Knowledge: Case Studies</a:t>
            </a:r>
            <a:endParaRPr lang="en-US" sz="1759" dirty="0"/>
          </a:p>
          <a:p>
            <a:pPr algn="l"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Conclusion</a:t>
            </a:r>
            <a:endParaRPr lang="en-US" sz="1759" dirty="0"/>
          </a:p>
        </p:txBody>
      </p:sp>
      <p:sp>
        <p:nvSpPr>
          <p:cNvPr id="22" name="Text 20"/>
          <p:cNvSpPr/>
          <p:nvPr/>
        </p:nvSpPr>
        <p:spPr>
          <a:xfrm>
            <a:off x="10118447" y="1530443"/>
            <a:ext cx="547200" cy="4663440"/>
          </a:xfrm>
          <a:custGeom>
            <a:avLst/>
            <a:gdLst/>
            <a:ahLst/>
            <a:cxnLst/>
            <a:rect l="l" t="t" r="r" b="b"/>
            <a:pathLst>
              <a:path w="547200" h="4663440">
                <a:moveTo>
                  <a:pt x="0" y="4663440"/>
                </a:moveTo>
                <a:lnTo>
                  <a:pt x="0" y="0"/>
                </a:lnTo>
                <a:lnTo>
                  <a:pt x="547200" y="0"/>
                </a:lnTo>
                <a:lnTo>
                  <a:pt x="547200" y="4663440"/>
                </a:lnTo>
                <a:lnTo>
                  <a:pt x="0" y="4663440"/>
                </a:lnTo>
              </a:path>
            </a:pathLst>
          </a:custGeom>
          <a:noFill/>
          <a:ln/>
        </p:spPr>
        <p:txBody>
          <a:bodyPr wrap="square" lIns="0" tIns="0" rIns="0" bIns="0" rtlCol="0" anchor="t"/>
          <a:lstStyle/>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01</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02</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03</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04</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05</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06</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07</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08</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09</a:t>
            </a:r>
            <a:endParaRPr lang="en-US" sz="1759" dirty="0"/>
          </a:p>
          <a:p>
            <a:pPr algn="r" marL="0" indent="0">
              <a:lnSpc>
                <a:spcPct val="130000"/>
              </a:lnSpc>
              <a:spcBef>
                <a:spcPts val="977"/>
              </a:spcBef>
              <a:buNone/>
            </a:pPr>
            <a:r>
              <a:rPr lang="en-US" sz="1759" dirty="0">
                <a:solidFill>
                  <a:srgbClr val="000000"/>
                </a:solidFill>
                <a:latin typeface="Kollektif" pitchFamily="34" charset="0"/>
                <a:ea typeface="Kollektif" pitchFamily="34" charset="-122"/>
                <a:cs typeface="Kollektif" pitchFamily="34" charset="-120"/>
              </a:rPr>
              <a:t>10</a:t>
            </a:r>
            <a:endParaRPr lang="en-US" sz="1759" dirty="0"/>
          </a:p>
        </p:txBody>
      </p:sp>
      <p:sp>
        <p:nvSpPr>
          <p:cNvPr id="23" name="Text 21"/>
          <p:cNvSpPr/>
          <p:nvPr/>
        </p:nvSpPr>
        <p:spPr>
          <a:xfrm>
            <a:off x="761990" y="656471"/>
            <a:ext cx="9903704" cy="672463"/>
          </a:xfrm>
          <a:custGeom>
            <a:avLst/>
            <a:gdLst/>
            <a:ahLst/>
            <a:cxnLst/>
            <a:rect l="l" t="t" r="r" b="b"/>
            <a:pathLst>
              <a:path w="9903704" h="672463">
                <a:moveTo>
                  <a:pt x="0" y="672463"/>
                </a:moveTo>
                <a:lnTo>
                  <a:pt x="0" y="0"/>
                </a:lnTo>
                <a:lnTo>
                  <a:pt x="9903704" y="0"/>
                </a:lnTo>
                <a:lnTo>
                  <a:pt x="9903704" y="672463"/>
                </a:lnTo>
                <a:lnTo>
                  <a:pt x="0" y="672463"/>
                </a:lnTo>
              </a:path>
            </a:pathLst>
          </a:custGeom>
          <a:noFill/>
          <a:ln/>
        </p:spPr>
        <p:txBody>
          <a:bodyPr wrap="square" lIns="0" tIns="0" rIns="0" bIns="0" rtlCol="0" anchor="t"/>
          <a:lstStyle/>
          <a:p>
            <a:pPr algn="l" marL="0" indent="0">
              <a:lnSpc>
                <a:spcPct val="13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Table of contents</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Lesson Introduction</a:t>
            </a:r>
            <a:endParaRPr lang="en-US" sz="2400" dirty="0"/>
          </a:p>
        </p:txBody>
      </p:sp>
      <p:sp>
        <p:nvSpPr>
          <p:cNvPr id="21" name="Text 19"/>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22" name="Text 20"/>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3" name="Text 21"/>
          <p:cNvSpPr/>
          <p:nvPr/>
        </p:nvSpPr>
        <p:spPr>
          <a:xfrm>
            <a:off x="519572"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4" name="Text 22"/>
          <p:cNvSpPr/>
          <p:nvPr/>
        </p:nvSpPr>
        <p:spPr>
          <a:xfrm>
            <a:off x="3809979"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0"/>
            <a:srcRect l="0" t="0" r="0" b="0"/>
            <a:stretch>
              <a:fillRect l="0" t="0" r="0" b="0"/>
            </a:stretch>
          </a:blipFill>
          <a:ln/>
        </p:spPr>
        <p:txBody>
          <a:bodyPr wrap="square" lIns="0" tIns="0" rIns="0" bIns="0" rtlCol="0" anchor="ctr"/>
          <a:lstStyle/>
          <a:p>
            <a:pPr indent="0" marL="0">
              <a:buNone/>
            </a:pPr>
            <a:endParaRPr lang="en-US" dirty="0"/>
          </a:p>
        </p:txBody>
      </p:sp>
      <p:sp>
        <p:nvSpPr>
          <p:cNvPr id="25" name="Text 23"/>
          <p:cNvSpPr/>
          <p:nvPr/>
        </p:nvSpPr>
        <p:spPr>
          <a:xfrm>
            <a:off x="7102234"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1"/>
            <a:srcRect l="0" t="0" r="0" b="0"/>
            <a:stretch>
              <a:fillRect l="0" t="0" r="0" b="0"/>
            </a:stretch>
          </a:blipFill>
          <a:ln/>
        </p:spPr>
        <p:txBody>
          <a:bodyPr wrap="square" lIns="0" tIns="0" rIns="0" bIns="0" rtlCol="0" anchor="ctr"/>
          <a:lstStyle/>
          <a:p>
            <a:pPr indent="0" marL="0">
              <a:buNone/>
            </a:pPr>
            <a:endParaRPr lang="en-US" dirty="0"/>
          </a:p>
        </p:txBody>
      </p:sp>
      <p:sp>
        <p:nvSpPr>
          <p:cNvPr id="26" name="Text 24"/>
          <p:cNvSpPr/>
          <p:nvPr/>
        </p:nvSpPr>
        <p:spPr>
          <a:xfrm>
            <a:off x="507996"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F2334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F23342"/>
                </a:solidFill>
                <a:latin typeface="Kollektif Bold" pitchFamily="34" charset="0"/>
                <a:ea typeface="Kollektif Bold" pitchFamily="34" charset="-122"/>
                <a:cs typeface="Kollektif Bold" pitchFamily="34" charset="-120"/>
              </a:rPr>
              <a:t>01</a:t>
            </a:r>
            <a:endParaRPr lang="en-US" sz="2400" dirty="0"/>
          </a:p>
        </p:txBody>
      </p:sp>
      <p:sp>
        <p:nvSpPr>
          <p:cNvPr id="27" name="Text 25"/>
          <p:cNvSpPr/>
          <p:nvPr/>
        </p:nvSpPr>
        <p:spPr>
          <a:xfrm>
            <a:off x="3809979"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3B2675"/>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3B2675"/>
                </a:solidFill>
                <a:latin typeface="Kollektif Bold" pitchFamily="34" charset="0"/>
                <a:ea typeface="Kollektif Bold" pitchFamily="34" charset="-122"/>
                <a:cs typeface="Kollektif Bold" pitchFamily="34" charset="-120"/>
              </a:rPr>
              <a:t>02</a:t>
            </a:r>
            <a:endParaRPr lang="en-US" sz="2400" dirty="0"/>
          </a:p>
        </p:txBody>
      </p:sp>
      <p:sp>
        <p:nvSpPr>
          <p:cNvPr id="28" name="Text 26"/>
          <p:cNvSpPr/>
          <p:nvPr/>
        </p:nvSpPr>
        <p:spPr>
          <a:xfrm>
            <a:off x="7111962"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4867FF"/>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4867FF"/>
                </a:solidFill>
                <a:latin typeface="Kollektif Bold" pitchFamily="34" charset="0"/>
                <a:ea typeface="Kollektif Bold" pitchFamily="34" charset="-122"/>
                <a:cs typeface="Kollektif Bold" pitchFamily="34" charset="-120"/>
              </a:rPr>
              <a:t>03</a:t>
            </a:r>
            <a:endParaRPr lang="en-US" sz="2400" dirty="0"/>
          </a:p>
        </p:txBody>
      </p:sp>
      <p:sp>
        <p:nvSpPr>
          <p:cNvPr id="29" name="Text 27"/>
          <p:cNvSpPr/>
          <p:nvPr/>
        </p:nvSpPr>
        <p:spPr>
          <a:xfrm>
            <a:off x="1777990"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Fast fashion presents a complex ethical dilemma, balancing consumer demand for affordable, trendy clothing with the industry's environmental and social impacts.</a:t>
            </a:r>
            <a:endParaRPr lang="en-US" sz="1000" dirty="0"/>
          </a:p>
        </p:txBody>
      </p:sp>
      <p:sp>
        <p:nvSpPr>
          <p:cNvPr id="30" name="Text 28"/>
          <p:cNvSpPr/>
          <p:nvPr/>
        </p:nvSpPr>
        <p:spPr>
          <a:xfrm>
            <a:off x="1777990"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Understanding the Ethical Dilemma</a:t>
            </a:r>
            <a:endParaRPr lang="en-US" sz="1000" dirty="0"/>
          </a:p>
        </p:txBody>
      </p:sp>
      <p:sp>
        <p:nvSpPr>
          <p:cNvPr id="31" name="Text 29"/>
          <p:cNvSpPr/>
          <p:nvPr/>
        </p:nvSpPr>
        <p:spPr>
          <a:xfrm>
            <a:off x="5038757"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This lesson aims to empower learners with the knowledge and critical thinking skills needed to navigate the ethical challenges of fast fashion.</a:t>
            </a:r>
            <a:endParaRPr lang="en-US" sz="1000" dirty="0"/>
          </a:p>
        </p:txBody>
      </p:sp>
      <p:sp>
        <p:nvSpPr>
          <p:cNvPr id="32" name="Text 30"/>
          <p:cNvSpPr/>
          <p:nvPr/>
        </p:nvSpPr>
        <p:spPr>
          <a:xfrm>
            <a:off x="5038756"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Empowering Conscious Consumers</a:t>
            </a:r>
            <a:endParaRPr lang="en-US" sz="1000" dirty="0"/>
          </a:p>
        </p:txBody>
      </p:sp>
      <p:sp>
        <p:nvSpPr>
          <p:cNvPr id="33" name="Text 31"/>
          <p:cNvSpPr/>
          <p:nvPr/>
        </p:nvSpPr>
        <p:spPr>
          <a:xfrm>
            <a:off x="8399156"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By the end of this lesson, participants will be equipped to make more informed choices as conscious consumers, contributing to a more sustainable fashion industry.</a:t>
            </a:r>
            <a:endParaRPr lang="en-US" sz="1000" dirty="0"/>
          </a:p>
        </p:txBody>
      </p:sp>
      <p:sp>
        <p:nvSpPr>
          <p:cNvPr id="34" name="Text 32"/>
          <p:cNvSpPr/>
          <p:nvPr/>
        </p:nvSpPr>
        <p:spPr>
          <a:xfrm>
            <a:off x="8399155"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Promoting Informed Choices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0397" y="2117364"/>
            <a:ext cx="2468880" cy="3509402"/>
          </a:xfrm>
          <a:custGeom>
            <a:avLst/>
            <a:gdLst/>
            <a:ahLst/>
            <a:cxnLst/>
            <a:rect l="l" t="t" r="r" b="b"/>
            <a:pathLst>
              <a:path w="2468880" h="3509402">
                <a:moveTo>
                  <a:pt x="0" y="3509402"/>
                </a:moveTo>
                <a:lnTo>
                  <a:pt x="0" y="0"/>
                </a:lnTo>
                <a:lnTo>
                  <a:pt x="2468880" y="0"/>
                </a:lnTo>
                <a:lnTo>
                  <a:pt x="2468880" y="3509402"/>
                </a:lnTo>
                <a:lnTo>
                  <a:pt x="0" y="3509402"/>
                </a:lnTo>
              </a:path>
            </a:pathLst>
          </a:custGeom>
          <a:noFill/>
          <a:ln/>
        </p:spPr>
        <p:txBody>
          <a:bodyPr wrap="square" lIns="0" tIns="0" rIns="0" bIns="0" rtlCol="0" anchor="t"/>
          <a:lstStyle/>
          <a:p>
            <a:pPr algn="l" marL="0" indent="0">
              <a:lnSpc>
                <a:spcPct val="100000"/>
              </a:lnSpc>
              <a:spcAft>
                <a:spcPts val="800"/>
              </a:spcAft>
              <a:buNone/>
            </a:pPr>
            <a:r>
              <a:rPr lang="en-US" sz="1200" dirty="0">
                <a:solidFill>
                  <a:srgbClr val="000000"/>
                </a:solidFill>
                <a:latin typeface="Kollektif" pitchFamily="34" charset="0"/>
                <a:ea typeface="Kollektif" pitchFamily="34" charset="-122"/>
                <a:cs typeface="Kollektif" pitchFamily="34" charset="-120"/>
              </a:rPr>
              <a:t>Fast fashion refers to the rapid production and consumption of clothing, driven by the constant demand for new styles and trends.</a:t>
            </a:r>
            <a:endParaRPr lang="en-US" sz="1200" dirty="0"/>
          </a:p>
        </p:txBody>
      </p:sp>
      <p:sp>
        <p:nvSpPr>
          <p:cNvPr id="15" name="Text 13"/>
          <p:cNvSpPr/>
          <p:nvPr/>
        </p:nvSpPr>
        <p:spPr>
          <a:xfrm>
            <a:off x="760397" y="1632927"/>
            <a:ext cx="2468880" cy="365760"/>
          </a:xfrm>
          <a:custGeom>
            <a:avLst/>
            <a:gdLst/>
            <a:ahLst/>
            <a:cxnLst/>
            <a:rect l="l" t="t" r="r" b="b"/>
            <a:pathLst>
              <a:path w="2468880" h="365760">
                <a:moveTo>
                  <a:pt x="0" y="365760"/>
                </a:moveTo>
                <a:lnTo>
                  <a:pt x="0" y="0"/>
                </a:lnTo>
                <a:lnTo>
                  <a:pt x="2468880" y="0"/>
                </a:lnTo>
                <a:lnTo>
                  <a:pt x="246888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3B2675"/>
                </a:solidFill>
                <a:latin typeface="Kollektif Bold" pitchFamily="34" charset="0"/>
                <a:ea typeface="Kollektif Bold" pitchFamily="34" charset="-122"/>
                <a:cs typeface="Kollektif Bold" pitchFamily="34" charset="-120"/>
              </a:rPr>
              <a:t>The Rise of Fast Fashion</a:t>
            </a:r>
            <a:endParaRPr lang="en-US" sz="1200" dirty="0"/>
          </a:p>
        </p:txBody>
      </p:sp>
      <p:sp>
        <p:nvSpPr>
          <p:cNvPr id="16" name="Text 14"/>
          <p:cNvSpPr/>
          <p:nvPr/>
        </p:nvSpPr>
        <p:spPr>
          <a:xfrm>
            <a:off x="3479782" y="2117364"/>
            <a:ext cx="2468880" cy="3509402"/>
          </a:xfrm>
          <a:custGeom>
            <a:avLst/>
            <a:gdLst/>
            <a:ahLst/>
            <a:cxnLst/>
            <a:rect l="l" t="t" r="r" b="b"/>
            <a:pathLst>
              <a:path w="2468880" h="3509402">
                <a:moveTo>
                  <a:pt x="0" y="3509402"/>
                </a:moveTo>
                <a:lnTo>
                  <a:pt x="0" y="0"/>
                </a:lnTo>
                <a:lnTo>
                  <a:pt x="2468880" y="0"/>
                </a:lnTo>
                <a:lnTo>
                  <a:pt x="2468880" y="3509402"/>
                </a:lnTo>
                <a:lnTo>
                  <a:pt x="0" y="3509402"/>
                </a:lnTo>
              </a:path>
            </a:pathLst>
          </a:custGeom>
          <a:noFill/>
          <a:ln/>
        </p:spPr>
        <p:txBody>
          <a:bodyPr wrap="square" lIns="0" tIns="0" rIns="0" bIns="0" rtlCol="0" anchor="t"/>
          <a:lstStyle/>
          <a:p>
            <a:pPr algn="l" marL="0" indent="0">
              <a:lnSpc>
                <a:spcPct val="100000"/>
              </a:lnSpc>
              <a:spcAft>
                <a:spcPts val="800"/>
              </a:spcAft>
              <a:buNone/>
            </a:pPr>
            <a:r>
              <a:rPr lang="en-US" sz="1200" dirty="0">
                <a:solidFill>
                  <a:srgbClr val="000000"/>
                </a:solidFill>
                <a:latin typeface="Kollektif" pitchFamily="34" charset="0"/>
                <a:ea typeface="Kollektif" pitchFamily="34" charset="-122"/>
                <a:cs typeface="Kollektif" pitchFamily="34" charset="-120"/>
              </a:rPr>
              <a:t>This business model has led to a significant increase in textile waste, with garments often being worn only a few times before being discarded.</a:t>
            </a:r>
            <a:endParaRPr lang="en-US" sz="1200" dirty="0"/>
          </a:p>
        </p:txBody>
      </p:sp>
      <p:sp>
        <p:nvSpPr>
          <p:cNvPr id="17" name="Text 15"/>
          <p:cNvSpPr/>
          <p:nvPr/>
        </p:nvSpPr>
        <p:spPr>
          <a:xfrm>
            <a:off x="3479782" y="1632927"/>
            <a:ext cx="2468880" cy="365760"/>
          </a:xfrm>
          <a:custGeom>
            <a:avLst/>
            <a:gdLst/>
            <a:ahLst/>
            <a:cxnLst/>
            <a:rect l="l" t="t" r="r" b="b"/>
            <a:pathLst>
              <a:path w="2468880" h="365760">
                <a:moveTo>
                  <a:pt x="0" y="365760"/>
                </a:moveTo>
                <a:lnTo>
                  <a:pt x="0" y="0"/>
                </a:lnTo>
                <a:lnTo>
                  <a:pt x="2468880" y="0"/>
                </a:lnTo>
                <a:lnTo>
                  <a:pt x="246888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3B2675"/>
                </a:solidFill>
                <a:latin typeface="Kollektif Bold" pitchFamily="34" charset="0"/>
                <a:ea typeface="Kollektif Bold" pitchFamily="34" charset="-122"/>
                <a:cs typeface="Kollektif Bold" pitchFamily="34" charset="-120"/>
              </a:rPr>
              <a:t>Textile Waste</a:t>
            </a:r>
            <a:endParaRPr lang="en-US" sz="1200" dirty="0"/>
          </a:p>
        </p:txBody>
      </p:sp>
      <p:sp>
        <p:nvSpPr>
          <p:cNvPr id="18" name="Text 16"/>
          <p:cNvSpPr/>
          <p:nvPr/>
        </p:nvSpPr>
        <p:spPr>
          <a:xfrm>
            <a:off x="6197568" y="2117364"/>
            <a:ext cx="2468880" cy="3509402"/>
          </a:xfrm>
          <a:custGeom>
            <a:avLst/>
            <a:gdLst/>
            <a:ahLst/>
            <a:cxnLst/>
            <a:rect l="l" t="t" r="r" b="b"/>
            <a:pathLst>
              <a:path w="2468880" h="3509402">
                <a:moveTo>
                  <a:pt x="0" y="3509402"/>
                </a:moveTo>
                <a:lnTo>
                  <a:pt x="0" y="0"/>
                </a:lnTo>
                <a:lnTo>
                  <a:pt x="2468880" y="0"/>
                </a:lnTo>
                <a:lnTo>
                  <a:pt x="2468880" y="3509402"/>
                </a:lnTo>
                <a:lnTo>
                  <a:pt x="0" y="3509402"/>
                </a:lnTo>
              </a:path>
            </a:pathLst>
          </a:custGeom>
          <a:noFill/>
          <a:ln/>
        </p:spPr>
        <p:txBody>
          <a:bodyPr wrap="square" lIns="0" tIns="0" rIns="0" bIns="0" rtlCol="0" anchor="t"/>
          <a:lstStyle/>
          <a:p>
            <a:pPr algn="l" marL="0" indent="0">
              <a:lnSpc>
                <a:spcPct val="100000"/>
              </a:lnSpc>
              <a:spcAft>
                <a:spcPts val="800"/>
              </a:spcAft>
              <a:buNone/>
            </a:pPr>
            <a:r>
              <a:rPr lang="en-US" sz="1200" dirty="0">
                <a:solidFill>
                  <a:srgbClr val="000000"/>
                </a:solidFill>
                <a:latin typeface="Kollektif" pitchFamily="34" charset="0"/>
                <a:ea typeface="Kollektif" pitchFamily="34" charset="-122"/>
                <a:cs typeface="Kollektif" pitchFamily="34" charset="-120"/>
              </a:rPr>
              <a:t>The fast fashion industry is a major contributor to environmental degradation, from the use of harmful chemicals in textile production to the carbon footprint of transportation and waste disposal.</a:t>
            </a:r>
            <a:endParaRPr lang="en-US" sz="1200" dirty="0"/>
          </a:p>
        </p:txBody>
      </p:sp>
      <p:sp>
        <p:nvSpPr>
          <p:cNvPr id="19" name="Text 17"/>
          <p:cNvSpPr/>
          <p:nvPr/>
        </p:nvSpPr>
        <p:spPr>
          <a:xfrm>
            <a:off x="6197568" y="1632927"/>
            <a:ext cx="2468880" cy="365760"/>
          </a:xfrm>
          <a:custGeom>
            <a:avLst/>
            <a:gdLst/>
            <a:ahLst/>
            <a:cxnLst/>
            <a:rect l="l" t="t" r="r" b="b"/>
            <a:pathLst>
              <a:path w="2468880" h="365760">
                <a:moveTo>
                  <a:pt x="0" y="365760"/>
                </a:moveTo>
                <a:lnTo>
                  <a:pt x="0" y="0"/>
                </a:lnTo>
                <a:lnTo>
                  <a:pt x="2468880" y="0"/>
                </a:lnTo>
                <a:lnTo>
                  <a:pt x="2468880" y="365760"/>
                </a:lnTo>
                <a:lnTo>
                  <a:pt x="0" y="365760"/>
                </a:lnTo>
              </a:path>
            </a:pathLst>
          </a:custGeom>
          <a:noFill/>
          <a:ln/>
        </p:spPr>
        <p:txBody>
          <a:bodyPr wrap="square" lIns="0" tIns="0" rIns="0" bIns="0" rtlCol="0" anchor="b"/>
          <a:lstStyle/>
          <a:p>
            <a:pPr algn="l" marL="0" indent="0">
              <a:lnSpc>
                <a:spcPct val="90000"/>
              </a:lnSpc>
              <a:buNone/>
            </a:pPr>
            <a:r>
              <a:rPr lang="en-US" sz="1200" dirty="0">
                <a:solidFill>
                  <a:srgbClr val="3B2675"/>
                </a:solidFill>
                <a:latin typeface="Kollektif Bold" pitchFamily="34" charset="0"/>
                <a:ea typeface="Kollektif Bold" pitchFamily="34" charset="-122"/>
                <a:cs typeface="Kollektif Bold" pitchFamily="34" charset="-120"/>
              </a:rPr>
              <a:t>Environmental Impact</a:t>
            </a:r>
            <a:endParaRPr lang="en-US" sz="1200" dirty="0"/>
          </a:p>
        </p:txBody>
      </p:sp>
      <p:sp>
        <p:nvSpPr>
          <p:cNvPr id="20" name="Text 18"/>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The Rise of Fast Fashion</a:t>
            </a:r>
            <a:endParaRPr lang="en-US" sz="2400" dirty="0"/>
          </a:p>
        </p:txBody>
      </p:sp>
      <p:sp>
        <p:nvSpPr>
          <p:cNvPr id="21" name="Text 19"/>
          <p:cNvSpPr/>
          <p:nvPr/>
        </p:nvSpPr>
        <p:spPr>
          <a:xfrm>
            <a:off x="8976282" y="1632927"/>
            <a:ext cx="2455321" cy="3993839"/>
          </a:xfrm>
          <a:custGeom>
            <a:avLst/>
            <a:gdLst/>
            <a:ahLst/>
            <a:cxnLst/>
            <a:rect l="l" t="t" r="r" b="b"/>
            <a:pathLst>
              <a:path w="2455321" h="3993839">
                <a:moveTo>
                  <a:pt x="104425" y="3993839"/>
                </a:moveTo>
                <a:cubicBezTo>
                  <a:pt x="46753" y="3993839"/>
                  <a:pt x="0" y="3947086"/>
                  <a:pt x="0" y="3889414"/>
                </a:cubicBezTo>
                <a:lnTo>
                  <a:pt x="0" y="104425"/>
                </a:lnTo>
                <a:cubicBezTo>
                  <a:pt x="0" y="46753"/>
                  <a:pt x="46753" y="0"/>
                  <a:pt x="104425" y="0"/>
                </a:cubicBezTo>
                <a:lnTo>
                  <a:pt x="2350896" y="0"/>
                </a:lnTo>
                <a:cubicBezTo>
                  <a:pt x="2408568" y="0"/>
                  <a:pt x="2455321" y="46753"/>
                  <a:pt x="2455321" y="104425"/>
                </a:cubicBezTo>
                <a:lnTo>
                  <a:pt x="2455321" y="3889414"/>
                </a:lnTo>
                <a:cubicBezTo>
                  <a:pt x="2455321" y="3947086"/>
                  <a:pt x="2408568" y="3993839"/>
                  <a:pt x="2350896" y="3993839"/>
                </a:cubicBezTo>
              </a:path>
            </a:pathLst>
          </a:custGeom>
          <a:blipFill>
            <a:blip r:embed="rId13"/>
            <a:srcRect l="29708" r="29708" t="0" b="0"/>
            <a:stretch/>
          </a:blipFill>
          <a:ln/>
        </p:spPr>
        <p:txBody>
          <a:bodyPr wrap="square" lIns="90000" tIns="46800" rIns="90000" bIns="46800" rtlCol="0" anchor="ctr"/>
          <a:lstStyle/>
          <a:p>
            <a:pPr indent="0" marL="0">
              <a:buNone/>
            </a:pPr>
            <a:endParaRPr lang="en-US" dirty="0"/>
          </a:p>
        </p:txBody>
      </p:sp>
      <p:sp>
        <p:nvSpPr>
          <p:cNvPr id="22" name="Text 20"/>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23" name="Text 21"/>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Environmental Impact</a:t>
            </a:r>
            <a:endParaRPr lang="en-US" sz="2400" dirty="0"/>
          </a:p>
        </p:txBody>
      </p:sp>
      <p:sp>
        <p:nvSpPr>
          <p:cNvPr id="15" name="Text 13"/>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7528555" y="1635949"/>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Environmental Impact</a:t>
            </a:r>
            <a:endParaRPr lang="en-US" sz="1400" dirty="0"/>
          </a:p>
        </p:txBody>
      </p:sp>
      <p:sp>
        <p:nvSpPr>
          <p:cNvPr id="18" name="Text 16"/>
          <p:cNvSpPr/>
          <p:nvPr/>
        </p:nvSpPr>
        <p:spPr>
          <a:xfrm>
            <a:off x="7528555" y="2262469"/>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Fast fashion industry: major contributor to environmental degradation.</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Use of harmful chemicals in textile production.</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Statistics: X% increase in textile waste over the past decade.</a:t>
            </a:r>
            <a:endParaRPr lang="en-US" sz="1300" dirty="0"/>
          </a:p>
        </p:txBody>
      </p:sp>
      <p:sp>
        <p:nvSpPr>
          <p:cNvPr id="19" name="Text 17"/>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5"/>
            <a:srcRect l="36671" r="36671" t="0" b="0"/>
            <a:stretch/>
          </a:blipFill>
          <a:ln/>
        </p:spPr>
        <p:txBody>
          <a:bodyPr wrap="square" lIns="90000" tIns="46800" rIns="90000" bIns="46800" rtlCol="0" anchor="ctr"/>
          <a:lstStyle/>
          <a:p>
            <a:pPr indent="0" marL="0">
              <a:buNone/>
            </a:pPr>
            <a:endParaRPr lang="en-US" dirty="0"/>
          </a:p>
        </p:txBody>
      </p:sp>
      <p:sp>
        <p:nvSpPr>
          <p:cNvPr id="20" name="Text 18"/>
          <p:cNvSpPr/>
          <p:nvPr/>
        </p:nvSpPr>
        <p:spPr>
          <a:xfrm>
            <a:off x="3918757"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21" name="Text 19"/>
          <p:cNvSpPr/>
          <p:nvPr/>
        </p:nvSpPr>
        <p:spPr>
          <a:xfrm>
            <a:off x="3259248"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2" name="Text 20"/>
          <p:cNvSpPr/>
          <p:nvPr/>
        </p:nvSpPr>
        <p:spPr>
          <a:xfrm>
            <a:off x="3276582" y="1638533"/>
            <a:ext cx="3840480" cy="464288"/>
          </a:xfrm>
          <a:custGeom>
            <a:avLst/>
            <a:gdLst/>
            <a:ahLst/>
            <a:cxnLst/>
            <a:rect l="l" t="t" r="r" b="b"/>
            <a:pathLst>
              <a:path w="3840480" h="464288">
                <a:moveTo>
                  <a:pt x="0" y="464288"/>
                </a:moveTo>
                <a:lnTo>
                  <a:pt x="0" y="0"/>
                </a:lnTo>
                <a:lnTo>
                  <a:pt x="3840480" y="0"/>
                </a:lnTo>
                <a:lnTo>
                  <a:pt x="3840480" y="464288"/>
                </a:lnTo>
                <a:lnTo>
                  <a:pt x="0" y="464288"/>
                </a:lnTo>
              </a:path>
            </a:pathLst>
          </a:custGeom>
          <a:noFill/>
          <a:ln/>
        </p:spPr>
        <p:txBody>
          <a:bodyPr wrap="square" lIns="0" tIns="0" rIns="0" bIns="0" rtlCol="0" anchor="ctr"/>
          <a:lstStyle/>
          <a:p>
            <a:pPr algn="l" marL="0" indent="0">
              <a:lnSpc>
                <a:spcPct val="90000"/>
              </a:lnSpc>
              <a:buNone/>
            </a:pPr>
            <a:r>
              <a:rPr lang="en-US" sz="1400" dirty="0">
                <a:solidFill>
                  <a:srgbClr val="F34755"/>
                </a:solidFill>
                <a:latin typeface="Kollektif Bold" pitchFamily="34" charset="0"/>
                <a:ea typeface="Kollektif Bold" pitchFamily="34" charset="-122"/>
                <a:cs typeface="Kollektif Bold" pitchFamily="34" charset="-120"/>
              </a:rPr>
              <a:t>The Rise of Fast Fashion</a:t>
            </a:r>
            <a:endParaRPr lang="en-US" sz="1400" dirty="0"/>
          </a:p>
        </p:txBody>
      </p:sp>
      <p:sp>
        <p:nvSpPr>
          <p:cNvPr id="23" name="Text 21"/>
          <p:cNvSpPr/>
          <p:nvPr/>
        </p:nvSpPr>
        <p:spPr>
          <a:xfrm>
            <a:off x="3276582" y="2265053"/>
            <a:ext cx="3840480" cy="3474720"/>
          </a:xfrm>
          <a:custGeom>
            <a:avLst/>
            <a:gdLst/>
            <a:ahLst/>
            <a:cxnLst/>
            <a:rect l="l" t="t" r="r" b="b"/>
            <a:pathLst>
              <a:path w="3840480" h="3474720">
                <a:moveTo>
                  <a:pt x="0" y="3474720"/>
                </a:moveTo>
                <a:lnTo>
                  <a:pt x="0" y="0"/>
                </a:lnTo>
                <a:lnTo>
                  <a:pt x="3840480" y="0"/>
                </a:lnTo>
                <a:lnTo>
                  <a:pt x="3840480" y="3474720"/>
                </a:lnTo>
                <a:lnTo>
                  <a:pt x="0" y="3474720"/>
                </a:lnTo>
              </a:path>
            </a:pathLst>
          </a:custGeom>
          <a:noFill/>
          <a:ln/>
        </p:spPr>
        <p:txBody>
          <a:bodyPr wrap="square" lIns="0" tIns="0" rIns="0" bIns="0" rtlCol="0" anchor="t"/>
          <a:lstStyle/>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Fast fashion: rapid production and consumption of clothing driven by demand for new styles.</a:t>
            </a:r>
            <a:endParaRPr lang="en-US" sz="1300" dirty="0"/>
          </a:p>
          <a:p>
            <a:pPr algn="l" marL="0" indent="0">
              <a:lnSpc>
                <a:spcPct val="120000"/>
              </a:lnSpc>
              <a:spcAft>
                <a:spcPts val="1000"/>
              </a:spcAft>
              <a:buNone/>
            </a:pPr>
            <a:r>
              <a:rPr lang="en-US" sz="1300" dirty="0">
                <a:solidFill>
                  <a:srgbClr val="000000"/>
                </a:solidFill>
                <a:latin typeface="Kollektif" pitchFamily="34" charset="0"/>
                <a:ea typeface="Kollektif" pitchFamily="34" charset="-122"/>
                <a:cs typeface="Kollektif" pitchFamily="34" charset="-120"/>
              </a:rPr>
              <a:t>Result: significant increase in textile waste, garments often worn only a few times before disposal.</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Ethical Concerns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1773" b="177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Many fast fashion brands outsource production to countries with lax labor laws, leading to poor working conditions, low wages, and exploitation of workers, including child labor in some cases.</a:t>
            </a:r>
            <a:endParaRPr lang="en-US" sz="1100" dirty="0"/>
          </a:p>
        </p:txBody>
      </p:sp>
      <p:sp>
        <p:nvSpPr>
          <p:cNvPr id="19" name="Text 17"/>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Labor Exploitation</a:t>
            </a:r>
            <a:endParaRPr lang="en-US" sz="1200" dirty="0"/>
          </a:p>
        </p:txBody>
      </p:sp>
      <p:sp>
        <p:nvSpPr>
          <p:cNvPr id="20" name="Text 18"/>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One of the key ethical concerns in fast fashion is the lack of transparency in the supply chain.</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Consumers often have little to no information about where and how their clothes are made, making it difficult to assess the ethical practices of brands.</a:t>
            </a:r>
            <a:endParaRPr lang="en-US" sz="1100" dirty="0"/>
          </a:p>
        </p:txBody>
      </p:sp>
      <p:sp>
        <p:nvSpPr>
          <p:cNvPr id="21" name="Text 19"/>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Lack of Transparency</a:t>
            </a:r>
            <a:endParaRPr lang="en-US" sz="1200" dirty="0"/>
          </a:p>
        </p:txBody>
      </p:sp>
      <p:sp>
        <p:nvSpPr>
          <p:cNvPr id="22" name="Text 20"/>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rapid pace of fast fashion production can have detrimental effects on local communities, from pollution of water sources due to textile dyeing processes to displacement of traditional artisans and small-scale producers.</a:t>
            </a:r>
            <a:endParaRPr lang="en-US" sz="1100" dirty="0"/>
          </a:p>
        </p:txBody>
      </p:sp>
      <p:sp>
        <p:nvSpPr>
          <p:cNvPr id="23" name="Text 21"/>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Impact on Local Communities</a:t>
            </a:r>
            <a:endParaRPr lang="en-US" sz="1200" dirty="0"/>
          </a:p>
        </p:txBody>
      </p:sp>
      <p:sp>
        <p:nvSpPr>
          <p:cNvPr id="24" name="Text 22"/>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Fast fashion refers to the rapid production and consumption of clothing, driven by the constant demand for new styles and trends.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This business model has led to a significant increase in textile waste, with garments often being worn only a few times before being discarded.</a:t>
            </a:r>
            <a:endParaRPr lang="en-US" sz="1100" dirty="0"/>
          </a:p>
        </p:txBody>
      </p:sp>
      <p:sp>
        <p:nvSpPr>
          <p:cNvPr id="25" name="Text 23"/>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The Rise of Fast Fashion</a:t>
            </a:r>
            <a:endParaRPr lang="en-US" sz="1200" dirty="0"/>
          </a:p>
        </p:txBody>
      </p:sp>
      <p:sp>
        <p:nvSpPr>
          <p:cNvPr id="26" name="Text 24"/>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fast fashion industry is a major contributor to environmental degradation, from the use of harmful chemicals in textile production to the massive carbon footprint generated by transportation and manufacturing processes.</a:t>
            </a:r>
            <a:endParaRPr lang="en-US" sz="1100" dirty="0"/>
          </a:p>
        </p:txBody>
      </p:sp>
      <p:sp>
        <p:nvSpPr>
          <p:cNvPr id="27" name="Text 25"/>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Environmental Impact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Consumer Behavior</a:t>
            </a:r>
            <a:endParaRPr lang="en-US" sz="2400" dirty="0"/>
          </a:p>
        </p:txBody>
      </p:sp>
      <p:sp>
        <p:nvSpPr>
          <p:cNvPr id="15" name="Text 13"/>
          <p:cNvSpPr/>
          <p:nvPr/>
        </p:nvSpPr>
        <p:spPr>
          <a:xfrm>
            <a:off x="761997" y="1536946"/>
            <a:ext cx="3200397" cy="4550616"/>
          </a:xfrm>
          <a:custGeom>
            <a:avLst/>
            <a:gdLst/>
            <a:ahLst/>
            <a:cxnLst/>
            <a:rect l="l" t="t" r="r" b="b"/>
            <a:pathLst>
              <a:path w="3200397" h="4550616">
                <a:moveTo>
                  <a:pt x="136113" y="4550616"/>
                </a:moveTo>
                <a:cubicBezTo>
                  <a:pt x="60940" y="4550616"/>
                  <a:pt x="0" y="4489676"/>
                  <a:pt x="0" y="4414503"/>
                </a:cubicBezTo>
                <a:lnTo>
                  <a:pt x="0" y="136113"/>
                </a:lnTo>
                <a:cubicBezTo>
                  <a:pt x="0" y="60940"/>
                  <a:pt x="60940" y="0"/>
                  <a:pt x="136113" y="0"/>
                </a:cubicBezTo>
                <a:lnTo>
                  <a:pt x="3064284" y="0"/>
                </a:lnTo>
                <a:cubicBezTo>
                  <a:pt x="3139457" y="0"/>
                  <a:pt x="3200397" y="60940"/>
                  <a:pt x="3200397" y="136113"/>
                </a:cubicBezTo>
                <a:lnTo>
                  <a:pt x="3200397" y="4414503"/>
                </a:lnTo>
                <a:cubicBezTo>
                  <a:pt x="3200397" y="4489676"/>
                  <a:pt x="3139457" y="4550616"/>
                  <a:pt x="3064284" y="4550616"/>
                </a:cubicBezTo>
              </a:path>
            </a:pathLst>
          </a:custGeom>
          <a:blipFill>
            <a:blip r:embed="rId13"/>
            <a:srcRect l="26594" r="26594"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4265938"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Consumers are increasingly seeking transparency and sustainability in the fashion industry.</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rise of social media influencers has influenced purchasing decisions and promoted fast fashion culture.</a:t>
            </a:r>
            <a:endParaRPr lang="en-US" sz="1100" dirty="0"/>
          </a:p>
        </p:txBody>
      </p:sp>
      <p:sp>
        <p:nvSpPr>
          <p:cNvPr id="17" name="Text 15"/>
          <p:cNvSpPr/>
          <p:nvPr/>
        </p:nvSpPr>
        <p:spPr>
          <a:xfrm>
            <a:off x="4265938"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Consumer Trends</a:t>
            </a:r>
            <a:endParaRPr lang="en-US" sz="1200" dirty="0"/>
          </a:p>
        </p:txBody>
      </p:sp>
      <p:sp>
        <p:nvSpPr>
          <p:cNvPr id="18" name="Text 16"/>
          <p:cNvSpPr/>
          <p:nvPr/>
        </p:nvSpPr>
        <p:spPr>
          <a:xfrm>
            <a:off x="7866926" y="1938837"/>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Impulse buying and the fear of missing out (FOMO) drive fast fashion purchases.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desire for instant gratification and the thrill of getting a good deal impact consumer behavior.</a:t>
            </a:r>
            <a:endParaRPr lang="en-US" sz="1100" dirty="0"/>
          </a:p>
        </p:txBody>
      </p:sp>
      <p:sp>
        <p:nvSpPr>
          <p:cNvPr id="19" name="Text 17"/>
          <p:cNvSpPr/>
          <p:nvPr/>
        </p:nvSpPr>
        <p:spPr>
          <a:xfrm>
            <a:off x="7866926" y="1564379"/>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Psychological Factors</a:t>
            </a:r>
            <a:endParaRPr lang="en-US" sz="1200" dirty="0"/>
          </a:p>
        </p:txBody>
      </p:sp>
      <p:sp>
        <p:nvSpPr>
          <p:cNvPr id="20" name="Text 18"/>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21" name="Text 19"/>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2" name="Text 20"/>
          <p:cNvSpPr/>
          <p:nvPr/>
        </p:nvSpPr>
        <p:spPr>
          <a:xfrm>
            <a:off x="4265938"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Consumers are increasingly seeking transparency and sustainability in the fashion industry.</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rise of social media influencers has influenced purchasing decisions and promoted fast fashion culture.</a:t>
            </a:r>
            <a:endParaRPr lang="en-US" sz="1100" dirty="0"/>
          </a:p>
        </p:txBody>
      </p:sp>
      <p:sp>
        <p:nvSpPr>
          <p:cNvPr id="23" name="Text 21"/>
          <p:cNvSpPr/>
          <p:nvPr/>
        </p:nvSpPr>
        <p:spPr>
          <a:xfrm>
            <a:off x="4265938"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Consumer Trends</a:t>
            </a:r>
            <a:endParaRPr lang="en-US" sz="1200" dirty="0"/>
          </a:p>
        </p:txBody>
      </p:sp>
      <p:sp>
        <p:nvSpPr>
          <p:cNvPr id="24" name="Text 22"/>
          <p:cNvSpPr/>
          <p:nvPr/>
        </p:nvSpPr>
        <p:spPr>
          <a:xfrm>
            <a:off x="7866926" y="4436275"/>
            <a:ext cx="3200400" cy="1645920"/>
          </a:xfrm>
          <a:custGeom>
            <a:avLst/>
            <a:gdLst/>
            <a:ahLst/>
            <a:cxnLst/>
            <a:rect l="l" t="t" r="r" b="b"/>
            <a:pathLst>
              <a:path w="3200400" h="1645920">
                <a:moveTo>
                  <a:pt x="0" y="1645920"/>
                </a:moveTo>
                <a:lnTo>
                  <a:pt x="0" y="0"/>
                </a:lnTo>
                <a:lnTo>
                  <a:pt x="3200400" y="0"/>
                </a:lnTo>
                <a:lnTo>
                  <a:pt x="3200400" y="1645920"/>
                </a:lnTo>
                <a:lnTo>
                  <a:pt x="0" y="1645920"/>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Impulse buying and the fear of missing out (FOMO) drive fast fashion purchases.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The desire for instant gratification and the thrill of getting a good deal impact consumer behavior.</a:t>
            </a:r>
            <a:endParaRPr lang="en-US" sz="1100" dirty="0"/>
          </a:p>
        </p:txBody>
      </p:sp>
      <p:sp>
        <p:nvSpPr>
          <p:cNvPr id="25" name="Text 23"/>
          <p:cNvSpPr/>
          <p:nvPr/>
        </p:nvSpPr>
        <p:spPr>
          <a:xfrm>
            <a:off x="7866926" y="4061817"/>
            <a:ext cx="3200400" cy="274320"/>
          </a:xfrm>
          <a:custGeom>
            <a:avLst/>
            <a:gdLst/>
            <a:ahLst/>
            <a:cxnLst/>
            <a:rect l="l" t="t" r="r" b="b"/>
            <a:pathLst>
              <a:path w="3200400" h="274320">
                <a:moveTo>
                  <a:pt x="0" y="274320"/>
                </a:moveTo>
                <a:lnTo>
                  <a:pt x="0" y="0"/>
                </a:lnTo>
                <a:lnTo>
                  <a:pt x="3200400" y="0"/>
                </a:lnTo>
                <a:lnTo>
                  <a:pt x="3200400" y="274320"/>
                </a:lnTo>
                <a:lnTo>
                  <a:pt x="0" y="274320"/>
                </a:lnTo>
              </a:path>
            </a:pathLst>
          </a:custGeom>
          <a:noFill/>
          <a:ln/>
        </p:spPr>
        <p:txBody>
          <a:bodyPr wrap="square" lIns="0" tIns="0" rIns="0" bIns="0" rtlCol="0" anchor="t"/>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Psychological Factors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Sustainable Alternatives</a:t>
            </a:r>
            <a:endParaRPr lang="en-US" sz="2400" dirty="0"/>
          </a:p>
        </p:txBody>
      </p:sp>
      <p:sp>
        <p:nvSpPr>
          <p:cNvPr id="15" name="Text 13"/>
          <p:cNvSpPr/>
          <p:nvPr/>
        </p:nvSpPr>
        <p:spPr>
          <a:xfrm>
            <a:off x="761997" y="1536946"/>
            <a:ext cx="3200397" cy="2057131"/>
          </a:xfrm>
          <a:custGeom>
            <a:avLst/>
            <a:gdLst/>
            <a:ahLst/>
            <a:cxnLst/>
            <a:rect l="l" t="t" r="r" b="b"/>
            <a:pathLst>
              <a:path w="3200397" h="2057131">
                <a:moveTo>
                  <a:pt x="87490" y="2057131"/>
                </a:moveTo>
                <a:cubicBezTo>
                  <a:pt x="39171" y="2057131"/>
                  <a:pt x="0" y="2017960"/>
                  <a:pt x="0" y="1969641"/>
                </a:cubicBezTo>
                <a:lnTo>
                  <a:pt x="0" y="87490"/>
                </a:lnTo>
                <a:cubicBezTo>
                  <a:pt x="0" y="39171"/>
                  <a:pt x="39171" y="0"/>
                  <a:pt x="87490" y="0"/>
                </a:cubicBezTo>
                <a:lnTo>
                  <a:pt x="3112907" y="0"/>
                </a:lnTo>
                <a:cubicBezTo>
                  <a:pt x="3161227" y="0"/>
                  <a:pt x="3200397" y="39171"/>
                  <a:pt x="3200397" y="87490"/>
                </a:cubicBezTo>
                <a:lnTo>
                  <a:pt x="3200397" y="1969641"/>
                </a:lnTo>
                <a:cubicBezTo>
                  <a:pt x="3200397" y="2017960"/>
                  <a:pt x="3161227" y="2057131"/>
                  <a:pt x="3112907" y="2057131"/>
                </a:cubicBezTo>
              </a:path>
            </a:pathLst>
          </a:custGeom>
          <a:blipFill>
            <a:blip r:embed="rId13"/>
            <a:srcRect l="0" r="0" t="5623" b="5623"/>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17" name="Text 15"/>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18" name="Text 16"/>
          <p:cNvSpPr/>
          <p:nvPr/>
        </p:nvSpPr>
        <p:spPr>
          <a:xfrm>
            <a:off x="761994"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Explore renting clothes for special occasions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Shop from thrift stores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Extend the lifecycle of garments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Reduce overall consumption</a:t>
            </a:r>
            <a:endParaRPr lang="en-US" sz="1100" dirty="0"/>
          </a:p>
        </p:txBody>
      </p:sp>
      <p:sp>
        <p:nvSpPr>
          <p:cNvPr id="19" name="Text 17"/>
          <p:cNvSpPr/>
          <p:nvPr/>
        </p:nvSpPr>
        <p:spPr>
          <a:xfrm>
            <a:off x="761994"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Rental and Second-Hand Platforms</a:t>
            </a:r>
            <a:endParaRPr lang="en-US" sz="1200" dirty="0"/>
          </a:p>
        </p:txBody>
      </p:sp>
      <p:sp>
        <p:nvSpPr>
          <p:cNvPr id="20" name="Text 18"/>
          <p:cNvSpPr/>
          <p:nvPr/>
        </p:nvSpPr>
        <p:spPr>
          <a:xfrm>
            <a:off x="4265938"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Opt for clothing made from eco-friendly materials like organic cotton, hemp, or recycled polyester</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Minimize environmental impact</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Promote a circular economy</a:t>
            </a:r>
            <a:endParaRPr lang="en-US" sz="1100" dirty="0"/>
          </a:p>
        </p:txBody>
      </p:sp>
      <p:sp>
        <p:nvSpPr>
          <p:cNvPr id="21" name="Text 19"/>
          <p:cNvSpPr/>
          <p:nvPr/>
        </p:nvSpPr>
        <p:spPr>
          <a:xfrm>
            <a:off x="4265938"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Sustainable Fabrics</a:t>
            </a:r>
            <a:endParaRPr lang="en-US" sz="1200" dirty="0"/>
          </a:p>
        </p:txBody>
      </p:sp>
      <p:sp>
        <p:nvSpPr>
          <p:cNvPr id="22" name="Text 20"/>
          <p:cNvSpPr/>
          <p:nvPr/>
        </p:nvSpPr>
        <p:spPr>
          <a:xfrm>
            <a:off x="7850519" y="4453265"/>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Support local designers and brands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Prioritize fair wages, safe working conditions, and transparency throughout the supply chain</a:t>
            </a:r>
            <a:endParaRPr lang="en-US" sz="1100" dirty="0"/>
          </a:p>
        </p:txBody>
      </p:sp>
      <p:sp>
        <p:nvSpPr>
          <p:cNvPr id="23" name="Text 21"/>
          <p:cNvSpPr/>
          <p:nvPr/>
        </p:nvSpPr>
        <p:spPr>
          <a:xfrm>
            <a:off x="7850519" y="3960040"/>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Local and Ethical Brands</a:t>
            </a:r>
            <a:endParaRPr lang="en-US" sz="1200" dirty="0"/>
          </a:p>
        </p:txBody>
      </p:sp>
      <p:sp>
        <p:nvSpPr>
          <p:cNvPr id="24" name="Text 22"/>
          <p:cNvSpPr/>
          <p:nvPr/>
        </p:nvSpPr>
        <p:spPr>
          <a:xfrm>
            <a:off x="4265938" y="203308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Embrace creativity by transforming old or unused clothing into new pieces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Reduce the need for new purchases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Divert textiles from landfills</a:t>
            </a:r>
            <a:endParaRPr lang="en-US" sz="1100" dirty="0"/>
          </a:p>
        </p:txBody>
      </p:sp>
      <p:sp>
        <p:nvSpPr>
          <p:cNvPr id="25" name="Text 23"/>
          <p:cNvSpPr/>
          <p:nvPr/>
        </p:nvSpPr>
        <p:spPr>
          <a:xfrm>
            <a:off x="4265938" y="153985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Upcycling and Repurposing</a:t>
            </a:r>
            <a:endParaRPr lang="en-US" sz="1200" dirty="0"/>
          </a:p>
        </p:txBody>
      </p:sp>
      <p:sp>
        <p:nvSpPr>
          <p:cNvPr id="26" name="Text 24"/>
          <p:cNvSpPr/>
          <p:nvPr/>
        </p:nvSpPr>
        <p:spPr>
          <a:xfrm>
            <a:off x="7866926" y="2030171"/>
            <a:ext cx="3200400" cy="1560995"/>
          </a:xfrm>
          <a:custGeom>
            <a:avLst/>
            <a:gdLst/>
            <a:ahLst/>
            <a:cxnLst/>
            <a:rect l="l" t="t" r="r" b="b"/>
            <a:pathLst>
              <a:path w="3200400" h="1560995">
                <a:moveTo>
                  <a:pt x="0" y="1560995"/>
                </a:moveTo>
                <a:lnTo>
                  <a:pt x="0" y="0"/>
                </a:lnTo>
                <a:lnTo>
                  <a:pt x="3200400" y="0"/>
                </a:lnTo>
                <a:lnTo>
                  <a:pt x="3200400" y="1560995"/>
                </a:lnTo>
                <a:lnTo>
                  <a:pt x="0" y="1560995"/>
                </a:lnTo>
              </a:path>
            </a:pathLst>
          </a:custGeom>
          <a:noFill/>
          <a:ln/>
        </p:spPr>
        <p:txBody>
          <a:bodyPr wrap="square" lIns="0" tIns="0" rIns="0" bIns="0" rtlCol="0" anchor="t"/>
          <a:lstStyle/>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Support brands that prioritize quality over quantity</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Produce timeless pieces with sustainable materials</a:t>
            </a:r>
            <a:endParaRPr lang="en-US" sz="1100" dirty="0"/>
          </a:p>
          <a:p>
            <a:pPr algn="l" marL="0" indent="0">
              <a:lnSpc>
                <a:spcPct val="100000"/>
              </a:lnSpc>
              <a:spcBef>
                <a:spcPts val="1200"/>
              </a:spcBef>
              <a:buNone/>
            </a:pPr>
            <a:r>
              <a:rPr lang="en-US" sz="1100" dirty="0">
                <a:solidFill>
                  <a:srgbClr val="000000"/>
                </a:solidFill>
                <a:latin typeface="Kollektif" pitchFamily="34" charset="0"/>
                <a:ea typeface="Kollektif" pitchFamily="34" charset="-122"/>
                <a:cs typeface="Kollektif" pitchFamily="34" charset="-120"/>
              </a:rPr>
              <a:t>Ethical manufacturing practices</a:t>
            </a:r>
            <a:endParaRPr lang="en-US" sz="1100" dirty="0"/>
          </a:p>
        </p:txBody>
      </p:sp>
      <p:sp>
        <p:nvSpPr>
          <p:cNvPr id="27" name="Text 25"/>
          <p:cNvSpPr/>
          <p:nvPr/>
        </p:nvSpPr>
        <p:spPr>
          <a:xfrm>
            <a:off x="7866926" y="1536946"/>
            <a:ext cx="3200400" cy="378496"/>
          </a:xfrm>
          <a:custGeom>
            <a:avLst/>
            <a:gdLst/>
            <a:ahLst/>
            <a:cxnLst/>
            <a:rect l="l" t="t" r="r" b="b"/>
            <a:pathLst>
              <a:path w="3200400" h="378496">
                <a:moveTo>
                  <a:pt x="0" y="378496"/>
                </a:moveTo>
                <a:lnTo>
                  <a:pt x="0" y="0"/>
                </a:lnTo>
                <a:lnTo>
                  <a:pt x="3200400" y="0"/>
                </a:lnTo>
                <a:lnTo>
                  <a:pt x="3200400" y="378496"/>
                </a:lnTo>
                <a:lnTo>
                  <a:pt x="0" y="378496"/>
                </a:lnTo>
              </a:path>
            </a:pathLst>
          </a:custGeom>
          <a:noFill/>
          <a:ln/>
        </p:spPr>
        <p:txBody>
          <a:bodyPr wrap="square" lIns="0" tIns="0" rIns="0" bIns="0" rtlCol="0" anchor="ctr"/>
          <a:lstStyle/>
          <a:p>
            <a:pPr algn="l" marL="0" indent="0">
              <a:lnSpc>
                <a:spcPct val="90000"/>
              </a:lnSpc>
              <a:buNone/>
            </a:pPr>
            <a:r>
              <a:rPr lang="en-US" sz="1200" dirty="0">
                <a:solidFill>
                  <a:srgbClr val="4867FF"/>
                </a:solidFill>
                <a:latin typeface="Kollektif Bold" pitchFamily="34" charset="0"/>
                <a:ea typeface="Kollektif Bold" pitchFamily="34" charset="-122"/>
                <a:cs typeface="Kollektif Bold" pitchFamily="34" charset="-120"/>
              </a:rPr>
              <a:t>Slow Fashion Movement</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1" y="-1"/>
            <a:ext cx="2743200" cy="6857553"/>
          </a:xfrm>
          <a:custGeom>
            <a:avLst/>
            <a:gdLst/>
            <a:ahLst/>
            <a:cxnLst/>
            <a:rect l="l" t="t" r="r" b="b"/>
            <a:pathLst>
              <a:path w="2743200" h="6857553">
                <a:moveTo>
                  <a:pt x="0" y="6857553"/>
                </a:moveTo>
                <a:lnTo>
                  <a:pt x="0" y="0"/>
                </a:lnTo>
                <a:lnTo>
                  <a:pt x="2743200" y="0"/>
                </a:lnTo>
                <a:lnTo>
                  <a:pt x="2743200" y="6857553"/>
                </a:lnTo>
                <a:lnTo>
                  <a:pt x="0" y="6857553"/>
                </a:lnTo>
              </a:path>
            </a:pathLst>
          </a:custGeom>
          <a:blipFill>
            <a:blip r:embed="rId14"/>
            <a:srcRect l="36671" r="36671" t="0" b="0"/>
            <a:stretch/>
          </a:blipFill>
          <a:ln/>
        </p:spPr>
        <p:txBody>
          <a:bodyPr wrap="square" lIns="90000" tIns="46800" rIns="90000" bIns="46800" rtlCol="0" anchor="ctr"/>
          <a:lstStyle/>
          <a:p>
            <a:pPr indent="0" marL="0">
              <a:buNone/>
            </a:pPr>
            <a:endParaRPr lang="en-US" dirty="0"/>
          </a:p>
        </p:txBody>
      </p:sp>
      <p:sp>
        <p:nvSpPr>
          <p:cNvPr id="16" name="Text 14"/>
          <p:cNvSpPr/>
          <p:nvPr/>
        </p:nvSpPr>
        <p:spPr>
          <a:xfrm>
            <a:off x="3276583" y="1522434"/>
            <a:ext cx="8066027" cy="4703377"/>
          </a:xfrm>
          <a:custGeom>
            <a:avLst/>
            <a:gdLst/>
            <a:ahLst/>
            <a:cxnLst/>
            <a:rect l="l" t="t" r="r" b="b"/>
            <a:pathLst>
              <a:path w="8066027" h="4703377">
                <a:moveTo>
                  <a:pt x="0" y="4703377"/>
                </a:moveTo>
                <a:lnTo>
                  <a:pt x="0" y="0"/>
                </a:lnTo>
                <a:lnTo>
                  <a:pt x="8066027" y="0"/>
                </a:lnTo>
                <a:lnTo>
                  <a:pt x="8066027" y="4703377"/>
                </a:lnTo>
                <a:lnTo>
                  <a:pt x="0" y="4703377"/>
                </a:lnTo>
              </a:path>
            </a:pathLst>
          </a:custGeom>
          <a:noFill/>
          <a:ln/>
        </p:spPr>
        <p:txBody>
          <a:bodyPr wrap="square" lIns="0" tIns="0" rIns="0" bIns="0" rtlCol="0" anchor="t" numCol="2" spcCol="177800"/>
          <a:lstStyle/>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The Rise of Fast Fashion</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Rapid production and consumption of clothing</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Driven by constant demand for new styles and trends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Significant increase in textile waste</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Environmental Impact</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Major contributor to environmental degradation</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Use of harmful chemicals in textile production</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Massive carbon footprint from transportation and manufacturing</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Labor Practices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Emphasis on low costs leads to exploitative labor practices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Workers in developing countries face long hours, low wages, and unsafe conditions</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Supply Chain Transparency</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Lack of transparency in supply chains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Difficult for consumers to trace origins of clothing</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Challenges in understanding production conditions</a:t>
            </a:r>
            <a:endParaRPr lang="en-US" sz="1200" dirty="0"/>
          </a:p>
          <a:p>
            <a:pPr algn="l" marL="0" indent="0">
              <a:lnSpc>
                <a:spcPct val="140000"/>
              </a:lnSpc>
              <a:spcAft>
                <a:spcPts val="1000"/>
              </a:spcAft>
              <a:buNone/>
            </a:pPr>
            <a:r>
              <a:rPr lang="en-US" sz="1200" b="1" dirty="0">
                <a:solidFill>
                  <a:srgbClr val="F34755"/>
                </a:solidFill>
                <a:latin typeface="Kollektif Bold" pitchFamily="34" charset="0"/>
                <a:ea typeface="Kollektif Bold" pitchFamily="34" charset="-122"/>
                <a:cs typeface="Kollektif Bold" pitchFamily="34" charset="-120"/>
              </a:rPr>
              <a:t>Sustainable Alternatives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Rising demand for sustainable and ethical alternatives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Eco-friendly materials and fair trade practices</a:t>
            </a:r>
            <a:endParaRPr lang="en-US" sz="1200" dirty="0"/>
          </a:p>
          <a:p>
            <a:pPr algn="l" marL="0" indent="0">
              <a:lnSpc>
                <a:spcPct val="140000"/>
              </a:lnSpc>
              <a:spcAft>
                <a:spcPts val="1000"/>
              </a:spcAft>
              <a:buNone/>
            </a:pPr>
            <a:r>
              <a:rPr lang="en-US" sz="1200" dirty="0">
                <a:solidFill>
                  <a:srgbClr val="000000"/>
                </a:solidFill>
                <a:latin typeface="Kollektif" pitchFamily="34" charset="0"/>
                <a:ea typeface="Kollektif" pitchFamily="34" charset="-122"/>
                <a:cs typeface="Kollektif" pitchFamily="34" charset="-120"/>
              </a:rPr>
              <a:t>Transparent supply chains</a:t>
            </a:r>
            <a:endParaRPr lang="en-US" sz="1200" dirty="0"/>
          </a:p>
        </p:txBody>
      </p:sp>
      <p:sp>
        <p:nvSpPr>
          <p:cNvPr id="17" name="Text 15"/>
          <p:cNvSpPr/>
          <p:nvPr/>
        </p:nvSpPr>
        <p:spPr>
          <a:xfrm>
            <a:off x="3276582" y="446"/>
            <a:ext cx="8092453" cy="1145448"/>
          </a:xfrm>
          <a:custGeom>
            <a:avLst/>
            <a:gdLst/>
            <a:ahLst/>
            <a:cxnLst/>
            <a:rect l="l" t="t" r="r" b="b"/>
            <a:pathLst>
              <a:path w="8092453" h="1145448">
                <a:moveTo>
                  <a:pt x="0" y="1145448"/>
                </a:moveTo>
                <a:lnTo>
                  <a:pt x="0" y="0"/>
                </a:lnTo>
                <a:lnTo>
                  <a:pt x="8092453" y="0"/>
                </a:lnTo>
                <a:lnTo>
                  <a:pt x="8092453" y="1145448"/>
                </a:lnTo>
                <a:lnTo>
                  <a:pt x="0" y="1145448"/>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Industry Practices</a:t>
            </a:r>
            <a:endParaRPr lang="en-US" sz="2400" dirty="0"/>
          </a:p>
        </p:txBody>
      </p:sp>
      <p:sp>
        <p:nvSpPr>
          <p:cNvPr id="18" name="Text 16"/>
          <p:cNvSpPr/>
          <p:nvPr/>
        </p:nvSpPr>
        <p:spPr>
          <a:xfrm>
            <a:off x="3936091"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19" name="Text 17"/>
          <p:cNvSpPr/>
          <p:nvPr/>
        </p:nvSpPr>
        <p:spPr>
          <a:xfrm>
            <a:off x="3276582"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5"/>
              </a:spcAft>
              <a:buNone/>
            </a:pPr>
            <a:r>
              <a:rPr lang="en-US" sz="785" dirty="0">
                <a:solidFill>
                  <a:srgbClr val="FFFFFF"/>
                </a:solidFill>
                <a:latin typeface="Kollektif" pitchFamily="34" charset="0"/>
                <a:ea typeface="Kollektif" pitchFamily="34" charset="-122"/>
                <a:cs typeface="Kollektif" pitchFamily="34" charset="-120"/>
              </a:rPr>
              <a:t>Take the time to research and understand the impact of fast fashion on the environment and society.</a:t>
            </a:r>
            <a:endParaRPr lang="en-US" sz="785" dirty="0"/>
          </a:p>
          <a:p>
            <a:pPr algn="l" marL="0" indent="0">
              <a:lnSpc>
                <a:spcPct val="168000"/>
              </a:lnSpc>
              <a:spcAft>
                <a:spcPts val="785"/>
              </a:spcAft>
              <a:buNone/>
            </a:pPr>
            <a:r>
              <a:rPr lang="en-US" sz="785" dirty="0">
                <a:solidFill>
                  <a:srgbClr val="FFFFFF"/>
                </a:solidFill>
                <a:latin typeface="Kollektif" pitchFamily="34" charset="0"/>
                <a:ea typeface="Kollektif" pitchFamily="34" charset="-122"/>
                <a:cs typeface="Kollektif" pitchFamily="34" charset="-120"/>
              </a:rPr>
              <a:t>Stay informed about the latest developments in sustainable fashion practices.</a:t>
            </a:r>
            <a:endParaRPr lang="en-US" sz="785" dirty="0"/>
          </a:p>
        </p:txBody>
      </p:sp>
      <p:sp>
        <p:nvSpPr>
          <p:cNvPr id="21" name="Text 19"/>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Educate Yourself</a:t>
            </a:r>
            <a:endParaRPr lang="en-US" sz="1000" dirty="0"/>
          </a:p>
        </p:txBody>
      </p:sp>
      <p:sp>
        <p:nvSpPr>
          <p:cNvPr id="22" name="Text 20"/>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3" name="Text 21"/>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Choose to support brands that prioritize ethical and sustainable practices in their production processes.</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Look for certifications like Fair Trade or organic materials.</a:t>
            </a:r>
            <a:endParaRPr lang="en-US" sz="788" dirty="0"/>
          </a:p>
        </p:txBody>
      </p:sp>
      <p:sp>
        <p:nvSpPr>
          <p:cNvPr id="24" name="Text 22"/>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Support Ethical Brands</a:t>
            </a:r>
            <a:endParaRPr lang="en-US" sz="1000" dirty="0"/>
          </a:p>
        </p:txBody>
      </p:sp>
      <p:sp>
        <p:nvSpPr>
          <p:cNvPr id="25" name="Text 23"/>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Instead of constantly buying new items, focus on caring for and repairing the clothes you already own.</a:t>
            </a:r>
            <a:endParaRPr lang="en-US" sz="788" dirty="0"/>
          </a:p>
          <a:p>
            <a:pPr algn="l" marL="0" indent="0">
              <a:lnSpc>
                <a:spcPct val="168000"/>
              </a:lnSpc>
              <a:spcAft>
                <a:spcPts val="788"/>
              </a:spcAft>
              <a:buNone/>
            </a:pPr>
            <a:r>
              <a:rPr lang="en-US" sz="788" dirty="0">
                <a:solidFill>
                  <a:srgbClr val="FFFFFF"/>
                </a:solidFill>
                <a:latin typeface="Kollektif" pitchFamily="34" charset="0"/>
                <a:ea typeface="Kollektif" pitchFamily="34" charset="-122"/>
                <a:cs typeface="Kollektif" pitchFamily="34" charset="-120"/>
              </a:rPr>
              <a:t>This simple act can significantly reduce textile waste.</a:t>
            </a:r>
            <a:endParaRPr lang="en-US" sz="788" dirty="0"/>
          </a:p>
        </p:txBody>
      </p:sp>
      <p:sp>
        <p:nvSpPr>
          <p:cNvPr id="26" name="Text 24"/>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Extend the Lifespan of Your Clothes</a:t>
            </a:r>
            <a:endParaRPr lang="en-US" sz="1000" dirty="0"/>
          </a:p>
        </p:txBody>
      </p:sp>
      <p:sp>
        <p:nvSpPr>
          <p:cNvPr id="27" name="Text 25"/>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8" name="Text 26"/>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55"/>
              </a:spcAft>
              <a:buNone/>
            </a:pPr>
            <a:r>
              <a:rPr lang="en-US" sz="755" dirty="0">
                <a:solidFill>
                  <a:srgbClr val="FFFFFF"/>
                </a:solidFill>
                <a:latin typeface="Kollektif" pitchFamily="34" charset="0"/>
                <a:ea typeface="Kollektif" pitchFamily="34" charset="-122"/>
                <a:cs typeface="Kollektif" pitchFamily="34" charset="-120"/>
              </a:rPr>
              <a:t>Use your voice to advocate for transparency and accountability in the fashion industry.</a:t>
            </a:r>
            <a:endParaRPr lang="en-US" sz="755" dirty="0"/>
          </a:p>
          <a:p>
            <a:pPr algn="l" marL="0" indent="0">
              <a:lnSpc>
                <a:spcPct val="168000"/>
              </a:lnSpc>
              <a:spcAft>
                <a:spcPts val="755"/>
              </a:spcAft>
              <a:buNone/>
            </a:pPr>
            <a:r>
              <a:rPr lang="en-US" sz="755" dirty="0">
                <a:solidFill>
                  <a:srgbClr val="FFFFFF"/>
                </a:solidFill>
                <a:latin typeface="Kollektif" pitchFamily="34" charset="0"/>
                <a:ea typeface="Kollektif" pitchFamily="34" charset="-122"/>
                <a:cs typeface="Kollektif" pitchFamily="34" charset="-120"/>
              </a:rPr>
              <a:t>Support initiatives that promote fair wages, safe working conditions, and environmental sustainability.</a:t>
            </a:r>
            <a:endParaRPr lang="en-US" sz="755" dirty="0"/>
          </a:p>
        </p:txBody>
      </p:sp>
      <p:sp>
        <p:nvSpPr>
          <p:cNvPr id="29" name="Text 27"/>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Advocate for Change</a:t>
            </a:r>
            <a:endParaRPr lang="en-US" sz="1000" dirty="0"/>
          </a:p>
        </p:txBody>
      </p:sp>
      <p:sp>
        <p:nvSpPr>
          <p:cNvPr id="30" name="Text 28"/>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31" name="Text 29"/>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755"/>
              </a:spcAft>
              <a:buNone/>
            </a:pPr>
            <a:r>
              <a:rPr lang="en-US" sz="755" dirty="0">
                <a:solidFill>
                  <a:srgbClr val="FFFFFF"/>
                </a:solidFill>
                <a:latin typeface="Kollektif" pitchFamily="34" charset="0"/>
                <a:ea typeface="Kollektif" pitchFamily="34" charset="-122"/>
                <a:cs typeface="Kollektif" pitchFamily="34" charset="-120"/>
              </a:rPr>
              <a:t>Before making a purchase, consider the true cost of the item beyond its price tag.</a:t>
            </a:r>
            <a:endParaRPr lang="en-US" sz="755" dirty="0"/>
          </a:p>
          <a:p>
            <a:pPr algn="l" marL="0" indent="0">
              <a:lnSpc>
                <a:spcPct val="168000"/>
              </a:lnSpc>
              <a:spcAft>
                <a:spcPts val="755"/>
              </a:spcAft>
              <a:buNone/>
            </a:pPr>
            <a:r>
              <a:rPr lang="en-US" sz="755" dirty="0">
                <a:solidFill>
                  <a:srgbClr val="FFFFFF"/>
                </a:solidFill>
                <a:latin typeface="Kollektif" pitchFamily="34" charset="0"/>
                <a:ea typeface="Kollektif" pitchFamily="34" charset="-122"/>
                <a:cs typeface="Kollektif" pitchFamily="34" charset="-120"/>
              </a:rPr>
              <a:t>Think about the resources used, the labor involved, and the potential impact on the planet and people.</a:t>
            </a:r>
            <a:endParaRPr lang="en-US" sz="755" dirty="0"/>
          </a:p>
        </p:txBody>
      </p:sp>
      <p:sp>
        <p:nvSpPr>
          <p:cNvPr id="32" name="Text 30"/>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Shop Mindfully</a:t>
            </a:r>
            <a:endParaRPr lang="en-US" sz="1000" dirty="0"/>
          </a:p>
        </p:txBody>
      </p:sp>
      <p:sp>
        <p:nvSpPr>
          <p:cNvPr id="33" name="Text 31"/>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Call to Action</a:t>
            </a:r>
            <a:endParaRPr lang="en-US" sz="2400" dirty="0"/>
          </a:p>
        </p:txBody>
      </p:sp>
      <p:sp>
        <p:nvSpPr>
          <p:cNvPr id="34" name="Text 32"/>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35" name="Text 33"/>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6" name="Text 34"/>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18"/>
            <a:srcRect l="0" t="0" r="0" b="0"/>
            <a:stretch>
              <a:fillRect l="0" t="0" r="0" b="0"/>
            </a:stretch>
          </a:blipFill>
          <a:ln/>
        </p:spPr>
        <p:txBody>
          <a:bodyPr wrap="square" lIns="0" tIns="0" rIns="0" bIns="0" rtlCol="0" anchor="ctr"/>
          <a:lstStyle/>
          <a:p>
            <a:pPr indent="0" marL="0">
              <a:buNone/>
            </a:pPr>
            <a:endParaRPr lang="en-US" dirty="0"/>
          </a:p>
        </p:txBody>
      </p:sp>
      <p:sp>
        <p:nvSpPr>
          <p:cNvPr id="20" name="Text 18"/>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Subject Knowledge: Case Studies</a:t>
            </a:r>
            <a:endParaRPr lang="en-US" sz="2400" dirty="0"/>
          </a:p>
        </p:txBody>
      </p:sp>
      <p:sp>
        <p:nvSpPr>
          <p:cNvPr id="21" name="Text 19"/>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22" name="Text 20"/>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23" name="Text 21"/>
          <p:cNvSpPr/>
          <p:nvPr/>
        </p:nvSpPr>
        <p:spPr>
          <a:xfrm>
            <a:off x="519572"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19"/>
            <a:srcRect l="0" t="0" r="0" b="0"/>
            <a:stretch>
              <a:fillRect l="0" t="0" r="0" b="0"/>
            </a:stretch>
          </a:blipFill>
          <a:ln/>
        </p:spPr>
        <p:txBody>
          <a:bodyPr wrap="square" lIns="0" tIns="0" rIns="0" bIns="0" rtlCol="0" anchor="ctr"/>
          <a:lstStyle/>
          <a:p>
            <a:pPr indent="0" marL="0">
              <a:buNone/>
            </a:pPr>
            <a:endParaRPr lang="en-US" dirty="0"/>
          </a:p>
        </p:txBody>
      </p:sp>
      <p:sp>
        <p:nvSpPr>
          <p:cNvPr id="24" name="Text 22"/>
          <p:cNvSpPr/>
          <p:nvPr/>
        </p:nvSpPr>
        <p:spPr>
          <a:xfrm>
            <a:off x="3809979"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0"/>
            <a:srcRect l="0" t="0" r="0" b="0"/>
            <a:stretch>
              <a:fillRect l="0" t="0" r="0" b="0"/>
            </a:stretch>
          </a:blipFill>
          <a:ln/>
        </p:spPr>
        <p:txBody>
          <a:bodyPr wrap="square" lIns="0" tIns="0" rIns="0" bIns="0" rtlCol="0" anchor="ctr"/>
          <a:lstStyle/>
          <a:p>
            <a:pPr indent="0" marL="0">
              <a:buNone/>
            </a:pPr>
            <a:endParaRPr lang="en-US" dirty="0"/>
          </a:p>
        </p:txBody>
      </p:sp>
      <p:sp>
        <p:nvSpPr>
          <p:cNvPr id="25" name="Text 23"/>
          <p:cNvSpPr/>
          <p:nvPr/>
        </p:nvSpPr>
        <p:spPr>
          <a:xfrm>
            <a:off x="7102234" y="2390407"/>
            <a:ext cx="3936979" cy="2539669"/>
          </a:xfrm>
          <a:custGeom>
            <a:avLst/>
            <a:gdLst/>
            <a:ahLst/>
            <a:cxnLst/>
            <a:rect l="l" t="t" r="r" b="b"/>
            <a:pathLst>
              <a:path w="3936979" h="2539669">
                <a:moveTo>
                  <a:pt x="0" y="2539669"/>
                </a:moveTo>
                <a:lnTo>
                  <a:pt x="0" y="0"/>
                </a:lnTo>
                <a:lnTo>
                  <a:pt x="3936979" y="0"/>
                </a:lnTo>
                <a:lnTo>
                  <a:pt x="3936979" y="2539669"/>
                </a:lnTo>
                <a:lnTo>
                  <a:pt x="0" y="2539669"/>
                </a:lnTo>
              </a:path>
            </a:pathLst>
          </a:custGeom>
          <a:blipFill>
            <a:blip r:embed="rId21"/>
            <a:srcRect l="0" t="0" r="0" b="0"/>
            <a:stretch>
              <a:fillRect l="0" t="0" r="0" b="0"/>
            </a:stretch>
          </a:blipFill>
          <a:ln/>
        </p:spPr>
        <p:txBody>
          <a:bodyPr wrap="square" lIns="0" tIns="0" rIns="0" bIns="0" rtlCol="0" anchor="ctr"/>
          <a:lstStyle/>
          <a:p>
            <a:pPr indent="0" marL="0">
              <a:buNone/>
            </a:pPr>
            <a:endParaRPr lang="en-US" dirty="0"/>
          </a:p>
        </p:txBody>
      </p:sp>
      <p:sp>
        <p:nvSpPr>
          <p:cNvPr id="26" name="Text 24"/>
          <p:cNvSpPr/>
          <p:nvPr/>
        </p:nvSpPr>
        <p:spPr>
          <a:xfrm>
            <a:off x="507996"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F23342"/>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F23342"/>
                </a:solidFill>
                <a:latin typeface="Kollektif Bold" pitchFamily="34" charset="0"/>
                <a:ea typeface="Kollektif Bold" pitchFamily="34" charset="-122"/>
                <a:cs typeface="Kollektif Bold" pitchFamily="34" charset="-120"/>
              </a:rPr>
              <a:t>01</a:t>
            </a:r>
            <a:endParaRPr lang="en-US" sz="2400" dirty="0"/>
          </a:p>
        </p:txBody>
      </p:sp>
      <p:sp>
        <p:nvSpPr>
          <p:cNvPr id="27" name="Text 25"/>
          <p:cNvSpPr/>
          <p:nvPr/>
        </p:nvSpPr>
        <p:spPr>
          <a:xfrm>
            <a:off x="3809979"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3B2675"/>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3B2675"/>
                </a:solidFill>
                <a:latin typeface="Kollektif Bold" pitchFamily="34" charset="0"/>
                <a:ea typeface="Kollektif Bold" pitchFamily="34" charset="-122"/>
                <a:cs typeface="Kollektif Bold" pitchFamily="34" charset="-120"/>
              </a:rPr>
              <a:t>02</a:t>
            </a:r>
            <a:endParaRPr lang="en-US" sz="2400" dirty="0"/>
          </a:p>
        </p:txBody>
      </p:sp>
      <p:sp>
        <p:nvSpPr>
          <p:cNvPr id="28" name="Text 26"/>
          <p:cNvSpPr/>
          <p:nvPr/>
        </p:nvSpPr>
        <p:spPr>
          <a:xfrm>
            <a:off x="7111962" y="3088815"/>
            <a:ext cx="1142994" cy="1142851"/>
          </a:xfrm>
          <a:custGeom>
            <a:avLst/>
            <a:gdLst/>
            <a:ahLst/>
            <a:cxnLst/>
            <a:rect l="l" t="t" r="r" b="b"/>
            <a:pathLst>
              <a:path w="1142994" h="1142851">
                <a:moveTo>
                  <a:pt x="1142994" y="571426"/>
                </a:moveTo>
                <a:cubicBezTo>
                  <a:pt x="1142994" y="887015"/>
                  <a:pt x="887126" y="1142851"/>
                  <a:pt x="571497" y="1142851"/>
                </a:cubicBezTo>
                <a:cubicBezTo>
                  <a:pt x="255868" y="1142851"/>
                  <a:pt x="0" y="887015"/>
                  <a:pt x="0" y="571426"/>
                </a:cubicBezTo>
                <a:cubicBezTo>
                  <a:pt x="0" y="255836"/>
                  <a:pt x="255868" y="0"/>
                  <a:pt x="571497" y="0"/>
                </a:cubicBezTo>
                <a:cubicBezTo>
                  <a:pt x="887126" y="0"/>
                  <a:pt x="1142994" y="255836"/>
                  <a:pt x="1142994" y="571426"/>
                </a:cubicBezTo>
                <a:lnTo>
                  <a:pt x="1142994" y="571426"/>
                </a:lnTo>
              </a:path>
            </a:pathLst>
          </a:custGeom>
          <a:solidFill>
            <a:srgbClr val="FFFFFF"/>
          </a:solidFill>
          <a:ln w="57150">
            <a:solidFill>
              <a:srgbClr val="4867FF"/>
            </a:solidFill>
          </a:ln>
          <a:effectLst>
            <a:outerShdw sx="100000" sy="100000" kx="0" ky="0" algn="bl" rotWithShape="0" blurRad="2000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2400" dirty="0">
                <a:solidFill>
                  <a:srgbClr val="4867FF"/>
                </a:solidFill>
                <a:latin typeface="Kollektif Bold" pitchFamily="34" charset="0"/>
                <a:ea typeface="Kollektif Bold" pitchFamily="34" charset="-122"/>
                <a:cs typeface="Kollektif Bold" pitchFamily="34" charset="-120"/>
              </a:rPr>
              <a:t>03</a:t>
            </a:r>
            <a:endParaRPr lang="en-US" sz="2400" dirty="0"/>
          </a:p>
        </p:txBody>
      </p:sp>
      <p:sp>
        <p:nvSpPr>
          <p:cNvPr id="29" name="Text 27"/>
          <p:cNvSpPr/>
          <p:nvPr/>
        </p:nvSpPr>
        <p:spPr>
          <a:xfrm>
            <a:off x="1777990"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Rapid production and consumption</a:t>
            </a:r>
            <a:endParaRPr lang="en-US" sz="1000" dirty="0"/>
          </a:p>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Driven by demand for new styles</a:t>
            </a:r>
            <a:endParaRPr lang="en-US" sz="1000" dirty="0"/>
          </a:p>
        </p:txBody>
      </p:sp>
      <p:sp>
        <p:nvSpPr>
          <p:cNvPr id="30" name="Text 28"/>
          <p:cNvSpPr/>
          <p:nvPr/>
        </p:nvSpPr>
        <p:spPr>
          <a:xfrm>
            <a:off x="1777990"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Introduction to Fast Fashion</a:t>
            </a:r>
            <a:endParaRPr lang="en-US" sz="1000" dirty="0"/>
          </a:p>
        </p:txBody>
      </p:sp>
      <p:sp>
        <p:nvSpPr>
          <p:cNvPr id="31" name="Text 29"/>
          <p:cNvSpPr/>
          <p:nvPr/>
        </p:nvSpPr>
        <p:spPr>
          <a:xfrm>
            <a:off x="5038757"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Significant increase in textile waste</a:t>
            </a:r>
            <a:endParaRPr lang="en-US" sz="1000" dirty="0"/>
          </a:p>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Garments worn only a few times</a:t>
            </a:r>
            <a:endParaRPr lang="en-US" sz="1000" dirty="0"/>
          </a:p>
        </p:txBody>
      </p:sp>
      <p:sp>
        <p:nvSpPr>
          <p:cNvPr id="32" name="Text 30"/>
          <p:cNvSpPr/>
          <p:nvPr/>
        </p:nvSpPr>
        <p:spPr>
          <a:xfrm>
            <a:off x="5038756"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Consequences of Fast Fashion</a:t>
            </a:r>
            <a:endParaRPr lang="en-US" sz="1000" dirty="0"/>
          </a:p>
        </p:txBody>
      </p:sp>
      <p:sp>
        <p:nvSpPr>
          <p:cNvPr id="33" name="Text 31"/>
          <p:cNvSpPr/>
          <p:nvPr/>
        </p:nvSpPr>
        <p:spPr>
          <a:xfrm>
            <a:off x="8399156" y="3088815"/>
            <a:ext cx="1933565" cy="1336601"/>
          </a:xfrm>
          <a:custGeom>
            <a:avLst/>
            <a:gdLst/>
            <a:ahLst/>
            <a:cxnLst/>
            <a:rect l="l" t="t" r="r" b="b"/>
            <a:pathLst>
              <a:path w="1933565" h="1336601">
                <a:moveTo>
                  <a:pt x="0" y="1336601"/>
                </a:moveTo>
                <a:lnTo>
                  <a:pt x="0" y="0"/>
                </a:lnTo>
                <a:lnTo>
                  <a:pt x="1933565" y="0"/>
                </a:lnTo>
                <a:lnTo>
                  <a:pt x="1933565" y="1336601"/>
                </a:lnTo>
                <a:lnTo>
                  <a:pt x="0" y="1336601"/>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Major contributor to environmental degradation</a:t>
            </a:r>
            <a:endParaRPr lang="en-US" sz="1000" dirty="0"/>
          </a:p>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Use of harmful chemicals in textile production</a:t>
            </a:r>
            <a:endParaRPr lang="en-US" sz="1000" dirty="0"/>
          </a:p>
        </p:txBody>
      </p:sp>
      <p:sp>
        <p:nvSpPr>
          <p:cNvPr id="34" name="Text 32"/>
          <p:cNvSpPr/>
          <p:nvPr/>
        </p:nvSpPr>
        <p:spPr>
          <a:xfrm>
            <a:off x="8399155" y="2616945"/>
            <a:ext cx="1933565" cy="411653"/>
          </a:xfrm>
          <a:custGeom>
            <a:avLst/>
            <a:gdLst/>
            <a:ahLst/>
            <a:cxnLst/>
            <a:rect l="l" t="t" r="r" b="b"/>
            <a:pathLst>
              <a:path w="1933565" h="411653">
                <a:moveTo>
                  <a:pt x="0" y="411653"/>
                </a:moveTo>
                <a:lnTo>
                  <a:pt x="0" y="0"/>
                </a:lnTo>
                <a:lnTo>
                  <a:pt x="1933565" y="0"/>
                </a:lnTo>
                <a:lnTo>
                  <a:pt x="1933565" y="411653"/>
                </a:lnTo>
                <a:lnTo>
                  <a:pt x="0" y="411653"/>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Environmental Impact</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238125" y="447"/>
            <a:ext cx="1866890" cy="2333321"/>
          </a:xfrm>
          <a:custGeom>
            <a:avLst/>
            <a:gdLst/>
            <a:ahLst/>
            <a:cxnLst/>
            <a:rect l="l" t="t" r="r" b="b"/>
            <a:pathLst>
              <a:path w="1866890" h="2333321">
                <a:moveTo>
                  <a:pt x="0" y="2333321"/>
                </a:moveTo>
                <a:lnTo>
                  <a:pt x="0" y="0"/>
                </a:lnTo>
                <a:lnTo>
                  <a:pt x="1866890" y="0"/>
                </a:lnTo>
                <a:lnTo>
                  <a:pt x="1866890" y="2333321"/>
                </a:lnTo>
                <a:lnTo>
                  <a:pt x="0" y="2333321"/>
                </a:lnTo>
              </a:path>
            </a:pathLst>
          </a:custGeom>
          <a:blipFill>
            <a:blip r:embed="rId1"/>
            <a:srcRect l="0" t="0" r="0" b="0"/>
            <a:stretch>
              <a:fillRect l="0" t="0" r="0" b="0"/>
            </a:stretch>
          </a:blipFill>
          <a:ln/>
        </p:spPr>
        <p:txBody>
          <a:bodyPr wrap="square" lIns="0" tIns="0" rIns="0" bIns="0" rtlCol="0" anchor="ctr"/>
          <a:lstStyle/>
          <a:p>
            <a:pPr indent="0" marL="0">
              <a:buNone/>
            </a:pPr>
            <a:endParaRPr lang="en-US" dirty="0"/>
          </a:p>
        </p:txBody>
      </p:sp>
      <p:sp>
        <p:nvSpPr>
          <p:cNvPr id="3" name="Text 1"/>
          <p:cNvSpPr/>
          <p:nvPr/>
        </p:nvSpPr>
        <p:spPr>
          <a:xfrm>
            <a:off x="11428664" y="2299306"/>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2"/>
            <a:srcRect l="0" t="0" r="0" b="0"/>
            <a:stretch>
              <a:fillRect l="0" t="0" r="0" b="0"/>
            </a:stretch>
          </a:blipFill>
          <a:ln/>
        </p:spPr>
        <p:txBody>
          <a:bodyPr wrap="square" lIns="0" tIns="0" rIns="0" bIns="0" rtlCol="0" anchor="ctr"/>
          <a:lstStyle/>
          <a:p>
            <a:pPr indent="0" marL="0">
              <a:buNone/>
            </a:pPr>
            <a:endParaRPr lang="en-US" dirty="0"/>
          </a:p>
        </p:txBody>
      </p:sp>
      <p:sp>
        <p:nvSpPr>
          <p:cNvPr id="4" name="Text 2"/>
          <p:cNvSpPr/>
          <p:nvPr/>
        </p:nvSpPr>
        <p:spPr>
          <a:xfrm>
            <a:off x="9905626"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3"/>
            <a:srcRect l="0" t="0" r="0" b="0"/>
            <a:stretch>
              <a:fillRect l="0" t="0" r="0" b="0"/>
            </a:stretch>
          </a:blipFill>
          <a:ln/>
        </p:spPr>
        <p:txBody>
          <a:bodyPr wrap="square" lIns="0" tIns="0" rIns="0" bIns="0" rtlCol="0" anchor="ctr"/>
          <a:lstStyle/>
          <a:p>
            <a:pPr indent="0" marL="0">
              <a:buNone/>
            </a:pPr>
            <a:endParaRPr lang="en-US" dirty="0"/>
          </a:p>
        </p:txBody>
      </p:sp>
      <p:sp>
        <p:nvSpPr>
          <p:cNvPr id="5" name="Text 3"/>
          <p:cNvSpPr/>
          <p:nvPr/>
        </p:nvSpPr>
        <p:spPr>
          <a:xfrm>
            <a:off x="9143953" y="905"/>
            <a:ext cx="761673" cy="761442"/>
          </a:xfrm>
          <a:custGeom>
            <a:avLst/>
            <a:gdLst/>
            <a:ahLst/>
            <a:cxnLst/>
            <a:rect l="l" t="t" r="r" b="b"/>
            <a:pathLst>
              <a:path w="761673" h="761442">
                <a:moveTo>
                  <a:pt x="0" y="761442"/>
                </a:moveTo>
                <a:lnTo>
                  <a:pt x="0" y="0"/>
                </a:lnTo>
                <a:lnTo>
                  <a:pt x="761673" y="0"/>
                </a:lnTo>
                <a:lnTo>
                  <a:pt x="761673" y="761442"/>
                </a:lnTo>
                <a:lnTo>
                  <a:pt x="0" y="761442"/>
                </a:lnTo>
              </a:path>
            </a:pathLst>
          </a:custGeom>
          <a:blipFill>
            <a:blip r:embed="rId4"/>
            <a:srcRect l="0" t="0" r="0" b="0"/>
            <a:stretch>
              <a:fillRect l="0" t="0" r="0" b="0"/>
            </a:stretch>
          </a:blipFill>
          <a:ln/>
        </p:spPr>
        <p:txBody>
          <a:bodyPr wrap="square" lIns="0" tIns="0" rIns="0" bIns="0" rtlCol="0" anchor="ctr"/>
          <a:lstStyle/>
          <a:p>
            <a:pPr indent="0" marL="0">
              <a:buNone/>
            </a:pPr>
            <a:endParaRPr lang="en-US" dirty="0"/>
          </a:p>
        </p:txBody>
      </p:sp>
      <p:sp>
        <p:nvSpPr>
          <p:cNvPr id="6" name="Text 4"/>
          <p:cNvSpPr/>
          <p:nvPr/>
        </p:nvSpPr>
        <p:spPr>
          <a:xfrm>
            <a:off x="11424806" y="1530443"/>
            <a:ext cx="767131" cy="769158"/>
          </a:xfrm>
          <a:custGeom>
            <a:avLst/>
            <a:gdLst/>
            <a:ahLst/>
            <a:cxnLst/>
            <a:rect l="l" t="t" r="r" b="b"/>
            <a:pathLst>
              <a:path w="767131" h="769158">
                <a:moveTo>
                  <a:pt x="0" y="769158"/>
                </a:moveTo>
                <a:lnTo>
                  <a:pt x="0" y="0"/>
                </a:lnTo>
                <a:lnTo>
                  <a:pt x="767131" y="0"/>
                </a:lnTo>
                <a:lnTo>
                  <a:pt x="767131" y="769158"/>
                </a:lnTo>
                <a:lnTo>
                  <a:pt x="0" y="769158"/>
                </a:lnTo>
              </a:path>
            </a:pathLst>
          </a:custGeom>
          <a:blipFill>
            <a:blip r:embed="rId5"/>
            <a:srcRect l="0" t="0" r="0" b="0"/>
            <a:stretch>
              <a:fillRect l="0" t="0" r="0" b="0"/>
            </a:stretch>
          </a:blipFill>
          <a:ln/>
        </p:spPr>
        <p:txBody>
          <a:bodyPr wrap="square" lIns="0" tIns="0" rIns="0" bIns="0" rtlCol="0" anchor="ctr"/>
          <a:lstStyle/>
          <a:p>
            <a:pPr indent="0" marL="0">
              <a:buNone/>
            </a:pPr>
            <a:endParaRPr lang="en-US" dirty="0"/>
          </a:p>
        </p:txBody>
      </p:sp>
      <p:sp>
        <p:nvSpPr>
          <p:cNvPr id="7" name="Text 5"/>
          <p:cNvSpPr/>
          <p:nvPr/>
        </p:nvSpPr>
        <p:spPr>
          <a:xfrm>
            <a:off x="10667300" y="446"/>
            <a:ext cx="761673" cy="1521988"/>
          </a:xfrm>
          <a:custGeom>
            <a:avLst/>
            <a:gdLst/>
            <a:ahLst/>
            <a:cxnLst/>
            <a:rect l="l" t="t" r="r" b="b"/>
            <a:pathLst>
              <a:path w="761673" h="1521988">
                <a:moveTo>
                  <a:pt x="0" y="1521988"/>
                </a:moveTo>
                <a:lnTo>
                  <a:pt x="0" y="0"/>
                </a:lnTo>
                <a:lnTo>
                  <a:pt x="761673" y="0"/>
                </a:lnTo>
                <a:lnTo>
                  <a:pt x="761673" y="1521988"/>
                </a:lnTo>
                <a:lnTo>
                  <a:pt x="0" y="1521988"/>
                </a:lnTo>
              </a:path>
            </a:pathLst>
          </a:custGeom>
          <a:blipFill>
            <a:blip r:embed="rId6"/>
            <a:srcRect l="0" t="0" r="0" b="0"/>
            <a:stretch>
              <a:fillRect l="0" t="0" r="0" b="0"/>
            </a:stretch>
          </a:blipFill>
          <a:ln/>
        </p:spPr>
        <p:txBody>
          <a:bodyPr wrap="square" lIns="0" tIns="0" rIns="0" bIns="0" rtlCol="0" anchor="ctr"/>
          <a:lstStyle/>
          <a:p>
            <a:pPr indent="0" marL="0">
              <a:buNone/>
            </a:pPr>
            <a:endParaRPr lang="en-US" dirty="0"/>
          </a:p>
        </p:txBody>
      </p:sp>
      <p:sp>
        <p:nvSpPr>
          <p:cNvPr id="8" name="Text 6"/>
          <p:cNvSpPr/>
          <p:nvPr/>
        </p:nvSpPr>
        <p:spPr>
          <a:xfrm>
            <a:off x="11428664" y="446"/>
            <a:ext cx="761673" cy="1522286"/>
          </a:xfrm>
          <a:custGeom>
            <a:avLst/>
            <a:gdLst/>
            <a:ahLst/>
            <a:cxnLst/>
            <a:rect l="l" t="t" r="r" b="b"/>
            <a:pathLst>
              <a:path w="761673" h="1522286">
                <a:moveTo>
                  <a:pt x="0" y="1522286"/>
                </a:moveTo>
                <a:lnTo>
                  <a:pt x="0" y="0"/>
                </a:lnTo>
                <a:lnTo>
                  <a:pt x="761673" y="0"/>
                </a:lnTo>
                <a:lnTo>
                  <a:pt x="761673" y="1522286"/>
                </a:lnTo>
                <a:lnTo>
                  <a:pt x="0" y="1522286"/>
                </a:lnTo>
              </a:path>
            </a:pathLst>
          </a:custGeom>
          <a:blipFill>
            <a:blip r:embed="rId7"/>
            <a:srcRect l="0" t="0" r="0" b="0"/>
            <a:stretch>
              <a:fillRect l="0" t="0" r="0" b="0"/>
            </a:stretch>
          </a:blipFill>
          <a:ln/>
        </p:spPr>
        <p:txBody>
          <a:bodyPr wrap="square" lIns="0" tIns="0" rIns="0" bIns="0" rtlCol="0" anchor="ctr"/>
          <a:lstStyle/>
          <a:p>
            <a:pPr indent="0" marL="0">
              <a:buNone/>
            </a:pPr>
            <a:endParaRPr lang="en-US" dirty="0"/>
          </a:p>
        </p:txBody>
      </p:sp>
      <p:sp>
        <p:nvSpPr>
          <p:cNvPr id="9" name="Text 7"/>
          <p:cNvSpPr/>
          <p:nvPr/>
        </p:nvSpPr>
        <p:spPr>
          <a:xfrm>
            <a:off x="1" y="3797252"/>
            <a:ext cx="3050241" cy="3060302"/>
          </a:xfrm>
          <a:custGeom>
            <a:avLst/>
            <a:gdLst/>
            <a:ahLst/>
            <a:cxnLst/>
            <a:rect l="l" t="t" r="r" b="b"/>
            <a:pathLst>
              <a:path w="3050241" h="3060302">
                <a:moveTo>
                  <a:pt x="0" y="3060302"/>
                </a:moveTo>
                <a:lnTo>
                  <a:pt x="0" y="0"/>
                </a:lnTo>
                <a:lnTo>
                  <a:pt x="3050241" y="0"/>
                </a:lnTo>
                <a:lnTo>
                  <a:pt x="3050241" y="3060302"/>
                </a:lnTo>
                <a:lnTo>
                  <a:pt x="0" y="3060302"/>
                </a:lnTo>
              </a:path>
            </a:pathLst>
          </a:custGeom>
          <a:blipFill>
            <a:blip r:embed="rId8"/>
            <a:srcRect l="0" t="0" r="0" b="0"/>
            <a:stretch>
              <a:fillRect l="0" t="0" r="0" b="0"/>
            </a:stretch>
          </a:blipFill>
          <a:ln/>
        </p:spPr>
        <p:txBody>
          <a:bodyPr wrap="square" lIns="0" tIns="0" rIns="0" bIns="0" rtlCol="0" anchor="ctr"/>
          <a:lstStyle/>
          <a:p>
            <a:pPr indent="0" marL="0">
              <a:buNone/>
            </a:pPr>
            <a:endParaRPr lang="en-US" dirty="0"/>
          </a:p>
        </p:txBody>
      </p:sp>
      <p:sp>
        <p:nvSpPr>
          <p:cNvPr id="10" name="Text 8"/>
          <p:cNvSpPr/>
          <p:nvPr/>
        </p:nvSpPr>
        <p:spPr>
          <a:xfrm>
            <a:off x="10798125" y="5159122"/>
            <a:ext cx="1393812" cy="1698432"/>
          </a:xfrm>
          <a:custGeom>
            <a:avLst/>
            <a:gdLst/>
            <a:ahLst/>
            <a:cxnLst/>
            <a:rect l="l" t="t" r="r" b="b"/>
            <a:pathLst>
              <a:path w="1393812" h="1698432">
                <a:moveTo>
                  <a:pt x="0" y="1698432"/>
                </a:moveTo>
                <a:lnTo>
                  <a:pt x="0" y="0"/>
                </a:lnTo>
                <a:lnTo>
                  <a:pt x="1393812" y="0"/>
                </a:lnTo>
                <a:lnTo>
                  <a:pt x="1393812" y="1698432"/>
                </a:lnTo>
                <a:lnTo>
                  <a:pt x="0" y="1698432"/>
                </a:lnTo>
              </a:path>
            </a:pathLst>
          </a:custGeom>
          <a:blipFill>
            <a:blip r:embed="rId9"/>
            <a:srcRect l="0" t="0" r="0" b="0"/>
            <a:stretch>
              <a:fillRect l="0" t="0" r="0" b="0"/>
            </a:stretch>
          </a:blipFill>
          <a:ln/>
        </p:spPr>
        <p:txBody>
          <a:bodyPr wrap="square" lIns="0" tIns="0" rIns="0" bIns="0" rtlCol="0" anchor="ctr"/>
          <a:lstStyle/>
          <a:p>
            <a:pPr indent="0" marL="0">
              <a:buNone/>
            </a:pPr>
            <a:endParaRPr lang="en-US" dirty="0"/>
          </a:p>
        </p:txBody>
      </p:sp>
      <p:sp>
        <p:nvSpPr>
          <p:cNvPr id="11" name="Text 9"/>
          <p:cNvSpPr/>
          <p:nvPr/>
        </p:nvSpPr>
        <p:spPr>
          <a:xfrm>
            <a:off x="11344216" y="5736925"/>
            <a:ext cx="812796" cy="1120629"/>
          </a:xfrm>
          <a:custGeom>
            <a:avLst/>
            <a:gdLst/>
            <a:ahLst/>
            <a:cxnLst/>
            <a:rect l="l" t="t" r="r" b="b"/>
            <a:pathLst>
              <a:path w="812796" h="1120629">
                <a:moveTo>
                  <a:pt x="0" y="1120629"/>
                </a:moveTo>
                <a:lnTo>
                  <a:pt x="0" y="0"/>
                </a:lnTo>
                <a:lnTo>
                  <a:pt x="812796" y="0"/>
                </a:lnTo>
                <a:lnTo>
                  <a:pt x="812796" y="1120629"/>
                </a:lnTo>
                <a:lnTo>
                  <a:pt x="0" y="1120629"/>
                </a:lnTo>
              </a:path>
            </a:pathLst>
          </a:custGeom>
          <a:blipFill>
            <a:blip r:embed="rId10"/>
            <a:srcRect l="0" t="0" r="0" b="0"/>
            <a:stretch>
              <a:fillRect l="0" t="0" r="0" b="0"/>
            </a:stretch>
          </a:blipFill>
          <a:ln/>
        </p:spPr>
        <p:txBody>
          <a:bodyPr wrap="square" lIns="0" tIns="0" rIns="0" bIns="0" rtlCol="0" anchor="ctr"/>
          <a:lstStyle/>
          <a:p>
            <a:pPr indent="0" marL="0">
              <a:buNone/>
            </a:pPr>
            <a:endParaRPr lang="en-US" dirty="0"/>
          </a:p>
        </p:txBody>
      </p:sp>
      <p:sp>
        <p:nvSpPr>
          <p:cNvPr id="12" name="Text 10"/>
          <p:cNvSpPr/>
          <p:nvPr/>
        </p:nvSpPr>
        <p:spPr>
          <a:xfrm>
            <a:off x="8975679" y="6225811"/>
            <a:ext cx="1917690" cy="631743"/>
          </a:xfrm>
          <a:custGeom>
            <a:avLst/>
            <a:gdLst/>
            <a:ahLst/>
            <a:cxnLst/>
            <a:rect l="l" t="t" r="r" b="b"/>
            <a:pathLst>
              <a:path w="1917690" h="631743">
                <a:moveTo>
                  <a:pt x="0" y="631743"/>
                </a:moveTo>
                <a:lnTo>
                  <a:pt x="0" y="0"/>
                </a:lnTo>
                <a:lnTo>
                  <a:pt x="1917690" y="0"/>
                </a:lnTo>
                <a:lnTo>
                  <a:pt x="1917690" y="631743"/>
                </a:lnTo>
                <a:lnTo>
                  <a:pt x="0" y="631743"/>
                </a:lnTo>
              </a:path>
            </a:pathLst>
          </a:custGeom>
          <a:blipFill>
            <a:blip r:embed="rId11"/>
            <a:srcRect l="0" t="0" r="0" b="0"/>
            <a:stretch>
              <a:fillRect l="0" t="0" r="0" b="0"/>
            </a:stretch>
          </a:blipFill>
          <a:ln/>
        </p:spPr>
        <p:txBody>
          <a:bodyPr wrap="square" lIns="0" tIns="0" rIns="0" bIns="0" rtlCol="0" anchor="ctr"/>
          <a:lstStyle/>
          <a:p>
            <a:pPr indent="0" marL="0">
              <a:buNone/>
            </a:pPr>
            <a:endParaRPr lang="en-US" dirty="0"/>
          </a:p>
        </p:txBody>
      </p:sp>
      <p:sp>
        <p:nvSpPr>
          <p:cNvPr id="13" name="Text 11"/>
          <p:cNvSpPr/>
          <p:nvPr/>
        </p:nvSpPr>
        <p:spPr>
          <a:xfrm>
            <a:off x="9420176" y="5159150"/>
            <a:ext cx="1009645" cy="1346025"/>
          </a:xfrm>
          <a:custGeom>
            <a:avLst/>
            <a:gdLst/>
            <a:ahLst/>
            <a:cxnLst/>
            <a:rect l="l" t="t" r="r" b="b"/>
            <a:pathLst>
              <a:path w="1009645" h="1346025">
                <a:moveTo>
                  <a:pt x="0" y="1346025"/>
                </a:moveTo>
                <a:lnTo>
                  <a:pt x="0" y="0"/>
                </a:lnTo>
                <a:lnTo>
                  <a:pt x="1009645" y="0"/>
                </a:lnTo>
                <a:lnTo>
                  <a:pt x="1009645" y="1346025"/>
                </a:lnTo>
                <a:lnTo>
                  <a:pt x="0" y="1346025"/>
                </a:lnTo>
              </a:path>
            </a:pathLst>
          </a:custGeom>
          <a:blipFill>
            <a:blip r:embed="rId12"/>
            <a:srcRect l="0" t="0" r="0" b="0"/>
            <a:stretch>
              <a:fillRect l="0" t="0" r="0" b="0"/>
            </a:stretch>
          </a:blipFill>
          <a:ln/>
        </p:spPr>
        <p:txBody>
          <a:bodyPr wrap="square" lIns="0" tIns="0" rIns="0" bIns="0" rtlCol="0" anchor="ctr"/>
          <a:lstStyle/>
          <a:p>
            <a:pPr indent="0" marL="0">
              <a:buNone/>
            </a:pPr>
            <a:endParaRPr lang="en-US" dirty="0"/>
          </a:p>
        </p:txBody>
      </p:sp>
      <p:sp>
        <p:nvSpPr>
          <p:cNvPr id="14" name="Text 12"/>
          <p:cNvSpPr/>
          <p:nvPr/>
        </p:nvSpPr>
        <p:spPr>
          <a:xfrm>
            <a:off x="2847710"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3"/>
            <a:srcRect l="0" t="0" r="0" b="0"/>
            <a:stretch>
              <a:fillRect l="0" t="0" r="0" b="0"/>
            </a:stretch>
          </a:blipFill>
          <a:ln/>
        </p:spPr>
        <p:txBody>
          <a:bodyPr wrap="square" lIns="0" tIns="0" rIns="0" bIns="0" rtlCol="0" anchor="ctr"/>
          <a:lstStyle/>
          <a:p>
            <a:pPr indent="0" marL="0">
              <a:buNone/>
            </a:pPr>
            <a:endParaRPr lang="en-US" dirty="0"/>
          </a:p>
        </p:txBody>
      </p:sp>
      <p:sp>
        <p:nvSpPr>
          <p:cNvPr id="15" name="Text 13"/>
          <p:cNvSpPr/>
          <p:nvPr/>
        </p:nvSpPr>
        <p:spPr>
          <a:xfrm>
            <a:off x="4891295"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4"/>
            <a:srcRect l="0" t="0" r="0" b="0"/>
            <a:stretch>
              <a:fillRect l="0" t="0" r="0" b="0"/>
            </a:stretch>
          </a:blipFill>
          <a:ln/>
        </p:spPr>
        <p:txBody>
          <a:bodyPr wrap="square" lIns="0" tIns="0" rIns="0" bIns="0" rtlCol="0" anchor="ctr"/>
          <a:lstStyle/>
          <a:p>
            <a:pPr indent="0" marL="0">
              <a:buNone/>
            </a:pPr>
            <a:endParaRPr lang="en-US" dirty="0"/>
          </a:p>
        </p:txBody>
      </p:sp>
      <p:sp>
        <p:nvSpPr>
          <p:cNvPr id="16" name="Text 14"/>
          <p:cNvSpPr/>
          <p:nvPr/>
        </p:nvSpPr>
        <p:spPr>
          <a:xfrm>
            <a:off x="696354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5"/>
            <a:srcRect l="0" t="0" r="0" b="0"/>
            <a:stretch>
              <a:fillRect l="0" t="0" r="0" b="0"/>
            </a:stretch>
          </a:blipFill>
          <a:ln/>
        </p:spPr>
        <p:txBody>
          <a:bodyPr wrap="square" lIns="0" tIns="0" rIns="0" bIns="0" rtlCol="0" anchor="ctr"/>
          <a:lstStyle/>
          <a:p>
            <a:pPr indent="0" marL="0">
              <a:buNone/>
            </a:pPr>
            <a:endParaRPr lang="en-US" dirty="0"/>
          </a:p>
        </p:txBody>
      </p:sp>
      <p:sp>
        <p:nvSpPr>
          <p:cNvPr id="17" name="Text 15"/>
          <p:cNvSpPr/>
          <p:nvPr/>
        </p:nvSpPr>
        <p:spPr>
          <a:xfrm>
            <a:off x="8969591"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6"/>
            <a:srcRect l="0" t="0" r="0" b="0"/>
            <a:stretch>
              <a:fillRect l="0" t="0" r="0" b="0"/>
            </a:stretch>
          </a:blipFill>
          <a:ln/>
        </p:spPr>
        <p:txBody>
          <a:bodyPr wrap="square" lIns="0" tIns="0" rIns="0" bIns="0" rtlCol="0" anchor="ctr"/>
          <a:lstStyle/>
          <a:p>
            <a:pPr indent="0" marL="0">
              <a:buNone/>
            </a:pPr>
            <a:endParaRPr lang="en-US" dirty="0"/>
          </a:p>
        </p:txBody>
      </p:sp>
      <p:sp>
        <p:nvSpPr>
          <p:cNvPr id="18" name="Text 16"/>
          <p:cNvSpPr/>
          <p:nvPr/>
        </p:nvSpPr>
        <p:spPr>
          <a:xfrm>
            <a:off x="746804" y="2123123"/>
            <a:ext cx="2520000" cy="3270960"/>
          </a:xfrm>
          <a:custGeom>
            <a:avLst/>
            <a:gdLst/>
            <a:ahLst/>
            <a:cxnLst/>
            <a:rect l="l" t="t" r="r" b="b"/>
            <a:pathLst>
              <a:path w="2520000" h="3270960">
                <a:moveTo>
                  <a:pt x="0" y="3270960"/>
                </a:moveTo>
                <a:lnTo>
                  <a:pt x="0" y="0"/>
                </a:lnTo>
                <a:lnTo>
                  <a:pt x="2520000" y="0"/>
                </a:lnTo>
                <a:lnTo>
                  <a:pt x="2520000" y="3270960"/>
                </a:lnTo>
                <a:lnTo>
                  <a:pt x="0" y="3270960"/>
                </a:lnTo>
              </a:path>
            </a:pathLst>
          </a:custGeom>
          <a:blipFill>
            <a:blip r:embed="rId17"/>
            <a:srcRect l="0" t="0" r="0" b="0"/>
            <a:stretch>
              <a:fillRect l="0" t="0" r="0" b="0"/>
            </a:stretch>
          </a:blipFill>
          <a:ln/>
        </p:spPr>
        <p:txBody>
          <a:bodyPr wrap="square" lIns="0" tIns="0" rIns="0" bIns="0" rtlCol="0" anchor="ctr"/>
          <a:lstStyle/>
          <a:p>
            <a:pPr indent="0" marL="0">
              <a:buNone/>
            </a:pPr>
            <a:endParaRPr lang="en-US" dirty="0"/>
          </a:p>
        </p:txBody>
      </p:sp>
      <p:sp>
        <p:nvSpPr>
          <p:cNvPr id="19" name="Text 17"/>
          <p:cNvSpPr/>
          <p:nvPr/>
        </p:nvSpPr>
        <p:spPr>
          <a:xfrm>
            <a:off x="763171" y="338508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01</a:t>
            </a:r>
            <a:endParaRPr lang="en-US" sz="1600" dirty="0"/>
          </a:p>
        </p:txBody>
      </p:sp>
      <p:sp>
        <p:nvSpPr>
          <p:cNvPr id="20" name="Text 18"/>
          <p:cNvSpPr/>
          <p:nvPr/>
        </p:nvSpPr>
        <p:spPr>
          <a:xfrm>
            <a:off x="1580570"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894"/>
              </a:spcAft>
              <a:buNone/>
            </a:pPr>
            <a:r>
              <a:rPr lang="en-US" sz="894" dirty="0">
                <a:solidFill>
                  <a:srgbClr val="FFFFFF"/>
                </a:solidFill>
                <a:latin typeface="Kollektif" pitchFamily="34" charset="0"/>
                <a:ea typeface="Kollektif" pitchFamily="34" charset="-122"/>
                <a:cs typeface="Kollektif" pitchFamily="34" charset="-120"/>
              </a:rPr>
              <a:t>Rapid production and consumption lead to excessive textile waste.</a:t>
            </a:r>
            <a:endParaRPr lang="en-US" sz="894" dirty="0"/>
          </a:p>
          <a:p>
            <a:pPr algn="l" marL="0" indent="0">
              <a:lnSpc>
                <a:spcPct val="168000"/>
              </a:lnSpc>
              <a:spcAft>
                <a:spcPts val="894"/>
              </a:spcAft>
              <a:buNone/>
            </a:pPr>
            <a:r>
              <a:rPr lang="en-US" sz="894" dirty="0">
                <a:solidFill>
                  <a:srgbClr val="FFFFFF"/>
                </a:solidFill>
                <a:latin typeface="Kollektif" pitchFamily="34" charset="0"/>
                <a:ea typeface="Kollektif" pitchFamily="34" charset="-122"/>
                <a:cs typeface="Kollektif" pitchFamily="34" charset="-120"/>
              </a:rPr>
              <a:t>Short garment lifespans contribute to environmental degradation.</a:t>
            </a:r>
            <a:endParaRPr lang="en-US" sz="894" dirty="0"/>
          </a:p>
        </p:txBody>
      </p:sp>
      <p:sp>
        <p:nvSpPr>
          <p:cNvPr id="21" name="Text 19"/>
          <p:cNvSpPr/>
          <p:nvPr/>
        </p:nvSpPr>
        <p:spPr>
          <a:xfrm>
            <a:off x="1580570"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Fast Fashion's Impact</a:t>
            </a:r>
            <a:endParaRPr lang="en-US" sz="1000" dirty="0"/>
          </a:p>
        </p:txBody>
      </p:sp>
      <p:sp>
        <p:nvSpPr>
          <p:cNvPr id="22" name="Text 20"/>
          <p:cNvSpPr/>
          <p:nvPr/>
        </p:nvSpPr>
        <p:spPr>
          <a:xfrm>
            <a:off x="2807766"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02</a:t>
            </a:r>
            <a:endParaRPr lang="en-US" sz="1600" dirty="0"/>
          </a:p>
        </p:txBody>
      </p:sp>
      <p:sp>
        <p:nvSpPr>
          <p:cNvPr id="23" name="Text 21"/>
          <p:cNvSpPr/>
          <p:nvPr/>
        </p:nvSpPr>
        <p:spPr>
          <a:xfrm>
            <a:off x="3618679"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Extensive use of harmful chemicals in textile production.</a:t>
            </a:r>
            <a:endParaRPr lang="en-US" sz="1000" dirty="0"/>
          </a:p>
        </p:txBody>
      </p:sp>
      <p:sp>
        <p:nvSpPr>
          <p:cNvPr id="24" name="Text 22"/>
          <p:cNvSpPr/>
          <p:nvPr/>
        </p:nvSpPr>
        <p:spPr>
          <a:xfrm>
            <a:off x="3618679"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Environmental Concerns</a:t>
            </a:r>
            <a:endParaRPr lang="en-US" sz="1000" dirty="0"/>
          </a:p>
        </p:txBody>
      </p:sp>
      <p:sp>
        <p:nvSpPr>
          <p:cNvPr id="25" name="Text 23"/>
          <p:cNvSpPr/>
          <p:nvPr/>
        </p:nvSpPr>
        <p:spPr>
          <a:xfrm>
            <a:off x="5647326"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894"/>
              </a:spcAft>
              <a:buNone/>
            </a:pPr>
            <a:r>
              <a:rPr lang="en-US" sz="894" dirty="0">
                <a:solidFill>
                  <a:srgbClr val="FFFFFF"/>
                </a:solidFill>
                <a:latin typeface="Kollektif" pitchFamily="34" charset="0"/>
                <a:ea typeface="Kollektif" pitchFamily="34" charset="-122"/>
                <a:cs typeface="Kollektif" pitchFamily="34" charset="-120"/>
              </a:rPr>
              <a:t>Opt for sustainable and ethical fashion choices.</a:t>
            </a:r>
            <a:endParaRPr lang="en-US" sz="894" dirty="0"/>
          </a:p>
          <a:p>
            <a:pPr algn="l" marL="0" indent="0">
              <a:lnSpc>
                <a:spcPct val="168000"/>
              </a:lnSpc>
              <a:spcAft>
                <a:spcPts val="894"/>
              </a:spcAft>
              <a:buNone/>
            </a:pPr>
            <a:r>
              <a:rPr lang="en-US" sz="894" dirty="0">
                <a:solidFill>
                  <a:srgbClr val="FFFFFF"/>
                </a:solidFill>
                <a:latin typeface="Kollektif" pitchFamily="34" charset="0"/>
                <a:ea typeface="Kollektif" pitchFamily="34" charset="-122"/>
                <a:cs typeface="Kollektif" pitchFamily="34" charset="-120"/>
              </a:rPr>
              <a:t>Support brands with transparency, fair labor practices, and eco-friendly methods.</a:t>
            </a:r>
            <a:endParaRPr lang="en-US" sz="894" dirty="0"/>
          </a:p>
        </p:txBody>
      </p:sp>
      <p:sp>
        <p:nvSpPr>
          <p:cNvPr id="26" name="Text 24"/>
          <p:cNvSpPr/>
          <p:nvPr/>
        </p:nvSpPr>
        <p:spPr>
          <a:xfrm>
            <a:off x="5647326"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Conscious Consumerism</a:t>
            </a:r>
            <a:endParaRPr lang="en-US" sz="1000" dirty="0"/>
          </a:p>
        </p:txBody>
      </p:sp>
      <p:sp>
        <p:nvSpPr>
          <p:cNvPr id="27" name="Text 25"/>
          <p:cNvSpPr/>
          <p:nvPr/>
        </p:nvSpPr>
        <p:spPr>
          <a:xfrm>
            <a:off x="6912289"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3B2675"/>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3B2675"/>
                </a:solidFill>
                <a:latin typeface="Kollektif Bold" pitchFamily="34" charset="0"/>
                <a:ea typeface="Kollektif Bold" pitchFamily="34" charset="-122"/>
                <a:cs typeface="Kollektif Bold" pitchFamily="34" charset="-120"/>
              </a:rPr>
              <a:t>04</a:t>
            </a:r>
            <a:endParaRPr lang="en-US" sz="1600" dirty="0"/>
          </a:p>
        </p:txBody>
      </p:sp>
      <p:sp>
        <p:nvSpPr>
          <p:cNvPr id="28" name="Text 26"/>
          <p:cNvSpPr/>
          <p:nvPr/>
        </p:nvSpPr>
        <p:spPr>
          <a:xfrm>
            <a:off x="7723202" y="3106744"/>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Advocate for positive change in the fashion industry.</a:t>
            </a:r>
            <a:endParaRPr lang="en-US" sz="1000" dirty="0"/>
          </a:p>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Embrace quality over quantity for a sustainable wardrobe.</a:t>
            </a:r>
            <a:endParaRPr lang="en-US" sz="1000" dirty="0"/>
          </a:p>
        </p:txBody>
      </p:sp>
      <p:sp>
        <p:nvSpPr>
          <p:cNvPr id="29" name="Text 27"/>
          <p:cNvSpPr/>
          <p:nvPr/>
        </p:nvSpPr>
        <p:spPr>
          <a:xfrm>
            <a:off x="7723202" y="2634873"/>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Stay Informed</a:t>
            </a:r>
            <a:endParaRPr lang="en-US" sz="1000" dirty="0"/>
          </a:p>
        </p:txBody>
      </p:sp>
      <p:sp>
        <p:nvSpPr>
          <p:cNvPr id="30" name="Text 28"/>
          <p:cNvSpPr/>
          <p:nvPr/>
        </p:nvSpPr>
        <p:spPr>
          <a:xfrm>
            <a:off x="8918398" y="3372330"/>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4867FF"/>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4867FF"/>
                </a:solidFill>
                <a:latin typeface="Kollektif Bold" pitchFamily="34" charset="0"/>
                <a:ea typeface="Kollektif Bold" pitchFamily="34" charset="-122"/>
                <a:cs typeface="Kollektif Bold" pitchFamily="34" charset="-120"/>
              </a:rPr>
              <a:t>05</a:t>
            </a:r>
            <a:endParaRPr lang="en-US" sz="1600" dirty="0"/>
          </a:p>
        </p:txBody>
      </p:sp>
      <p:sp>
        <p:nvSpPr>
          <p:cNvPr id="31" name="Text 29"/>
          <p:cNvSpPr/>
          <p:nvPr/>
        </p:nvSpPr>
        <p:spPr>
          <a:xfrm>
            <a:off x="9729311" y="3105515"/>
            <a:ext cx="1124726" cy="1742396"/>
          </a:xfrm>
          <a:custGeom>
            <a:avLst/>
            <a:gdLst/>
            <a:ahLst/>
            <a:cxnLst/>
            <a:rect l="l" t="t" r="r" b="b"/>
            <a:pathLst>
              <a:path w="1124726" h="1742396">
                <a:moveTo>
                  <a:pt x="0" y="1742396"/>
                </a:moveTo>
                <a:lnTo>
                  <a:pt x="0" y="0"/>
                </a:lnTo>
                <a:lnTo>
                  <a:pt x="1124726" y="0"/>
                </a:lnTo>
                <a:lnTo>
                  <a:pt x="1124726" y="1742396"/>
                </a:lnTo>
                <a:lnTo>
                  <a:pt x="0" y="1742396"/>
                </a:lnTo>
              </a:path>
            </a:pathLst>
          </a:custGeom>
          <a:noFill/>
          <a:ln/>
        </p:spPr>
        <p:txBody>
          <a:bodyPr wrap="square" lIns="0" tIns="0" rIns="0" bIns="0" rtlCol="0" anchor="ctr" numCol="1" spcCol="177800"/>
          <a:lstStyle/>
          <a:p>
            <a:pPr algn="l" marL="0" indent="0">
              <a:lnSpc>
                <a:spcPct val="168000"/>
              </a:lnSpc>
              <a:spcAft>
                <a:spcPts val="1000"/>
              </a:spcAft>
              <a:buNone/>
            </a:pPr>
            <a:r>
              <a:rPr lang="en-US" sz="1000" dirty="0">
                <a:solidFill>
                  <a:srgbClr val="FFFFFF"/>
                </a:solidFill>
                <a:latin typeface="Kollektif" pitchFamily="34" charset="0"/>
                <a:ea typeface="Kollektif" pitchFamily="34" charset="-122"/>
                <a:cs typeface="Kollektif" pitchFamily="34" charset="-120"/>
              </a:rPr>
              <a:t>Together, we can make a difference in the fashion industry's ethical landscape.</a:t>
            </a:r>
            <a:endParaRPr lang="en-US" sz="1000" dirty="0"/>
          </a:p>
        </p:txBody>
      </p:sp>
      <p:sp>
        <p:nvSpPr>
          <p:cNvPr id="32" name="Text 30"/>
          <p:cNvSpPr/>
          <p:nvPr/>
        </p:nvSpPr>
        <p:spPr>
          <a:xfrm>
            <a:off x="9729311" y="2633644"/>
            <a:ext cx="1124726" cy="385467"/>
          </a:xfrm>
          <a:custGeom>
            <a:avLst/>
            <a:gdLst/>
            <a:ahLst/>
            <a:cxnLst/>
            <a:rect l="l" t="t" r="r" b="b"/>
            <a:pathLst>
              <a:path w="1124726" h="385467">
                <a:moveTo>
                  <a:pt x="0" y="385467"/>
                </a:moveTo>
                <a:lnTo>
                  <a:pt x="0" y="0"/>
                </a:lnTo>
                <a:lnTo>
                  <a:pt x="1124726" y="0"/>
                </a:lnTo>
                <a:lnTo>
                  <a:pt x="1124726" y="385467"/>
                </a:lnTo>
                <a:lnTo>
                  <a:pt x="0" y="385467"/>
                </a:lnTo>
              </a:path>
            </a:pathLst>
          </a:custGeom>
          <a:noFill/>
          <a:ln/>
        </p:spPr>
        <p:txBody>
          <a:bodyPr wrap="square" lIns="0" tIns="0" rIns="0" bIns="0" rtlCol="0" anchor="b" numCol="1" spcCol="177800"/>
          <a:lstStyle/>
          <a:p>
            <a:pPr algn="l" marL="0" indent="0">
              <a:lnSpc>
                <a:spcPct val="100000"/>
              </a:lnSpc>
              <a:buNone/>
            </a:pPr>
            <a:r>
              <a:rPr lang="en-US" sz="1000" b="1" dirty="0">
                <a:solidFill>
                  <a:srgbClr val="FFFFFF"/>
                </a:solidFill>
                <a:latin typeface="Kollektif Bold" pitchFamily="34" charset="0"/>
                <a:ea typeface="Kollektif Bold" pitchFamily="34" charset="-122"/>
                <a:cs typeface="Kollektif Bold" pitchFamily="34" charset="-120"/>
              </a:rPr>
              <a:t>Collective Effort</a:t>
            </a:r>
            <a:endParaRPr lang="en-US" sz="1000" dirty="0"/>
          </a:p>
        </p:txBody>
      </p:sp>
      <p:sp>
        <p:nvSpPr>
          <p:cNvPr id="33" name="Text 31"/>
          <p:cNvSpPr/>
          <p:nvPr/>
        </p:nvSpPr>
        <p:spPr>
          <a:xfrm>
            <a:off x="761996" y="447"/>
            <a:ext cx="10607040" cy="1097280"/>
          </a:xfrm>
          <a:custGeom>
            <a:avLst/>
            <a:gdLst/>
            <a:ahLst/>
            <a:cxnLst/>
            <a:rect l="l" t="t" r="r" b="b"/>
            <a:pathLst>
              <a:path w="10607040" h="1097280">
                <a:moveTo>
                  <a:pt x="0" y="1097280"/>
                </a:moveTo>
                <a:lnTo>
                  <a:pt x="0" y="0"/>
                </a:lnTo>
                <a:lnTo>
                  <a:pt x="10607040" y="0"/>
                </a:lnTo>
                <a:lnTo>
                  <a:pt x="10607040" y="1097280"/>
                </a:lnTo>
                <a:lnTo>
                  <a:pt x="0" y="1097280"/>
                </a:lnTo>
              </a:path>
            </a:pathLst>
          </a:custGeom>
          <a:noFill/>
          <a:ln/>
        </p:spPr>
        <p:txBody>
          <a:bodyPr wrap="square" lIns="0" tIns="0" rIns="0" bIns="0" rtlCol="0" anchor="b"/>
          <a:lstStyle/>
          <a:p>
            <a:pPr algn="l" marL="0" indent="0">
              <a:lnSpc>
                <a:spcPct val="90000"/>
              </a:lnSpc>
              <a:spcBef>
                <a:spcPts val="1000"/>
              </a:spcBef>
              <a:buNone/>
            </a:pPr>
            <a:r>
              <a:rPr lang="en-US" sz="2400" dirty="0">
                <a:solidFill>
                  <a:srgbClr val="000000"/>
                </a:solidFill>
                <a:latin typeface="Kollektif Bold" pitchFamily="34" charset="0"/>
                <a:ea typeface="Kollektif Bold" pitchFamily="34" charset="-122"/>
                <a:cs typeface="Kollektif Bold" pitchFamily="34" charset="-120"/>
              </a:rPr>
              <a:t>Conclusion</a:t>
            </a:r>
            <a:endParaRPr lang="en-US" sz="2400" dirty="0"/>
          </a:p>
        </p:txBody>
      </p:sp>
      <p:sp>
        <p:nvSpPr>
          <p:cNvPr id="34" name="Text 32"/>
          <p:cNvSpPr/>
          <p:nvPr/>
        </p:nvSpPr>
        <p:spPr>
          <a:xfrm>
            <a:off x="1421505" y="6495651"/>
            <a:ext cx="6035040" cy="182880"/>
          </a:xfrm>
          <a:custGeom>
            <a:avLst/>
            <a:gdLst/>
            <a:ahLst/>
            <a:cxnLst/>
            <a:rect l="l" t="t" r="r" b="b"/>
            <a:pathLst>
              <a:path w="6035040" h="182880">
                <a:moveTo>
                  <a:pt x="0" y="182880"/>
                </a:moveTo>
                <a:lnTo>
                  <a:pt x="0" y="0"/>
                </a:lnTo>
                <a:lnTo>
                  <a:pt x="6035040" y="0"/>
                </a:lnTo>
                <a:lnTo>
                  <a:pt x="6035040" y="182880"/>
                </a:lnTo>
                <a:lnTo>
                  <a:pt x="0" y="182880"/>
                </a:lnTo>
              </a:path>
            </a:pathLst>
          </a:custGeom>
          <a:noFill/>
          <a:ln/>
        </p:spPr>
        <p:txBody>
          <a:bodyPr wrap="square" lIns="0" tIns="0" rIns="0" bIns="0" rtlCol="0" anchor="ctr"/>
          <a:lstStyle/>
          <a:p>
            <a:pPr algn="l" marL="0" indent="0">
              <a:lnSpc>
                <a:spcPct val="90000"/>
              </a:lnSpc>
              <a:spcBef>
                <a:spcPts val="1000"/>
              </a:spcBef>
              <a:buNone/>
            </a:pPr>
            <a:r>
              <a:rPr lang="en-US" sz="800" dirty="0">
                <a:solidFill>
                  <a:srgbClr val="A6A6A6"/>
                </a:solidFill>
                <a:latin typeface="Kollektif" pitchFamily="34" charset="0"/>
                <a:ea typeface="Kollektif" pitchFamily="34" charset="-122"/>
                <a:cs typeface="Kollektif" pitchFamily="34" charset="-120"/>
              </a:rPr>
              <a:t>Understanding Fast Fashion: Impact, Ethics, and Solutions</a:t>
            </a:r>
            <a:endParaRPr lang="en-US" sz="800" dirty="0"/>
          </a:p>
        </p:txBody>
      </p:sp>
      <p:sp>
        <p:nvSpPr>
          <p:cNvPr id="35" name="Text 33"/>
          <p:cNvSpPr/>
          <p:nvPr/>
        </p:nvSpPr>
        <p:spPr>
          <a:xfrm>
            <a:off x="761996" y="6404211"/>
            <a:ext cx="365760" cy="365760"/>
          </a:xfrm>
          <a:custGeom>
            <a:avLst/>
            <a:gdLst/>
            <a:ahLst/>
            <a:cxnLst/>
            <a:rect l="l" t="t" r="r" b="b"/>
            <a:pathLst>
              <a:path w="365760" h="365760">
                <a:moveTo>
                  <a:pt x="0" y="365760"/>
                </a:moveTo>
                <a:lnTo>
                  <a:pt x="0" y="0"/>
                </a:lnTo>
                <a:lnTo>
                  <a:pt x="365760" y="0"/>
                </a:lnTo>
                <a:lnTo>
                  <a:pt x="365760" y="365760"/>
                </a:lnTo>
                <a:lnTo>
                  <a:pt x="0" y="365760"/>
                </a:lnTo>
              </a:path>
            </a:pathLst>
          </a:custGeom>
          <a:noFill/>
          <a:ln/>
        </p:spPr>
        <p:txBody>
          <a:bodyPr wrap="square" lIns="90000" tIns="46800" rIns="90000" bIns="46800" rtlCol="0" anchor="ctr"/>
          <a:lstStyle/>
          <a:p>
            <a:pPr indent="0" marL="0">
              <a:buNone/>
            </a:pPr>
            <a:endParaRPr lang="en-US" dirty="0"/>
          </a:p>
        </p:txBody>
      </p:sp>
      <p:sp>
        <p:nvSpPr>
          <p:cNvPr id="36" name="Text 34"/>
          <p:cNvSpPr/>
          <p:nvPr/>
        </p:nvSpPr>
        <p:spPr>
          <a:xfrm>
            <a:off x="4836413" y="3373559"/>
            <a:ext cx="714927" cy="714838"/>
          </a:xfrm>
          <a:custGeom>
            <a:avLst/>
            <a:gdLst/>
            <a:ahLst/>
            <a:cxnLst/>
            <a:rect l="l" t="t" r="r" b="b"/>
            <a:pathLst>
              <a:path w="714927" h="714838">
                <a:moveTo>
                  <a:pt x="714927" y="357419"/>
                </a:moveTo>
                <a:cubicBezTo>
                  <a:pt x="714927" y="554816"/>
                  <a:pt x="554885" y="714838"/>
                  <a:pt x="357464" y="714838"/>
                </a:cubicBezTo>
                <a:cubicBezTo>
                  <a:pt x="160042" y="714838"/>
                  <a:pt x="0" y="554816"/>
                  <a:pt x="0" y="357419"/>
                </a:cubicBezTo>
                <a:cubicBezTo>
                  <a:pt x="0" y="160022"/>
                  <a:pt x="160042" y="0"/>
                  <a:pt x="357464" y="0"/>
                </a:cubicBezTo>
                <a:cubicBezTo>
                  <a:pt x="554885" y="0"/>
                  <a:pt x="714927" y="160022"/>
                  <a:pt x="714927" y="357419"/>
                </a:cubicBezTo>
              </a:path>
            </a:pathLst>
          </a:custGeom>
          <a:solidFill>
            <a:srgbClr val="F8F9FC"/>
          </a:solidFill>
          <a:ln w="38100">
            <a:solidFill>
              <a:srgbClr val="F23342"/>
            </a:solidFill>
          </a:ln>
          <a:effectLst>
            <a:outerShdw sx="100000" sy="100000" kx="0" ky="0" algn="bl" rotWithShape="0" blurRad="47625" dist="38100" dir="2700000">
              <a:srgbClr val="000000">
                <a:alpha val="40000"/>
              </a:srgbClr>
            </a:outerShdw>
          </a:effectLst>
        </p:spPr>
        <p:txBody>
          <a:bodyPr wrap="square" lIns="90000" tIns="46800" rIns="90000" bIns="46800" rtlCol="0" anchor="ctr"/>
          <a:lstStyle/>
          <a:p>
            <a:pPr algn="ctr" marL="0" indent="0">
              <a:lnSpc>
                <a:spcPct val="100000"/>
              </a:lnSpc>
              <a:buNone/>
            </a:pPr>
            <a:r>
              <a:rPr lang="en-US" sz="1600" dirty="0">
                <a:solidFill>
                  <a:srgbClr val="F23342"/>
                </a:solidFill>
                <a:latin typeface="Kollektif Bold" pitchFamily="34" charset="0"/>
                <a:ea typeface="Kollektif Bold" pitchFamily="34" charset="-122"/>
                <a:cs typeface="Kollektif Bold" pitchFamily="34" charset="-120"/>
              </a:rPr>
              <a:t>03</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SlideSpeak</dc:creator>
  <cp:lastModifiedBy>SlideSpeak</cp:lastModifiedBy>
  <cp:revision>1</cp:revision>
  <dcterms:created xsi:type="dcterms:W3CDTF">2024-11-03T22:16:23Z</dcterms:created>
  <dcterms:modified xsi:type="dcterms:W3CDTF">2024-11-03T22:16:23Z</dcterms:modified>
</cp:coreProperties>
</file>