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dd0be71075884bcef5cd7332d12b729add56196.png"/><Relationship Id="rId3" Type="http://schemas.openxmlformats.org/officeDocument/2006/relationships/image" Target="../media/5606cca6d24a97b302d1c9fe487c26f0997a4afe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3b59c7ab9071edd6e5887420e800dc7ab214da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dbf26101edaa29e9f2fa820253fcc0efcd790c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451089db5b6d0030c68fc47d7b0cbc20324ce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909e691b64b28b6e4debc3a8437d371b33186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507e715eb0caf7c8125d91e057beb6ff1e2245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1ddf376c40a3e0050d32d1ed3d7c3e68d028f28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4007f7fb888022320ffd95bc8e1b798da5415a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9b57fce6b84e031d5b0b648babcb52ec595dc9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27a10e099d33d38b200a9e120bb63de58a5ffb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fb538556a5458b44a0b66e70755a7280f73f964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377644e7fb3b0b59c75d4f5315d24a04cd5884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069c27192c8fc69251c0a8dd1dd2f9929206f1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f9b5ef162e594ae714b49590e8e49a33325ff7d.png"/><Relationship Id="rId3" Type="http://schemas.openxmlformats.org/officeDocument/2006/relationships/image" Target="../media/2a32e1451b038ab69713c88efa1492316374df24.png"/><Relationship Id="rId4" Type="http://schemas.openxmlformats.org/officeDocument/2006/relationships/image" Target="../media/af4bc1ba8b4b067fe19e61ecce7fdaa9e634f80d.png"/><Relationship Id="rId5" Type="http://schemas.openxmlformats.org/officeDocument/2006/relationships/image" Target="../media/412aa3cddf0c632c96d5460d48e9c0c074f9e498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58fcd41a3420688c6900256aae7c9897679715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108cf17f44c08aad0e668855d3fac14df2ca6df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a379c1ba8d1b5d7d8559b4ccbb07abfd34b9a0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123a4f24e9903fcfaa1c4a9a35409b6795a050c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08812" y="447"/>
            <a:ext cx="4883125" cy="6857107"/>
          </a:xfrm>
          <a:custGeom>
            <a:avLst/>
            <a:gdLst/>
            <a:ahLst/>
            <a:cxnLst/>
            <a:rect l="l" t="t" r="r" b="b"/>
            <a:pathLst>
              <a:path w="4883125" h="6857107">
                <a:moveTo>
                  <a:pt x="0" y="6857107"/>
                </a:moveTo>
                <a:lnTo>
                  <a:pt x="0" y="0"/>
                </a:lnTo>
                <a:lnTo>
                  <a:pt x="4883125" y="0"/>
                </a:lnTo>
                <a:lnTo>
                  <a:pt x="4883125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203767"/>
            <a:ext cx="6847840" cy="3146560"/>
          </a:xfrm>
          <a:custGeom>
            <a:avLst/>
            <a:gdLst/>
            <a:ahLst/>
            <a:cxnLst/>
            <a:rect l="l" t="t" r="r" b="b"/>
            <a:pathLst>
              <a:path w="6847840" h="3146560">
                <a:moveTo>
                  <a:pt x="0" y="3146560"/>
                </a:moveTo>
                <a:lnTo>
                  <a:pt x="0" y="0"/>
                </a:lnTo>
                <a:lnTo>
                  <a:pt x="6847840" y="0"/>
                </a:lnTo>
                <a:lnTo>
                  <a:pt x="6847840" y="3146560"/>
                </a:lnTo>
                <a:lnTo>
                  <a:pt x="0" y="31465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Navigating the Data Landscape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4627418"/>
            <a:ext cx="6847839" cy="1681494"/>
          </a:xfrm>
          <a:custGeom>
            <a:avLst/>
            <a:gdLst/>
            <a:ahLst/>
            <a:cxnLst/>
            <a:rect l="l" t="t" r="r" b="b"/>
            <a:pathLst>
              <a:path w="6847839" h="1681494">
                <a:moveTo>
                  <a:pt x="0" y="1681494"/>
                </a:moveTo>
                <a:lnTo>
                  <a:pt x="0" y="0"/>
                </a:lnTo>
                <a:lnTo>
                  <a:pt x="6847839" y="0"/>
                </a:lnTo>
                <a:lnTo>
                  <a:pt x="6847839" y="1681494"/>
                </a:lnTo>
                <a:lnTo>
                  <a:pt x="0" y="168149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Concepts, Infrastructure, and Applications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608030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1188720" h="1188720">
                <a:moveTo>
                  <a:pt x="0" y="1188720"/>
                </a:moveTo>
                <a:lnTo>
                  <a:pt x="0" y="0"/>
                </a:lnTo>
                <a:lnTo>
                  <a:pt x="1188720" y="0"/>
                </a:lnTo>
                <a:lnTo>
                  <a:pt x="1188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95734" y="1292878"/>
            <a:ext cx="3840480" cy="5120640"/>
          </a:xfrm>
          <a:custGeom>
            <a:avLst/>
            <a:gdLst/>
            <a:ahLst/>
            <a:cxnLst/>
            <a:rect l="l" t="t" r="r" b="b"/>
            <a:pathLst>
              <a:path w="3840480" h="5120640">
                <a:moveTo>
                  <a:pt x="0" y="5120640"/>
                </a:moveTo>
                <a:lnTo>
                  <a:pt x="0" y="205427"/>
                </a:lnTo>
                <a:cubicBezTo>
                  <a:pt x="0" y="91973"/>
                  <a:pt x="91973" y="0"/>
                  <a:pt x="205427" y="0"/>
                </a:cubicBezTo>
                <a:lnTo>
                  <a:pt x="3840480" y="0"/>
                </a:lnTo>
                <a:lnTo>
                  <a:pt x="3840480" y="4915213"/>
                </a:lnTo>
                <a:cubicBezTo>
                  <a:pt x="3840480" y="5028667"/>
                  <a:pt x="3748507" y="5120640"/>
                  <a:pt x="3635053" y="5120640"/>
                </a:cubicBez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802879" y="1201438"/>
            <a:ext cx="3840480" cy="5107474"/>
          </a:xfrm>
          <a:custGeom>
            <a:avLst/>
            <a:gdLst/>
            <a:ahLst/>
            <a:cxnLst/>
            <a:rect l="l" t="t" r="r" b="b"/>
            <a:pathLst>
              <a:path w="3840480" h="5107474">
                <a:moveTo>
                  <a:pt x="203200" y="0"/>
                </a:moveTo>
                <a:lnTo>
                  <a:pt x="3840480" y="0"/>
                </a:lnTo>
                <a:lnTo>
                  <a:pt x="3840480" y="0"/>
                </a:lnTo>
                <a:lnTo>
                  <a:pt x="3840480" y="4904274"/>
                </a:lnTo>
                <a:cubicBezTo>
                  <a:pt x="3840480" y="5016498"/>
                  <a:pt x="3749504" y="5107474"/>
                  <a:pt x="3637280" y="5107474"/>
                </a:cubicBezTo>
                <a:lnTo>
                  <a:pt x="0" y="5107474"/>
                </a:lnTo>
                <a:lnTo>
                  <a:pt x="0" y="5107474"/>
                </a:lnTo>
                <a:lnTo>
                  <a:pt x="0" y="203200"/>
                </a:lnTo>
                <a:cubicBezTo>
                  <a:pt x="0" y="90976"/>
                  <a:pt x="90976" y="0"/>
                  <a:pt x="203200" y="0"/>
                </a:cubicBezTo>
                <a:lnTo>
                  <a:pt x="203200" y="0"/>
                </a:lnTo>
              </a:path>
            </a:pathLst>
          </a:custGeom>
          <a:blipFill>
            <a:blip r:embed="rId3"/>
            <a:srcRect l="24945" r="249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Course Overview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Concepts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Technical Infrastructure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Processing Paradigms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Analytics and Visualization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Applications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Best Practices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Trends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Outcomes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Features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 of Adoption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Steps to Implementation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Timeline of Events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Analysis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Growth in 2023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and Solutions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Industry Case Studies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Security Measures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Visualization Techniques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Course Overview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79" r="253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exploration of Big Data fundamentals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Focus on data-driven decision making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applications and case studies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Hands-on technical implementation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Industry-standard tools and frameworks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Architecture Fundamentals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Volume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Velocity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Variety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Veracity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Value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Five V's of Big Data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29146" r="291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Core Concepts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Strategies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Analytics Frameworks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27825" y="2633172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Hadoop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Spark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Stream Processing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7825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Processing Frameworks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1196" y="2632298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HDFS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NoSQL Databases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Cloud Storage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1196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Storage Solutions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Infrastructure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Processing Paradigms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79" r="253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310"/>
              </a:spcBef>
              <a:buNone/>
            </a:pPr>
            <a:r>
              <a:rPr lang="en-US" sz="173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Batch Processing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Processing large volumes of data at once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Suitable for non-time-sensitive tasks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End-of-day reports, data warehousing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2310"/>
              </a:spcBef>
              <a:buNone/>
            </a:pPr>
            <a:r>
              <a:rPr lang="en-US" sz="173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Stream Processing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data processing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Handles data in real-time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Fraud detection, live analytics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2310"/>
              </a:spcBef>
              <a:buNone/>
            </a:pPr>
            <a:r>
              <a:rPr lang="en-US" sz="173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Lambda Architecture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Combines batch and stream processing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Balances latency, throughput, and fault-tolerance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Real-time data processing with historical data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2310"/>
              </a:spcBef>
              <a:buNone/>
            </a:pPr>
            <a:r>
              <a:rPr lang="en-US" sz="173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Real-time Analytics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Immediate insights from data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Requires low-latency processing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Monitoring dashboards, alerting systems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2310"/>
              </a:spcBef>
              <a:buNone/>
            </a:pPr>
            <a:r>
              <a:rPr lang="en-US" sz="173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ETL Workflows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Extract, Transform, Load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Prepares data for analysis</a:t>
            </a:r>
            <a:endParaRPr lang="en-US" sz="1733" dirty="0"/>
          </a:p>
          <a:p>
            <a:pPr algn="l" marL="0" indent="0">
              <a:lnSpc>
                <a:spcPct val="100000"/>
              </a:lnSpc>
              <a:spcBef>
                <a:spcPts val="963"/>
              </a:spcBef>
              <a:buNone/>
            </a:pPr>
            <a:r>
              <a:rPr lang="en-US" sz="1348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Data migration, data integration</a:t>
            </a:r>
            <a:endParaRPr lang="en-US" sz="17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Machine Learning Integration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Statistical Analysis Methods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Analytics and Visualization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Reporting Frameworks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Tableau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Power BI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 Dashboards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Visualization Tools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Considerations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79" r="253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Scalability Planning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for growth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load balancing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scalable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Security Measures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Encrypt data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access controls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security audits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Governance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data policies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data quality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data stewardship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Privacy Compliance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Adhere to regulations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data anonymization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privacy impact assessments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Performance Optimization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Optimize code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caching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performance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Applications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33194" r="331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Business Intelligence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Transforming raw data into meaningful insights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Supporting decision-making processes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strategic planning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Customer Analytics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customer behavior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Personalizing marketing efforts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Improving customer satisfaction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Predictive Modeling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Forecasting future trends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potential opportunities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Mitigating risks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Risk 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Evaluating potential risks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risk mitigation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business continuity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Operational Optimization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Streamlining business processes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efficiency and productivity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Reducing operational costs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Best Practices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22" r="253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Quality Management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accuracy and consistency of data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data validation and cleansing processes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System Architecture Design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scalable and flexible systems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modular and reusable components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Performance Monitoring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Regularly monitor system performance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and address bottlenecks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Error Handling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robust error handling mechanisms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Log and track errors for analysis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Documentation Standards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clear and comprehensive documentation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Regularly update documentation to reflect changes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Trends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7311" r="2731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Edge Computing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Decentralized data processing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Reduced latency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security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AI Integration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Seamless AI incorporation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decision making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user experience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Real-time Processing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Instant data analysis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Quick response times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efficiency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Automated Analytics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Self-service analytics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Reduced human error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Faster insights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Cloud-Native Solutions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Scalable infrastructure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Cost-effective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collaboration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Outcomes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Technical Proficiency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Analytical Skills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Problem-Solving Abilities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Experience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Industry Knowledge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Features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639" r="2563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176"/>
              </a:spcBef>
              <a:buNone/>
            </a:pPr>
            <a:r>
              <a:rPr lang="en-US" sz="1632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exploration of Big Data fundamentals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core principles and concepts of Big Data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Five V's of Big Data: Volume, Velocity, Variety, Veracity, Value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2176"/>
              </a:spcBef>
              <a:buNone/>
            </a:pPr>
            <a:r>
              <a:rPr lang="en-US" sz="1632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Focus on data-driven decision making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Leveraging data insights to drive strategic business decisions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data-driven strategies for improved outcomes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2176"/>
              </a:spcBef>
              <a:buNone/>
            </a:pPr>
            <a:r>
              <a:rPr lang="en-US" sz="1632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Real-world applications and case studies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from practical examples and real-life scenarios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theoretical knowledge to actual industry challenges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2176"/>
              </a:spcBef>
              <a:buNone/>
            </a:pPr>
            <a:r>
              <a:rPr lang="en-US" sz="1632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Hands-on technical implementation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experience in working with Big Data tools and technologies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technical skills through hands-on projects and exercises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2176"/>
              </a:spcBef>
              <a:buNone/>
            </a:pPr>
            <a:r>
              <a:rPr lang="en-US" sz="1632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Industry-standard tools and frameworks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popular tools like Hadoop, Spark, Tableau, and more</a:t>
            </a:r>
            <a:endParaRPr lang="en-US" sz="1632" dirty="0"/>
          </a:p>
          <a:p>
            <a:pPr algn="l" marL="0" indent="0">
              <a:lnSpc>
                <a:spcPct val="10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latest trends and technologies in the Big Data landscape</a:t>
            </a:r>
            <a:endParaRPr lang="en-US" sz="16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42061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1202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020343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2153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Increased Efficiency</a:t>
            </a:r>
            <a:endParaRPr lang="en-US" sz="1588" dirty="0"/>
          </a:p>
        </p:txBody>
      </p:sp>
      <p:sp>
        <p:nvSpPr>
          <p:cNvPr id="9" name="Text 7"/>
          <p:cNvSpPr/>
          <p:nvPr/>
        </p:nvSpPr>
        <p:spPr>
          <a:xfrm>
            <a:off x="3611294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Cost Savings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6450435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Enhanced Decision-Making</a:t>
            </a:r>
            <a:endParaRPr lang="en-US" sz="1531" dirty="0"/>
          </a:p>
        </p:txBody>
      </p:sp>
      <p:sp>
        <p:nvSpPr>
          <p:cNvPr id="11" name="Text 9"/>
          <p:cNvSpPr/>
          <p:nvPr/>
        </p:nvSpPr>
        <p:spPr>
          <a:xfrm>
            <a:off x="9289576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Competitive Advantage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72153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Streamlining data processes can lead to a X% increase in operational efficiency.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11294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Adopting efficient data management practices can result in a X% reduction in overall costs.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50435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Access to real-time data analytics can improve decision-making processes by X%.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89576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Leveraging data effectively can provide a competitive edge, leading to X% increase in market share.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2153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X%</a:t>
            </a:r>
            <a:endParaRPr lang="en-US" sz="5359" dirty="0"/>
          </a:p>
        </p:txBody>
      </p:sp>
      <p:sp>
        <p:nvSpPr>
          <p:cNvPr id="17" name="Text 15"/>
          <p:cNvSpPr/>
          <p:nvPr/>
        </p:nvSpPr>
        <p:spPr>
          <a:xfrm>
            <a:off x="3611294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X%</a:t>
            </a:r>
            <a:endParaRPr lang="en-US" sz="5359" dirty="0"/>
          </a:p>
        </p:txBody>
      </p:sp>
      <p:sp>
        <p:nvSpPr>
          <p:cNvPr id="18" name="Text 16"/>
          <p:cNvSpPr/>
          <p:nvPr/>
        </p:nvSpPr>
        <p:spPr>
          <a:xfrm>
            <a:off x="6450435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X%</a:t>
            </a:r>
            <a:endParaRPr lang="en-US" sz="5359" dirty="0"/>
          </a:p>
        </p:txBody>
      </p:sp>
      <p:sp>
        <p:nvSpPr>
          <p:cNvPr id="19" name="Text 17"/>
          <p:cNvSpPr/>
          <p:nvPr/>
        </p:nvSpPr>
        <p:spPr>
          <a:xfrm>
            <a:off x="9289576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X%</a:t>
            </a:r>
            <a:endParaRPr lang="en-US" sz="5359" dirty="0"/>
          </a:p>
        </p:txBody>
      </p:sp>
      <p:sp>
        <p:nvSpPr>
          <p:cNvPr id="20" name="Text 18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 of Adoption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Define Objectives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Clearly outline the goals and outcomes you aim to achieve with the implementation.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Steps to Implementation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 Current Infrastructure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existing systems and resources to identify gaps and requirements for the new implementation.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Select Appropriate Tools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Choose the right technologies and frameworks that align with your objectives and infrastructure.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 Implementation Plan</a:t>
            </a:r>
            <a:endParaRPr lang="en-US" sz="1327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detailed roadmap with timelines, tasks, and responsibilities for a smooth execution.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Pilot Testing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small-scale testing to validate the implementation before full deployment.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Timeline of Events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2003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Hadoop by Doug Cutting and Mike Cafarella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2009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Apache Spark developed at UC Berkeley's AMPLab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2010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Lambda Architecture by Nathan Marz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2012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Apache Kafka becomes open-source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2014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Rise of real-time analytics with the advent of Apache Flink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566400" y="-201838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SWOT Analysis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312449" y="2589267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Strong data processing capabilities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Skilled data analytics team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Robust infrastructure for handling large datasets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312449" y="2177597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81609" y="2589267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data visualization tools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real-time processing capabilities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security vulnerabilities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81609" y="2177597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2449" y="4854155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AI for advanced analytics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Expansion into new market segments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Collaboration with industry leaders for data insights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312449" y="4442485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81609" y="4854155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Increasing competition in the data analytics market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privacy regulations impacting operations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technological advancements challenging current systems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81609" y="4442485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02920" y="2921779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0" y="4433249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184401" y="2921779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184401" y="4435165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42061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1202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020343" y="2212200"/>
            <a:ext cx="2641586" cy="3615945"/>
          </a:xfrm>
          <a:custGeom>
            <a:avLst/>
            <a:gdLst/>
            <a:ahLst/>
            <a:cxnLst/>
            <a:rect l="l" t="t" r="r" b="b"/>
            <a:pathLst>
              <a:path w="2641586" h="3615945">
                <a:moveTo>
                  <a:pt x="139344" y="3615945"/>
                </a:moveTo>
                <a:cubicBezTo>
                  <a:pt x="62386" y="3615945"/>
                  <a:pt x="0" y="3553559"/>
                  <a:pt x="0" y="3476601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3476601"/>
                </a:lnTo>
                <a:cubicBezTo>
                  <a:pt x="2641586" y="3553559"/>
                  <a:pt x="2579200" y="3615945"/>
                  <a:pt x="2502242" y="3615945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2153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11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Projected Revenue Increase</a:t>
            </a:r>
            <a:endParaRPr lang="en-US" sz="1411" dirty="0"/>
          </a:p>
        </p:txBody>
      </p:sp>
      <p:sp>
        <p:nvSpPr>
          <p:cNvPr id="9" name="Text 7"/>
          <p:cNvSpPr/>
          <p:nvPr/>
        </p:nvSpPr>
        <p:spPr>
          <a:xfrm>
            <a:off x="3611294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Percentage Growth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6450435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Investment Allocation</a:t>
            </a:r>
            <a:endParaRPr lang="en-US" sz="1588" dirty="0"/>
          </a:p>
        </p:txBody>
      </p:sp>
      <p:sp>
        <p:nvSpPr>
          <p:cNvPr id="11" name="Text 9"/>
          <p:cNvSpPr/>
          <p:nvPr/>
        </p:nvSpPr>
        <p:spPr>
          <a:xfrm>
            <a:off x="9289576" y="2865829"/>
            <a:ext cx="2103120" cy="221599"/>
          </a:xfrm>
          <a:custGeom>
            <a:avLst/>
            <a:gdLst/>
            <a:ahLst/>
            <a:cxnLst/>
            <a:rect l="l" t="t" r="r" b="b"/>
            <a:pathLst>
              <a:path w="2103120" h="221599">
                <a:moveTo>
                  <a:pt x="0" y="221599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Partnerships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72153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Expected growth in revenue for 2023.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11294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Represents the percentage increase in revenue compared to the previous year.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50435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30% in marketing, 20% in R&amp;D, 50% in operational efficiency.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89576" y="4312211"/>
            <a:ext cx="2103120" cy="914400"/>
          </a:xfrm>
          <a:custGeom>
            <a:avLst/>
            <a:gdLst/>
            <a:ahLst/>
            <a:cxnLst/>
            <a:rect l="l" t="t" r="r" b="b"/>
            <a:pathLst>
              <a:path w="2103120" h="914400">
                <a:moveTo>
                  <a:pt x="0" y="91440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Collaboration with industry leaders, Joint ventures for market penetration, Alliances for technological advancements.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2153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22"/>
              </a:spcBef>
              <a:buNone/>
            </a:pPr>
            <a:r>
              <a:rPr lang="en-US" sz="336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$10 million</a:t>
            </a:r>
            <a:endParaRPr lang="en-US" sz="3360" dirty="0"/>
          </a:p>
        </p:txBody>
      </p:sp>
      <p:sp>
        <p:nvSpPr>
          <p:cNvPr id="17" name="Text 15"/>
          <p:cNvSpPr/>
          <p:nvPr/>
        </p:nvSpPr>
        <p:spPr>
          <a:xfrm>
            <a:off x="3611294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15%</a:t>
            </a:r>
            <a:endParaRPr lang="en-US" sz="5359" dirty="0"/>
          </a:p>
        </p:txBody>
      </p:sp>
      <p:sp>
        <p:nvSpPr>
          <p:cNvPr id="18" name="Text 16"/>
          <p:cNvSpPr/>
          <p:nvPr/>
        </p:nvSpPr>
        <p:spPr>
          <a:xfrm>
            <a:off x="6450435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30%</a:t>
            </a:r>
            <a:endParaRPr lang="en-US" sz="5359" dirty="0"/>
          </a:p>
        </p:txBody>
      </p:sp>
      <p:sp>
        <p:nvSpPr>
          <p:cNvPr id="19" name="Text 17"/>
          <p:cNvSpPr/>
          <p:nvPr/>
        </p:nvSpPr>
        <p:spPr>
          <a:xfrm>
            <a:off x="9289576" y="3274156"/>
            <a:ext cx="2103120" cy="830997"/>
          </a:xfrm>
          <a:custGeom>
            <a:avLst/>
            <a:gdLst/>
            <a:ahLst/>
            <a:cxnLst/>
            <a:rect l="l" t="t" r="r" b="b"/>
            <a:pathLst>
              <a:path w="2103120" h="830997">
                <a:moveTo>
                  <a:pt x="0" y="830997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359" dirty="0"/>
          </a:p>
        </p:txBody>
      </p:sp>
      <p:sp>
        <p:nvSpPr>
          <p:cNvPr id="20" name="Text 18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Revenue Growth in 2023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Inaccurate or incomplete data sets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inconsistency across sources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Establish data quality monitoring processes and data cleansing routines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Quality Issues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Increasing cyber threats and data breaches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Compliance with data protection regulations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Implement robust encryption protocols and access controls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Security Challenges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Challenges and Solutions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Integrating data from diverse sources and formats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data compatibility and consistency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Implement data integration tools and standardized data formats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Complex Data Integration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Managing large volumes of data growth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system performance under heavy loads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Solution: Utilize scalable cloud infrastructure and distributed computing systems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Scalability Concerns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Industry Case Studies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9243" r="2924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321"/>
              </a:spcBef>
              <a:buNone/>
            </a:pPr>
            <a:r>
              <a:rPr lang="en-US" sz="174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Retail Sector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big data analytics for personalized marketing strategies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customer experience through data-driven insights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Optimizing inventory management and supply chain operations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2321"/>
              </a:spcBef>
              <a:buNone/>
            </a:pPr>
            <a:r>
              <a:rPr lang="en-US" sz="174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Healthcare Industry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Improving patient outcomes with predictive analytics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medical research and drug development processes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data-driven decision-making in healthcare administration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2321"/>
              </a:spcBef>
              <a:buNone/>
            </a:pPr>
            <a:r>
              <a:rPr lang="en-US" sz="174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Financial Services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Fraud detection and prevention using advanced analytics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Risk assessment and compliance management through data analysis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financial recommendations based on customer behavior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2321"/>
              </a:spcBef>
              <a:buNone/>
            </a:pPr>
            <a:r>
              <a:rPr lang="en-US" sz="174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Manufacturing Sector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Predictive maintenance to reduce downtime and optimize production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Supply chain optimization through real-time data monitoring</a:t>
            </a:r>
            <a:endParaRPr lang="en-US" sz="1740" dirty="0"/>
          </a:p>
          <a:p>
            <a:pPr algn="l" marL="0" indent="0">
              <a:lnSpc>
                <a:spcPct val="100000"/>
              </a:lnSpc>
              <a:spcBef>
                <a:spcPts val="967"/>
              </a:spcBef>
              <a:buNone/>
            </a:pPr>
            <a:r>
              <a:rPr lang="en-US" sz="135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Quality control and defect detection using machine learning algorithms</a:t>
            </a:r>
            <a:endParaRPr lang="en-US" sz="174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Role-based access control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Multi-factor authentication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Access Control Mechanisms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of advanced encryption standards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encryption at rest and in transit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Encryption Protocols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Security Measures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Masking sensitive data in non-production environments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Dynamic data masking for real-time protection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Masking Techniques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Scheduled security assessments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Vulnerability scanning and penetration testing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Regular Security Audits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Visualization Techniques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Navigating the Data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Bar Charts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Represent data with rectangular bars of varying lengths.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Pie Charts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Display data in a circular graph divided into slices to show proportions.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Line Graphs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 data points with lines to show trends over time.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Scatter Plots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Plot points to show the relationship between two variables.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Heat Maps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colors to represent data values in a matrix format.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2024-11-14T15:56:08Z</dcterms:created>
  <dcterms:modified xsi:type="dcterms:W3CDTF">2024-11-14T15:56:08Z</dcterms:modified>
</cp:coreProperties>
</file>