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08cf17f44c08aad0e668855d3fac14df2ca6df4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2f09ebfcc00f6a826b1efb5d863af4e35afa7b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6a9acb3d6ba3f1b002862936afe518d68724f47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d0c2d7678aa6bd5536ed58a8a745d6741cdf2c35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34a324138067c7545355bc643d20b30e1fcff6a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5f10ab62322fc6cb4a33dfc6b2db5a9993adff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3974940764cb5709fa41e7f54d868b9e8cba05db.png"/><Relationship Id="rId14" Type="http://schemas.openxmlformats.org/officeDocument/2006/relationships/image" Target="../media/3974940764cb5709fa41e7f54d868b9e8cba05db.png"/><Relationship Id="rId15" Type="http://schemas.openxmlformats.org/officeDocument/2006/relationships/image" Target="../media/3974940764cb5709fa41e7f54d868b9e8cba05db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92524213ce7ff88dcb14a2cbadebbb0559e17048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341f6cbe4809af713a2df5525b45817cbb7cf1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56a50329d97ea8fef5be9d3fea120a7d2d77c8cf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f966c6d5a6a65732e1eec4b156c74eaeba8e5885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Empowering Language Learners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Comprehensive Journey Through Language Development and Cultural Exploration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Developing Language Skills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English-Speaking Cultures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Activities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Multimedia Resources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Real-World Applications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Grammar Structures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Expanding Vocabulary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Pronunciation Practice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Supportive Learning Environment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International Education Opportunities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Career Prospects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Cultural Exchange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Personal Growth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Confidence Building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Listening Skills Development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Speaking Skills Enhancement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Reading Comprehension Strategies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Writing Proficiency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Communication Skills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20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Welcome to an exciting and immersive journey into the world of English as a foreign language!</a:t>
            </a:r>
            <a:endParaRPr lang="en-US" sz="639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This comprehensive lesson plan is designed to engage and inspire 14-year-old students as they embark on their path to English fluency.</a:t>
            </a:r>
            <a:endParaRPr lang="en-US" sz="577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 today's globalized world, mastering English opens doors to countless opportunities, from international education and career prospects to cultural exchange and personal growth.</a:t>
            </a:r>
            <a:endParaRPr lang="en-US" sz="498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Our lesson will focus on developing essential language skills - listening, speaking, reading, and writing - while also exploring the rich tapestry of English-speaking cultures.</a:t>
            </a:r>
            <a:endParaRPr lang="en-US" sz="498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Through interactive activities, multimedia resources, and real-world applications, students will gain confidence in their ability to communicate effectively in English.</a:t>
            </a:r>
            <a:endParaRPr lang="en-US" sz="497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Developing Language Skills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listening to various accents and speeds of English.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listening exercises with audio recordings, podcasts, and videos.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Participate in group discussions and debates to improve fluency.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pronunciation and intonation through role-playing activities.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Read a variety of English texts, including articles, short stories, and news reports.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comprehension skills by summarizing and analyzing the main ideas.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Write essays, emails, and creative pieces to enhance writing proficiency.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grammar, vocabulary, and sentence structure to convey ideas effectively.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Listening Skills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Speaking Skills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Reading Skills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Writing Skills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Exploring English-Speaking Cultures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30220" r="302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history and traditions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Diverse regional accents and dialects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Famous landmarks such as Big Ben and Buckingham Palace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United Kingdom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Melting pot of cultures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Hollywood and the entertainment industry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Iconic cities like New York and Los Angeles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United States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history and traditions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Diverse regional accents and dialects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Famous landmarks such as Big Ben and Buckingham Palace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United Kingdom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Melting pot of cultures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Hollywood and the entertainment industry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Iconic cities like New York and Los Angeles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United States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Interactive Activities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4844" b="4844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collaborative learning through group discussions on various topics.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Group Discussions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Pair students with native English speakers for language practice and cultural exchange.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Language Exchange Partners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Utilize online platforms for interactive language exercises and pronunciation practice.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Virtual Language Labs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students in real-life situations to practice conversational English.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Role-Playing Scenarios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Incorporate fun and educational games like word puzzles and vocabulary quizzes.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Language Games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Multimedia Resources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and immersive lesson plan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essential language skills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activities for hands-on learning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Real-world applications for practical use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Potential challenges in pronunciation practice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Balancing grammar instruction with speaking practice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Ensuring all students actively participate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Addressing individual learning styles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Cultural exchange through language learning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Enhanced communication skills for future endeavors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confidence in English fluency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Access to international education and career opportunities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Student motivation and engagement levels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Time constraints for comprehensive language development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Varying proficiency levels within the classroom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exposure to authentic English-speaking environments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Participating in language exchange programs allows learners to practice English with native speakers and immerse themselves in real-life conversations.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Using English while traveling abroad helps learners navigate new environments, communicate with locals, and fully experience different cultures.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English is the language of global business, and mastering it enables learners to engage in professional communication, negotiations, and collaborations.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with English-speaking communities on social media platforms provides opportunities to practice writing skills, learn informal language, and stay updated on current trends.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Language Exchange Programs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Travel and Tourism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International Business Communication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Social Media Engagement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Grammar Structures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when to use "a," "an," and "the" in English sentences.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Articles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 the use of pronouns such as "he," "she," "it," "they," etc.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Pronouns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using prepositions correctly to indicate relationships between words in a sentence.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Prepositions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Ensure that the subject and verb in a sentence agree in number (singular/plural).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Subject-Verb Agreement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 the different tenses in English, including present, past, and future.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Tenses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5749" r="357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Word of the Day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Introduce a new word each day to enhance vocabulary retention.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Thematic Word Lists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lists of words related to specific themes or topics for deeper understanding.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Synonym and Antonym Practice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learners to explore synonyms and antonyms to expand their word choices.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Contextual Learning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Teach vocabulary in context to improve comprehension and usage.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Word Games and Puzzles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students in fun activities like crossword puzzles and word searches to reinforce new vocabulary.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Expanding Vocabulary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the importance of clear pronunciation in effective communication.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Introduction to Pronunciation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Learning the phonetic sounds of English vowels and consonants.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Phonetic Sounds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Practicing the correct stress patterns in words to improve clarity.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Word Stress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the nuances of intonation and rhythm in English sentences.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Intonation and Rhythm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Addressing common pronunciation challenges faced by English language learners.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Pronunciation Challenges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Pronunciation Practice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Supportive Learning Environment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Foster teamwork and peer support through group projects and language learning games.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Collaborative Activities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 specific and constructive feedback to help students improve their language skills.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Constructive Feedback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Promote understanding and respect for diverse cultures represented in the English-speaking world.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Sensitivity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and praise students for their efforts and progress in learning English.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Positive Reinforcement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a safe space for students to ask questions, share their thoughts, and express themselves in English.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Open Communication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International Education Opportunities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456" r="264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exchange programs in English-speaking countries.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Immerse yourself in a new culture while improving language skills.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Study Abroad Programs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Pursue higher education at renowned institutions offering English-taught programs.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Expand your academic horizons and global network.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International Universities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exchange programs in English-speaking countries.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Immerse yourself in a new culture while improving language skills.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Study Abroad Programs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Pursue higher education at renowned institutions offering English-taught programs.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Expand your academic horizons and global network.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International Universities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0" y="1876449"/>
            <a:ext cx="12192000" cy="3657600"/>
          </a:xfrm>
          <a:custGeom>
            <a:avLst/>
            <a:gdLst/>
            <a:ahLst/>
            <a:cxnLst/>
            <a:rect l="l" t="t" r="r" b="b"/>
            <a:pathLst>
              <a:path w="12192000" h="3657600">
                <a:moveTo>
                  <a:pt x="0" y="3657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3657600"/>
                </a:lnTo>
                <a:lnTo>
                  <a:pt x="0" y="3657600"/>
                </a:lnTo>
              </a:path>
            </a:pathLst>
          </a:custGeom>
          <a:solidFill>
            <a:srgbClr val="0B13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0078" y="4325991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Number of English-speaking Countries</a:t>
            </a:r>
            <a:endParaRPr lang="en-US" sz="1389" dirty="0"/>
          </a:p>
        </p:txBody>
      </p:sp>
      <p:sp>
        <p:nvSpPr>
          <p:cNvPr id="16" name="Text 14"/>
          <p:cNvSpPr/>
          <p:nvPr/>
        </p:nvSpPr>
        <p:spPr>
          <a:xfrm>
            <a:off x="640078" y="4635049"/>
            <a:ext cx="3200400" cy="365760"/>
          </a:xfrm>
          <a:custGeom>
            <a:avLst/>
            <a:gdLst/>
            <a:ahLst/>
            <a:cxnLst/>
            <a:rect l="l" t="t" r="r" b="b"/>
            <a:pathLst>
              <a:path w="3200400" h="365760">
                <a:moveTo>
                  <a:pt x="0" y="365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English is an official language in 55 countries, providing a wide range of career opportunities globally.</a:t>
            </a:r>
            <a:endParaRPr lang="en-US" sz="982" dirty="0"/>
          </a:p>
        </p:txBody>
      </p:sp>
      <p:sp>
        <p:nvSpPr>
          <p:cNvPr id="17" name="Text 15"/>
          <p:cNvSpPr/>
          <p:nvPr/>
        </p:nvSpPr>
        <p:spPr>
          <a:xfrm>
            <a:off x="640078" y="3134639"/>
            <a:ext cx="3200400" cy="830997"/>
          </a:xfrm>
          <a:custGeom>
            <a:avLst/>
            <a:gdLst/>
            <a:ahLst/>
            <a:cxnLst/>
            <a:rect l="l" t="t" r="r" b="b"/>
            <a:pathLst>
              <a:path w="3200400" h="830997">
                <a:moveTo>
                  <a:pt x="0" y="830997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55</a:t>
            </a:r>
            <a:endParaRPr lang="en-US" sz="5359" dirty="0"/>
          </a:p>
        </p:txBody>
      </p:sp>
      <p:sp>
        <p:nvSpPr>
          <p:cNvPr id="18" name="Text 16"/>
          <p:cNvSpPr/>
          <p:nvPr/>
        </p:nvSpPr>
        <p:spPr>
          <a:xfrm>
            <a:off x="4495800" y="4325991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Percentage Increase in Job Opportunities</a:t>
            </a:r>
            <a:endParaRPr lang="en-US" sz="1389" dirty="0"/>
          </a:p>
        </p:txBody>
      </p:sp>
      <p:sp>
        <p:nvSpPr>
          <p:cNvPr id="19" name="Text 17"/>
          <p:cNvSpPr/>
          <p:nvPr/>
        </p:nvSpPr>
        <p:spPr>
          <a:xfrm>
            <a:off x="4495800" y="4635049"/>
            <a:ext cx="3200400" cy="365760"/>
          </a:xfrm>
          <a:custGeom>
            <a:avLst/>
            <a:gdLst/>
            <a:ahLst/>
            <a:cxnLst/>
            <a:rect l="l" t="t" r="r" b="b"/>
            <a:pathLst>
              <a:path w="3200400" h="365760">
                <a:moveTo>
                  <a:pt x="0" y="365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Individuals fluent in English have a 25% higher chance of securing job opportunities in multinational companies and diverse industries.</a:t>
            </a:r>
            <a:endParaRPr lang="en-US" sz="822" dirty="0"/>
          </a:p>
        </p:txBody>
      </p:sp>
      <p:sp>
        <p:nvSpPr>
          <p:cNvPr id="20" name="Text 18"/>
          <p:cNvSpPr/>
          <p:nvPr/>
        </p:nvSpPr>
        <p:spPr>
          <a:xfrm>
            <a:off x="4495800" y="3134639"/>
            <a:ext cx="3200400" cy="830997"/>
          </a:xfrm>
          <a:custGeom>
            <a:avLst/>
            <a:gdLst/>
            <a:ahLst/>
            <a:cxnLst/>
            <a:rect l="l" t="t" r="r" b="b"/>
            <a:pathLst>
              <a:path w="3200400" h="830997">
                <a:moveTo>
                  <a:pt x="0" y="830997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25%</a:t>
            </a:r>
            <a:endParaRPr lang="en-US" sz="5359" dirty="0"/>
          </a:p>
        </p:txBody>
      </p:sp>
      <p:sp>
        <p:nvSpPr>
          <p:cNvPr id="21" name="Text 19"/>
          <p:cNvSpPr/>
          <p:nvPr/>
        </p:nvSpPr>
        <p:spPr>
          <a:xfrm>
            <a:off x="8405282" y="4325991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Average Salary Increase</a:t>
            </a:r>
            <a:endParaRPr lang="en-US" sz="1389" dirty="0"/>
          </a:p>
        </p:txBody>
      </p:sp>
      <p:sp>
        <p:nvSpPr>
          <p:cNvPr id="22" name="Text 20"/>
          <p:cNvSpPr/>
          <p:nvPr/>
        </p:nvSpPr>
        <p:spPr>
          <a:xfrm>
            <a:off x="8405282" y="4635049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Average Salary Increase</a:t>
            </a:r>
            <a:endParaRPr lang="en-US" sz="429" dirty="0"/>
          </a:p>
          <a:p>
            <a:pPr algn="l" marL="685800" indent="-228600">
              <a:lnSpc>
                <a:spcPct val="90000"/>
              </a:lnSpc>
              <a:spcBef>
                <a:spcPts val="195"/>
              </a:spcBef>
              <a:buSzPct val="100000"/>
              <a:buFont typeface="Arial"/>
              <a:buChar char="•"/>
            </a:pPr>
            <a:r>
              <a:rPr lang="en-US" sz="62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Proficiency in English can lead to an average salary increase of 20% due to enhanced communication skills and marketability.</a:t>
            </a:r>
            <a:endParaRPr lang="en-US" sz="429" dirty="0"/>
          </a:p>
        </p:txBody>
      </p:sp>
      <p:sp>
        <p:nvSpPr>
          <p:cNvPr id="23" name="Text 21"/>
          <p:cNvSpPr/>
          <p:nvPr/>
        </p:nvSpPr>
        <p:spPr>
          <a:xfrm>
            <a:off x="8405282" y="3134639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20%</a:t>
            </a:r>
            <a:endParaRPr lang="en-US" sz="5359" dirty="0"/>
          </a:p>
        </p:txBody>
      </p:sp>
      <p:sp>
        <p:nvSpPr>
          <p:cNvPr id="24" name="Text 22"/>
          <p:cNvSpPr/>
          <p:nvPr/>
        </p:nvSpPr>
        <p:spPr>
          <a:xfrm>
            <a:off x="640078" y="2389239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0" y="360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360000"/>
                </a:lnTo>
                <a:lnTo>
                  <a:pt x="0" y="36000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495800" y="2389239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0" y="360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360000"/>
                </a:lnTo>
                <a:lnTo>
                  <a:pt x="0" y="36000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405282" y="2389239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0" y="360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360000"/>
                </a:lnTo>
                <a:lnTo>
                  <a:pt x="0" y="36000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Career Prospects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Pairing students with peers from different countries to exchange letters and learn about each other's cultures.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Pen Pals Program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in online sessions to explore traditions, customs, and celebrations from around the world.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Virtual Cultural Workshops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86"/>
              </a:spcAft>
              <a:buNone/>
            </a:pPr>
            <a:r>
              <a:rPr lang="en-US" sz="98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Organizing events where students bring and share dishes from their respective cultures, promoting culinary diversity.</a:t>
            </a:r>
            <a:endParaRPr lang="en-US" sz="986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International Food Day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55"/>
              </a:spcAft>
              <a:buNone/>
            </a:pPr>
            <a:r>
              <a:rPr lang="en-US" sz="955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Connecting students with native speakers to practice language skills and gain insights into different linguistic nuances.</a:t>
            </a:r>
            <a:endParaRPr lang="en-US" sz="955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Language Exchange Partners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Collaborating on initiatives that raise awareness about global issues and promote cross-cultural understanding.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Global Awareness Projects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Exchange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Personal Growth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17" b="1717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different cultures and perspectives through language learning to broaden understanding and empathy.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Awareness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Teach learners to persevere through setbacks and failures, fostering resilience in the face of difficulties.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Building Resilience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Recognize and celebrate small victories and milestones in language proficiency to boost motivation and confidence.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Celebrating Progress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learners to reflect on their language learning journey and set personal goals for improvement.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Self-Reflection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learners to step out of their comfort zone and embrace challenges as opportunities for growth.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Embracing Challenges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Confidence Building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 praise and encouragement when students make progress in their language skills.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students in speaking exercises, role-plays, and group discussions to boost their confidence in using English.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Offer constructive feedback to help students learn from their mistakes and improve their language proficiency.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chances for students to present in front of their peers, helping them overcome stage fright and build confidence in their communication abilities.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Positive Reinforcement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Interactive Activities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Error Correction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Public Speaking Opportunities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Listening Skills Development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Teach students how to jot down keywords and main ideas while listening.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summarizing audio content to improve retention and comprehension.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Note-Taking Strategies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students in group discussions based on audio clips to enhance collaborative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Foster peer feedback sessions to promote active listening and communication skills.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Group Listening Activities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Incorporate phonetic exercises to help students improve their pronunciation.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Utilize tongue twisters and minimal pairs to focus on specific sounds and intonation.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Pronunciation Practice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students to maintain eye contact and nod to show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Teach them to ask clarifying questions to demonstrate engagement.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 Techniques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Introduce podcasts, songs, and audiobooks to expose students to different accents and speech patterns.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 listening exercises with varied speeds and accents for diverse practice.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Audio Resources Utilization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correct pronunciation of sounds, words, and intonation patterns.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Practice Pronunciation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speaking in English through dialogues, discussions, and role-plays.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Engage in Conversations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Introduce new words and phrases to enhance language proficiency.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Expand Vocabulary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debates, presentations, and group discussions to improve fluency.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Participate in Speaking Activities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 constructive feedback to improve speaking skills effectively.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Receive Feedback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Speaking Skills Enhancement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Reading Comprehension Strategies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3253" b="325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Determine why you are reading the text - whether it's for information, entertainment, or analysis.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Set a Purpose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Break down the text into smaller sections to improve understanding and retention.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Chunking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Look for context clues within the text to help you figure out the meaning of unfamiliar words.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 Context Clues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Before reading, preview the text by skimming headings, subheadings, and any visuals to get an overview of the content.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Preview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Connect what you already know about the topic to help you better understand the text.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Activate Prior Knowledge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Writing Proficiency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and applying grammar rules correctly.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Grammar Mastery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a diverse range of words to enhance writing.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Vocabulary Expansion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and applying grammar rules correctly.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Grammar Mastery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a diverse range of words to enhance writing.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Vocabulary Expansion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Effective Communication Skills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Empowering Language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activities to engage students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Multimedia resources for diverse learning styles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Real-world applications for practical use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Potential language barriers for non-native speakers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time for in-depth exploration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Varied proficiency levels among students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Cultural exchange through language immersion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Career advancement with English fluency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Enhanced communication skills for global interactions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Lack of motivation among students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Technological disruptions during lessons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Insufficient resources for comprehensive learning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2024-11-05T16:40:58Z</dcterms:created>
  <dcterms:modified xsi:type="dcterms:W3CDTF">2024-11-05T16:40:58Z</dcterms:modified>
</cp:coreProperties>
</file>