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7dd0be71075884bcef5cd7332d12b729add56196.png"/><Relationship Id="rId3" Type="http://schemas.openxmlformats.org/officeDocument/2006/relationships/image" Target="../media/73b448e249908af2fd15332a9539b5ec10d43f9c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4f0521cba47da2fd03abfdde961ded76df3d8ab.png"/><Relationship Id="rId3" Type="http://schemas.openxmlformats.org/officeDocument/2006/relationships/image" Target="../media/d1eeb7a75d0c29854a97227a13a7d2885d2add85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image" Target="../media/195a78df7849cfb44a19fb1f5a26aaecdf5bda2d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8909e691b64b28b6e4debc3a8437d371b331869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image" Target="../media/195a78df7849cfb44a19fb1f5a26aaecdf5bda2d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e377644e7fb3b0b59c75d4f5315d24a04cd5884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4c5797324a33d4e42b269c41a752dc4c8ff190a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27a10e099d33d38b200a9e120bb63de58a5ffb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858fcd41a3420688c6900256aae7c9897679715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e028d35b018eb121812906a8696b5380a49fa9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83d6cf252f909772570e576c32981d397e3e745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f1f3db94d8365ee13d52f84c5e015ea2950975d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00e9ee9289c5b74ea9bf052e87953d9c3950c0a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image" Target="../media/195a78df7849cfb44a19fb1f5a26aaecdf5bda2d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86c8257f50d1d3eb4f2cff103ef7ec66e657c91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cf9b5ef162e594ae714b49590e8e49a33325ff7d.png"/><Relationship Id="rId3" Type="http://schemas.openxmlformats.org/officeDocument/2006/relationships/image" Target="../media/2a32e1451b038ab69713c88efa1492316374df24.png"/><Relationship Id="rId4" Type="http://schemas.openxmlformats.org/officeDocument/2006/relationships/image" Target="../media/af4bc1ba8b4b067fe19e61ecce7fdaa9e634f80d.png"/><Relationship Id="rId5" Type="http://schemas.openxmlformats.org/officeDocument/2006/relationships/image" Target="../media/412aa3cddf0c632c96d5460d48e9c0c074f9e498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c868d9d74c63b3dab0db74d5f98c8f2935d3e13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image" Target="../media/195a78df7849cfb44a19fb1f5a26aaecdf5bda2d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f70df08dc20218e7b5dae8cd921f225e1f4220b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5b507327ca5ca69de89037e9c0d77f9d2e48226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08812" y="447"/>
            <a:ext cx="4883125" cy="6857107"/>
          </a:xfrm>
          <a:custGeom>
            <a:avLst/>
            <a:gdLst/>
            <a:ahLst/>
            <a:cxnLst/>
            <a:rect l="l" t="t" r="r" b="b"/>
            <a:pathLst>
              <a:path w="4883125" h="6857107">
                <a:moveTo>
                  <a:pt x="0" y="6857107"/>
                </a:moveTo>
                <a:lnTo>
                  <a:pt x="0" y="0"/>
                </a:lnTo>
                <a:lnTo>
                  <a:pt x="4883125" y="0"/>
                </a:lnTo>
                <a:lnTo>
                  <a:pt x="4883125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203767"/>
            <a:ext cx="6847840" cy="3146560"/>
          </a:xfrm>
          <a:custGeom>
            <a:avLst/>
            <a:gdLst/>
            <a:ahLst/>
            <a:cxnLst/>
            <a:rect l="l" t="t" r="r" b="b"/>
            <a:pathLst>
              <a:path w="6847840" h="3146560">
                <a:moveTo>
                  <a:pt x="0" y="3146560"/>
                </a:moveTo>
                <a:lnTo>
                  <a:pt x="0" y="0"/>
                </a:lnTo>
                <a:lnTo>
                  <a:pt x="6847840" y="0"/>
                </a:lnTo>
                <a:lnTo>
                  <a:pt x="6847840" y="3146560"/>
                </a:lnTo>
                <a:lnTo>
                  <a:pt x="0" y="31465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AI Strategy: Navigating the Future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4627418"/>
            <a:ext cx="6847839" cy="1681494"/>
          </a:xfrm>
          <a:custGeom>
            <a:avLst/>
            <a:gdLst/>
            <a:ahLst/>
            <a:cxnLst/>
            <a:rect l="l" t="t" r="r" b="b"/>
            <a:pathLst>
              <a:path w="6847839" h="1681494">
                <a:moveTo>
                  <a:pt x="0" y="1681494"/>
                </a:moveTo>
                <a:lnTo>
                  <a:pt x="0" y="0"/>
                </a:lnTo>
                <a:lnTo>
                  <a:pt x="6847839" y="0"/>
                </a:lnTo>
                <a:lnTo>
                  <a:pt x="6847839" y="1681494"/>
                </a:lnTo>
                <a:lnTo>
                  <a:pt x="0" y="168149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Landscape, Integration, Readiness, and Governance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608030"/>
            <a:ext cx="1188720" cy="1188720"/>
          </a:xfrm>
          <a:custGeom>
            <a:avLst/>
            <a:gdLst/>
            <a:ahLst/>
            <a:cxnLst/>
            <a:rect l="l" t="t" r="r" b="b"/>
            <a:pathLst>
              <a:path w="1188720" h="1188720">
                <a:moveTo>
                  <a:pt x="0" y="1188720"/>
                </a:moveTo>
                <a:lnTo>
                  <a:pt x="0" y="0"/>
                </a:lnTo>
                <a:lnTo>
                  <a:pt x="1188720" y="0"/>
                </a:lnTo>
                <a:lnTo>
                  <a:pt x="118872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895734" y="1292878"/>
            <a:ext cx="3840480" cy="5120640"/>
          </a:xfrm>
          <a:custGeom>
            <a:avLst/>
            <a:gdLst/>
            <a:ahLst/>
            <a:cxnLst/>
            <a:rect l="l" t="t" r="r" b="b"/>
            <a:pathLst>
              <a:path w="3840480" h="5120640">
                <a:moveTo>
                  <a:pt x="0" y="5120640"/>
                </a:moveTo>
                <a:lnTo>
                  <a:pt x="0" y="205427"/>
                </a:lnTo>
                <a:cubicBezTo>
                  <a:pt x="0" y="91973"/>
                  <a:pt x="91973" y="0"/>
                  <a:pt x="205427" y="0"/>
                </a:cubicBezTo>
                <a:lnTo>
                  <a:pt x="3840480" y="0"/>
                </a:lnTo>
                <a:lnTo>
                  <a:pt x="3840480" y="4915213"/>
                </a:lnTo>
                <a:cubicBezTo>
                  <a:pt x="3840480" y="5028667"/>
                  <a:pt x="3748507" y="5120640"/>
                  <a:pt x="3635053" y="5120640"/>
                </a:cubicBez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802879" y="1201438"/>
            <a:ext cx="3840480" cy="5107474"/>
          </a:xfrm>
          <a:custGeom>
            <a:avLst/>
            <a:gdLst/>
            <a:ahLst/>
            <a:cxnLst/>
            <a:rect l="l" t="t" r="r" b="b"/>
            <a:pathLst>
              <a:path w="3840480" h="5107474">
                <a:moveTo>
                  <a:pt x="203200" y="0"/>
                </a:moveTo>
                <a:lnTo>
                  <a:pt x="3840480" y="0"/>
                </a:lnTo>
                <a:lnTo>
                  <a:pt x="3840480" y="0"/>
                </a:lnTo>
                <a:lnTo>
                  <a:pt x="3840480" y="4904274"/>
                </a:lnTo>
                <a:cubicBezTo>
                  <a:pt x="3840480" y="5016498"/>
                  <a:pt x="3749504" y="5107474"/>
                  <a:pt x="3637280" y="5107474"/>
                </a:cubicBezTo>
                <a:lnTo>
                  <a:pt x="0" y="5107474"/>
                </a:lnTo>
                <a:lnTo>
                  <a:pt x="0" y="5107474"/>
                </a:lnTo>
                <a:lnTo>
                  <a:pt x="0" y="203200"/>
                </a:lnTo>
                <a:cubicBezTo>
                  <a:pt x="0" y="90976"/>
                  <a:pt x="90976" y="0"/>
                  <a:pt x="203200" y="0"/>
                </a:cubicBezTo>
                <a:lnTo>
                  <a:pt x="203200" y="0"/>
                </a:lnTo>
              </a:path>
            </a:pathLst>
          </a:custGeom>
          <a:blipFill>
            <a:blip r:embed="rId3"/>
            <a:srcRect l="29934" r="2993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876612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8" y="1067108"/>
            <a:ext cx="3334797" cy="4639129"/>
          </a:xfrm>
          <a:custGeom>
            <a:avLst/>
            <a:gdLst/>
            <a:ahLst/>
            <a:cxnLst/>
            <a:rect l="l" t="t" r="r" b="b"/>
            <a:pathLst>
              <a:path w="3334797" h="4639129">
                <a:moveTo>
                  <a:pt x="0" y="4639129"/>
                </a:moveTo>
                <a:lnTo>
                  <a:pt x="0" y="0"/>
                </a:lnTo>
                <a:lnTo>
                  <a:pt x="3334797" y="0"/>
                </a:lnTo>
                <a:lnTo>
                  <a:pt x="3334797" y="4639129"/>
                </a:lnTo>
                <a:lnTo>
                  <a:pt x="0" y="463912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</a:t>
            </a:r>
            <a:endParaRPr lang="en-US" sz="2799" dirty="0"/>
          </a:p>
          <a:p>
            <a:pPr algn="l" marL="0" indent="0">
              <a:lnSpc>
                <a:spcPct val="83333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CONTENTS</a:t>
            </a:r>
            <a:endParaRPr lang="en-US" sz="2799" dirty="0"/>
          </a:p>
        </p:txBody>
      </p:sp>
      <p:sp>
        <p:nvSpPr>
          <p:cNvPr id="6" name="Text 4"/>
          <p:cNvSpPr/>
          <p:nvPr/>
        </p:nvSpPr>
        <p:spPr>
          <a:xfrm>
            <a:off x="4328932" y="1067106"/>
            <a:ext cx="6597686" cy="5264245"/>
          </a:xfrm>
          <a:custGeom>
            <a:avLst/>
            <a:gdLst/>
            <a:ahLst/>
            <a:cxnLst/>
            <a:rect l="l" t="t" r="r" b="b"/>
            <a:pathLst>
              <a:path w="6597686" h="5264245">
                <a:moveTo>
                  <a:pt x="0" y="5264245"/>
                </a:moveTo>
                <a:lnTo>
                  <a:pt x="0" y="0"/>
                </a:lnTo>
                <a:lnTo>
                  <a:pt x="6597686" y="0"/>
                </a:lnTo>
                <a:lnTo>
                  <a:pt x="6597686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Navigating the Future with AI Strategy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AI Strategy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Strategic Landscape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AI Integration Framework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Organizational AI Readiness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AI Governance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Implementation Challenges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Ecosystem Mapping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Trends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Case Study: AI Strategy in Action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Implementation Roadmap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Success Metrics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Considerations Checklist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41077" y="1067106"/>
            <a:ext cx="542925" cy="5264245"/>
          </a:xfrm>
          <a:custGeom>
            <a:avLst/>
            <a:gdLst/>
            <a:ahLst/>
            <a:cxnLst/>
            <a:rect l="l" t="t" r="r" b="b"/>
            <a:pathLst>
              <a:path w="542925" h="5264245">
                <a:moveTo>
                  <a:pt x="0" y="5264245"/>
                </a:moveTo>
                <a:lnTo>
                  <a:pt x="0" y="0"/>
                </a:lnTo>
                <a:lnTo>
                  <a:pt x="542925" y="0"/>
                </a:lnTo>
                <a:lnTo>
                  <a:pt x="542925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876612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8" y="1067108"/>
            <a:ext cx="3334797" cy="4639129"/>
          </a:xfrm>
          <a:custGeom>
            <a:avLst/>
            <a:gdLst/>
            <a:ahLst/>
            <a:cxnLst/>
            <a:rect l="l" t="t" r="r" b="b"/>
            <a:pathLst>
              <a:path w="3334797" h="4639129">
                <a:moveTo>
                  <a:pt x="0" y="4639129"/>
                </a:moveTo>
                <a:lnTo>
                  <a:pt x="0" y="0"/>
                </a:lnTo>
                <a:lnTo>
                  <a:pt x="3334797" y="0"/>
                </a:lnTo>
                <a:lnTo>
                  <a:pt x="3334797" y="4639129"/>
                </a:lnTo>
                <a:lnTo>
                  <a:pt x="0" y="463912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</a:t>
            </a:r>
            <a:endParaRPr lang="en-US" sz="2799" dirty="0"/>
          </a:p>
          <a:p>
            <a:pPr algn="l" marL="0" indent="0">
              <a:lnSpc>
                <a:spcPct val="83333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CONTENTS</a:t>
            </a:r>
            <a:endParaRPr lang="en-US" sz="2799" dirty="0"/>
          </a:p>
        </p:txBody>
      </p:sp>
      <p:sp>
        <p:nvSpPr>
          <p:cNvPr id="6" name="Text 4"/>
          <p:cNvSpPr/>
          <p:nvPr/>
        </p:nvSpPr>
        <p:spPr>
          <a:xfrm>
            <a:off x="4328932" y="1067106"/>
            <a:ext cx="6597686" cy="5264245"/>
          </a:xfrm>
          <a:custGeom>
            <a:avLst/>
            <a:gdLst/>
            <a:ahLst/>
            <a:cxnLst/>
            <a:rect l="l" t="t" r="r" b="b"/>
            <a:pathLst>
              <a:path w="6597686" h="5264245">
                <a:moveTo>
                  <a:pt x="0" y="5264245"/>
                </a:moveTo>
                <a:lnTo>
                  <a:pt x="0" y="0"/>
                </a:lnTo>
                <a:lnTo>
                  <a:pt x="6597686" y="0"/>
                </a:lnTo>
                <a:lnTo>
                  <a:pt x="6597686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Resources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Content Suggestions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Presentation Techniques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SWOT Analysis of AI Strategy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Revenue Growth Forecast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Technology Ecosystem Diagram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Implementation Flowchart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Technology Analysis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Framework Illustrations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41077" y="1067106"/>
            <a:ext cx="542925" cy="5264245"/>
          </a:xfrm>
          <a:custGeom>
            <a:avLst/>
            <a:gdLst/>
            <a:ahLst/>
            <a:cxnLst/>
            <a:rect l="l" t="t" r="r" b="b"/>
            <a:pathLst>
              <a:path w="542925" h="5264245">
                <a:moveTo>
                  <a:pt x="0" y="5264245"/>
                </a:moveTo>
                <a:lnTo>
                  <a:pt x="0" y="0"/>
                </a:lnTo>
                <a:lnTo>
                  <a:pt x="542925" y="0"/>
                </a:lnTo>
                <a:lnTo>
                  <a:pt x="542925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651950" y="447"/>
            <a:ext cx="2539987" cy="2539587"/>
          </a:xfrm>
          <a:custGeom>
            <a:avLst/>
            <a:gdLst/>
            <a:ahLst/>
            <a:cxnLst/>
            <a:rect l="l" t="t" r="r" b="b"/>
            <a:pathLst>
              <a:path w="2539987" h="2539587">
                <a:moveTo>
                  <a:pt x="0" y="2539587"/>
                </a:moveTo>
                <a:lnTo>
                  <a:pt x="0" y="0"/>
                </a:lnTo>
                <a:lnTo>
                  <a:pt x="2539987" y="0"/>
                </a:lnTo>
                <a:lnTo>
                  <a:pt x="2539987" y="2539587"/>
                </a:lnTo>
                <a:lnTo>
                  <a:pt x="0" y="253958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5462" y="1974139"/>
            <a:ext cx="7309771" cy="4371684"/>
          </a:xfrm>
          <a:custGeom>
            <a:avLst/>
            <a:gdLst/>
            <a:ahLst/>
            <a:cxnLst/>
            <a:rect l="l" t="t" r="r" b="b"/>
            <a:pathLst>
              <a:path w="7309771" h="4371684">
                <a:moveTo>
                  <a:pt x="161359" y="4371684"/>
                </a:moveTo>
                <a:cubicBezTo>
                  <a:pt x="72243" y="4371684"/>
                  <a:pt x="0" y="4299441"/>
                  <a:pt x="0" y="4210325"/>
                </a:cubicBezTo>
                <a:lnTo>
                  <a:pt x="0" y="161359"/>
                </a:lnTo>
                <a:cubicBezTo>
                  <a:pt x="0" y="72243"/>
                  <a:pt x="72243" y="0"/>
                  <a:pt x="161359" y="0"/>
                </a:cubicBezTo>
                <a:lnTo>
                  <a:pt x="7148412" y="0"/>
                </a:lnTo>
                <a:cubicBezTo>
                  <a:pt x="7237528" y="0"/>
                  <a:pt x="7309771" y="72243"/>
                  <a:pt x="7309771" y="161359"/>
                </a:cubicBezTo>
                <a:lnTo>
                  <a:pt x="7309771" y="4210325"/>
                </a:lnTo>
                <a:cubicBezTo>
                  <a:pt x="7309771" y="4299441"/>
                  <a:pt x="7237528" y="4371684"/>
                  <a:pt x="7148412" y="4371684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95591" y="2063840"/>
            <a:ext cx="6729512" cy="548366"/>
          </a:xfrm>
          <a:custGeom>
            <a:avLst/>
            <a:gdLst/>
            <a:ahLst/>
            <a:cxnLst/>
            <a:rect l="l" t="t" r="r" b="b"/>
            <a:pathLst>
              <a:path w="6729512" h="548366">
                <a:moveTo>
                  <a:pt x="0" y="54836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548366"/>
                </a:lnTo>
                <a:lnTo>
                  <a:pt x="0" y="54836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Navigating the Future: Comprehensive AI Strategy Development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93049" y="2707671"/>
            <a:ext cx="6729512" cy="3194636"/>
          </a:xfrm>
          <a:custGeom>
            <a:avLst/>
            <a:gdLst/>
            <a:ahLst/>
            <a:cxnLst/>
            <a:rect l="l" t="t" r="r" b="b"/>
            <a:pathLst>
              <a:path w="6729512" h="3194636">
                <a:moveTo>
                  <a:pt x="0" y="319463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3194636"/>
                </a:lnTo>
                <a:lnTo>
                  <a:pt x="0" y="319463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Strategic Guide for Emerging Business Professionals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449261" y="1960224"/>
            <a:ext cx="3206390" cy="4385599"/>
          </a:xfrm>
          <a:custGeom>
            <a:avLst/>
            <a:gdLst/>
            <a:ahLst/>
            <a:cxnLst/>
            <a:rect l="l" t="t" r="r" b="b"/>
            <a:pathLst>
              <a:path w="3206390" h="4385599">
                <a:moveTo>
                  <a:pt x="0" y="4385599"/>
                </a:moveTo>
                <a:lnTo>
                  <a:pt x="0" y="1603195"/>
                </a:lnTo>
                <a:cubicBezTo>
                  <a:pt x="0" y="717775"/>
                  <a:pt x="717775" y="0"/>
                  <a:pt x="1603195" y="0"/>
                </a:cubicBezTo>
                <a:lnTo>
                  <a:pt x="1603195" y="0"/>
                </a:lnTo>
                <a:cubicBezTo>
                  <a:pt x="2488615" y="0"/>
                  <a:pt x="3206390" y="717775"/>
                  <a:pt x="3206390" y="1603195"/>
                </a:cubicBezTo>
                <a:lnTo>
                  <a:pt x="3206390" y="4385599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51521" y="1858628"/>
            <a:ext cx="3211772" cy="4385599"/>
          </a:xfrm>
          <a:custGeom>
            <a:avLst/>
            <a:gdLst/>
            <a:ahLst/>
            <a:cxnLst/>
            <a:rect l="l" t="t" r="r" b="b"/>
            <a:pathLst>
              <a:path w="3211772" h="4385599">
                <a:moveTo>
                  <a:pt x="1605886" y="0"/>
                </a:moveTo>
                <a:lnTo>
                  <a:pt x="1605886" y="0"/>
                </a:lnTo>
                <a:cubicBezTo>
                  <a:pt x="2492792" y="0"/>
                  <a:pt x="3211772" y="718980"/>
                  <a:pt x="3211772" y="1605886"/>
                </a:cubicBezTo>
                <a:cubicBezTo>
                  <a:pt x="3211772" y="2585723"/>
                  <a:pt x="3211771" y="3459028"/>
                  <a:pt x="3211771" y="4385599"/>
                </a:cubicBezTo>
                <a:lnTo>
                  <a:pt x="3211771" y="4385599"/>
                </a:lnTo>
                <a:lnTo>
                  <a:pt x="0" y="4385599"/>
                </a:lnTo>
                <a:lnTo>
                  <a:pt x="0" y="4385599"/>
                </a:lnTo>
                <a:lnTo>
                  <a:pt x="0" y="1605886"/>
                </a:lnTo>
                <a:cubicBezTo>
                  <a:pt x="0" y="718980"/>
                  <a:pt x="718980" y="0"/>
                  <a:pt x="1605886" y="0"/>
                </a:cubicBezTo>
                <a:lnTo>
                  <a:pt x="1605886" y="0"/>
                </a:lnTo>
              </a:path>
            </a:pathLst>
          </a:custGeom>
          <a:blipFill>
            <a:blip r:embed="rId3"/>
            <a:srcRect l="23882" r="2388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2920" y="890092"/>
            <a:ext cx="7309771" cy="889012"/>
          </a:xfrm>
          <a:custGeom>
            <a:avLst/>
            <a:gdLst/>
            <a:ahLst/>
            <a:cxnLst/>
            <a:rect l="l" t="t" r="r" b="b"/>
            <a:pathLst>
              <a:path w="7309771" h="889012">
                <a:moveTo>
                  <a:pt x="0" y="889012"/>
                </a:moveTo>
                <a:lnTo>
                  <a:pt x="0" y="0"/>
                </a:lnTo>
                <a:lnTo>
                  <a:pt x="7309771" y="0"/>
                </a:lnTo>
                <a:lnTo>
                  <a:pt x="730977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Navigating the Future with AI Strategy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6766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4058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 AI's transformative potential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4058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about the impact of AI on various industries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key areas where AI can drive innovation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case studies of successful AI implementations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023846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Develop comprehensive AI strategy frameworks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023846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components of an AI strategy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how to align AI strategy with business goals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roadmap for AI adoption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3634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Explore ethical AI implementation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16978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233634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importance of ethics in AI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about ethical guidelines and frameworks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the impact of AI on society and privacy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736554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946342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156129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443422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Master strategic technological integration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443422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how to integrate AI with existing technologies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challenges of AI integration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solutions for seamless technological integration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653209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Build forward-thinking leadership capabilities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653209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role of leadership in AI adoption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about the skills needed for AI leadership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strategies for leading AI initiatives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441166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45578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755366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965154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174942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384729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231378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650954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8860742" y="2914166"/>
            <a:ext cx="1295387" cy="0"/>
          </a:xfrm>
          <a:custGeom>
            <a:avLst/>
            <a:gdLst/>
            <a:ahLst/>
            <a:cxnLst/>
            <a:rect l="l" t="t" r="r" b="b"/>
            <a:pathLst>
              <a:path w="1295387" h="0">
                <a:moveTo>
                  <a:pt x="0" y="0"/>
                </a:moveTo>
                <a:lnTo>
                  <a:pt x="1295387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14058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infrastructure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4058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Hardware and software requirements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storage and management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Scalability and flexibility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Understanding AI Strategy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69002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Organizational readiness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69002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Skillset and training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Change management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Leadership support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3946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Ethical considerations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52076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23946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Bias and fairness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Transparency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Accountability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207020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061964" y="2417263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916908" y="2449367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378889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Implementation roadmap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78889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Short-term goals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Long-term vision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Monitoring and evaluation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836126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611618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37682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92626" y="27479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0247570" y="278002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91069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46013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 towards data-driven decision-making processes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AI in customer service and personalized marketing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Rise of predictive analytics for operational efficiency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Industry Transformation Indicators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Advancements in machine learning algorithms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Increased adoption of natural language processing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Growth of AI-powered automation in various industries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Current Technological Trends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AI Strategic Landscape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AI-driven IoT applications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AI in cybersecurity for threat detection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Exploration of AI in healthcare for personalized treatment options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Emerging Technology Ecosystems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Leveraging AI for product innovation and customization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customer experiences through AI-driven insights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Improving operational efficiency and cost savings with AI solutions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Competitive Positioning Opportunities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6766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4058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Phase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4058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comprehensive AI readiness assessment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organizational goals and challenges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current technological capabilities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Strategic AI Integration Framework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023846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Mapping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023846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Map AI technologies to business objectives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potential impact on operations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key technology partners and vendors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3634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Capability Evaluation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16978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233634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internal skill sets and expertise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Determine training and development needs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potential for AI-driven innovation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736554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946342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156129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443422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Implementation Planning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443422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a detailed roadmap for AI integration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key milestones and timelines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Allocate resources and budget effectively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653209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Continuous Improvement Mechanisms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653209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feedback loops for ongoing optimization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 performance metrics and KPIs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agile methodologies for adaptive strategies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441166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45578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755366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965154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174942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384729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231378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650954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8860742" y="2914166"/>
            <a:ext cx="1295387" cy="0"/>
          </a:xfrm>
          <a:custGeom>
            <a:avLst/>
            <a:gdLst/>
            <a:ahLst/>
            <a:cxnLst/>
            <a:rect l="l" t="t" r="r" b="b"/>
            <a:pathLst>
              <a:path w="1295387" h="0">
                <a:moveTo>
                  <a:pt x="0" y="0"/>
                </a:moveTo>
                <a:lnTo>
                  <a:pt x="1295387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14058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Infrastructure Assessment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4058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current IT systems and capabilities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gaps in infrastructure for AI integration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scalability and compatibility with AI technologies</a:t>
            </a:r>
            <a:endParaRPr lang="en-US" sz="1073" dirty="0"/>
          </a:p>
        </p:txBody>
      </p:sp>
      <p:sp>
        <p:nvSpPr>
          <p:cNvPr id="6" name="Text 4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Organizational AI Readiness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69002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Skill Gap Analysis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69002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existing skill sets within the organization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Determine training needs for AI implementation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Plan for upskilling or hiring to fill skill gaps</a:t>
            </a:r>
            <a:endParaRPr lang="en-US" sz="1073" dirty="0"/>
          </a:p>
        </p:txBody>
      </p:sp>
      <p:sp>
        <p:nvSpPr>
          <p:cNvPr id="10" name="Text 8"/>
          <p:cNvSpPr/>
          <p:nvPr/>
        </p:nvSpPr>
        <p:spPr>
          <a:xfrm>
            <a:off x="6523946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Adaptation Requirements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52076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23946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2"/>
              </a:spcAft>
              <a:buNone/>
            </a:pPr>
            <a:r>
              <a:rPr lang="en-US" sz="10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organizational culture towards innovation and change</a:t>
            </a:r>
            <a:endParaRPr lang="en-US" sz="1071" dirty="0"/>
          </a:p>
          <a:p>
            <a:pPr algn="ctr" marL="0" indent="0">
              <a:lnSpc>
                <a:spcPct val="116667"/>
              </a:lnSpc>
              <a:spcAft>
                <a:spcPts val="892"/>
              </a:spcAft>
              <a:buNone/>
            </a:pPr>
            <a:r>
              <a:rPr lang="en-US" sz="10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potential resistance to AI adoption</a:t>
            </a:r>
            <a:endParaRPr lang="en-US" sz="1071" dirty="0"/>
          </a:p>
          <a:p>
            <a:pPr algn="ctr" marL="0" indent="0">
              <a:lnSpc>
                <a:spcPct val="116667"/>
              </a:lnSpc>
              <a:spcAft>
                <a:spcPts val="892"/>
              </a:spcAft>
              <a:buNone/>
            </a:pPr>
            <a:r>
              <a:rPr lang="en-US" sz="10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strategies to foster a culture supportive of AI initiatives</a:t>
            </a:r>
            <a:endParaRPr lang="en-US" sz="1071" dirty="0"/>
          </a:p>
        </p:txBody>
      </p:sp>
      <p:sp>
        <p:nvSpPr>
          <p:cNvPr id="13" name="Text 11"/>
          <p:cNvSpPr/>
          <p:nvPr/>
        </p:nvSpPr>
        <p:spPr>
          <a:xfrm>
            <a:off x="4207020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061964" y="2417263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916908" y="2449367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378889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Resource Allocation Strategies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78889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2"/>
              </a:spcAft>
              <a:buNone/>
            </a:pPr>
            <a:r>
              <a:rPr lang="en-US" sz="10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Determine budget allocation for AI implementation</a:t>
            </a:r>
            <a:endParaRPr lang="en-US" sz="1071" dirty="0"/>
          </a:p>
          <a:p>
            <a:pPr algn="ctr" marL="0" indent="0">
              <a:lnSpc>
                <a:spcPct val="116667"/>
              </a:lnSpc>
              <a:spcAft>
                <a:spcPts val="892"/>
              </a:spcAft>
              <a:buNone/>
            </a:pPr>
            <a:r>
              <a:rPr lang="en-US" sz="10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Allocate resources for training, infrastructure upgrades, and AI tools</a:t>
            </a:r>
            <a:endParaRPr lang="en-US" sz="1071" dirty="0"/>
          </a:p>
          <a:p>
            <a:pPr algn="ctr" marL="0" indent="0">
              <a:lnSpc>
                <a:spcPct val="116667"/>
              </a:lnSpc>
              <a:spcAft>
                <a:spcPts val="892"/>
              </a:spcAft>
              <a:buNone/>
            </a:pPr>
            <a:r>
              <a:rPr lang="en-US" sz="10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governance structures for overseeing resource allocation</a:t>
            </a:r>
            <a:endParaRPr lang="en-US" sz="1071" dirty="0"/>
          </a:p>
        </p:txBody>
      </p:sp>
      <p:sp>
        <p:nvSpPr>
          <p:cNvPr id="18" name="Text 16"/>
          <p:cNvSpPr/>
          <p:nvPr/>
        </p:nvSpPr>
        <p:spPr>
          <a:xfrm>
            <a:off x="2836126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611618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37682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92626" y="27479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0247570" y="278002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91069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46013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processes to detect and address biases in AI algorithms.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Bias Mitigation Strategies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clear communication about AI systems' capabilities and limitations.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Transparency Principles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396" r="3239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Ethical AI Governance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mechanisms to hold individuals and organizations accountable for AI decisions.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Accountability Mechanisms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data privacy compliance and safeguard user information.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Privacy Protection Frameworks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Implementation Challenges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9243" r="2924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Complexity of Integration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integration requires coordination across departments.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Quality and Accessibility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data accuracy and availability for AI algorithms.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Resource Constraints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budget and expertise for AI implementation.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Regulatory Compliance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legal frameworks for AI usage.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Customer Service Automation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Predictive Analytics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 and Video Analysis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Autonomous Vehicles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Decision Support Systems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Potential Business Applications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Machine Learning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Natural Language Processing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Computer Vision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Robotics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Expert Systems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AI Technology Categories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3604" r="336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Ecosystem Mapping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Customer Experience Enhancement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Operational Efficiency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Product Innovation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Risk Management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Market Expansion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Strategic Integration Points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Performance Metrics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Cost-Benefit Analysis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Scalability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Complexity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User Adoption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Comparative Technology Analysis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Trends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379" r="253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Emerging AI Technologies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Quantum computing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AI-driven automation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Natural language processing advancements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Predicted Technological Convergence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AI with IoT, blockchain, and augmented reality for enhanced capabilities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Long-term Strategic Implications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 towards AI-first business models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Increased efficiency and productivity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New job roles and skill requirements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Competitive Positioning Strategies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Early adoption of AI innovations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partnerships for technology advancement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Selecting the right AI vendor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Defining chatbot functionalities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seamless integration with existing systems.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Strategic Decision Points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AI-powered chatbots in customer service operations.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Implementation Example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Case Study: AI Strategy in Action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alignment of AI initiatives with business goals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Proactive stakeholder engagement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Significance of data quality in AI implementation.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Increased customer satisfaction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Reduced response times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operational efficiency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continuous monitoring and refining AI algorithms.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Outcomes and Lessons Learned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14058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Phase 1: Assessment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4058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2"/>
              </a:spcAft>
              <a:buNone/>
            </a:pPr>
            <a:r>
              <a:rPr lang="en-US" sz="10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thorough evaluation of current technological landscape</a:t>
            </a:r>
            <a:endParaRPr lang="en-US" sz="1071" dirty="0"/>
          </a:p>
          <a:p>
            <a:pPr algn="ctr" marL="0" indent="0">
              <a:lnSpc>
                <a:spcPct val="116667"/>
              </a:lnSpc>
              <a:spcAft>
                <a:spcPts val="892"/>
              </a:spcAft>
              <a:buNone/>
            </a:pPr>
            <a:r>
              <a:rPr lang="en-US" sz="10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organizational strengths and weaknesses related to AI integration</a:t>
            </a:r>
            <a:endParaRPr lang="en-US" sz="1071" dirty="0"/>
          </a:p>
          <a:p>
            <a:pPr algn="ctr" marL="0" indent="0">
              <a:lnSpc>
                <a:spcPct val="116667"/>
              </a:lnSpc>
              <a:spcAft>
                <a:spcPts val="892"/>
              </a:spcAft>
              <a:buNone/>
            </a:pPr>
            <a:r>
              <a:rPr lang="en-US" sz="10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readiness of key stakeholders for strategic implementation</a:t>
            </a:r>
            <a:endParaRPr lang="en-US" sz="1071" dirty="0"/>
          </a:p>
        </p:txBody>
      </p:sp>
      <p:sp>
        <p:nvSpPr>
          <p:cNvPr id="6" name="Text 4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Practical Implementation Roadmap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69002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Phase 2: Strategy Development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69002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clear AI strategy objectives aligned with business goals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detailed roadmap for technology adoption and integration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key performance indicators (KPIs) for measuring success</a:t>
            </a:r>
            <a:endParaRPr lang="en-US" sz="1073" dirty="0"/>
          </a:p>
        </p:txBody>
      </p:sp>
      <p:sp>
        <p:nvSpPr>
          <p:cNvPr id="10" name="Text 8"/>
          <p:cNvSpPr/>
          <p:nvPr/>
        </p:nvSpPr>
        <p:spPr>
          <a:xfrm>
            <a:off x="6523946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Phase 3: Pilot Implementation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52076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23946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Select pilot projects to test AI applications in controlled environments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 and evaluate pilot outcomes for insights and adjustments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Gather feedback from users and stakeholders for continuous improvement</a:t>
            </a:r>
            <a:endParaRPr lang="en-US" sz="1073" dirty="0"/>
          </a:p>
        </p:txBody>
      </p:sp>
      <p:sp>
        <p:nvSpPr>
          <p:cNvPr id="13" name="Text 11"/>
          <p:cNvSpPr/>
          <p:nvPr/>
        </p:nvSpPr>
        <p:spPr>
          <a:xfrm>
            <a:off x="4207020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061964" y="2417263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916908" y="2449367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378889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Phase 4: Scaling and Optimization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78889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Scale successful AI initiatives across the organization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training programs to upskill employees on AI technologies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Continuously optimize AI systems based on performance data and feedback</a:t>
            </a:r>
            <a:endParaRPr lang="en-US" sz="1073" dirty="0"/>
          </a:p>
        </p:txBody>
      </p:sp>
      <p:sp>
        <p:nvSpPr>
          <p:cNvPr id="18" name="Text 16"/>
          <p:cNvSpPr/>
          <p:nvPr/>
        </p:nvSpPr>
        <p:spPr>
          <a:xfrm>
            <a:off x="2836126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611618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37682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92626" y="27479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0247570" y="278002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91069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46013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42061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81202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020343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2153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Success Metrics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11294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ROI Measurement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50435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Strategic Impact Assessment</a:t>
            </a:r>
            <a:endParaRPr lang="en-US" sz="1359" dirty="0"/>
          </a:p>
        </p:txBody>
      </p:sp>
      <p:sp>
        <p:nvSpPr>
          <p:cNvPr id="11" name="Text 9"/>
          <p:cNvSpPr/>
          <p:nvPr/>
        </p:nvSpPr>
        <p:spPr>
          <a:xfrm>
            <a:off x="9289576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Continuous Improvement Frameworks</a:t>
            </a:r>
            <a:endParaRPr lang="en-US" sz="1117" dirty="0"/>
          </a:p>
        </p:txBody>
      </p:sp>
      <p:sp>
        <p:nvSpPr>
          <p:cNvPr id="12" name="Text 10"/>
          <p:cNvSpPr/>
          <p:nvPr/>
        </p:nvSpPr>
        <p:spPr>
          <a:xfrm>
            <a:off x="772153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Track accuracy improvements, efficiency gains, and customer satisfaction metrics.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11294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Calculate return on investment from AI implementation in terms of cost savings and revenue growth.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50435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the alignment of AI initiatives with overall business goals and strategic objectives.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89576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feedback loops and agile methodologies to drive ongoing enhancements in AI strategy.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2153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3611294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ROI</a:t>
            </a:r>
            <a:endParaRPr lang="en-US" sz="5400" dirty="0"/>
          </a:p>
        </p:txBody>
      </p:sp>
      <p:sp>
        <p:nvSpPr>
          <p:cNvPr id="18" name="Text 16"/>
          <p:cNvSpPr/>
          <p:nvPr/>
        </p:nvSpPr>
        <p:spPr>
          <a:xfrm>
            <a:off x="6450435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606"/>
              </a:spcBef>
              <a:buNone/>
            </a:pPr>
            <a:r>
              <a:rPr lang="en-US" sz="3275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Impact</a:t>
            </a:r>
            <a:endParaRPr lang="en-US" sz="3275" dirty="0"/>
          </a:p>
        </p:txBody>
      </p:sp>
      <p:sp>
        <p:nvSpPr>
          <p:cNvPr id="19" name="Text 17"/>
          <p:cNvSpPr/>
          <p:nvPr/>
        </p:nvSpPr>
        <p:spPr>
          <a:xfrm>
            <a:off x="9289576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605"/>
              </a:spcBef>
              <a:buNone/>
            </a:pPr>
            <a:r>
              <a:rPr lang="en-US" sz="3268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Improvement</a:t>
            </a:r>
            <a:endParaRPr lang="en-US" sz="3268" dirty="0"/>
          </a:p>
        </p:txBody>
      </p:sp>
      <p:sp>
        <p:nvSpPr>
          <p:cNvPr id="20" name="Text 18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Success Metrics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14058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Transparency Requirements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4058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Clearly communicate AI usage to stakeholders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understandable explanations of AI decision-making processes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Ethical Considerations Checklist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69002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Bias Detection Protocols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69002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Regularly audit AI algorithms for biases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mechanisms to address and mitigate biases in AI systems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3946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Privacy Protection Strategies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52076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23946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data protection and user privacy compliance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robust data security measures to safeguard sensitive information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207020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061964" y="2417263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916908" y="2449367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378889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Accountability Frameworks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78889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roles and responsibilities for AI governance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mechanisms for oversight and accountability in AI decision-making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836126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611618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37682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92626" y="27479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0247570" y="278002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91069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46013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338253"/>
            <a:ext cx="2520063" cy="2519747"/>
          </a:xfrm>
          <a:custGeom>
            <a:avLst/>
            <a:gdLst/>
            <a:ahLst/>
            <a:cxnLst/>
            <a:rect l="l" t="t" r="r" b="b"/>
            <a:pathLst>
              <a:path w="2520063" h="2519747">
                <a:moveTo>
                  <a:pt x="1249828" y="1270040"/>
                </a:moveTo>
                <a:lnTo>
                  <a:pt x="0" y="1270040"/>
                </a:lnTo>
                <a:lnTo>
                  <a:pt x="0" y="2519710"/>
                </a:lnTo>
                <a:cubicBezTo>
                  <a:pt x="330566" y="2517037"/>
                  <a:pt x="647007" y="2384593"/>
                  <a:pt x="880914" y="2150709"/>
                </a:cubicBezTo>
                <a:cubicBezTo>
                  <a:pt x="1114828" y="1916830"/>
                  <a:pt x="1247238" y="1600476"/>
                  <a:pt x="1249828" y="1270040"/>
                </a:cubicBezTo>
                <a:lnTo>
                  <a:pt x="1249828" y="1270040"/>
                </a:lnTo>
                <a:moveTo>
                  <a:pt x="1249828" y="1270040"/>
                </a:moveTo>
                <a:lnTo>
                  <a:pt x="1249867" y="1270040"/>
                </a:lnTo>
                <a:lnTo>
                  <a:pt x="1249867" y="1418890"/>
                </a:lnTo>
                <a:moveTo>
                  <a:pt x="2047651" y="95881"/>
                </a:moveTo>
                <a:cubicBezTo>
                  <a:pt x="2197517" y="33830"/>
                  <a:pt x="2357923" y="1298"/>
                  <a:pt x="2520063" y="38"/>
                </a:cubicBezTo>
                <a:lnTo>
                  <a:pt x="2520063" y="1250123"/>
                </a:lnTo>
                <a:lnTo>
                  <a:pt x="1269825" y="1250123"/>
                </a:lnTo>
                <a:cubicBezTo>
                  <a:pt x="1271044" y="1088041"/>
                  <a:pt x="1303543" y="927686"/>
                  <a:pt x="1365582" y="777865"/>
                </a:cubicBezTo>
                <a:cubicBezTo>
                  <a:pt x="1428885" y="624977"/>
                  <a:pt x="1521709" y="486058"/>
                  <a:pt x="1638739" y="369040"/>
                </a:cubicBezTo>
                <a:cubicBezTo>
                  <a:pt x="1755775" y="252023"/>
                  <a:pt x="1894725" y="159202"/>
                  <a:pt x="2047651" y="95881"/>
                </a:cubicBezTo>
                <a:lnTo>
                  <a:pt x="2047651" y="95881"/>
                </a:lnTo>
                <a:moveTo>
                  <a:pt x="1249867" y="0"/>
                </a:moveTo>
                <a:lnTo>
                  <a:pt x="1249867" y="1250078"/>
                </a:lnTo>
                <a:cubicBezTo>
                  <a:pt x="919249" y="1247361"/>
                  <a:pt x="602768" y="1114847"/>
                  <a:pt x="368855" y="880887"/>
                </a:cubicBezTo>
                <a:cubicBezTo>
                  <a:pt x="134942" y="646926"/>
                  <a:pt x="2561" y="330496"/>
                  <a:pt x="37" y="0"/>
                </a:cubicBezTo>
                <a:lnTo>
                  <a:pt x="1249867" y="0"/>
                </a:lnTo>
                <a:moveTo>
                  <a:pt x="1269786" y="2519748"/>
                </a:moveTo>
                <a:lnTo>
                  <a:pt x="1269786" y="1270078"/>
                </a:lnTo>
                <a:cubicBezTo>
                  <a:pt x="1431895" y="1271335"/>
                  <a:pt x="1592269" y="1303856"/>
                  <a:pt x="1742110" y="1365881"/>
                </a:cubicBezTo>
                <a:cubicBezTo>
                  <a:pt x="1895011" y="1429176"/>
                  <a:pt x="2033941" y="1521963"/>
                  <a:pt x="2150971" y="1638940"/>
                </a:cubicBezTo>
                <a:cubicBezTo>
                  <a:pt x="2267995" y="1755911"/>
                  <a:pt x="2360825" y="1894786"/>
                  <a:pt x="2424153" y="2047623"/>
                </a:cubicBezTo>
                <a:cubicBezTo>
                  <a:pt x="2486218" y="2197394"/>
                  <a:pt x="2518755" y="2357704"/>
                  <a:pt x="2520025" y="2519748"/>
                </a:cubicBezTo>
                <a:lnTo>
                  <a:pt x="1269786" y="2519748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2247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41853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03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19646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19646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Call to Action for Strategic Innovation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0267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500267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Emphasize the Future of Technological Leadership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0888" y="2612004"/>
            <a:ext cx="2283878" cy="3616041"/>
          </a:xfrm>
          <a:custGeom>
            <a:avLst/>
            <a:gdLst/>
            <a:ahLst/>
            <a:cxnLst/>
            <a:rect l="l" t="t" r="r" b="b"/>
            <a:pathLst>
              <a:path w="2283878" h="3616041">
                <a:moveTo>
                  <a:pt x="0" y="3616041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80888" y="2120980"/>
            <a:ext cx="2283878" cy="347155"/>
          </a:xfrm>
          <a:custGeom>
            <a:avLst/>
            <a:gdLst/>
            <a:ahLst/>
            <a:cxnLst/>
            <a:rect l="l" t="t" r="r" b="b"/>
            <a:pathLst>
              <a:path w="2283878" h="347155">
                <a:moveTo>
                  <a:pt x="0" y="347155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Recap of Strategic AI Integration Principles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1" y="890092"/>
            <a:ext cx="7898130" cy="889012"/>
          </a:xfrm>
          <a:custGeom>
            <a:avLst/>
            <a:gdLst/>
            <a:ahLst/>
            <a:cxnLst/>
            <a:rect l="l" t="t" r="r" b="b"/>
            <a:pathLst>
              <a:path w="7898130" h="889012">
                <a:moveTo>
                  <a:pt x="0" y="889012"/>
                </a:moveTo>
                <a:lnTo>
                  <a:pt x="0" y="0"/>
                </a:lnTo>
                <a:lnTo>
                  <a:pt x="7898130" y="0"/>
                </a:lnTo>
                <a:lnTo>
                  <a:pt x="7898130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 consultants for personalized guidance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Industry experts for Q&amp;A sessions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technology providers for implementation support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Contact Information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courses on AI strategy development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Webinars on ethical AI implementation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Whitepapers on strategic technological integration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Learning Resources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Resources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 workshops for hands-on learning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conferences for networking and insights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 toolkits for practical implementation guidance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Further Exploration Opportunities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"Artificial Intelligence: A Modern Approach" by Stuart Russell &amp; Peter Norvig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AI Advantage" by Thomas H. Davenport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"Ethics of Artificial Intelligence and Robotics" edited by Vincent C. Müller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Recommended Reading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9243" r="2924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Utilize a clean, modern design template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Incorporate tech-inspired color schemes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Blues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Whites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Subtle gradients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Use icons and infographics to illustrate complex concepts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Maintain consistent typography and layout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Include high-quality, relevant imagery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6766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4058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AI Technology Ecosystem Diagrams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4058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Visual Content Suggestions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023846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Strategic Implementation Flowcharts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023846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233634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Comparative Technology Analysis Graphics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16978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233634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736554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946342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156129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443422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Ethical Framework Illustrations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443422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53209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Implementation Roadmap Timelines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653209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441166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45578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755366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965154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174942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384729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231378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650954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8860742" y="2914166"/>
            <a:ext cx="1295387" cy="0"/>
          </a:xfrm>
          <a:custGeom>
            <a:avLst/>
            <a:gdLst/>
            <a:ahLst/>
            <a:cxnLst/>
            <a:rect l="l" t="t" r="r" b="b"/>
            <a:pathLst>
              <a:path w="1295387" h="0">
                <a:moveTo>
                  <a:pt x="0" y="0"/>
                </a:moveTo>
                <a:lnTo>
                  <a:pt x="1295387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Recommended Presentation Techniques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Use Progressive Reveal Techniques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Gradually unveil information to maintain audience engagement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understanding by revealing key points step by step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Incorporate Interactive Elements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audience with polls, quizzes, or interactive Q&amp;A sessions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participation and create a dynamic presentation experience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Include Real-World Case Study Snippets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Illustrate theoretical concepts with practical examples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successful AI strategy implementations for better comprehension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Provide Actionable Insights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tangible takeaways for audience application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Empower listeners with practical strategies and next steps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Balance Theoretical Concepts with Practical Applications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Combine theoretical knowledge with real-world relevance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 comprehensive understanding of AI strategy implementation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566400" y="-201838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SWOT Analysis of AI Strategy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312449" y="2589267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data processing capabilities</a:t>
            </a:r>
            <a:endParaRPr lang="en-US" sz="1200" dirty="0"/>
          </a:p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decision-making efficiency</a:t>
            </a:r>
            <a:endParaRPr lang="en-US" sz="1200" dirty="0"/>
          </a:p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customer experience through personalization</a:t>
            </a:r>
            <a:endParaRPr lang="en-US" sz="1200" dirty="0"/>
          </a:p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for cost savings and operational optimization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312449" y="2177597"/>
            <a:ext cx="3383280" cy="246221"/>
          </a:xfrm>
          <a:custGeom>
            <a:avLst/>
            <a:gdLst/>
            <a:ahLst/>
            <a:cxnLst/>
            <a:rect l="l" t="t" r="r" b="b"/>
            <a:pathLst>
              <a:path w="3383280" h="246221">
                <a:moveTo>
                  <a:pt x="0" y="246221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81609" y="2589267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Dependence on quality and quantity of data</a:t>
            </a:r>
            <a:endParaRPr lang="en-US" sz="1200" dirty="0"/>
          </a:p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Initial high implementation costs</a:t>
            </a:r>
            <a:endParaRPr lang="en-US" sz="1200" dirty="0"/>
          </a:p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concerns surrounding data privacy and bias</a:t>
            </a:r>
            <a:endParaRPr lang="en-US" sz="1200" dirty="0"/>
          </a:p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Need for continuous training and upskilling of workforce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281609" y="2177597"/>
            <a:ext cx="3383280" cy="246221"/>
          </a:xfrm>
          <a:custGeom>
            <a:avLst/>
            <a:gdLst/>
            <a:ahLst/>
            <a:cxnLst/>
            <a:rect l="l" t="t" r="r" b="b"/>
            <a:pathLst>
              <a:path w="3383280" h="246221">
                <a:moveTo>
                  <a:pt x="0" y="246221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2449" y="4854155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Expansion into new markets with AI-driven products/services</a:t>
            </a:r>
            <a:endParaRPr lang="en-US" sz="1200" dirty="0"/>
          </a:p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Collaboration with tech partners for innovation</a:t>
            </a:r>
            <a:endParaRPr lang="en-US" sz="1200" dirty="0"/>
          </a:p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AI in existing processes for enhanced performance</a:t>
            </a:r>
            <a:endParaRPr lang="en-US" sz="1200" dirty="0"/>
          </a:p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for creating new revenue streams through AI solutions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312449" y="4442485"/>
            <a:ext cx="3383280" cy="246221"/>
          </a:xfrm>
          <a:custGeom>
            <a:avLst/>
            <a:gdLst/>
            <a:ahLst/>
            <a:cxnLst/>
            <a:rect l="l" t="t" r="r" b="b"/>
            <a:pathLst>
              <a:path w="3383280" h="246221">
                <a:moveTo>
                  <a:pt x="0" y="246221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81609" y="4854155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Cybersecurity risks and data breaches</a:t>
            </a:r>
            <a:endParaRPr lang="en-US" sz="1200" dirty="0"/>
          </a:p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Regulatory challenges and compliance issues</a:t>
            </a:r>
            <a:endParaRPr lang="en-US" sz="1200" dirty="0"/>
          </a:p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Resistance to change within the organization</a:t>
            </a:r>
            <a:endParaRPr lang="en-US" sz="1200" dirty="0"/>
          </a:p>
          <a:p>
            <a:pPr algn="l" marL="171450" indent="-171450">
              <a:lnSpc>
                <a:spcPct val="83333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Competition from tech-savvy disruptors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81609" y="4442485"/>
            <a:ext cx="3383280" cy="246221"/>
          </a:xfrm>
          <a:custGeom>
            <a:avLst/>
            <a:gdLst/>
            <a:ahLst/>
            <a:cxnLst/>
            <a:rect l="l" t="t" r="r" b="b"/>
            <a:pathLst>
              <a:path w="3383280" h="246221">
                <a:moveTo>
                  <a:pt x="0" y="246221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02920" y="2921779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0" y="4433249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184401" y="2921779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184401" y="4435165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42061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81202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020343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2153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13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Projected Revenue Increase</a:t>
            </a:r>
            <a:endParaRPr lang="en-US" sz="1413" dirty="0"/>
          </a:p>
        </p:txBody>
      </p:sp>
      <p:sp>
        <p:nvSpPr>
          <p:cNvPr id="9" name="Text 7"/>
          <p:cNvSpPr/>
          <p:nvPr/>
        </p:nvSpPr>
        <p:spPr>
          <a:xfrm>
            <a:off x="3611294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Revenue Drivers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50435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Revenue Growth Strategy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9576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72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Forecasted Revenue Impact</a:t>
            </a:r>
            <a:endParaRPr lang="en-US" sz="1472" dirty="0"/>
          </a:p>
        </p:txBody>
      </p:sp>
      <p:sp>
        <p:nvSpPr>
          <p:cNvPr id="12" name="Text 10"/>
          <p:cNvSpPr/>
          <p:nvPr/>
        </p:nvSpPr>
        <p:spPr>
          <a:xfrm>
            <a:off x="772153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Year-over-year growth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11294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Product enhancements, expanded market reach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50435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Leveraging for targeted marketing campaigns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89576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Incremental revenue by end of next fiscal year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2153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25%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3611294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760"/>
              </a:spcBef>
              <a:buNone/>
            </a:pPr>
            <a:r>
              <a:rPr lang="en-US" sz="4103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AI-driven</a:t>
            </a:r>
            <a:endParaRPr lang="en-US" sz="4103" dirty="0"/>
          </a:p>
        </p:txBody>
      </p:sp>
      <p:sp>
        <p:nvSpPr>
          <p:cNvPr id="18" name="Text 16"/>
          <p:cNvSpPr/>
          <p:nvPr/>
        </p:nvSpPr>
        <p:spPr>
          <a:xfrm>
            <a:off x="6450435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606"/>
              </a:spcBef>
              <a:buNone/>
            </a:pPr>
            <a:r>
              <a:rPr lang="en-US" sz="3272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analytics</a:t>
            </a:r>
            <a:endParaRPr lang="en-US" sz="3272" dirty="0"/>
          </a:p>
        </p:txBody>
      </p:sp>
      <p:sp>
        <p:nvSpPr>
          <p:cNvPr id="19" name="Text 17"/>
          <p:cNvSpPr/>
          <p:nvPr/>
        </p:nvSpPr>
        <p:spPr>
          <a:xfrm>
            <a:off x="9289576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$10M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Revenue Growth Forecast</a:t>
            </a:r>
            <a:endParaRPr lang="en-US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Customer Service Automation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Predictive Analytics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 and Video Analysis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Autonomous Vehicles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Decision Support Systems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Potential Business Applications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Machine Learning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Natural Language Processing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Computer Vision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Robotics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Expert Systems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AI Technology Categories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AI Technology Ecosystem Diagram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Infrastructure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Talent Acquisition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Regulatory Compliance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Partnerships and Collaborations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Learning and Improvement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Strategic Integration Points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Performance Metrics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Scalability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Cost Efficiency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Ease of Integration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Security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Comparative Technology Analysis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6766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4058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Phase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4058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thorough analysis of current AI capabilities and limitations.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Strategic Implementation Flowchart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023846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Mapping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023846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AI technologies that align with strategic objectives.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3634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Capability Evaluation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16978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233634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organizational readiness and skill gaps for AI implementation.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736554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946342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156129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443422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Implementation Planning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443422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a detailed roadmap for integrating AI into existing processes.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653209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Continuous Improvement Mechanisms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653209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feedback loops for ongoing optimization and innovation.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441166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45578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755366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965154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174942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384729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231378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650954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8860742" y="2914166"/>
            <a:ext cx="1295387" cy="0"/>
          </a:xfrm>
          <a:custGeom>
            <a:avLst/>
            <a:gdLst/>
            <a:ahLst/>
            <a:cxnLst/>
            <a:rect l="l" t="t" r="r" b="b"/>
            <a:pathLst>
              <a:path w="1295387" h="0">
                <a:moveTo>
                  <a:pt x="0" y="0"/>
                </a:moveTo>
                <a:lnTo>
                  <a:pt x="1295387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Predictive Analytics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Customer Service Automation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Fraud Detection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Supply Chain Optimization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Potential Business Applications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Machine Learning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Natural Language Processing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Computer Vision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Robotics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AI Technology Categories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Comparative Technology Analysis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Security Considerations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Interoperability with Existing Systems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Alignment with Business Objectives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Strategic Integration Points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Performance Metrics Comparison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Scalability Assessment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Complexity Evaluation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Comparative Technology Analysis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Ethical Framework Illustrations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32957" r="3295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Transparency Requirements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 communication of AI use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Disclosure of data sources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Openness about decision-making processes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Bias Detection Protocols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bias audits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bias detection algorithms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Addressing bias in training data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Privacy Protection Strategies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anonymization techniques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Secure data storage protocols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Compliance with data protection regulations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Accountability Frameworks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Establishing clear lines of responsibility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oversight mechanisms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Enforcing consequences for unethical AI use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2024-11-15T15:46:39Z</dcterms:created>
  <dcterms:modified xsi:type="dcterms:W3CDTF">2024-11-15T15:46:39Z</dcterms:modified>
</cp:coreProperties>
</file>