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slideLayout" Target="../slideLayouts/slideLayout1.xml"/><Relationship Id="rId1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043141185153ad83eab7a9da8b423c293d1befc2.png"/><Relationship Id="rId14" Type="http://schemas.openxmlformats.org/officeDocument/2006/relationships/image" Target="../media/7828f177c1fea9e7d2ba756d66ce34df7041e6f6.png"/><Relationship Id="rId15" Type="http://schemas.openxmlformats.org/officeDocument/2006/relationships/image" Target="../media/27979971bc26f0ed44c6a06c479706e594b2a9d3.png"/><Relationship Id="rId16" Type="http://schemas.openxmlformats.org/officeDocument/2006/relationships/image" Target="../media/827cfd30985b99d86ea7514578bd74ebc030c8bb.png"/><Relationship Id="rId17" Type="http://schemas.openxmlformats.org/officeDocument/2006/relationships/image" Target="../media/bc5af7eaa0f1358178eda4e4f2f1d1209832853d.png"/><Relationship Id="rId18" Type="http://schemas.openxmlformats.org/officeDocument/2006/relationships/image" Target="../media/aca858b1536c9b536cdc1fa279e9b32002524186.png"/><Relationship Id="rId19" Type="http://schemas.openxmlformats.org/officeDocument/2006/relationships/image" Target="../media/72801f4c8195f0622ac4443f60c6d2d662bb1229.png"/><Relationship Id="rId20" Type="http://schemas.openxmlformats.org/officeDocument/2006/relationships/slideLayout" Target="../slideLayouts/slideLayout1.xml"/><Relationship Id="rId2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e5e6f0ba0da5a80e9b90e43b475a767278bfdee8.png"/><Relationship Id="rId14" Type="http://schemas.openxmlformats.org/officeDocument/2006/relationships/image" Target="../media/d812dce58aa4096dbe226f22e5c9d9b8009a9ee1.png"/><Relationship Id="rId15" Type="http://schemas.openxmlformats.org/officeDocument/2006/relationships/image" Target="../media/85f10ab62322fc6cb4a33dfc6b2db5a9993adffc.jpg"/><Relationship Id="rId16" Type="http://schemas.openxmlformats.org/officeDocument/2006/relationships/slideLayout" Target="../slideLayouts/slideLayout1.xml"/><Relationship Id="rId1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d812dce58aa4096dbe226f22e5c9d9b8009a9ee1.png"/><Relationship Id="rId14" Type="http://schemas.openxmlformats.org/officeDocument/2006/relationships/image" Target="../media/82f09ebfcc00f6a826b1efb5d863af4e35afa7bc.jpg"/><Relationship Id="rId15" Type="http://schemas.openxmlformats.org/officeDocument/2006/relationships/slideLayout" Target="../slideLayouts/slideLayout1.xml"/><Relationship Id="rId1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e5e6f0ba0da5a80e9b90e43b475a767278bfdee8.png"/><Relationship Id="rId14" Type="http://schemas.openxmlformats.org/officeDocument/2006/relationships/image" Target="../media/d812dce58aa4096dbe226f22e5c9d9b8009a9ee1.png"/><Relationship Id="rId15" Type="http://schemas.openxmlformats.org/officeDocument/2006/relationships/image" Target="../media/56a50329d97ea8fef5be9d3fea120a7d2d77c8cf.jpg"/><Relationship Id="rId16" Type="http://schemas.openxmlformats.org/officeDocument/2006/relationships/slideLayout" Target="../slideLayouts/slideLayout1.xml"/><Relationship Id="rId17"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524000" y="1054778"/>
            <a:ext cx="9144000" cy="2553577"/>
          </a:xfrm>
          <a:custGeom>
            <a:avLst/>
            <a:gdLst/>
            <a:ahLst/>
            <a:cxnLst/>
            <a:rect l="l" t="t" r="r" b="b"/>
            <a:pathLst>
              <a:path w="9144000" h="2553577">
                <a:moveTo>
                  <a:pt x="0" y="2553577"/>
                </a:moveTo>
                <a:lnTo>
                  <a:pt x="0" y="0"/>
                </a:lnTo>
                <a:lnTo>
                  <a:pt x="9144000" y="0"/>
                </a:lnTo>
                <a:lnTo>
                  <a:pt x="9144000" y="2553577"/>
                </a:lnTo>
                <a:lnTo>
                  <a:pt x="0" y="2553577"/>
                </a:lnTo>
              </a:path>
            </a:pathLst>
          </a:custGeom>
          <a:noFill/>
          <a:ln/>
        </p:spPr>
        <p:txBody>
          <a:bodyPr wrap="square" lIns="0" tIns="0" rIns="0" bIns="0" rtlCol="0" anchor="b"/>
          <a:lstStyle/>
          <a:p>
            <a:pPr algn="ctr" marL="0" indent="0">
              <a:lnSpc>
                <a:spcPct val="100000"/>
              </a:lnSpc>
              <a:spcBef>
                <a:spcPts val="1000"/>
              </a:spcBef>
              <a:buNone/>
            </a:pPr>
            <a:r>
              <a:rPr lang="en-US" sz="4000" dirty="0">
                <a:solidFill>
                  <a:srgbClr val="3B2675"/>
                </a:solidFill>
                <a:latin typeface="Kollektif Bold" pitchFamily="34" charset="0"/>
                <a:ea typeface="Kollektif Bold" pitchFamily="34" charset="-122"/>
                <a:cs typeface="Kollektif Bold" pitchFamily="34" charset="-120"/>
              </a:rPr>
              <a:t>Understanding Nouns</a:t>
            </a:r>
            <a:endParaRPr lang="en-US" sz="4000" dirty="0"/>
          </a:p>
        </p:txBody>
      </p:sp>
      <p:sp>
        <p:nvSpPr>
          <p:cNvPr id="15" name="Text 13"/>
          <p:cNvSpPr/>
          <p:nvPr/>
        </p:nvSpPr>
        <p:spPr>
          <a:xfrm>
            <a:off x="1524000" y="3885447"/>
            <a:ext cx="9144000" cy="1741332"/>
          </a:xfrm>
          <a:custGeom>
            <a:avLst/>
            <a:gdLst/>
            <a:ahLst/>
            <a:cxnLst/>
            <a:rect l="l" t="t" r="r" b="b"/>
            <a:pathLst>
              <a:path w="9144000" h="1741332">
                <a:moveTo>
                  <a:pt x="0" y="1741332"/>
                </a:moveTo>
                <a:lnTo>
                  <a:pt x="0" y="0"/>
                </a:lnTo>
                <a:lnTo>
                  <a:pt x="9144000" y="0"/>
                </a:lnTo>
                <a:lnTo>
                  <a:pt x="9144000" y="1741332"/>
                </a:lnTo>
                <a:lnTo>
                  <a:pt x="0" y="1741332"/>
                </a:lnTo>
              </a:path>
            </a:pathLst>
          </a:custGeom>
          <a:noFill/>
          <a:ln/>
        </p:spPr>
        <p:txBody>
          <a:bodyPr wrap="square" lIns="0" tIns="0" rIns="0" bIns="0" rtlCol="0" anchor="t"/>
          <a:lstStyle/>
          <a:p>
            <a:pPr algn="ctr" marL="0" indent="0">
              <a:lnSpc>
                <a:spcPct val="100000"/>
              </a:lnSpc>
              <a:spcBef>
                <a:spcPts val="1000"/>
              </a:spcBef>
              <a:buNone/>
            </a:pPr>
            <a:r>
              <a:rPr lang="en-US" sz="2400" dirty="0">
                <a:solidFill>
                  <a:srgbClr val="4867FF"/>
                </a:solidFill>
                <a:latin typeface="Kollektif" pitchFamily="34" charset="0"/>
                <a:ea typeface="Kollektif" pitchFamily="34" charset="-122"/>
                <a:cs typeface="Kollektif" pitchFamily="34" charset="-120"/>
              </a:rPr>
              <a:t>Exploring the Definition and Types of Nouns</a:t>
            </a:r>
            <a:endParaRPr lang="en-US" sz="2400" dirty="0"/>
          </a:p>
        </p:txBody>
      </p:sp>
      <p:sp>
        <p:nvSpPr>
          <p:cNvPr id="16" name="Text 14"/>
          <p:cNvSpPr/>
          <p:nvPr/>
        </p:nvSpPr>
        <p:spPr>
          <a:xfrm>
            <a:off x="4876796" y="817742"/>
            <a:ext cx="1097280" cy="1097280"/>
          </a:xfrm>
          <a:custGeom>
            <a:avLst/>
            <a:gdLst/>
            <a:ahLst/>
            <a:cxnLst/>
            <a:rect l="l" t="t" r="r" b="b"/>
            <a:pathLst>
              <a:path w="1097280" h="1097280">
                <a:moveTo>
                  <a:pt x="0" y="1097280"/>
                </a:moveTo>
                <a:lnTo>
                  <a:pt x="0" y="0"/>
                </a:lnTo>
                <a:lnTo>
                  <a:pt x="1097280" y="0"/>
                </a:lnTo>
                <a:lnTo>
                  <a:pt x="1097280" y="1097280"/>
                </a:lnTo>
                <a:lnTo>
                  <a:pt x="0" y="10972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11428664" y="2299306"/>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9905626"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9143953"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10667300" y="446"/>
            <a:ext cx="761667" cy="1521988"/>
          </a:xfrm>
          <a:custGeom>
            <a:avLst/>
            <a:gdLst/>
            <a:ahLst/>
            <a:cxnLst/>
            <a:rect l="l" t="t" r="r" b="b"/>
            <a:pathLst>
              <a:path w="761667" h="1521988">
                <a:moveTo>
                  <a:pt x="0" y="1521988"/>
                </a:moveTo>
                <a:lnTo>
                  <a:pt x="0" y="0"/>
                </a:lnTo>
                <a:lnTo>
                  <a:pt x="761667" y="0"/>
                </a:lnTo>
                <a:lnTo>
                  <a:pt x="761667" y="1521988"/>
                </a:lnTo>
                <a:lnTo>
                  <a:pt x="0" y="1521988"/>
                </a:lnTo>
              </a:path>
            </a:pathLst>
          </a:custGeom>
          <a:blipFill>
            <a:blip r:embed="rId18"/>
            <a:srcRect l="0" t="0" r="0" b="0"/>
            <a:stretch>
              <a:fillRect l="0" t="0" r="0" b="0"/>
            </a:stretch>
          </a:blipFill>
          <a:ln/>
        </p:spPr>
        <p:txBody>
          <a:bodyPr wrap="square" lIns="0" tIns="0" rIns="0" bIns="0" rtlCol="0" anchor="ctr"/>
          <a:lstStyle/>
          <a:p>
            <a:pPr indent="0" marL="0">
              <a:buNone/>
            </a:pPr>
            <a:endParaRPr lang="en-US" dirty="0"/>
          </a:p>
        </p:txBody>
      </p:sp>
      <p:sp>
        <p:nvSpPr>
          <p:cNvPr id="20" name="Text 18"/>
          <p:cNvSpPr/>
          <p:nvPr/>
        </p:nvSpPr>
        <p:spPr>
          <a:xfrm>
            <a:off x="11428664" y="446"/>
            <a:ext cx="761667" cy="1522286"/>
          </a:xfrm>
          <a:custGeom>
            <a:avLst/>
            <a:gdLst/>
            <a:ahLst/>
            <a:cxnLst/>
            <a:rect l="l" t="t" r="r" b="b"/>
            <a:pathLst>
              <a:path w="761667" h="1522286">
                <a:moveTo>
                  <a:pt x="0" y="1522286"/>
                </a:moveTo>
                <a:lnTo>
                  <a:pt x="0" y="0"/>
                </a:lnTo>
                <a:lnTo>
                  <a:pt x="761667" y="0"/>
                </a:lnTo>
                <a:lnTo>
                  <a:pt x="761667" y="1522286"/>
                </a:lnTo>
                <a:lnTo>
                  <a:pt x="0" y="1522286"/>
                </a:lnTo>
              </a:path>
            </a:pathLst>
          </a:custGeom>
          <a:blipFill>
            <a:blip r:embed="rId19"/>
            <a:srcRect l="0" t="0" r="0" b="0"/>
            <a:stretch>
              <a:fillRect l="0" t="0" r="0" b="0"/>
            </a:stretch>
          </a:blipFill>
          <a:ln/>
        </p:spPr>
        <p:txBody>
          <a:bodyPr wrap="square" lIns="0" tIns="0" rIns="0" bIns="0" rtlCol="0" anchor="ctr"/>
          <a:lstStyle/>
          <a:p>
            <a:pPr indent="0" marL="0">
              <a:buNone/>
            </a:pPr>
            <a:endParaRPr lang="en-US" dirty="0"/>
          </a:p>
        </p:txBody>
      </p:sp>
      <p:sp>
        <p:nvSpPr>
          <p:cNvPr id="21" name="Text 19"/>
          <p:cNvSpPr/>
          <p:nvPr/>
        </p:nvSpPr>
        <p:spPr>
          <a:xfrm>
            <a:off x="759585" y="1530443"/>
            <a:ext cx="9123035" cy="4663440"/>
          </a:xfrm>
          <a:custGeom>
            <a:avLst/>
            <a:gdLst/>
            <a:ahLst/>
            <a:cxnLst/>
            <a:rect l="l" t="t" r="r" b="b"/>
            <a:pathLst>
              <a:path w="9123035" h="4663440">
                <a:moveTo>
                  <a:pt x="0" y="4663440"/>
                </a:moveTo>
                <a:lnTo>
                  <a:pt x="0" y="0"/>
                </a:lnTo>
                <a:lnTo>
                  <a:pt x="9123035" y="0"/>
                </a:lnTo>
                <a:lnTo>
                  <a:pt x="9123035" y="4663440"/>
                </a:lnTo>
                <a:lnTo>
                  <a:pt x="0" y="4663440"/>
                </a:lnTo>
              </a:path>
            </a:pathLst>
          </a:custGeom>
          <a:noFill/>
          <a:ln/>
        </p:spPr>
        <p:txBody>
          <a:bodyPr wrap="square" lIns="0" tIns="0" rIns="0" bIns="0" rtlCol="0" anchor="t"/>
          <a:lstStyle/>
          <a:p>
            <a:pPr algn="l" marL="0" indent="0">
              <a:lnSpc>
                <a:spcPct val="130000"/>
              </a:lnSpc>
              <a:spcBef>
                <a:spcPts val="1000"/>
              </a:spcBef>
              <a:buNone/>
            </a:pPr>
            <a:r>
              <a:rPr lang="en-US" sz="1800" dirty="0">
                <a:solidFill>
                  <a:srgbClr val="000000"/>
                </a:solidFill>
                <a:latin typeface="Kollektif" pitchFamily="34" charset="0"/>
                <a:ea typeface="Kollektif" pitchFamily="34" charset="-122"/>
                <a:cs typeface="Kollektif" pitchFamily="34" charset="-120"/>
              </a:rPr>
              <a:t>Lesson Introduction</a:t>
            </a:r>
            <a:endParaRPr lang="en-US" sz="1800" dirty="0"/>
          </a:p>
          <a:p>
            <a:pPr algn="l" marL="0" indent="0">
              <a:lnSpc>
                <a:spcPct val="130000"/>
              </a:lnSpc>
              <a:spcBef>
                <a:spcPts val="1000"/>
              </a:spcBef>
              <a:buNone/>
            </a:pPr>
            <a:r>
              <a:rPr lang="en-US" sz="1800" dirty="0">
                <a:solidFill>
                  <a:srgbClr val="000000"/>
                </a:solidFill>
                <a:latin typeface="Kollektif" pitchFamily="34" charset="0"/>
                <a:ea typeface="Kollektif" pitchFamily="34" charset="-122"/>
                <a:cs typeface="Kollektif" pitchFamily="34" charset="-120"/>
              </a:rPr>
              <a:t>Subject Knowledge: Definition of a Noun</a:t>
            </a:r>
            <a:endParaRPr lang="en-US" sz="1800" dirty="0"/>
          </a:p>
          <a:p>
            <a:pPr algn="l" marL="0" indent="0">
              <a:lnSpc>
                <a:spcPct val="130000"/>
              </a:lnSpc>
              <a:spcBef>
                <a:spcPts val="1000"/>
              </a:spcBef>
              <a:buNone/>
            </a:pPr>
            <a:r>
              <a:rPr lang="en-US" sz="1800" dirty="0">
                <a:solidFill>
                  <a:srgbClr val="000000"/>
                </a:solidFill>
                <a:latin typeface="Kollektif" pitchFamily="34" charset="0"/>
                <a:ea typeface="Kollektif" pitchFamily="34" charset="-122"/>
                <a:cs typeface="Kollektif" pitchFamily="34" charset="-120"/>
              </a:rPr>
              <a:t>Subject Knowledge: Types of Nouns</a:t>
            </a:r>
            <a:endParaRPr lang="en-US" sz="1800" dirty="0"/>
          </a:p>
        </p:txBody>
      </p:sp>
      <p:sp>
        <p:nvSpPr>
          <p:cNvPr id="22" name="Text 20"/>
          <p:cNvSpPr/>
          <p:nvPr/>
        </p:nvSpPr>
        <p:spPr>
          <a:xfrm>
            <a:off x="10118447" y="1530443"/>
            <a:ext cx="547200" cy="4663440"/>
          </a:xfrm>
          <a:custGeom>
            <a:avLst/>
            <a:gdLst/>
            <a:ahLst/>
            <a:cxnLst/>
            <a:rect l="l" t="t" r="r" b="b"/>
            <a:pathLst>
              <a:path w="547200" h="4663440">
                <a:moveTo>
                  <a:pt x="0" y="4663440"/>
                </a:moveTo>
                <a:lnTo>
                  <a:pt x="0" y="0"/>
                </a:lnTo>
                <a:lnTo>
                  <a:pt x="547200" y="0"/>
                </a:lnTo>
                <a:lnTo>
                  <a:pt x="547200" y="4663440"/>
                </a:lnTo>
                <a:lnTo>
                  <a:pt x="0" y="4663440"/>
                </a:lnTo>
              </a:path>
            </a:pathLst>
          </a:custGeom>
          <a:noFill/>
          <a:ln/>
        </p:spPr>
        <p:txBody>
          <a:bodyPr wrap="square" lIns="0" tIns="0" rIns="0" bIns="0" rtlCol="0" anchor="t"/>
          <a:lstStyle/>
          <a:p>
            <a:pPr algn="r" marL="0" indent="0">
              <a:lnSpc>
                <a:spcPct val="130000"/>
              </a:lnSpc>
              <a:spcBef>
                <a:spcPts val="1000"/>
              </a:spcBef>
              <a:buNone/>
            </a:pPr>
            <a:r>
              <a:rPr lang="en-US" sz="1800" dirty="0">
                <a:solidFill>
                  <a:srgbClr val="000000"/>
                </a:solidFill>
                <a:latin typeface="Kollektif" pitchFamily="34" charset="0"/>
                <a:ea typeface="Kollektif" pitchFamily="34" charset="-122"/>
                <a:cs typeface="Kollektif" pitchFamily="34" charset="-120"/>
              </a:rPr>
              <a:t>01</a:t>
            </a:r>
            <a:endParaRPr lang="en-US" sz="1800" dirty="0"/>
          </a:p>
          <a:p>
            <a:pPr algn="r" marL="0" indent="0">
              <a:lnSpc>
                <a:spcPct val="130000"/>
              </a:lnSpc>
              <a:spcBef>
                <a:spcPts val="1000"/>
              </a:spcBef>
              <a:buNone/>
            </a:pPr>
            <a:r>
              <a:rPr lang="en-US" sz="1800" dirty="0">
                <a:solidFill>
                  <a:srgbClr val="000000"/>
                </a:solidFill>
                <a:latin typeface="Kollektif" pitchFamily="34" charset="0"/>
                <a:ea typeface="Kollektif" pitchFamily="34" charset="-122"/>
                <a:cs typeface="Kollektif" pitchFamily="34" charset="-120"/>
              </a:rPr>
              <a:t>02</a:t>
            </a:r>
            <a:endParaRPr lang="en-US" sz="1800" dirty="0"/>
          </a:p>
          <a:p>
            <a:pPr algn="r" marL="0" indent="0">
              <a:lnSpc>
                <a:spcPct val="130000"/>
              </a:lnSpc>
              <a:spcBef>
                <a:spcPts val="1000"/>
              </a:spcBef>
              <a:buNone/>
            </a:pPr>
            <a:r>
              <a:rPr lang="en-US" sz="1800" dirty="0">
                <a:solidFill>
                  <a:srgbClr val="000000"/>
                </a:solidFill>
                <a:latin typeface="Kollektif" pitchFamily="34" charset="0"/>
                <a:ea typeface="Kollektif" pitchFamily="34" charset="-122"/>
                <a:cs typeface="Kollektif" pitchFamily="34" charset="-120"/>
              </a:rPr>
              <a:t>03</a:t>
            </a:r>
            <a:endParaRPr lang="en-US" sz="1800" dirty="0"/>
          </a:p>
        </p:txBody>
      </p:sp>
      <p:sp>
        <p:nvSpPr>
          <p:cNvPr id="23" name="Text 21"/>
          <p:cNvSpPr/>
          <p:nvPr/>
        </p:nvSpPr>
        <p:spPr>
          <a:xfrm>
            <a:off x="761990" y="656471"/>
            <a:ext cx="9903704" cy="672463"/>
          </a:xfrm>
          <a:custGeom>
            <a:avLst/>
            <a:gdLst/>
            <a:ahLst/>
            <a:cxnLst/>
            <a:rect l="l" t="t" r="r" b="b"/>
            <a:pathLst>
              <a:path w="9903704" h="672463">
                <a:moveTo>
                  <a:pt x="0" y="672463"/>
                </a:moveTo>
                <a:lnTo>
                  <a:pt x="0" y="0"/>
                </a:lnTo>
                <a:lnTo>
                  <a:pt x="9903704" y="0"/>
                </a:lnTo>
                <a:lnTo>
                  <a:pt x="9903704" y="672463"/>
                </a:lnTo>
                <a:lnTo>
                  <a:pt x="0" y="672463"/>
                </a:lnTo>
              </a:path>
            </a:pathLst>
          </a:custGeom>
          <a:noFill/>
          <a:ln/>
        </p:spPr>
        <p:txBody>
          <a:bodyPr wrap="square" lIns="0" tIns="0" rIns="0" bIns="0" rtlCol="0" anchor="t"/>
          <a:lstStyle/>
          <a:p>
            <a:pPr algn="l" marL="0" indent="0">
              <a:lnSpc>
                <a:spcPct val="13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Table of contents</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3276582" y="446"/>
            <a:ext cx="8092453" cy="1145448"/>
          </a:xfrm>
          <a:custGeom>
            <a:avLst/>
            <a:gdLst/>
            <a:ahLst/>
            <a:cxnLst/>
            <a:rect l="l" t="t" r="r" b="b"/>
            <a:pathLst>
              <a:path w="8092453" h="1145448">
                <a:moveTo>
                  <a:pt x="0" y="1145448"/>
                </a:moveTo>
                <a:lnTo>
                  <a:pt x="0" y="0"/>
                </a:lnTo>
                <a:lnTo>
                  <a:pt x="8092453" y="0"/>
                </a:lnTo>
                <a:lnTo>
                  <a:pt x="8092453" y="1145448"/>
                </a:lnTo>
                <a:lnTo>
                  <a:pt x="0" y="1145448"/>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Lesson Introduction</a:t>
            </a:r>
            <a:endParaRPr lang="en-US" sz="2400" dirty="0"/>
          </a:p>
        </p:txBody>
      </p:sp>
      <p:sp>
        <p:nvSpPr>
          <p:cNvPr id="15" name="Text 13"/>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7528555" y="1635949"/>
            <a:ext cx="3840480" cy="464288"/>
          </a:xfrm>
          <a:custGeom>
            <a:avLst/>
            <a:gdLst/>
            <a:ahLst/>
            <a:cxnLst/>
            <a:rect l="l" t="t" r="r" b="b"/>
            <a:pathLst>
              <a:path w="3840480" h="464288">
                <a:moveTo>
                  <a:pt x="0" y="464288"/>
                </a:moveTo>
                <a:lnTo>
                  <a:pt x="0" y="0"/>
                </a:lnTo>
                <a:lnTo>
                  <a:pt x="3840480" y="0"/>
                </a:lnTo>
                <a:lnTo>
                  <a:pt x="3840480" y="464288"/>
                </a:lnTo>
                <a:lnTo>
                  <a:pt x="0" y="464288"/>
                </a:lnTo>
              </a:path>
            </a:pathLst>
          </a:custGeom>
          <a:noFill/>
          <a:ln/>
        </p:spPr>
        <p:txBody>
          <a:bodyPr wrap="square" lIns="0" tIns="0" rIns="0" bIns="0" rtlCol="0" anchor="ctr"/>
          <a:lstStyle/>
          <a:p>
            <a:pPr algn="l" marL="0" indent="0">
              <a:lnSpc>
                <a:spcPct val="90000"/>
              </a:lnSpc>
              <a:buNone/>
            </a:pPr>
            <a:r>
              <a:rPr lang="en-US" sz="1400" dirty="0">
                <a:solidFill>
                  <a:srgbClr val="F34755"/>
                </a:solidFill>
                <a:latin typeface="Kollektif Bold" pitchFamily="34" charset="0"/>
                <a:ea typeface="Kollektif Bold" pitchFamily="34" charset="-122"/>
                <a:cs typeface="Kollektif Bold" pitchFamily="34" charset="-120"/>
              </a:rPr>
              <a:t>Subject Knowledge</a:t>
            </a:r>
            <a:endParaRPr lang="en-US" sz="1400" dirty="0"/>
          </a:p>
        </p:txBody>
      </p:sp>
      <p:sp>
        <p:nvSpPr>
          <p:cNvPr id="18" name="Text 16"/>
          <p:cNvSpPr/>
          <p:nvPr/>
        </p:nvSpPr>
        <p:spPr>
          <a:xfrm>
            <a:off x="7528555" y="2262469"/>
            <a:ext cx="3840480" cy="3474720"/>
          </a:xfrm>
          <a:custGeom>
            <a:avLst/>
            <a:gdLst/>
            <a:ahLst/>
            <a:cxnLst/>
            <a:rect l="l" t="t" r="r" b="b"/>
            <a:pathLst>
              <a:path w="3840480" h="3474720">
                <a:moveTo>
                  <a:pt x="0" y="3474720"/>
                </a:moveTo>
                <a:lnTo>
                  <a:pt x="0" y="0"/>
                </a:lnTo>
                <a:lnTo>
                  <a:pt x="3840480" y="0"/>
                </a:lnTo>
                <a:lnTo>
                  <a:pt x="3840480" y="3474720"/>
                </a:lnTo>
                <a:lnTo>
                  <a:pt x="0" y="3474720"/>
                </a:lnTo>
              </a:path>
            </a:pathLst>
          </a:custGeom>
          <a:noFill/>
          <a:ln/>
        </p:spPr>
        <p:txBody>
          <a:bodyPr wrap="square" lIns="0" tIns="0" rIns="0" bIns="0" rtlCol="0" anchor="t"/>
          <a:lstStyle/>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Definition of a Noun: A noun is a word that names a person, place, thing, or idea. Nouns are essential parts of speech that provide the foundation for constructing meaningful sentences.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Types of Nouns: Nouns can be classified into several categories, including proper nouns, common nouns, collective nouns, abstract nouns, and concrete nouns. Understanding the differences between these types of nouns is crucial for mastering language skills.</a:t>
            </a:r>
            <a:endParaRPr lang="en-US" sz="1300" dirty="0"/>
          </a:p>
        </p:txBody>
      </p:sp>
      <p:sp>
        <p:nvSpPr>
          <p:cNvPr id="19" name="Text 17"/>
          <p:cNvSpPr/>
          <p:nvPr/>
        </p:nvSpPr>
        <p:spPr>
          <a:xfrm>
            <a:off x="-1" y="-1"/>
            <a:ext cx="2743200" cy="6857553"/>
          </a:xfrm>
          <a:custGeom>
            <a:avLst/>
            <a:gdLst/>
            <a:ahLst/>
            <a:cxnLst/>
            <a:rect l="l" t="t" r="r" b="b"/>
            <a:pathLst>
              <a:path w="2743200" h="6857553">
                <a:moveTo>
                  <a:pt x="0" y="6857553"/>
                </a:moveTo>
                <a:lnTo>
                  <a:pt x="0" y="0"/>
                </a:lnTo>
                <a:lnTo>
                  <a:pt x="2743200" y="0"/>
                </a:lnTo>
                <a:lnTo>
                  <a:pt x="2743200" y="6857553"/>
                </a:lnTo>
                <a:lnTo>
                  <a:pt x="0" y="6857553"/>
                </a:lnTo>
              </a:path>
            </a:pathLst>
          </a:custGeom>
          <a:blipFill>
            <a:blip r:embed="rId15"/>
            <a:srcRect l="36609" r="36609" t="0" b="0"/>
            <a:stretch/>
          </a:blipFill>
          <a:ln/>
        </p:spPr>
        <p:txBody>
          <a:bodyPr wrap="square" lIns="90000" tIns="46800" rIns="90000" bIns="46800" rtlCol="0" anchor="ctr"/>
          <a:lstStyle/>
          <a:p>
            <a:pPr indent="0" marL="0">
              <a:buNone/>
            </a:pPr>
            <a:endParaRPr lang="en-US" dirty="0"/>
          </a:p>
        </p:txBody>
      </p:sp>
      <p:sp>
        <p:nvSpPr>
          <p:cNvPr id="20" name="Text 18"/>
          <p:cNvSpPr/>
          <p:nvPr/>
        </p:nvSpPr>
        <p:spPr>
          <a:xfrm>
            <a:off x="3918757"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Nouns</a:t>
            </a:r>
            <a:endParaRPr lang="en-US" sz="800" dirty="0"/>
          </a:p>
        </p:txBody>
      </p:sp>
      <p:sp>
        <p:nvSpPr>
          <p:cNvPr id="21" name="Text 19"/>
          <p:cNvSpPr/>
          <p:nvPr/>
        </p:nvSpPr>
        <p:spPr>
          <a:xfrm>
            <a:off x="3259248"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2" name="Text 20"/>
          <p:cNvSpPr/>
          <p:nvPr/>
        </p:nvSpPr>
        <p:spPr>
          <a:xfrm>
            <a:off x="3276582" y="1638533"/>
            <a:ext cx="3840480" cy="464288"/>
          </a:xfrm>
          <a:custGeom>
            <a:avLst/>
            <a:gdLst/>
            <a:ahLst/>
            <a:cxnLst/>
            <a:rect l="l" t="t" r="r" b="b"/>
            <a:pathLst>
              <a:path w="3840480" h="464288">
                <a:moveTo>
                  <a:pt x="0" y="464288"/>
                </a:moveTo>
                <a:lnTo>
                  <a:pt x="0" y="0"/>
                </a:lnTo>
                <a:lnTo>
                  <a:pt x="3840480" y="0"/>
                </a:lnTo>
                <a:lnTo>
                  <a:pt x="3840480" y="464288"/>
                </a:lnTo>
                <a:lnTo>
                  <a:pt x="0" y="464288"/>
                </a:lnTo>
              </a:path>
            </a:pathLst>
          </a:custGeom>
          <a:noFill/>
          <a:ln/>
        </p:spPr>
        <p:txBody>
          <a:bodyPr wrap="square" lIns="0" tIns="0" rIns="0" bIns="0" rtlCol="0" anchor="ctr"/>
          <a:lstStyle/>
          <a:p>
            <a:pPr algn="l" marL="0" indent="0">
              <a:lnSpc>
                <a:spcPct val="90000"/>
              </a:lnSpc>
              <a:buNone/>
            </a:pPr>
            <a:r>
              <a:rPr lang="en-US" sz="1400" dirty="0">
                <a:solidFill>
                  <a:srgbClr val="F34755"/>
                </a:solidFill>
                <a:latin typeface="Kollektif Bold" pitchFamily="34" charset="0"/>
                <a:ea typeface="Kollektif Bold" pitchFamily="34" charset="-122"/>
                <a:cs typeface="Kollektif Bold" pitchFamily="34" charset="-120"/>
              </a:rPr>
              <a:t>Lesson Introduction</a:t>
            </a:r>
            <a:endParaRPr lang="en-US" sz="1400" dirty="0"/>
          </a:p>
        </p:txBody>
      </p:sp>
      <p:sp>
        <p:nvSpPr>
          <p:cNvPr id="23" name="Text 21"/>
          <p:cNvSpPr/>
          <p:nvPr/>
        </p:nvSpPr>
        <p:spPr>
          <a:xfrm>
            <a:off x="3276582" y="2265053"/>
            <a:ext cx="3840480" cy="3474720"/>
          </a:xfrm>
          <a:custGeom>
            <a:avLst/>
            <a:gdLst/>
            <a:ahLst/>
            <a:cxnLst/>
            <a:rect l="l" t="t" r="r" b="b"/>
            <a:pathLst>
              <a:path w="3840480" h="3474720">
                <a:moveTo>
                  <a:pt x="0" y="3474720"/>
                </a:moveTo>
                <a:lnTo>
                  <a:pt x="0" y="0"/>
                </a:lnTo>
                <a:lnTo>
                  <a:pt x="3840480" y="0"/>
                </a:lnTo>
                <a:lnTo>
                  <a:pt x="3840480" y="3474720"/>
                </a:lnTo>
                <a:lnTo>
                  <a:pt x="0" y="3474720"/>
                </a:lnTo>
              </a:path>
            </a:pathLst>
          </a:custGeom>
          <a:noFill/>
          <a:ln/>
        </p:spPr>
        <p:txBody>
          <a:bodyPr wrap="square" lIns="0" tIns="0" rIns="0" bIns="0" rtlCol="0" anchor="t"/>
          <a:lstStyle/>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In this engaging lesson, students will delve into the fascinating world of nouns and their various types.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Nouns are the building blocks of language, serving as the names of people, places, things, and ideas.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By the end of this lesson, students will have a comprehensive understanding of the different categories of nouns and how to identify them in written and spoken communication.</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This lesson will empower students to express themselves more effectively and enhance their overall language skills.</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1" y="-1"/>
            <a:ext cx="2743200" cy="6857553"/>
          </a:xfrm>
          <a:custGeom>
            <a:avLst/>
            <a:gdLst/>
            <a:ahLst/>
            <a:cxnLst/>
            <a:rect l="l" t="t" r="r" b="b"/>
            <a:pathLst>
              <a:path w="2743200" h="6857553">
                <a:moveTo>
                  <a:pt x="0" y="6857553"/>
                </a:moveTo>
                <a:lnTo>
                  <a:pt x="0" y="0"/>
                </a:lnTo>
                <a:lnTo>
                  <a:pt x="2743200" y="0"/>
                </a:lnTo>
                <a:lnTo>
                  <a:pt x="2743200" y="6857553"/>
                </a:lnTo>
                <a:lnTo>
                  <a:pt x="0" y="6857553"/>
                </a:lnTo>
              </a:path>
            </a:pathLst>
          </a:custGeom>
          <a:blipFill>
            <a:blip r:embed="rId14"/>
            <a:srcRect l="35765" r="35765"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3276583" y="1522434"/>
            <a:ext cx="8066027" cy="4703377"/>
          </a:xfrm>
          <a:custGeom>
            <a:avLst/>
            <a:gdLst/>
            <a:ahLst/>
            <a:cxnLst/>
            <a:rect l="l" t="t" r="r" b="b"/>
            <a:pathLst>
              <a:path w="8066027" h="4703377">
                <a:moveTo>
                  <a:pt x="0" y="4703377"/>
                </a:moveTo>
                <a:lnTo>
                  <a:pt x="0" y="0"/>
                </a:lnTo>
                <a:lnTo>
                  <a:pt x="8066027" y="0"/>
                </a:lnTo>
                <a:lnTo>
                  <a:pt x="8066027" y="4703377"/>
                </a:lnTo>
                <a:lnTo>
                  <a:pt x="0" y="4703377"/>
                </a:lnTo>
              </a:path>
            </a:pathLst>
          </a:custGeom>
          <a:noFill/>
          <a:ln/>
        </p:spPr>
        <p:txBody>
          <a:bodyPr wrap="square" lIns="0" tIns="0" rIns="0" bIns="0" rtlCol="0" anchor="t" numCol="2" spcCol="177800"/>
          <a:lstStyle/>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Definition of a Noun</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A noun is a word that names a person, place, thing, or idea.</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Nouns are essential parts of speech that provide the foundation for constructing meaningful sentences.</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Types of Nouns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Nouns can be classified into several categories, including proper nouns, common nouns, collective nouns, abstract nouns, and concrete nouns.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Understanding the differences between these types of nouns is crucial for effective communication.</a:t>
            </a:r>
            <a:endParaRPr lang="en-US" sz="1200" dirty="0"/>
          </a:p>
        </p:txBody>
      </p:sp>
      <p:sp>
        <p:nvSpPr>
          <p:cNvPr id="17" name="Text 15"/>
          <p:cNvSpPr/>
          <p:nvPr/>
        </p:nvSpPr>
        <p:spPr>
          <a:xfrm>
            <a:off x="3276582" y="446"/>
            <a:ext cx="8092453" cy="1145448"/>
          </a:xfrm>
          <a:custGeom>
            <a:avLst/>
            <a:gdLst/>
            <a:ahLst/>
            <a:cxnLst/>
            <a:rect l="l" t="t" r="r" b="b"/>
            <a:pathLst>
              <a:path w="8092453" h="1145448">
                <a:moveTo>
                  <a:pt x="0" y="1145448"/>
                </a:moveTo>
                <a:lnTo>
                  <a:pt x="0" y="0"/>
                </a:lnTo>
                <a:lnTo>
                  <a:pt x="8092453" y="0"/>
                </a:lnTo>
                <a:lnTo>
                  <a:pt x="8092453" y="1145448"/>
                </a:lnTo>
                <a:lnTo>
                  <a:pt x="0" y="1145448"/>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Definition of a Noun</a:t>
            </a:r>
            <a:endParaRPr lang="en-US" sz="2400" dirty="0"/>
          </a:p>
        </p:txBody>
      </p:sp>
      <p:sp>
        <p:nvSpPr>
          <p:cNvPr id="18" name="Text 16"/>
          <p:cNvSpPr/>
          <p:nvPr/>
        </p:nvSpPr>
        <p:spPr>
          <a:xfrm>
            <a:off x="3936091"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Nouns</a:t>
            </a:r>
            <a:endParaRPr lang="en-US" sz="800" dirty="0"/>
          </a:p>
        </p:txBody>
      </p:sp>
      <p:sp>
        <p:nvSpPr>
          <p:cNvPr id="19" name="Text 17"/>
          <p:cNvSpPr/>
          <p:nvPr/>
        </p:nvSpPr>
        <p:spPr>
          <a:xfrm>
            <a:off x="3276582"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3276582" y="446"/>
            <a:ext cx="8092453" cy="1145448"/>
          </a:xfrm>
          <a:custGeom>
            <a:avLst/>
            <a:gdLst/>
            <a:ahLst/>
            <a:cxnLst/>
            <a:rect l="l" t="t" r="r" b="b"/>
            <a:pathLst>
              <a:path w="8092453" h="1145448">
                <a:moveTo>
                  <a:pt x="0" y="1145448"/>
                </a:moveTo>
                <a:lnTo>
                  <a:pt x="0" y="0"/>
                </a:lnTo>
                <a:lnTo>
                  <a:pt x="8092453" y="0"/>
                </a:lnTo>
                <a:lnTo>
                  <a:pt x="8092453" y="1145448"/>
                </a:lnTo>
                <a:lnTo>
                  <a:pt x="0" y="1145448"/>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Types of Nouns</a:t>
            </a:r>
            <a:endParaRPr lang="en-US" sz="2400" dirty="0"/>
          </a:p>
        </p:txBody>
      </p:sp>
      <p:sp>
        <p:nvSpPr>
          <p:cNvPr id="15" name="Text 13"/>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7528555" y="1635949"/>
            <a:ext cx="3840480" cy="464288"/>
          </a:xfrm>
          <a:custGeom>
            <a:avLst/>
            <a:gdLst/>
            <a:ahLst/>
            <a:cxnLst/>
            <a:rect l="l" t="t" r="r" b="b"/>
            <a:pathLst>
              <a:path w="3840480" h="464288">
                <a:moveTo>
                  <a:pt x="0" y="464288"/>
                </a:moveTo>
                <a:lnTo>
                  <a:pt x="0" y="0"/>
                </a:lnTo>
                <a:lnTo>
                  <a:pt x="3840480" y="0"/>
                </a:lnTo>
                <a:lnTo>
                  <a:pt x="3840480" y="464288"/>
                </a:lnTo>
                <a:lnTo>
                  <a:pt x="0" y="464288"/>
                </a:lnTo>
              </a:path>
            </a:pathLst>
          </a:custGeom>
          <a:noFill/>
          <a:ln/>
        </p:spPr>
        <p:txBody>
          <a:bodyPr wrap="square" lIns="0" tIns="0" rIns="0" bIns="0" rtlCol="0" anchor="ctr"/>
          <a:lstStyle/>
          <a:p>
            <a:pPr algn="l" marL="0" indent="0">
              <a:lnSpc>
                <a:spcPct val="90000"/>
              </a:lnSpc>
              <a:buNone/>
            </a:pPr>
            <a:r>
              <a:rPr lang="en-US" sz="1400" dirty="0">
                <a:solidFill>
                  <a:srgbClr val="F34755"/>
                </a:solidFill>
                <a:latin typeface="Kollektif Bold" pitchFamily="34" charset="0"/>
                <a:ea typeface="Kollektif Bold" pitchFamily="34" charset="-122"/>
                <a:cs typeface="Kollektif Bold" pitchFamily="34" charset="-120"/>
              </a:rPr>
              <a:t>Types of Nouns</a:t>
            </a:r>
            <a:endParaRPr lang="en-US" sz="1400" dirty="0"/>
          </a:p>
        </p:txBody>
      </p:sp>
      <p:sp>
        <p:nvSpPr>
          <p:cNvPr id="18" name="Text 16"/>
          <p:cNvSpPr/>
          <p:nvPr/>
        </p:nvSpPr>
        <p:spPr>
          <a:xfrm>
            <a:off x="7528555" y="2262469"/>
            <a:ext cx="3840480" cy="3474720"/>
          </a:xfrm>
          <a:custGeom>
            <a:avLst/>
            <a:gdLst/>
            <a:ahLst/>
            <a:cxnLst/>
            <a:rect l="l" t="t" r="r" b="b"/>
            <a:pathLst>
              <a:path w="3840480" h="3474720">
                <a:moveTo>
                  <a:pt x="0" y="3474720"/>
                </a:moveTo>
                <a:lnTo>
                  <a:pt x="0" y="0"/>
                </a:lnTo>
                <a:lnTo>
                  <a:pt x="3840480" y="0"/>
                </a:lnTo>
                <a:lnTo>
                  <a:pt x="3840480" y="3474720"/>
                </a:lnTo>
                <a:lnTo>
                  <a:pt x="0" y="3474720"/>
                </a:lnTo>
              </a:path>
            </a:pathLst>
          </a:custGeom>
          <a:noFill/>
          <a:ln/>
        </p:spPr>
        <p:txBody>
          <a:bodyPr wrap="square" lIns="0" tIns="0" rIns="0" bIns="0" rtlCol="0" anchor="t"/>
          <a:lstStyle/>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Proper Nouns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Common Nouns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Collective Nouns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Abstract Nouns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Concrete Nouns</a:t>
            </a:r>
            <a:endParaRPr lang="en-US" sz="1300" dirty="0"/>
          </a:p>
        </p:txBody>
      </p:sp>
      <p:sp>
        <p:nvSpPr>
          <p:cNvPr id="19" name="Text 17"/>
          <p:cNvSpPr/>
          <p:nvPr/>
        </p:nvSpPr>
        <p:spPr>
          <a:xfrm>
            <a:off x="-1" y="-1"/>
            <a:ext cx="2743200" cy="6857553"/>
          </a:xfrm>
          <a:custGeom>
            <a:avLst/>
            <a:gdLst/>
            <a:ahLst/>
            <a:cxnLst/>
            <a:rect l="l" t="t" r="r" b="b"/>
            <a:pathLst>
              <a:path w="2743200" h="6857553">
                <a:moveTo>
                  <a:pt x="0" y="6857553"/>
                </a:moveTo>
                <a:lnTo>
                  <a:pt x="0" y="0"/>
                </a:lnTo>
                <a:lnTo>
                  <a:pt x="2743200" y="0"/>
                </a:lnTo>
                <a:lnTo>
                  <a:pt x="2743200" y="6857553"/>
                </a:lnTo>
                <a:lnTo>
                  <a:pt x="0" y="6857553"/>
                </a:lnTo>
              </a:path>
            </a:pathLst>
          </a:custGeom>
          <a:blipFill>
            <a:blip r:embed="rId15"/>
            <a:srcRect l="36249" r="36249" t="0" b="0"/>
            <a:stretch/>
          </a:blipFill>
          <a:ln/>
        </p:spPr>
        <p:txBody>
          <a:bodyPr wrap="square" lIns="90000" tIns="46800" rIns="90000" bIns="46800" rtlCol="0" anchor="ctr"/>
          <a:lstStyle/>
          <a:p>
            <a:pPr indent="0" marL="0">
              <a:buNone/>
            </a:pPr>
            <a:endParaRPr lang="en-US" dirty="0"/>
          </a:p>
        </p:txBody>
      </p:sp>
      <p:sp>
        <p:nvSpPr>
          <p:cNvPr id="20" name="Text 18"/>
          <p:cNvSpPr/>
          <p:nvPr/>
        </p:nvSpPr>
        <p:spPr>
          <a:xfrm>
            <a:off x="3918757"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Nouns</a:t>
            </a:r>
            <a:endParaRPr lang="en-US" sz="800" dirty="0"/>
          </a:p>
        </p:txBody>
      </p:sp>
      <p:sp>
        <p:nvSpPr>
          <p:cNvPr id="21" name="Text 19"/>
          <p:cNvSpPr/>
          <p:nvPr/>
        </p:nvSpPr>
        <p:spPr>
          <a:xfrm>
            <a:off x="3259248"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2" name="Text 20"/>
          <p:cNvSpPr/>
          <p:nvPr/>
        </p:nvSpPr>
        <p:spPr>
          <a:xfrm>
            <a:off x="3276582" y="1638533"/>
            <a:ext cx="3840480" cy="464288"/>
          </a:xfrm>
          <a:custGeom>
            <a:avLst/>
            <a:gdLst/>
            <a:ahLst/>
            <a:cxnLst/>
            <a:rect l="l" t="t" r="r" b="b"/>
            <a:pathLst>
              <a:path w="3840480" h="464288">
                <a:moveTo>
                  <a:pt x="0" y="464288"/>
                </a:moveTo>
                <a:lnTo>
                  <a:pt x="0" y="0"/>
                </a:lnTo>
                <a:lnTo>
                  <a:pt x="3840480" y="0"/>
                </a:lnTo>
                <a:lnTo>
                  <a:pt x="3840480" y="464288"/>
                </a:lnTo>
                <a:lnTo>
                  <a:pt x="0" y="464288"/>
                </a:lnTo>
              </a:path>
            </a:pathLst>
          </a:custGeom>
          <a:noFill/>
          <a:ln/>
        </p:spPr>
        <p:txBody>
          <a:bodyPr wrap="square" lIns="0" tIns="0" rIns="0" bIns="0" rtlCol="0" anchor="ctr"/>
          <a:lstStyle/>
          <a:p>
            <a:pPr algn="l" marL="0" indent="0">
              <a:lnSpc>
                <a:spcPct val="90000"/>
              </a:lnSpc>
              <a:buNone/>
            </a:pPr>
            <a:r>
              <a:rPr lang="en-US" sz="1400" dirty="0">
                <a:solidFill>
                  <a:srgbClr val="F34755"/>
                </a:solidFill>
                <a:latin typeface="Kollektif Bold" pitchFamily="34" charset="0"/>
                <a:ea typeface="Kollektif Bold" pitchFamily="34" charset="-122"/>
                <a:cs typeface="Kollektif Bold" pitchFamily="34" charset="-120"/>
              </a:rPr>
              <a:t>Definition of a Noun</a:t>
            </a:r>
            <a:endParaRPr lang="en-US" sz="1400" dirty="0"/>
          </a:p>
        </p:txBody>
      </p:sp>
      <p:sp>
        <p:nvSpPr>
          <p:cNvPr id="23" name="Text 21"/>
          <p:cNvSpPr/>
          <p:nvPr/>
        </p:nvSpPr>
        <p:spPr>
          <a:xfrm>
            <a:off x="3276582" y="2265053"/>
            <a:ext cx="3840480" cy="3474720"/>
          </a:xfrm>
          <a:custGeom>
            <a:avLst/>
            <a:gdLst/>
            <a:ahLst/>
            <a:cxnLst/>
            <a:rect l="l" t="t" r="r" b="b"/>
            <a:pathLst>
              <a:path w="3840480" h="3474720">
                <a:moveTo>
                  <a:pt x="0" y="3474720"/>
                </a:moveTo>
                <a:lnTo>
                  <a:pt x="0" y="0"/>
                </a:lnTo>
                <a:lnTo>
                  <a:pt x="3840480" y="0"/>
                </a:lnTo>
                <a:lnTo>
                  <a:pt x="3840480" y="3474720"/>
                </a:lnTo>
                <a:lnTo>
                  <a:pt x="0" y="3474720"/>
                </a:lnTo>
              </a:path>
            </a:pathLst>
          </a:custGeom>
          <a:noFill/>
          <a:ln/>
        </p:spPr>
        <p:txBody>
          <a:bodyPr wrap="square" lIns="0" tIns="0" rIns="0" bIns="0" rtlCol="0" anchor="t"/>
          <a:lstStyle/>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A noun is a word that names a person, place, thing, or idea.</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Nouns are essential parts of speech that provide the foundation for constructing meaningful sentences.</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2024-11-04T21:17:48Z</dcterms:created>
  <dcterms:modified xsi:type="dcterms:W3CDTF">2024-11-04T21:17:48Z</dcterms:modified>
</cp:coreProperties>
</file>